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61" r:id="rId5"/>
    <p:sldId id="258" r:id="rId6"/>
    <p:sldId id="268" r:id="rId7"/>
    <p:sldId id="259" r:id="rId8"/>
    <p:sldId id="262" r:id="rId9"/>
    <p:sldId id="260" r:id="rId10"/>
    <p:sldId id="263" r:id="rId11"/>
    <p:sldId id="264" r:id="rId12"/>
    <p:sldId id="266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5D5D"/>
    <a:srgbClr val="FF3333"/>
    <a:srgbClr val="FF4747"/>
    <a:srgbClr val="FF9900"/>
    <a:srgbClr val="FFCF01"/>
    <a:srgbClr val="6E8000"/>
    <a:srgbClr val="DCFEA0"/>
    <a:srgbClr val="9DF303"/>
    <a:srgbClr val="FFFC9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07" autoAdjust="0"/>
    <p:restoredTop sz="84307" autoAdjust="0"/>
  </p:normalViewPr>
  <p:slideViewPr>
    <p:cSldViewPr>
      <p:cViewPr varScale="1">
        <p:scale>
          <a:sx n="75" d="100"/>
          <a:sy n="75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66CA-E6FB-438D-999A-FC12FE17BEC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39436-6157-4176-8D6C-26D96E644F1A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Falar de como a TPL gere a divisão de um problema sabendo à partida em quantos chunks é indicado dividir.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Tasks</a:t>
            </a:r>
          </a:p>
          <a:p>
            <a:r>
              <a:rPr lang="pt-PT" dirty="0" smtClean="0"/>
              <a:t>	Alto</a:t>
            </a:r>
            <a:r>
              <a:rPr lang="pt-PT" baseline="0" dirty="0" smtClean="0"/>
              <a:t> nível: Abstracção de recursos existentes (as Tasks são empilhadas na Threadpool que tem algoritmos adequados à sua manipulação, e.g. Work Stealing já visto)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Tasks</a:t>
            </a:r>
          </a:p>
          <a:p>
            <a:r>
              <a:rPr lang="pt-PT" dirty="0" smtClean="0"/>
              <a:t>	Alto</a:t>
            </a:r>
            <a:r>
              <a:rPr lang="pt-PT" baseline="0" dirty="0" smtClean="0"/>
              <a:t> nível: Abstracção de recursos existentes (as Tasks são empilhadas na Threadpool que tem algoritmos adequados à sua manipulação, e.g. Work Stealing já visto)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39436-6157-4176-8D6C-26D96E644F1A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B992"/>
            </a:gs>
            <a:gs pos="25000">
              <a:srgbClr val="1DC8D1"/>
            </a:gs>
            <a:gs pos="75000">
              <a:srgbClr val="0079CC"/>
            </a:gs>
            <a:gs pos="100000">
              <a:srgbClr val="004086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9AAB-891A-4851-92A9-DD1E3658955C}" type="datetimeFigureOut">
              <a:rPr lang="pt-PT" smtClean="0"/>
              <a:pPr/>
              <a:t>03-05-2010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BFC8-9C42-492B-9AF3-49CC9601AAD7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76"/>
          <p:cNvGrpSpPr/>
          <p:nvPr/>
        </p:nvGrpSpPr>
        <p:grpSpPr>
          <a:xfrm>
            <a:off x="3675285" y="214290"/>
            <a:ext cx="1793430" cy="1785950"/>
            <a:chOff x="3175" y="1708151"/>
            <a:chExt cx="3425825" cy="3411539"/>
          </a:xfrm>
          <a:effectLst>
            <a:outerShdw blurRad="25400" dir="2154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175" y="1708151"/>
              <a:ext cx="3425825" cy="3411539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00088" y="3679825"/>
              <a:ext cx="1319213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78" name="Rectangle 1"/>
          <p:cNvSpPr>
            <a:spLocks noChangeArrowheads="1"/>
          </p:cNvSpPr>
          <p:nvPr/>
        </p:nvSpPr>
        <p:spPr bwMode="auto">
          <a:xfrm>
            <a:off x="0" y="225295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INSTITUTO SUPERIOR DE ENGENHARIA DE LISBOA</a:t>
            </a:r>
            <a:endParaRPr lang="pt-PT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4083" y="6201811"/>
            <a:ext cx="1875835" cy="584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Ricardo Neto</a:t>
            </a:r>
          </a:p>
          <a:p>
            <a:pPr algn="ctr"/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26657@alunos.isel.pt</a:t>
            </a:r>
            <a:endParaRPr lang="pt-PT" sz="1400" dirty="0"/>
          </a:p>
        </p:txBody>
      </p:sp>
      <p:sp>
        <p:nvSpPr>
          <p:cNvPr id="82" name="Rectangle 1"/>
          <p:cNvSpPr>
            <a:spLocks noChangeArrowheads="1"/>
          </p:cNvSpPr>
          <p:nvPr/>
        </p:nvSpPr>
        <p:spPr bwMode="auto">
          <a:xfrm>
            <a:off x="0" y="3813579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Programação Paralela na.NET Framework 4.0</a:t>
            </a:r>
            <a:endParaRPr lang="pt-PT" sz="3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3" name="Rectangle 1"/>
          <p:cNvSpPr>
            <a:spLocks noChangeArrowheads="1"/>
          </p:cNvSpPr>
          <p:nvPr/>
        </p:nvSpPr>
        <p:spPr bwMode="auto">
          <a:xfrm>
            <a:off x="0" y="2814576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Engenharia Informática e de Computadores</a:t>
            </a:r>
            <a:endParaRPr lang="pt-PT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117578" y="5143512"/>
            <a:ext cx="4908844" cy="3077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Apresentação individual de Projecto e Seminário 2009/2010</a:t>
            </a:r>
            <a:endParaRPr lang="pt-P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28694" y="1214422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Suportado pelos métodos estáticos For e ForEach da classe System.Threading.Tasks.Parallel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928694" y="5354437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O método Parallel.For retorna um objecto do tipo ParallelLoopResult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.NET 4.0 – TPL </a:t>
            </a:r>
            <a:r>
              <a:rPr lang="pt-PT" sz="20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(System.Threading.Tasks)</a:t>
            </a:r>
            <a:endParaRPr lang="pt-PT" sz="20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4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940812"/>
            <a:ext cx="200026" cy="200026"/>
          </a:xfrm>
          <a:prstGeom prst="rect">
            <a:avLst/>
          </a:prstGeom>
          <a:noFill/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57158" y="857232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Paralelismo de Dados (Data Parallelism)</a:t>
            </a:r>
            <a:endParaRPr lang="pt-PT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00034" y="2382830"/>
            <a:ext cx="5429288" cy="1000132"/>
            <a:chOff x="500034" y="2382830"/>
            <a:chExt cx="5429288" cy="1000132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500034" y="2382830"/>
              <a:ext cx="5429288" cy="1000132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642910" y="2417668"/>
              <a:ext cx="4570482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for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(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int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row = 0; row &lt;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image.GetUpperBound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(0); row++)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  for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(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int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= 0;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&lt;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image.GetUpperBound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(1);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++)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     image[row,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] =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ContrastChanger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(image[row,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]);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 bwMode="auto">
          <a:xfrm rot="900000">
            <a:off x="5653595" y="2285992"/>
            <a:ext cx="1295941" cy="800106"/>
          </a:xfrm>
          <a:prstGeom prst="roundRect">
            <a:avLst>
              <a:gd name="adj" fmla="val 6970"/>
            </a:avLst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80863 ms.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034" y="3800392"/>
            <a:ext cx="5429288" cy="1000132"/>
            <a:chOff x="500034" y="3800392"/>
            <a:chExt cx="5429288" cy="1000132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500034" y="3800392"/>
              <a:ext cx="5429288" cy="1000132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642910" y="3827883"/>
              <a:ext cx="4857752" cy="957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Parallel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.For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(0,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image.GetUpperBound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(0), row =&gt;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  {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solidFill>
                    <a:srgbClr val="0000FF"/>
                  </a:solidFill>
                  <a:latin typeface="Consolas" pitchFamily="49" charset="0"/>
                  <a:ea typeface="Calibri" pitchFamily="34" charset="0"/>
                  <a:cs typeface="Consolas" pitchFamily="49" charset="0"/>
                </a:rPr>
                <a:t>     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for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(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int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= 0;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&lt;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image.GetUpperBound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(1);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++)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       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image[row,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] =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ContrastChanger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(image[row,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]);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  </a:t>
              </a:r>
              <a:r>
                <a:rPr kumimoji="0" lang="pt-PT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});</a:t>
              </a:r>
              <a:endPara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Rounded Rectangle 23"/>
          <p:cNvSpPr/>
          <p:nvPr/>
        </p:nvSpPr>
        <p:spPr bwMode="auto">
          <a:xfrm rot="900000">
            <a:off x="5653595" y="3786190"/>
            <a:ext cx="1295941" cy="800106"/>
          </a:xfrm>
          <a:prstGeom prst="roundRect">
            <a:avLst>
              <a:gd name="adj" fmla="val 6970"/>
            </a:avLst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14971 ms.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928694" y="5783065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Este dá informações acerca da iteração mais baixa onde poderá ter ocorrido um break e se a execução foi até ao fim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7143768" y="3071810"/>
            <a:ext cx="1571636" cy="1000132"/>
          </a:xfrm>
          <a:prstGeom prst="downArrow">
            <a:avLst>
              <a:gd name="adj1" fmla="val 51616"/>
              <a:gd name="adj2" fmla="val 69048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r>
              <a:rPr lang="pt-PT" dirty="0" smtClean="0"/>
              <a:t>- 81%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5" grpId="0"/>
      <p:bldP spid="23" grpId="0" animBg="1"/>
      <p:bldP spid="24" grpId="0" animBg="1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28694" y="102550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Objecto Task que representa uma operação assíncrona.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28694" y="1418417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Uma Task pode implicar a criação de uma Thread ou item de trabalho.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928694" y="1811326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Permite abstracção sobre os recursos existentes e oferece uma API  que suporta espera, cancelamento, continuação, tratamento de excepções,....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57290" y="3071810"/>
            <a:ext cx="3929090" cy="714380"/>
            <a:chOff x="1357290" y="3071810"/>
            <a:chExt cx="3929090" cy="71438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1357290" y="3071810"/>
              <a:ext cx="3929090" cy="714380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5602" name="Rectangle 2"/>
            <p:cNvSpPr>
              <a:spLocks noChangeArrowheads="1"/>
            </p:cNvSpPr>
            <p:nvPr/>
          </p:nvSpPr>
          <p:spPr bwMode="auto">
            <a:xfrm>
              <a:off x="1498624" y="3200486"/>
              <a:ext cx="218521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SendEmail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(address,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msg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);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PersistData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(address,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msg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);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57290" y="4092580"/>
            <a:ext cx="3929090" cy="714380"/>
            <a:chOff x="1357290" y="4092580"/>
            <a:chExt cx="3929090" cy="71438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1357290" y="4092580"/>
              <a:ext cx="3929090" cy="714380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1498624" y="4235456"/>
              <a:ext cx="37240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Parallel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.Invoke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(() =&gt;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SendEmail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(address,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msg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),</a:t>
              </a:r>
              <a:endPara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() =&gt;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PersistData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(address,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msg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));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28728" y="5319726"/>
            <a:ext cx="4673344" cy="714380"/>
            <a:chOff x="1428728" y="5319726"/>
            <a:chExt cx="4673344" cy="714380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1428728" y="5319726"/>
              <a:ext cx="4572032" cy="714380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049" name="Rectangle 1"/>
            <p:cNvSpPr>
              <a:spLocks noChangeArrowheads="1"/>
            </p:cNvSpPr>
            <p:nvPr/>
          </p:nvSpPr>
          <p:spPr bwMode="auto">
            <a:xfrm>
              <a:off x="1570062" y="5468281"/>
              <a:ext cx="453201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var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taskA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= 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new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Task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(() =&gt;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SendEmail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(address,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msg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var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taskB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= 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new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Task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(() =&gt;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PersistData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(address, </a:t>
              </a:r>
              <a:r>
                <a:rPr kumimoji="0" lang="en-US" sz="11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msg</a:t>
              </a:r>
              <a:r>
                <a:rPr kumimoji="0" lang="en-US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));</a:t>
              </a:r>
              <a:r>
                <a:rPr kumimoji="0" lang="pt-PT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.NET 4.0 – TPL </a:t>
            </a:r>
            <a:r>
              <a:rPr lang="pt-PT" sz="2000" i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(System.Threading.Tasks)</a:t>
            </a:r>
            <a:endParaRPr lang="pt-PT" sz="20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7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797936"/>
            <a:ext cx="200026" cy="200026"/>
          </a:xfrm>
          <a:prstGeom prst="rect">
            <a:avLst/>
          </a:prstGeom>
          <a:noFill/>
        </p:spPr>
      </p:pic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57158" y="71435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Paralelismo de Acções (Task Parallelism)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2583886"/>
            <a:ext cx="200026" cy="200026"/>
          </a:xfrm>
          <a:prstGeom prst="rect">
            <a:avLst/>
          </a:prstGeom>
          <a:noFill/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57158" y="250030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Criação e Execução implícita de Tasks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4995316"/>
            <a:ext cx="200026" cy="200026"/>
          </a:xfrm>
          <a:prstGeom prst="rect">
            <a:avLst/>
          </a:prstGeom>
          <a:noFill/>
        </p:spPr>
      </p:pic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357158" y="491173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Criação e Execução Explicita de Tasks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 rot="900000">
            <a:off x="5112583" y="2901525"/>
            <a:ext cx="1104500" cy="681911"/>
          </a:xfrm>
          <a:prstGeom prst="roundRect">
            <a:avLst>
              <a:gd name="adj" fmla="val 6970"/>
            </a:avLst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1995 ms.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 rot="900000">
            <a:off x="5112583" y="3901657"/>
            <a:ext cx="1104500" cy="681911"/>
          </a:xfrm>
          <a:prstGeom prst="roundRect">
            <a:avLst>
              <a:gd name="adj" fmla="val 6970"/>
            </a:avLst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1007 ms.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7143768" y="3429000"/>
            <a:ext cx="1571636" cy="1000132"/>
          </a:xfrm>
          <a:prstGeom prst="downArrow">
            <a:avLst>
              <a:gd name="adj1" fmla="val 51616"/>
              <a:gd name="adj2" fmla="val 69048"/>
            </a:avLst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/>
          </a:p>
          <a:p>
            <a:pPr algn="ctr"/>
            <a:r>
              <a:rPr lang="pt-PT" dirty="0" smtClean="0"/>
              <a:t>- 48%</a:t>
            </a:r>
            <a:endParaRPr lang="pt-PT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964381" y="6227782"/>
            <a:ext cx="721523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... Wait, WaitAll, WaitAny, Start, RunSynchronously, ContinueWith ...</a:t>
            </a: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8" grpId="0"/>
      <p:bldP spid="20" grpId="0"/>
      <p:bldP spid="29" grpId="0"/>
      <p:bldP spid="32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28694" y="1071546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O LINQ é uma biblioteca introduzida na versão 3.0 da Framework que disponibiliza métodos capazes de interrogar um IEnumerable&lt;T&gt;.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28694" y="1643050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PLINQ é uma implementação de LINQ que permite a execução paralela de uma query, tirando melhor partido dos recursos existentes.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428728" y="2386256"/>
            <a:ext cx="5811878" cy="814144"/>
            <a:chOff x="1428728" y="2386256"/>
            <a:chExt cx="5811878" cy="814144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668442" y="2386256"/>
              <a:ext cx="5572164" cy="814144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7649" name="Rectangle 1"/>
            <p:cNvSpPr>
              <a:spLocks noChangeArrowheads="1"/>
            </p:cNvSpPr>
            <p:nvPr/>
          </p:nvSpPr>
          <p:spPr bwMode="auto">
            <a:xfrm>
              <a:off x="1428728" y="2407924"/>
              <a:ext cx="4117153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44926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var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result =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from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person 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in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persons</a:t>
              </a:r>
              <a:endPara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449263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where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person.Age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&gt; 18</a:t>
              </a:r>
              <a:endPara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449263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select</a:t>
              </a:r>
              <a:r>
                <a:rPr kumimoji="0" lang="pt-PT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person;</a:t>
              </a:r>
              <a:endPara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02670" y="2370130"/>
            <a:ext cx="1830950" cy="36933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AsParallel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lang="pt-PT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81222" y="3500438"/>
            <a:ext cx="4376768" cy="685808"/>
            <a:chOff x="2281222" y="3957638"/>
            <a:chExt cx="4376768" cy="685808"/>
          </a:xfrm>
        </p:grpSpPr>
        <p:sp>
          <p:nvSpPr>
            <p:cNvPr id="27" name="Rectangle 23"/>
            <p:cNvSpPr/>
            <p:nvPr/>
          </p:nvSpPr>
          <p:spPr>
            <a:xfrm>
              <a:off x="3230227" y="3957638"/>
              <a:ext cx="2443806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… </a:t>
              </a:r>
              <a:r>
                <a:rPr lang="en-US" sz="1000" dirty="0" smtClean="0"/>
                <a:t>Current thread </a:t>
              </a:r>
              <a:r>
                <a:rPr lang="en-US" sz="1000" dirty="0"/>
                <a:t>…</a:t>
              </a:r>
            </a:p>
          </p:txBody>
        </p:sp>
        <p:sp>
          <p:nvSpPr>
            <p:cNvPr id="28" name="Rectangle 6"/>
            <p:cNvSpPr/>
            <p:nvPr/>
          </p:nvSpPr>
          <p:spPr>
            <a:xfrm>
              <a:off x="3628088" y="4186238"/>
              <a:ext cx="1710665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where </a:t>
              </a:r>
              <a:r>
                <a:rPr lang="en-US" sz="1000" dirty="0" smtClean="0">
                  <a:solidFill>
                    <a:schemeClr val="bg1"/>
                  </a:solidFill>
                </a:rPr>
                <a:t>person(1..n).Age &gt; 18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Can 8"/>
            <p:cNvSpPr/>
            <p:nvPr/>
          </p:nvSpPr>
          <p:spPr>
            <a:xfrm>
              <a:off x="2281222" y="4033846"/>
              <a:ext cx="785838" cy="6096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persons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n 18"/>
            <p:cNvSpPr/>
            <p:nvPr/>
          </p:nvSpPr>
          <p:spPr>
            <a:xfrm>
              <a:off x="5872152" y="4033846"/>
              <a:ext cx="785838" cy="6096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result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15"/>
            <p:cNvCxnSpPr>
              <a:stCxn id="29" idx="4"/>
              <a:endCxn id="28" idx="1"/>
            </p:cNvCxnSpPr>
            <p:nvPr/>
          </p:nvCxnSpPr>
          <p:spPr>
            <a:xfrm flipV="1">
              <a:off x="3067060" y="4338638"/>
              <a:ext cx="561028" cy="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15"/>
            <p:cNvCxnSpPr>
              <a:stCxn id="28" idx="3"/>
              <a:endCxn id="33" idx="2"/>
            </p:cNvCxnSpPr>
            <p:nvPr/>
          </p:nvCxnSpPr>
          <p:spPr>
            <a:xfrm>
              <a:off x="5338753" y="4338638"/>
              <a:ext cx="533399" cy="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.NET 4.0 – Parallel LINQ</a:t>
            </a:r>
            <a:endParaRPr lang="pt-PT" sz="20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5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797936"/>
            <a:ext cx="200026" cy="200026"/>
          </a:xfrm>
          <a:prstGeom prst="rect">
            <a:avLst/>
          </a:prstGeom>
          <a:noFill/>
        </p:spPr>
      </p:pic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357158" y="71435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O que é uma query paralela?</a:t>
            </a:r>
            <a:endParaRPr lang="pt-PT" b="1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333625" y="4472006"/>
            <a:ext cx="4238639" cy="1600200"/>
            <a:chOff x="2333625" y="4929198"/>
            <a:chExt cx="4238639" cy="1600200"/>
          </a:xfrm>
        </p:grpSpPr>
        <p:sp>
          <p:nvSpPr>
            <p:cNvPr id="45" name="Rectangle 24"/>
            <p:cNvSpPr/>
            <p:nvPr/>
          </p:nvSpPr>
          <p:spPr>
            <a:xfrm>
              <a:off x="3336331" y="5919798"/>
              <a:ext cx="2251975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b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ym typeface="Wingdings" pitchFamily="2" charset="2"/>
                </a:rPr>
                <a:t>… </a:t>
              </a:r>
              <a:r>
                <a:rPr lang="en-US" sz="1000" dirty="0" smtClean="0"/>
                <a:t>Task #</a:t>
              </a:r>
              <a:r>
                <a:rPr lang="en-US" sz="1000" i="1" dirty="0" smtClean="0"/>
                <a:t>n</a:t>
              </a:r>
              <a:r>
                <a:rPr lang="en-US" sz="1000" dirty="0" smtClean="0"/>
                <a:t> </a:t>
              </a:r>
              <a:r>
                <a:rPr lang="en-US" sz="1000" dirty="0"/>
                <a:t>…</a:t>
              </a:r>
            </a:p>
          </p:txBody>
        </p:sp>
        <p:sp>
          <p:nvSpPr>
            <p:cNvPr id="46" name="Rectangle 23"/>
            <p:cNvSpPr/>
            <p:nvPr/>
          </p:nvSpPr>
          <p:spPr>
            <a:xfrm>
              <a:off x="3336331" y="4929198"/>
              <a:ext cx="2251975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… </a:t>
              </a:r>
              <a:r>
                <a:rPr lang="en-US" sz="1000" dirty="0" smtClean="0"/>
                <a:t>Task #1 </a:t>
              </a:r>
              <a:r>
                <a:rPr lang="en-US" sz="1000" dirty="0"/>
                <a:t>…</a:t>
              </a:r>
            </a:p>
          </p:txBody>
        </p:sp>
        <p:sp>
          <p:nvSpPr>
            <p:cNvPr id="47" name="Rectangle 6"/>
            <p:cNvSpPr/>
            <p:nvPr/>
          </p:nvSpPr>
          <p:spPr>
            <a:xfrm>
              <a:off x="3676644" y="5157798"/>
              <a:ext cx="1576383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where </a:t>
              </a:r>
              <a:r>
                <a:rPr lang="en-US" sz="1000" dirty="0" smtClean="0">
                  <a:solidFill>
                    <a:schemeClr val="bg1"/>
                  </a:solidFill>
                </a:rPr>
                <a:t>person(1).Age &gt; 18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Can 8"/>
            <p:cNvSpPr/>
            <p:nvPr/>
          </p:nvSpPr>
          <p:spPr>
            <a:xfrm>
              <a:off x="2338372" y="5437198"/>
              <a:ext cx="785838" cy="6096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persons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Arrow Connector 9"/>
            <p:cNvCxnSpPr>
              <a:endCxn id="47" idx="1"/>
            </p:cNvCxnSpPr>
            <p:nvPr/>
          </p:nvCxnSpPr>
          <p:spPr>
            <a:xfrm flipV="1">
              <a:off x="3128963" y="5310198"/>
              <a:ext cx="547681" cy="29050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12"/>
            <p:cNvSpPr/>
            <p:nvPr/>
          </p:nvSpPr>
          <p:spPr>
            <a:xfrm>
              <a:off x="3676644" y="5995998"/>
              <a:ext cx="1576383" cy="3048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bg1"/>
                  </a:solidFill>
                </a:rPr>
                <a:t>where </a:t>
              </a:r>
              <a:r>
                <a:rPr lang="en-US" sz="1000" dirty="0" smtClean="0">
                  <a:solidFill>
                    <a:schemeClr val="bg1"/>
                  </a:solidFill>
                </a:rPr>
                <a:t>person(n).Age &gt; 18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15"/>
            <p:cNvCxnSpPr>
              <a:endCxn id="50" idx="1"/>
            </p:cNvCxnSpPr>
            <p:nvPr/>
          </p:nvCxnSpPr>
          <p:spPr>
            <a:xfrm>
              <a:off x="3119422" y="5919798"/>
              <a:ext cx="557222" cy="2286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n 18"/>
            <p:cNvSpPr/>
            <p:nvPr/>
          </p:nvSpPr>
          <p:spPr>
            <a:xfrm>
              <a:off x="5786426" y="5437198"/>
              <a:ext cx="785838" cy="609600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result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19"/>
            <p:cNvCxnSpPr>
              <a:stCxn id="47" idx="3"/>
              <a:endCxn id="52" idx="2"/>
            </p:cNvCxnSpPr>
            <p:nvPr/>
          </p:nvCxnSpPr>
          <p:spPr>
            <a:xfrm>
              <a:off x="5253027" y="5310198"/>
              <a:ext cx="533399" cy="4318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21"/>
            <p:cNvCxnSpPr>
              <a:stCxn id="50" idx="3"/>
              <a:endCxn id="52" idx="2"/>
            </p:cNvCxnSpPr>
            <p:nvPr/>
          </p:nvCxnSpPr>
          <p:spPr>
            <a:xfrm flipV="1">
              <a:off x="5253027" y="5741998"/>
              <a:ext cx="533399" cy="4064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7"/>
            <p:cNvSpPr/>
            <p:nvPr/>
          </p:nvSpPr>
          <p:spPr>
            <a:xfrm flipV="1">
              <a:off x="2341546" y="5580073"/>
              <a:ext cx="776303" cy="147627"/>
            </a:xfrm>
            <a:prstGeom prst="arc">
              <a:avLst>
                <a:gd name="adj1" fmla="val 16200000"/>
                <a:gd name="adj2" fmla="val 0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Arc 56"/>
            <p:cNvSpPr/>
            <p:nvPr/>
          </p:nvSpPr>
          <p:spPr>
            <a:xfrm flipH="1" flipV="1">
              <a:off x="2333625" y="5592778"/>
              <a:ext cx="792147" cy="134921"/>
            </a:xfrm>
            <a:prstGeom prst="arc">
              <a:avLst>
                <a:gd name="adj1" fmla="val 16200000"/>
                <a:gd name="adj2" fmla="val 0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Rectangle 23"/>
            <p:cNvSpPr/>
            <p:nvPr/>
          </p:nvSpPr>
          <p:spPr>
            <a:xfrm>
              <a:off x="3336331" y="5614998"/>
              <a:ext cx="2251975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/>
                <a:t>… </a:t>
              </a:r>
              <a:r>
                <a:rPr lang="en-US" sz="1000" dirty="0" smtClean="0"/>
                <a:t>Tasks #2...#n-1 </a:t>
              </a:r>
              <a:r>
                <a:rPr lang="en-US" sz="1000" dirty="0"/>
                <a:t>…</a:t>
              </a:r>
            </a:p>
          </p:txBody>
        </p:sp>
        <p:cxnSp>
          <p:nvCxnSpPr>
            <p:cNvPr id="58" name="Straight Arrow Connector 15"/>
            <p:cNvCxnSpPr>
              <a:stCxn id="48" idx="4"/>
            </p:cNvCxnSpPr>
            <p:nvPr/>
          </p:nvCxnSpPr>
          <p:spPr>
            <a:xfrm flipV="1">
              <a:off x="3124210" y="5740400"/>
              <a:ext cx="527040" cy="159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5"/>
            <p:cNvCxnSpPr>
              <a:endCxn id="52" idx="2"/>
            </p:cNvCxnSpPr>
            <p:nvPr/>
          </p:nvCxnSpPr>
          <p:spPr>
            <a:xfrm>
              <a:off x="5264150" y="5734050"/>
              <a:ext cx="522276" cy="794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rc 57"/>
            <p:cNvSpPr/>
            <p:nvPr/>
          </p:nvSpPr>
          <p:spPr>
            <a:xfrm flipV="1">
              <a:off x="2341546" y="5750889"/>
              <a:ext cx="776303" cy="147627"/>
            </a:xfrm>
            <a:prstGeom prst="arc">
              <a:avLst>
                <a:gd name="adj1" fmla="val 16200000"/>
                <a:gd name="adj2" fmla="val 0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Arc 56"/>
            <p:cNvSpPr/>
            <p:nvPr/>
          </p:nvSpPr>
          <p:spPr>
            <a:xfrm flipH="1" flipV="1">
              <a:off x="2333625" y="5763594"/>
              <a:ext cx="792147" cy="134921"/>
            </a:xfrm>
            <a:prstGeom prst="arc">
              <a:avLst>
                <a:gd name="adj1" fmla="val 16200000"/>
                <a:gd name="adj2" fmla="val 0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00116" y="6334804"/>
            <a:ext cx="7143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1"/>
                </a:solidFill>
              </a:rPr>
              <a:t>“Microsoft Parallel Programming  With Visual Studio 2010 and the .NET Framwork 4”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1"/>
                </a:solidFill>
              </a:rPr>
              <a:t> Toub, Stephen – Microsoft Corporation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28694" y="109182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Classes de colecções que disponibilizam leituras e escritas thread-safe.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28694" y="1404344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Permitem utilização sem preocupação com locks nos acessos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35819" y="1846246"/>
            <a:ext cx="7072362" cy="570372"/>
            <a:chOff x="1035819" y="1846246"/>
            <a:chExt cx="7072362" cy="570372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035819" y="1846246"/>
              <a:ext cx="7072362" cy="570372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049" name="Rectangle 1"/>
            <p:cNvSpPr>
              <a:spLocks noChangeArrowheads="1"/>
            </p:cNvSpPr>
            <p:nvPr/>
          </p:nvSpPr>
          <p:spPr bwMode="auto">
            <a:xfrm>
              <a:off x="1285885" y="1854820"/>
              <a:ext cx="65008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BlockingCollection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&lt;T&gt;,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ConcurrentBag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&lt;T&gt;,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ConcurrentQueue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&lt;T&gt;,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ConcurrentDictionary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&lt;T&gt;,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ConcurrentStack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&lt;T&gt;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28694" y="2796850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Primitivas que permitem concorrência fine-grained e melhores performance, evitando locks penalizadores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35819" y="3487056"/>
            <a:ext cx="7072362" cy="570372"/>
            <a:chOff x="1035819" y="3487056"/>
            <a:chExt cx="7072362" cy="570372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1035819" y="3487056"/>
              <a:ext cx="7072362" cy="570372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1285885" y="3511230"/>
              <a:ext cx="65008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Barrier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CountdownEvent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ManualResetEventSlim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SemaphoreSlim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,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SpinLock</a:t>
              </a:r>
              <a:r>
                <a:rPr lang="en-US" sz="1400" dirty="0" smtClean="0">
                  <a:latin typeface="Consolas" pitchFamily="49" charset="0"/>
                  <a:ea typeface="Calibri" pitchFamily="34" charset="0"/>
                  <a:cs typeface="Consolas" pitchFamily="49" charset="0"/>
                </a:rPr>
                <a:t>, </a:t>
              </a:r>
              <a:r>
                <a:rPr lang="en-US" sz="1400" dirty="0" err="1" smtClean="0">
                  <a:solidFill>
                    <a:srgbClr val="2B91AF"/>
                  </a:solidFill>
                  <a:latin typeface="Consolas" pitchFamily="49" charset="0"/>
                  <a:ea typeface="Calibri" pitchFamily="34" charset="0"/>
                  <a:cs typeface="Consolas" pitchFamily="49" charset="0"/>
                </a:rPr>
                <a:t>SpinWait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28694" y="4459292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Conjunto de classes que permitem iniciação lazy de objectos.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928694" y="475955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Permitem também definir afinidade do objecto à thread.</a:t>
            </a:r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35819" y="5203832"/>
            <a:ext cx="7072362" cy="398680"/>
            <a:chOff x="1035819" y="5203832"/>
            <a:chExt cx="7072362" cy="39868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035819" y="5203832"/>
              <a:ext cx="7072362" cy="398680"/>
            </a:xfrm>
            <a:prstGeom prst="roundRect">
              <a:avLst>
                <a:gd name="adj" fmla="val 6970"/>
              </a:avLst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1285885" y="5237602"/>
              <a:ext cx="65008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2B91AF"/>
                  </a:solidFill>
                  <a:latin typeface="Consolas" pitchFamily="49" charset="0"/>
                  <a:ea typeface="Calibri" pitchFamily="34" charset="0"/>
                  <a:cs typeface="Consolas" pitchFamily="49" charset="0"/>
                </a:rPr>
                <a:t>Lazy&lt;T&gt;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ThreadLocal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&lt;T&gt;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LazyInitializer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928694" y="6068817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Tipo utilizado para capturar múltiplas excepções que são lançadas em threads diferentes e são devolvidas à thread que jaz join.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.NET 4.0 – Estruturas de Dados</a:t>
            </a:r>
            <a:endParaRPr lang="pt-PT" sz="20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857232"/>
            <a:ext cx="200026" cy="200026"/>
          </a:xfrm>
          <a:prstGeom prst="rect">
            <a:avLst/>
          </a:prstGeom>
          <a:noFill/>
        </p:spPr>
      </p:pic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357158" y="773652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Colecções Concorrentes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26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2555990"/>
            <a:ext cx="200026" cy="200026"/>
          </a:xfrm>
          <a:prstGeom prst="rect">
            <a:avLst/>
          </a:prstGeom>
          <a:noFill/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357158" y="2472410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Primitivas de Sincronização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4243738"/>
            <a:ext cx="200026" cy="200026"/>
          </a:xfrm>
          <a:prstGeom prst="rect">
            <a:avLst/>
          </a:prstGeom>
          <a:noFill/>
        </p:spPr>
      </p:pic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357158" y="416015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Iniciadores Lazy de Objectos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30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5795207"/>
            <a:ext cx="200026" cy="200026"/>
          </a:xfrm>
          <a:prstGeom prst="rect">
            <a:avLst/>
          </a:prstGeom>
          <a:noFill/>
        </p:spPr>
      </p:pic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357158" y="5711627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Excepções Agregadas</a:t>
            </a:r>
            <a:endParaRPr lang="pt-PT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  <p:bldP spid="15" grpId="0"/>
      <p:bldP spid="19" grpId="0"/>
      <p:bldP spid="21" grpId="0"/>
      <p:bldP spid="25" grpId="0"/>
      <p:bldP spid="27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cardo Neto\AppData\Local\Microsoft\Windows\Temporary Internet Files\Content.IE5\2Y0KK9EH\MC900431548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0518" y="1787518"/>
            <a:ext cx="3282964" cy="3282964"/>
          </a:xfrm>
          <a:prstGeom prst="rect">
            <a:avLst/>
          </a:prstGeom>
          <a:noFill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Perguntas e Respostas</a:t>
            </a:r>
            <a:endParaRPr lang="pt-PT" sz="20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Referências Utilizadas</a:t>
            </a:r>
            <a:endParaRPr lang="pt-PT" sz="20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628" y="1676946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Microsoft Parallel Programming in the .NET Framework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38" y="1988098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http://msdn.microsoft.com/en-us/library/dd460693(v=VS.100).aspx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1751773"/>
            <a:ext cx="200026" cy="20002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28628" y="2559602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Microsoft Parallel Computing Developer Center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538" y="2857496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http://msdn.microsoft.com/en-us/concurrency/default.aspx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2634429"/>
            <a:ext cx="200026" cy="20002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28628" y="3488296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Microsoft Parallel Extensions Team Blog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1538" y="3786190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http://blogs.msdn.com/pfxteam/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2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3563123"/>
            <a:ext cx="200026" cy="200026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28628" y="4345552"/>
            <a:ext cx="871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“</a:t>
            </a:r>
            <a:r>
              <a:rPr lang="pt-PT" b="1" i="1" dirty="0" smtClean="0">
                <a:solidFill>
                  <a:schemeClr val="bg1"/>
                </a:solidFill>
              </a:rPr>
              <a:t>Design Codes</a:t>
            </a:r>
            <a:r>
              <a:rPr lang="pt-PT" b="1" dirty="0" smtClean="0">
                <a:solidFill>
                  <a:schemeClr val="bg1"/>
                </a:solidFill>
              </a:rPr>
              <a:t>”, Aviad Ezra Blog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1538" y="4643446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http://aviadezra.blogspot.com/2009/04/task-parallel-library-parallel.html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5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4420379"/>
            <a:ext cx="200026" cy="20002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8628" y="5143512"/>
            <a:ext cx="7215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i="1" dirty="0" smtClean="0">
                <a:solidFill>
                  <a:schemeClr val="bg1"/>
                </a:solidFill>
              </a:rPr>
              <a:t>“Parallel Programming for Managed Developers with Visual Studio 2010” </a:t>
            </a:r>
            <a:r>
              <a:rPr lang="pt-PT" b="1" dirty="0" smtClean="0">
                <a:solidFill>
                  <a:schemeClr val="bg1"/>
                </a:solidFill>
              </a:rPr>
              <a:t>Daniel Moth at Professional Developers Conference 2008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1538" y="5774312"/>
            <a:ext cx="721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http://channel9.msdn.com/pdc2008/TL26/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8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5218339"/>
            <a:ext cx="200026" cy="200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6"/>
          <p:cNvGrpSpPr/>
          <p:nvPr/>
        </p:nvGrpSpPr>
        <p:grpSpPr>
          <a:xfrm>
            <a:off x="3675285" y="2071678"/>
            <a:ext cx="1793430" cy="1785950"/>
            <a:chOff x="3175" y="1708151"/>
            <a:chExt cx="3425825" cy="3411539"/>
          </a:xfrm>
          <a:effectLst>
            <a:outerShdw blurRad="25400" dir="2154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175" y="1708151"/>
              <a:ext cx="3425825" cy="3411539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00088" y="3679825"/>
              <a:ext cx="1319213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0" y="4000504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INSTITUTO SUPERIOR DE ENGENHARIA DE LISBOA</a:t>
            </a:r>
            <a:endParaRPr lang="pt-PT" sz="1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0" y="4357694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Engenharia Informática e de Computadores</a:t>
            </a:r>
            <a:endParaRPr lang="pt-PT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16024" y="5380838"/>
            <a:ext cx="1511952" cy="4770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Ricardo Neto</a:t>
            </a:r>
          </a:p>
          <a:p>
            <a:pPr algn="ctr"/>
            <a:r>
              <a:rPr lang="pt-PT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26657@alunos.isel.pt</a:t>
            </a:r>
            <a:endParaRPr lang="pt-P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1406" y="71414"/>
            <a:ext cx="7143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CONTEXTO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7158" y="2285992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O </a:t>
            </a:r>
            <a:r>
              <a:rPr lang="pt-PT" b="1" dirty="0">
                <a:solidFill>
                  <a:schemeClr val="bg1"/>
                </a:solidFill>
              </a:rPr>
              <a:t>que temos vindo a </a:t>
            </a:r>
            <a:r>
              <a:rPr lang="pt-PT" b="1" dirty="0" smtClean="0">
                <a:solidFill>
                  <a:schemeClr val="bg1"/>
                </a:solidFill>
              </a:rPr>
              <a:t>aprender...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5709" y="2661070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Criação/destruição de threads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05709" y="2997999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Utilização de primitivas </a:t>
            </a:r>
            <a:r>
              <a:rPr lang="pt-PT" dirty="0">
                <a:solidFill>
                  <a:schemeClr val="bg1"/>
                </a:solidFill>
              </a:rPr>
              <a:t>de </a:t>
            </a:r>
            <a:r>
              <a:rPr lang="pt-PT" dirty="0" smtClean="0">
                <a:solidFill>
                  <a:schemeClr val="bg1"/>
                </a:solidFill>
              </a:rPr>
              <a:t>sincronização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5709" y="3334927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Manipulação da Threadpool (via </a:t>
            </a:r>
            <a:r>
              <a:rPr lang="pt-PT" dirty="0">
                <a:solidFill>
                  <a:schemeClr val="bg1"/>
                </a:solidFill>
              </a:rPr>
              <a:t>utilização QueueUserWorkItem</a:t>
            </a:r>
            <a:r>
              <a:rPr lang="pt-PT" dirty="0" smtClean="0">
                <a:solidFill>
                  <a:schemeClr val="bg1"/>
                </a:solidFill>
              </a:rPr>
              <a:t>)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7158" y="3806000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O que é disponibilizado na .NET Framework 4.0...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709" y="4163190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Bibliotecas </a:t>
            </a:r>
            <a:r>
              <a:rPr lang="pt-PT" dirty="0">
                <a:solidFill>
                  <a:schemeClr val="bg1"/>
                </a:solidFill>
              </a:rPr>
              <a:t>que visam simplificar o desenvolvimento </a:t>
            </a:r>
            <a:r>
              <a:rPr lang="pt-PT" dirty="0" smtClean="0">
                <a:solidFill>
                  <a:schemeClr val="bg1"/>
                </a:solidFill>
              </a:rPr>
              <a:t>paralelo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0722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2370645"/>
            <a:ext cx="200026" cy="200026"/>
          </a:xfrm>
          <a:prstGeom prst="rect">
            <a:avLst/>
          </a:prstGeom>
          <a:noFill/>
        </p:spPr>
      </p:pic>
      <p:pic>
        <p:nvPicPr>
          <p:cNvPr id="21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3890653"/>
            <a:ext cx="200026" cy="200026"/>
          </a:xfrm>
          <a:prstGeom prst="rect">
            <a:avLst/>
          </a:prstGeom>
          <a:noFill/>
        </p:spPr>
      </p:pic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805709" y="4533494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Formas de evitar manipulação directa de Threads e da Threadpool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805709" y="490379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Estado de execução e contrução parametrizada de um item de trabalho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500166" y="857232"/>
            <a:ext cx="614366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 Lei de Moore:</a:t>
            </a:r>
          </a:p>
          <a:p>
            <a:pPr algn="ctr"/>
            <a:r>
              <a:rPr lang="pt-PT" i="1" dirty="0" smtClean="0"/>
              <a:t>“O número de transistors num chip duplicará por cada 2 anos”</a:t>
            </a:r>
            <a:endParaRPr lang="pt-PT" i="1" dirty="0"/>
          </a:p>
        </p:txBody>
      </p:sp>
      <p:sp>
        <p:nvSpPr>
          <p:cNvPr id="27" name="Rectangle 26"/>
          <p:cNvSpPr/>
          <p:nvPr/>
        </p:nvSpPr>
        <p:spPr>
          <a:xfrm>
            <a:off x="1607331" y="1761084"/>
            <a:ext cx="5929338" cy="369332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Aumento do número de </a:t>
            </a:r>
            <a:r>
              <a:rPr lang="pt-PT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cores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em vez do </a:t>
            </a:r>
            <a:r>
              <a:rPr lang="pt-PT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clock cycle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 rot="900000">
            <a:off x="3663363" y="646141"/>
            <a:ext cx="1643074" cy="923330"/>
          </a:xfrm>
          <a:prstGeom prst="rect">
            <a:avLst/>
          </a:prstGeom>
          <a:ln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solidFill>
                  <a:srgbClr val="FF0000"/>
                </a:solidFill>
              </a:rPr>
              <a:t>Problemas de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solidFill>
                  <a:srgbClr val="FF0000"/>
                </a:solidFill>
              </a:rPr>
              <a:t>Temperatura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solidFill>
                  <a:srgbClr val="FF0000"/>
                </a:solidFill>
              </a:rPr>
              <a:t>e consumo!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74425" y="5643578"/>
            <a:ext cx="7195150" cy="92333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Segundo Joe Duffy: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A criação de uma thread custa 200K ciclos CPU e a sua destruição 100K!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 smtClean="0">
                <a:solidFill>
                  <a:schemeClr val="bg1">
                    <a:lumMod val="95000"/>
                  </a:schemeClr>
                </a:solidFill>
              </a:rPr>
              <a:t>Um context switch custa entre 2K a 8K ciclos!</a:t>
            </a:r>
            <a:endParaRPr lang="pt-P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93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93" decel="100000"/>
                                        <p:tgtEl>
                                          <p:spTgt spid="2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19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19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4" grpId="0"/>
      <p:bldP spid="25" grpId="0"/>
      <p:bldP spid="26" grpId="0" animBg="1"/>
      <p:bldP spid="27" grpId="0"/>
      <p:bldP spid="1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28694" y="2000240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Inicia sem worker threads e cria as necessárias para atender pedidos até ao  número </a:t>
            </a:r>
            <a:r>
              <a:rPr lang="pt-PT" dirty="0">
                <a:solidFill>
                  <a:schemeClr val="bg1"/>
                </a:solidFill>
              </a:rPr>
              <a:t>mínimo definido na configuração. 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28694" y="2691537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Quando detecta threads em execução num número igual ou superior ao mínimo cria novas threads (1 thread/0,5 </a:t>
            </a:r>
            <a:r>
              <a:rPr lang="pt-PT" smtClean="0">
                <a:solidFill>
                  <a:schemeClr val="bg1"/>
                </a:solidFill>
              </a:rPr>
              <a:t>s.).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928694" y="3382834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O limite máximo de threads é também um parâmetro configurável.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28694" y="3797132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Após </a:t>
            </a:r>
            <a:r>
              <a:rPr lang="pt-PT" dirty="0">
                <a:solidFill>
                  <a:schemeClr val="bg1"/>
                </a:solidFill>
              </a:rPr>
              <a:t>a execução de um item de trabalho, </a:t>
            </a:r>
            <a:r>
              <a:rPr lang="pt-PT" dirty="0" smtClean="0">
                <a:solidFill>
                  <a:schemeClr val="bg1"/>
                </a:solidFill>
              </a:rPr>
              <a:t>as </a:t>
            </a:r>
            <a:r>
              <a:rPr lang="pt-PT" dirty="0">
                <a:solidFill>
                  <a:schemeClr val="bg1"/>
                </a:solidFill>
              </a:rPr>
              <a:t>worker </a:t>
            </a:r>
            <a:r>
              <a:rPr lang="pt-PT" dirty="0" smtClean="0">
                <a:solidFill>
                  <a:schemeClr val="bg1"/>
                </a:solidFill>
              </a:rPr>
              <a:t>threads bloqueiam-se aguardando </a:t>
            </a:r>
            <a:r>
              <a:rPr lang="pt-PT" dirty="0">
                <a:solidFill>
                  <a:schemeClr val="bg1"/>
                </a:solidFill>
              </a:rPr>
              <a:t>um novo item de </a:t>
            </a:r>
            <a:r>
              <a:rPr lang="pt-PT" dirty="0" smtClean="0">
                <a:solidFill>
                  <a:schemeClr val="bg1"/>
                </a:solidFill>
              </a:rPr>
              <a:t>trabalho.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928694" y="547641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Versão 2.0: A </a:t>
            </a:r>
            <a:r>
              <a:rPr lang="pt-PT" dirty="0">
                <a:solidFill>
                  <a:schemeClr val="bg1"/>
                </a:solidFill>
              </a:rPr>
              <a:t>mesma fila global </a:t>
            </a:r>
            <a:r>
              <a:rPr lang="pt-PT" dirty="0" smtClean="0">
                <a:solidFill>
                  <a:schemeClr val="bg1"/>
                </a:solidFill>
              </a:rPr>
              <a:t>para </a:t>
            </a: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smtClean="0">
                <a:solidFill>
                  <a:schemeClr val="bg1"/>
                </a:solidFill>
              </a:rPr>
              <a:t>AppsDomains.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928694" y="587539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Versão 3.5: Uma fila por AppDomain.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1406" y="71414"/>
            <a:ext cx="7143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Threadpool .NET 3.5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928694" y="448842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Após 10 segundos sem item de trabalho são destruídas.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928694" y="627437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Em ambas as versões lock global a progeter as operações de Push e Pull.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57158" y="1571612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Funcionamento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25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1656265"/>
            <a:ext cx="200026" cy="200026"/>
          </a:xfrm>
          <a:prstGeom prst="rect">
            <a:avLst/>
          </a:prstGeom>
          <a:noFill/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57158" y="500063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Fila Global de Items de Trabalho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27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5085289"/>
            <a:ext cx="200026" cy="200026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 bwMode="auto">
          <a:xfrm>
            <a:off x="1500166" y="785794"/>
            <a:ext cx="614366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Serviço, disponibilizado pelo CLR que, guarda items de trabalho a serem executados por worker threads.</a:t>
            </a: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714488"/>
            <a:ext cx="7315200" cy="220980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chemeClr val="tx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224" y="4000504"/>
            <a:ext cx="2071702" cy="857256"/>
          </a:xfrm>
          <a:prstGeom prst="ellipse">
            <a:avLst/>
          </a:prstGeom>
          <a:solidFill>
            <a:srgbClr val="FF474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Program Thread</a:t>
            </a:r>
            <a:endParaRPr lang="pt-PT" dirty="0"/>
          </a:p>
        </p:txBody>
      </p:sp>
      <p:sp>
        <p:nvSpPr>
          <p:cNvPr id="26" name="Oval 25"/>
          <p:cNvSpPr/>
          <p:nvPr/>
        </p:nvSpPr>
        <p:spPr>
          <a:xfrm>
            <a:off x="3286116" y="2714620"/>
            <a:ext cx="2071702" cy="857256"/>
          </a:xfrm>
          <a:prstGeom prst="ellipse">
            <a:avLst/>
          </a:prstGeom>
          <a:solidFill>
            <a:srgbClr val="FF474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Worker Thread 1</a:t>
            </a:r>
            <a:endParaRPr lang="pt-PT" dirty="0"/>
          </a:p>
        </p:txBody>
      </p:sp>
      <p:sp>
        <p:nvSpPr>
          <p:cNvPr id="27" name="Oval 26"/>
          <p:cNvSpPr/>
          <p:nvPr/>
        </p:nvSpPr>
        <p:spPr>
          <a:xfrm>
            <a:off x="5929322" y="2714620"/>
            <a:ext cx="2071702" cy="857256"/>
          </a:xfrm>
          <a:prstGeom prst="ellipse">
            <a:avLst/>
          </a:prstGeom>
          <a:solidFill>
            <a:srgbClr val="FF474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Worker Thread 2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371600" y="1943088"/>
            <a:ext cx="1066800" cy="1524000"/>
          </a:xfrm>
          <a:prstGeom prst="rect">
            <a:avLst/>
          </a:prstGeom>
          <a:ln w="38100">
            <a:solidFill>
              <a:srgbClr val="FF333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Global Queue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895752"/>
            <a:ext cx="3810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3924288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Item 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076688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Item 2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4229088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Item 3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3314688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Item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3390888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Item 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4381488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Item 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71406" y="71414"/>
            <a:ext cx="7143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Threadpool .NET 3.5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5413976" y="4714884"/>
            <a:ext cx="2801362" cy="646331"/>
          </a:xfrm>
          <a:prstGeom prst="rect">
            <a:avLst/>
          </a:prstGeom>
          <a:ln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Starvation Detection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Idle Thread Retirement</a:t>
            </a: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1000116" y="6334804"/>
            <a:ext cx="7143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1"/>
                </a:solidFill>
              </a:rPr>
              <a:t>“Microsoft Parallel Programming  With Visual Studio 2010 and the .NET Framwork 4”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1"/>
                </a:solidFill>
              </a:rPr>
              <a:t> Toub, Stephen – Microsoft Corporation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6346E-6 L -3.33333E-6 -0.2719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11 L -3.33333E-6 -0.2275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0435E-6 L -3.33333E-6 -0.1720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7198 L 0.26667 -0.0943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2757 L -3.33333E-6 -0.2941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7206 L -3.33333E-6 -0.2497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9418 L 0.56667 -0.1165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977 L -3.33333E-6 -0.31638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1138E-6 L -0.30834 -0.1110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62535E-7 L -0.31667 -0.04995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1638 L 0.275 -0.1387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8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34 -0.11656 L -0.30834 -0.194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67 -0.04995 L -0.31667 -0.1276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34 -0.18317 L 0.25833 -0.00555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8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67 -0.12766 L -0.31667 -0.194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11 L -3.33333E-6 -0.2719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928694" y="1653778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Alteração da fila global passando a implementa-la com uma ConcurrentQueue&lt;T</a:t>
            </a:r>
            <a:r>
              <a:rPr lang="pt-PT" dirty="0">
                <a:solidFill>
                  <a:schemeClr val="bg1"/>
                </a:solidFill>
              </a:rPr>
              <a:t>&gt; em vez da LinkedList utilizada </a:t>
            </a:r>
            <a:r>
              <a:rPr lang="pt-PT" dirty="0" smtClean="0">
                <a:solidFill>
                  <a:schemeClr val="bg1"/>
                </a:solidFill>
              </a:rPr>
              <a:t>anteriormente.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928694" y="2282603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A fila comporta-se como um array com um ponteiro afectado atomicamente.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28694" y="3337840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Cada </a:t>
            </a:r>
            <a:r>
              <a:rPr lang="pt-PT" dirty="0">
                <a:solidFill>
                  <a:schemeClr val="bg1"/>
                </a:solidFill>
              </a:rPr>
              <a:t>worker thread </a:t>
            </a:r>
            <a:r>
              <a:rPr lang="pt-PT" dirty="0" smtClean="0">
                <a:solidFill>
                  <a:schemeClr val="bg1"/>
                </a:solidFill>
              </a:rPr>
              <a:t>tem uma </a:t>
            </a:r>
            <a:r>
              <a:rPr lang="pt-PT" dirty="0">
                <a:solidFill>
                  <a:schemeClr val="bg1"/>
                </a:solidFill>
              </a:rPr>
              <a:t>fila própria </a:t>
            </a:r>
            <a:r>
              <a:rPr lang="pt-PT" dirty="0" smtClean="0">
                <a:solidFill>
                  <a:schemeClr val="bg1"/>
                </a:solidFill>
              </a:rPr>
              <a:t>de items </a:t>
            </a:r>
            <a:r>
              <a:rPr lang="pt-PT" dirty="0">
                <a:solidFill>
                  <a:schemeClr val="bg1"/>
                </a:solidFill>
              </a:rPr>
              <a:t>de trabalho. 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928694" y="3703196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Uma thread idle procurará executar items de trabalho presentes nas filas de outras worker threads.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28694" y="4345552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Esta feature só é aplicada à utilização da TPL.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928694" y="5072074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Adiamento de execução de items de trabalho com vista à redução da </a:t>
            </a:r>
            <a:r>
              <a:rPr lang="pt-PT" dirty="0">
                <a:solidFill>
                  <a:schemeClr val="bg1"/>
                </a:solidFill>
              </a:rPr>
              <a:t>concorrência.</a:t>
            </a:r>
            <a:endParaRPr lang="pt-PT" dirty="0" smtClean="0">
              <a:solidFill>
                <a:schemeClr val="bg1"/>
              </a:solidFill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928694" y="6076755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O </a:t>
            </a:r>
            <a:r>
              <a:rPr lang="pt-PT" dirty="0">
                <a:solidFill>
                  <a:schemeClr val="bg1"/>
                </a:solidFill>
              </a:rPr>
              <a:t>número máximo de threads </a:t>
            </a:r>
            <a:r>
              <a:rPr lang="pt-PT" dirty="0" smtClean="0">
                <a:solidFill>
                  <a:schemeClr val="bg1"/>
                </a:solidFill>
              </a:rPr>
              <a:t>passa </a:t>
            </a:r>
            <a:r>
              <a:rPr lang="pt-PT" dirty="0">
                <a:solidFill>
                  <a:schemeClr val="bg1"/>
                </a:solidFill>
              </a:rPr>
              <a:t>a depender da memória disponível no espaço de endereçamento virtual do processo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1406" y="71414"/>
            <a:ext cx="7143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Threadpool .NET 4.0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64381" y="714356"/>
            <a:ext cx="721523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Num futuro muito próximo máquinas com 16 processadores serão comuns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7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1440439"/>
            <a:ext cx="200026" cy="200026"/>
          </a:xfrm>
          <a:prstGeom prst="rect">
            <a:avLst/>
          </a:prstGeom>
          <a:noFill/>
        </p:spPr>
      </p:pic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57158" y="1356859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Push/Pull de work items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3071384"/>
            <a:ext cx="200026" cy="200026"/>
          </a:xfrm>
          <a:prstGeom prst="rect">
            <a:avLst/>
          </a:prstGeom>
          <a:noFill/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57158" y="2987804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Worker Thread Queues e Work Stealing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30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4849264"/>
            <a:ext cx="200026" cy="200026"/>
          </a:xfrm>
          <a:prstGeom prst="rect">
            <a:avLst/>
          </a:prstGeom>
          <a:noFill/>
        </p:spPr>
      </p:pic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57158" y="4765684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Diminuição da Concorrência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34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5865830"/>
            <a:ext cx="200026" cy="200026"/>
          </a:xfrm>
          <a:prstGeom prst="rect">
            <a:avLst/>
          </a:prstGeom>
          <a:noFill/>
        </p:spPr>
      </p:pic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57158" y="5782250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Número máximo de worker threads</a:t>
            </a:r>
            <a:endParaRPr lang="pt-PT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7" grpId="0"/>
      <p:bldP spid="28" grpId="0"/>
      <p:bldP spid="31" grpId="0"/>
      <p:bldP spid="16" grpId="0" animBg="1"/>
      <p:bldP spid="18" grpId="0"/>
      <p:bldP spid="20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5914042" y="5072074"/>
            <a:ext cx="2801362" cy="923330"/>
          </a:xfrm>
          <a:prstGeom prst="rect">
            <a:avLst/>
          </a:prstGeom>
          <a:ln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Starvation Detection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Idle Thread Retirement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Hill-climbing</a:t>
            </a:r>
          </a:p>
        </p:txBody>
      </p:sp>
      <p:sp>
        <p:nvSpPr>
          <p:cNvPr id="54" name="Oval 53"/>
          <p:cNvSpPr/>
          <p:nvPr/>
        </p:nvSpPr>
        <p:spPr>
          <a:xfrm>
            <a:off x="369858" y="4811722"/>
            <a:ext cx="2071702" cy="857256"/>
          </a:xfrm>
          <a:prstGeom prst="ellipse">
            <a:avLst/>
          </a:prstGeom>
          <a:solidFill>
            <a:srgbClr val="FF474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Program Thread</a:t>
            </a:r>
            <a:endParaRPr lang="pt-PT" dirty="0"/>
          </a:p>
        </p:txBody>
      </p:sp>
      <p:sp>
        <p:nvSpPr>
          <p:cNvPr id="26" name="Rectangle 25"/>
          <p:cNvSpPr/>
          <p:nvPr/>
        </p:nvSpPr>
        <p:spPr>
          <a:xfrm>
            <a:off x="990600" y="1028719"/>
            <a:ext cx="7315200" cy="373380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chemeClr val="tx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cxnSp>
        <p:nvCxnSpPr>
          <p:cNvPr id="37" name="Straight Connector 36"/>
          <p:cNvCxnSpPr>
            <a:endCxn id="31" idx="2"/>
          </p:cNvCxnSpPr>
          <p:nvPr/>
        </p:nvCxnSpPr>
        <p:spPr>
          <a:xfrm rot="5400000" flipH="1" flipV="1">
            <a:off x="4174115" y="3145434"/>
            <a:ext cx="838200" cy="262371"/>
          </a:xfrm>
          <a:prstGeom prst="line">
            <a:avLst/>
          </a:prstGeom>
          <a:ln>
            <a:solidFill>
              <a:srgbClr val="FF5D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2"/>
          </p:cNvCxnSpPr>
          <p:nvPr/>
        </p:nvCxnSpPr>
        <p:spPr>
          <a:xfrm rot="5400000" flipH="1" flipV="1">
            <a:off x="6792624" y="3173143"/>
            <a:ext cx="838200" cy="206953"/>
          </a:xfrm>
          <a:prstGeom prst="line">
            <a:avLst/>
          </a:prstGeom>
          <a:ln>
            <a:solidFill>
              <a:srgbClr val="FF5D5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428992" y="3714752"/>
            <a:ext cx="2071702" cy="857256"/>
          </a:xfrm>
          <a:prstGeom prst="ellipse">
            <a:avLst/>
          </a:prstGeom>
          <a:solidFill>
            <a:srgbClr val="FF474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Worker Thread 1</a:t>
            </a:r>
            <a:endParaRPr lang="pt-PT" dirty="0"/>
          </a:p>
        </p:txBody>
      </p:sp>
      <p:sp>
        <p:nvSpPr>
          <p:cNvPr id="53" name="Oval 52"/>
          <p:cNvSpPr/>
          <p:nvPr/>
        </p:nvSpPr>
        <p:spPr>
          <a:xfrm>
            <a:off x="6038860" y="3714752"/>
            <a:ext cx="2071702" cy="857256"/>
          </a:xfrm>
          <a:prstGeom prst="ellipse">
            <a:avLst/>
          </a:prstGeom>
          <a:solidFill>
            <a:srgbClr val="FF4747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Worker Thread n</a:t>
            </a:r>
            <a:endParaRPr lang="pt-PT" dirty="0"/>
          </a:p>
        </p:txBody>
      </p:sp>
      <p:sp>
        <p:nvSpPr>
          <p:cNvPr id="30" name="Rectangle 29"/>
          <p:cNvSpPr/>
          <p:nvPr/>
        </p:nvSpPr>
        <p:spPr>
          <a:xfrm>
            <a:off x="1447800" y="1714519"/>
            <a:ext cx="1066800" cy="1524000"/>
          </a:xfrm>
          <a:prstGeom prst="rect">
            <a:avLst/>
          </a:prstGeom>
          <a:ln w="38100">
            <a:solidFill>
              <a:srgbClr val="FF333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Lock-Free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Global Queue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91000" y="1333519"/>
            <a:ext cx="1066800" cy="1524000"/>
          </a:xfrm>
          <a:prstGeom prst="rect">
            <a:avLst/>
          </a:prstGeom>
          <a:ln w="38100">
            <a:solidFill>
              <a:srgbClr val="FF5D5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600" dirty="0" smtClean="0">
                <a:solidFill>
                  <a:srgbClr val="FF4747"/>
                </a:solidFill>
              </a:rPr>
              <a:t>Local</a:t>
            </a:r>
          </a:p>
          <a:p>
            <a:pPr algn="ctr"/>
            <a:r>
              <a:rPr lang="en-US" sz="1600" dirty="0" smtClean="0">
                <a:solidFill>
                  <a:srgbClr val="FF4747"/>
                </a:solidFill>
              </a:rPr>
              <a:t>Work-Stealing Queue</a:t>
            </a:r>
            <a:endParaRPr lang="en-US" sz="1600" dirty="0">
              <a:solidFill>
                <a:srgbClr val="FF4747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81800" y="1333519"/>
            <a:ext cx="1066800" cy="1524000"/>
          </a:xfrm>
          <a:prstGeom prst="rect">
            <a:avLst/>
          </a:prstGeom>
          <a:ln w="38100">
            <a:solidFill>
              <a:srgbClr val="FF5D5D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sz="1600" dirty="0" smtClean="0">
                <a:solidFill>
                  <a:srgbClr val="FF4747"/>
                </a:solidFill>
              </a:rPr>
              <a:t>Local Work-Stealing Queue</a:t>
            </a:r>
            <a:endParaRPr lang="en-US" sz="1600" dirty="0">
              <a:solidFill>
                <a:srgbClr val="FF4747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3924319"/>
            <a:ext cx="4572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dirty="0" smtClean="0">
                <a:solidFill>
                  <a:srgbClr val="FF3333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dirty="0">
              <a:solidFill>
                <a:srgbClr val="FF3333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1866919"/>
            <a:ext cx="609600" cy="369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dirty="0" smtClean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dirty="0"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4838719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" y="4991119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2400" y="4686319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4800" y="4914919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05200" y="4762519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05600" y="4381519"/>
            <a:ext cx="9144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71406" y="71414"/>
            <a:ext cx="7143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Threadpool .NET 4.0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Rectangle 1"/>
          <p:cNvSpPr>
            <a:spLocks noChangeArrowheads="1"/>
          </p:cNvSpPr>
          <p:nvPr/>
        </p:nvSpPr>
        <p:spPr bwMode="auto">
          <a:xfrm>
            <a:off x="1000116" y="6334804"/>
            <a:ext cx="7143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1"/>
                </a:solidFill>
              </a:rPr>
              <a:t>“Microsoft Parallel Programming  With Visual Studio 2010 and the .NET Framwork 4”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1"/>
                </a:solidFill>
              </a:rPr>
              <a:t> Toub, Stephen – Microsoft Corporation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5.10062E-6 L 0.13333 -0.28868 " pathEditMode="relative" ptsTypes="AA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0.28869 L 0.13333 -0.3608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0021E-6 L 0.11666 -0.322 " pathEditMode="relative" ptsTypes="AA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33 -0.36086 L 0.66667 -0.0721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6 -0.3109 L 0.35833 -0.0943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53227E-6 L 0.03333 -0.3275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32755 L 0.03333 -0.3941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555 L 0.08333 -0.34412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0.34482 L 0.08333 -0.4114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39417 L 0.03333 -0.4607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29979E-6 L 0.01666 -0.36641 " pathEditMode="relative" ptsTypes="AA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-0.36086 L -0.03334 -0.0721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1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-0.40518 L 0.08333 -0.3385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46079 L 0.03333 -0.3941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39417 L 0.26667 -0.0388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962E-6 L 0.01667 -0.2886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928694" y="1906698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Threads tipicamente utilizadas para optimizar o tempo de resposta de uma aplicação (não bloqueamento da UI, chamadas assíncronas,...).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28694" y="325187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Nestes cenários, o tópico que implica alguma atenção é o sincronismo.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28694" y="4049838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Forma de optimizar operações compute-bound, tirando partido de ambientes multi-core.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28694" y="2579288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A concorrência permite assim tentar fazer a melhor utilização do CPU na presença de várias tarefas.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8694" y="4708106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- Uma das utilizações mais comum é o particionamento de um processo por vários fios de execução, executando-os em simultâneo.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Threading/Concorrência vs. Paralelismo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1632649"/>
            <a:ext cx="200026" cy="200026"/>
          </a:xfrm>
          <a:prstGeom prst="rect">
            <a:avLst/>
          </a:prstGeom>
          <a:noFill/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7158" y="1549069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Concorrência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964381" y="906566"/>
            <a:ext cx="721523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A primeira ideia que nos ocorre quando falamos em paralelismo é threads.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9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3776228"/>
            <a:ext cx="200026" cy="200026"/>
          </a:xfrm>
          <a:prstGeom prst="rect">
            <a:avLst/>
          </a:prstGeom>
          <a:noFill/>
        </p:spPr>
      </p:pic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57158" y="369264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Paralelismo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74425" y="5783065"/>
            <a:ext cx="7195150" cy="64633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</a:rPr>
              <a:t>Podemos ter concorrência numa arquitectura com um ou mais cores mas só podemos ter paralelismo numa arquitectura multi-core.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  <p:bldP spid="8" grpId="0"/>
      <p:bldP spid="9" grpId="0"/>
      <p:bldP spid="14" grpId="0"/>
      <p:bldP spid="18" grpId="0" animBg="1"/>
      <p:bldP spid="20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41573" y="1071546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Como forma de resolver um problema de forma paralela, deve-se dividir o dominio, permitindo que várias partes sejam tratadas em simultâneo.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41573" y="1714488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Tipicamente um processamento sobre cada item de uma colecção é um bom candidato a paralelização (e.g. for, foreach...)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941573" y="4601241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Divisão de um algoritmo em acções que podem ser realizadas em simultâneo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41573" y="5227650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A divisão de tarefas implica a análise de um algoritmo e a forma como realiza as suas acções.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Principio para Paralelização: Decomposição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797936"/>
            <a:ext cx="200026" cy="200026"/>
          </a:xfrm>
          <a:prstGeom prst="rect">
            <a:avLst/>
          </a:prstGeom>
          <a:noFill/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57158" y="71435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Decomposição de Dados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86" y="4311098"/>
            <a:ext cx="200026" cy="200026"/>
          </a:xfrm>
          <a:prstGeom prst="rect">
            <a:avLst/>
          </a:prstGeom>
          <a:noFill/>
        </p:spPr>
      </p:pic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57158" y="4227518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Decomposição de Acções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643043" y="2500306"/>
            <a:ext cx="5857915" cy="646331"/>
          </a:xfrm>
          <a:prstGeom prst="rect">
            <a:avLst/>
          </a:prstGeom>
          <a:ln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Quando o processamento de cada elemento é dependente de outro a paralelização pode afectar a performance!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964381" y="3500438"/>
            <a:ext cx="721523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Exemplo: Modificação do contraste de uma imagem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1265" name="Picture 1" descr="C:\Users\Ricardo Neto\AppData\Local\Microsoft\Windows\Temporary Internet Files\Content.IE5\P8879OLU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00000">
            <a:off x="1287038" y="2501492"/>
            <a:ext cx="646279" cy="646279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 bwMode="auto">
          <a:xfrm>
            <a:off x="964381" y="6072206"/>
            <a:ext cx="721523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Exemplo: Escrever dados de formulário numa BD e enviar e-mail</a:t>
            </a: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2" grpId="0"/>
      <p:bldP spid="17" grpId="0"/>
      <p:bldP spid="24" grpId="0"/>
      <p:bldP spid="25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8694" y="998694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Conjunto de tipos e API’s que visam facilitar a implementação de aplicações que envolvam paralelismo e concorrência.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28694" y="1676367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Gestão do nível de concorrência dinâmicamente por forma a optimizar a utilização dos CPU’s existentes.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8694" y="2354041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Oferece decomposição automática  de operações, esclonamento de tarefas na Threadpool, suporte para cancelamento, gestão de estado....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1406" y="71414"/>
            <a:ext cx="85725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.NET 4.0 - Task Parallel Library</a:t>
            </a:r>
            <a:endParaRPr lang="pt-PT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64381" y="3429000"/>
            <a:ext cx="7215238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Programador com mais atenção ao  objectivo da aplicação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6" name="Picture 2" descr="C:\Program Files\Microsoft Office\MEDIA\OFFICE12\Bullets\BD14868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6" y="4369836"/>
            <a:ext cx="200026" cy="200026"/>
          </a:xfrm>
          <a:prstGeom prst="rect">
            <a:avLst/>
          </a:prstGeom>
          <a:noFill/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57158" y="4286256"/>
            <a:ext cx="714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bg1"/>
                </a:solidFill>
              </a:rPr>
              <a:t>User Mode Scheduling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928694" y="4714884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Mecanismo utilizado pelas aplicações para  escalonarem as suas próprias threads em user-mode sem recorrerm ao kernel.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928694" y="5354437"/>
            <a:ext cx="714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bg1"/>
                </a:solidFill>
              </a:rPr>
              <a:t>- Mais eficiente que a Threadpool para gerir um grande número de work items de curta duração.</a:t>
            </a:r>
            <a:endParaRPr lang="pt-P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5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1581</Words>
  <Application>Microsoft Office PowerPoint</Application>
  <PresentationFormat>On-screen Show (4:3)</PresentationFormat>
  <Paragraphs>216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94</cp:revision>
  <dcterms:created xsi:type="dcterms:W3CDTF">2010-04-28T22:03:28Z</dcterms:created>
  <dcterms:modified xsi:type="dcterms:W3CDTF">2010-05-03T14:04:02Z</dcterms:modified>
</cp:coreProperties>
</file>