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906000" type="A4"/>
  <p:notesSz cx="6858000" cy="9144000"/>
  <p:defaultTextStyle>
    <a:defPPr>
      <a:defRPr lang="pt-P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59D"/>
    <a:srgbClr val="6703D5"/>
    <a:srgbClr val="00CCFF"/>
    <a:srgbClr val="0033CC"/>
    <a:srgbClr val="EAEAEA"/>
    <a:srgbClr val="00214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2454" y="-90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B2700603-2E23-46E8-B01C-5984D2A9D454}" type="datetimeFigureOut">
              <a:rPr lang="pt-PT"/>
              <a:pPr>
                <a:defRPr/>
              </a:pPr>
              <a:t>07-06-2010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PT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pt-PT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8E756AC-FDE1-4BCD-9DFF-AB145ADCDA98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F2DC761-F762-4CF8-9824-CA010B10C031}" type="slidenum">
              <a:rPr lang="pt-PT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5BC8C4-053C-41F9-BF6B-0C650E541A3A}" type="datetimeFigureOut">
              <a:rPr lang="pt-PT"/>
              <a:pPr>
                <a:defRPr/>
              </a:pPr>
              <a:t>07-06-2010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1C701-FEF6-4D98-911F-FE3F94075EF7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55A3C-4640-415D-966E-7C5808DA9C78}" type="datetimeFigureOut">
              <a:rPr lang="pt-PT"/>
              <a:pPr>
                <a:defRPr/>
              </a:pPr>
              <a:t>07-06-2010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30E6D3-85FE-497C-9163-E382D66106B8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573264"/>
            <a:ext cx="3357563" cy="122082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D1DCD-6431-49C4-BFC6-4CF3D90BCB63}" type="datetimeFigureOut">
              <a:rPr lang="pt-PT"/>
              <a:pPr>
                <a:defRPr/>
              </a:pPr>
              <a:t>07-06-2010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F72AC-1606-40D1-94E1-410548E4019B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B2C9BB-500D-4AEB-BE22-99AB393FA834}" type="datetimeFigureOut">
              <a:rPr lang="pt-PT"/>
              <a:pPr>
                <a:defRPr/>
              </a:pPr>
              <a:t>07-06-2010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72DDB9-D674-4D5B-A961-3E1F7F066C4F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99ABB-85DA-41B1-A916-D3F7F5CEAB13}" type="datetimeFigureOut">
              <a:rPr lang="pt-PT"/>
              <a:pPr>
                <a:defRPr/>
              </a:pPr>
              <a:t>07-06-2010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9684C0-D103-44FE-B630-97CF78039C83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25BEB9-FF13-42E2-B240-D734F6514F21}" type="datetimeFigureOut">
              <a:rPr lang="pt-PT"/>
              <a:pPr>
                <a:defRPr/>
              </a:pPr>
              <a:t>07-06-2010</a:t>
            </a:fld>
            <a:endParaRPr lang="pt-PT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4B46A7-2736-495C-A837-1F278A93B0F3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C8DCE3-6385-484E-ACE4-8801B1F52FDB}" type="datetimeFigureOut">
              <a:rPr lang="pt-PT"/>
              <a:pPr>
                <a:defRPr/>
              </a:pPr>
              <a:t>07-06-2010</a:t>
            </a:fld>
            <a:endParaRPr lang="pt-PT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FF2240-074C-42D0-A64E-ECCF05BBA27C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8B25E-5C44-44C0-8926-6C2CBF636FF9}" type="datetimeFigureOut">
              <a:rPr lang="pt-PT"/>
              <a:pPr>
                <a:defRPr/>
              </a:pPr>
              <a:t>07-06-2010</a:t>
            </a:fld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1707C3-43DC-4E86-8D94-6C142DE29F53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1A7287-49FA-407D-B237-31834759807E}" type="datetimeFigureOut">
              <a:rPr lang="pt-PT"/>
              <a:pPr>
                <a:defRPr/>
              </a:pPr>
              <a:t>07-06-2010</a:t>
            </a:fld>
            <a:endParaRPr lang="pt-PT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16C30C-1A48-4F91-856D-BD905177DD25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99737-EF7B-4046-8485-113B3962FAC9}" type="datetimeFigureOut">
              <a:rPr lang="pt-PT"/>
              <a:pPr>
                <a:defRPr/>
              </a:pPr>
              <a:t>07-06-2010</a:t>
            </a:fld>
            <a:endParaRPr lang="pt-PT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2F309-C8E9-42E2-9E14-A605DE282DEF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PT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5A08CD-334D-4BA8-A300-820280061087}" type="datetimeFigureOut">
              <a:rPr lang="pt-PT"/>
              <a:pPr>
                <a:defRPr/>
              </a:pPr>
              <a:t>07-06-2010</a:t>
            </a:fld>
            <a:endParaRPr lang="pt-PT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D857F-3AB0-4A3A-B9BF-566C9658A85B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42900" y="396875"/>
            <a:ext cx="6172200" cy="165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pt-PT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42900" y="2311400"/>
            <a:ext cx="6172200" cy="653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2100"/>
            <a:ext cx="1600200" cy="527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89EC774-6F76-4A47-A31C-57A9AD699BD2}" type="datetimeFigureOut">
              <a:rPr lang="pt-PT"/>
              <a:pPr>
                <a:defRPr/>
              </a:pPr>
              <a:t>07-06-2010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2100"/>
            <a:ext cx="2171700" cy="527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2100"/>
            <a:ext cx="1600200" cy="527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DA6F7DE-EC50-4A79-A4F0-DA53881FC266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6858000" cy="990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8" name="Rounded Rectangle 157"/>
          <p:cNvSpPr/>
          <p:nvPr/>
        </p:nvSpPr>
        <p:spPr>
          <a:xfrm>
            <a:off x="142875" y="6953250"/>
            <a:ext cx="3357563" cy="1928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/>
          </a:p>
        </p:txBody>
      </p:sp>
      <p:sp>
        <p:nvSpPr>
          <p:cNvPr id="14339" name="TextBox 78"/>
          <p:cNvSpPr txBox="1">
            <a:spLocks noChangeArrowheads="1"/>
          </p:cNvSpPr>
          <p:nvPr/>
        </p:nvSpPr>
        <p:spPr bwMode="auto">
          <a:xfrm>
            <a:off x="142875" y="2881313"/>
            <a:ext cx="23622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pt-PT" sz="1400">
                <a:latin typeface="Calibri" pitchFamily="34" charset="0"/>
              </a:rPr>
              <a:t>Identificação de objectivos</a:t>
            </a:r>
          </a:p>
          <a:p>
            <a:pPr>
              <a:buFont typeface="Wingdings" pitchFamily="2" charset="2"/>
              <a:buChar char="§"/>
            </a:pPr>
            <a:r>
              <a:rPr lang="pt-PT" sz="1400">
                <a:latin typeface="Calibri" pitchFamily="34" charset="0"/>
              </a:rPr>
              <a:t>Modularização em requisitos</a:t>
            </a:r>
          </a:p>
        </p:txBody>
      </p:sp>
      <p:sp>
        <p:nvSpPr>
          <p:cNvPr id="80" name="Right Arrow 79"/>
          <p:cNvSpPr/>
          <p:nvPr/>
        </p:nvSpPr>
        <p:spPr>
          <a:xfrm rot="1879193">
            <a:off x="2415333" y="2125936"/>
            <a:ext cx="1171646" cy="820059"/>
          </a:xfrm>
          <a:prstGeom prst="rightArrow">
            <a:avLst>
              <a:gd name="adj1" fmla="val 41770"/>
              <a:gd name="adj2" fmla="val 50000"/>
            </a:avLst>
          </a:prstGeom>
          <a:gradFill flip="none" rotWithShape="1">
            <a:gsLst>
              <a:gs pos="23000">
                <a:schemeClr val="dk1">
                  <a:tint val="50000"/>
                  <a:satMod val="300000"/>
                  <a:alpha val="0"/>
                </a:schemeClr>
              </a:gs>
              <a:gs pos="100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/>
          </a:p>
        </p:txBody>
      </p:sp>
      <p:sp>
        <p:nvSpPr>
          <p:cNvPr id="81" name="Right Arrow 80"/>
          <p:cNvSpPr/>
          <p:nvPr/>
        </p:nvSpPr>
        <p:spPr>
          <a:xfrm rot="8874629">
            <a:off x="2356124" y="3583875"/>
            <a:ext cx="998243" cy="820059"/>
          </a:xfrm>
          <a:prstGeom prst="rightArrow">
            <a:avLst>
              <a:gd name="adj1" fmla="val 41770"/>
              <a:gd name="adj2" fmla="val 50000"/>
            </a:avLst>
          </a:prstGeom>
          <a:gradFill flip="none" rotWithShape="1">
            <a:gsLst>
              <a:gs pos="23000">
                <a:schemeClr val="dk1">
                  <a:tint val="50000"/>
                  <a:satMod val="300000"/>
                  <a:alpha val="0"/>
                </a:schemeClr>
              </a:gs>
              <a:gs pos="100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/>
          </a:p>
        </p:txBody>
      </p:sp>
      <p:sp>
        <p:nvSpPr>
          <p:cNvPr id="82" name="Right Arrow 81"/>
          <p:cNvSpPr/>
          <p:nvPr/>
        </p:nvSpPr>
        <p:spPr>
          <a:xfrm rot="1724109">
            <a:off x="2893513" y="5538330"/>
            <a:ext cx="1456322" cy="820059"/>
          </a:xfrm>
          <a:prstGeom prst="rightArrow">
            <a:avLst>
              <a:gd name="adj1" fmla="val 41770"/>
              <a:gd name="adj2" fmla="val 50000"/>
            </a:avLst>
          </a:prstGeom>
          <a:gradFill flip="none" rotWithShape="1">
            <a:gsLst>
              <a:gs pos="23000">
                <a:schemeClr val="dk1">
                  <a:tint val="50000"/>
                  <a:satMod val="300000"/>
                  <a:alpha val="0"/>
                </a:schemeClr>
              </a:gs>
              <a:gs pos="100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/>
          </a:p>
        </p:txBody>
      </p:sp>
      <p:sp>
        <p:nvSpPr>
          <p:cNvPr id="14349" name="TextBox 83"/>
          <p:cNvSpPr txBox="1">
            <a:spLocks noChangeArrowheads="1"/>
          </p:cNvSpPr>
          <p:nvPr/>
        </p:nvSpPr>
        <p:spPr bwMode="auto">
          <a:xfrm>
            <a:off x="3357563" y="4167188"/>
            <a:ext cx="3357562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pt-PT" sz="1400">
                <a:latin typeface="Calibri" pitchFamily="34" charset="0"/>
              </a:rPr>
              <a:t> Definição do modelo de tipos</a:t>
            </a:r>
          </a:p>
          <a:p>
            <a:pPr>
              <a:buFont typeface="Wingdings" pitchFamily="2" charset="2"/>
              <a:buChar char="§"/>
            </a:pPr>
            <a:r>
              <a:rPr lang="pt-PT" sz="1400">
                <a:latin typeface="Calibri" pitchFamily="34" charset="0"/>
              </a:rPr>
              <a:t> Diagrama de classes e modelo entidade associação</a:t>
            </a:r>
          </a:p>
          <a:p>
            <a:pPr>
              <a:buFont typeface="Wingdings" pitchFamily="2" charset="2"/>
              <a:buChar char="§"/>
            </a:pPr>
            <a:r>
              <a:rPr lang="pt-PT" sz="1400">
                <a:latin typeface="Calibri" pitchFamily="34" charset="0"/>
              </a:rPr>
              <a:t> Levantamento de recursos (BD, email, ...)</a:t>
            </a:r>
          </a:p>
          <a:p>
            <a:pPr>
              <a:buFont typeface="Wingdings" pitchFamily="2" charset="2"/>
              <a:buChar char="§"/>
            </a:pPr>
            <a:r>
              <a:rPr lang="pt-PT" sz="1400">
                <a:latin typeface="Calibri" pitchFamily="34" charset="0"/>
              </a:rPr>
              <a:t>Especificação de processos de negócio e respectivas permissões (RBAC)</a:t>
            </a:r>
          </a:p>
        </p:txBody>
      </p:sp>
      <p:sp>
        <p:nvSpPr>
          <p:cNvPr id="14350" name="TextBox 84"/>
          <p:cNvSpPr txBox="1">
            <a:spLocks noChangeArrowheads="1"/>
          </p:cNvSpPr>
          <p:nvPr/>
        </p:nvSpPr>
        <p:spPr bwMode="auto">
          <a:xfrm>
            <a:off x="71438" y="5453063"/>
            <a:ext cx="3214687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pt-PT" sz="1400">
                <a:latin typeface="Calibri" pitchFamily="34" charset="0"/>
              </a:rPr>
              <a:t> Resultado da análise codificado em XML com schema pré-definido</a:t>
            </a:r>
          </a:p>
          <a:p>
            <a:pPr>
              <a:buFont typeface="Wingdings" pitchFamily="2" charset="2"/>
              <a:buChar char="§"/>
            </a:pPr>
            <a:r>
              <a:rPr lang="pt-PT" sz="1400">
                <a:latin typeface="Calibri" pitchFamily="34" charset="0"/>
              </a:rPr>
              <a:t> Agrupamento de toda a estrutura da solução</a:t>
            </a:r>
          </a:p>
        </p:txBody>
      </p:sp>
      <p:sp>
        <p:nvSpPr>
          <p:cNvPr id="14351" name="TextBox 85"/>
          <p:cNvSpPr txBox="1">
            <a:spLocks noChangeArrowheads="1"/>
          </p:cNvSpPr>
          <p:nvPr/>
        </p:nvSpPr>
        <p:spPr bwMode="auto">
          <a:xfrm>
            <a:off x="3714750" y="7569200"/>
            <a:ext cx="3214688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pt-PT" sz="1400">
                <a:latin typeface="Calibri" pitchFamily="34" charset="0"/>
              </a:rPr>
              <a:t> Suporte para C#, SQL</a:t>
            </a:r>
          </a:p>
          <a:p>
            <a:pPr>
              <a:buFont typeface="Wingdings" pitchFamily="2" charset="2"/>
              <a:buChar char="§"/>
            </a:pPr>
            <a:r>
              <a:rPr lang="pt-PT" sz="1400">
                <a:latin typeface="Calibri" pitchFamily="34" charset="0"/>
              </a:rPr>
              <a:t> Extensível a outras linguagens</a:t>
            </a:r>
          </a:p>
          <a:p>
            <a:pPr>
              <a:buFont typeface="Wingdings" pitchFamily="2" charset="2"/>
              <a:buChar char="§"/>
            </a:pPr>
            <a:r>
              <a:rPr lang="pt-PT" sz="1400">
                <a:latin typeface="Calibri" pitchFamily="34" charset="0"/>
              </a:rPr>
              <a:t>Integração com Visual Studio</a:t>
            </a:r>
          </a:p>
          <a:p>
            <a:pPr>
              <a:buFont typeface="Wingdings" pitchFamily="2" charset="2"/>
              <a:buChar char="§"/>
            </a:pPr>
            <a:r>
              <a:rPr lang="pt-PT" sz="1400">
                <a:latin typeface="Calibri" pitchFamily="34" charset="0"/>
              </a:rPr>
              <a:t>Implementação de operações CRUD</a:t>
            </a:r>
          </a:p>
        </p:txBody>
      </p:sp>
      <p:sp>
        <p:nvSpPr>
          <p:cNvPr id="54" name="Flowchart: Document 53"/>
          <p:cNvSpPr/>
          <p:nvPr/>
        </p:nvSpPr>
        <p:spPr>
          <a:xfrm>
            <a:off x="0" y="0"/>
            <a:ext cx="6858000" cy="666750"/>
          </a:xfrm>
          <a:prstGeom prst="flowChartDocument">
            <a:avLst/>
          </a:prstGeom>
          <a:gradFill>
            <a:gsLst>
              <a:gs pos="6000">
                <a:srgbClr val="6703D5"/>
              </a:gs>
              <a:gs pos="100000">
                <a:srgbClr val="00CCFF"/>
              </a:gs>
            </a:gsLst>
            <a:lin ang="15000000" scaled="0"/>
          </a:gra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/>
          </a:p>
        </p:txBody>
      </p:sp>
      <p:sp>
        <p:nvSpPr>
          <p:cNvPr id="56" name="Flowchart: Document 55"/>
          <p:cNvSpPr/>
          <p:nvPr/>
        </p:nvSpPr>
        <p:spPr>
          <a:xfrm rot="10800000">
            <a:off x="0" y="8953500"/>
            <a:ext cx="6858000" cy="952500"/>
          </a:xfrm>
          <a:prstGeom prst="flowChartDocument">
            <a:avLst/>
          </a:prstGeom>
          <a:gradFill>
            <a:gsLst>
              <a:gs pos="6000">
                <a:srgbClr val="6703D5"/>
              </a:gs>
              <a:gs pos="100000">
                <a:srgbClr val="00CCFF"/>
              </a:gs>
            </a:gsLst>
            <a:lin ang="15000000" scaled="0"/>
          </a:gra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/>
          </a:p>
        </p:txBody>
      </p:sp>
      <p:sp>
        <p:nvSpPr>
          <p:cNvPr id="57" name="TextBox 56"/>
          <p:cNvSpPr txBox="1"/>
          <p:nvPr/>
        </p:nvSpPr>
        <p:spPr>
          <a:xfrm>
            <a:off x="19050" y="20638"/>
            <a:ext cx="4235450" cy="46196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400" b="1" dirty="0">
                <a:solidFill>
                  <a:schemeClr val="bg1"/>
                </a:solidFill>
                <a:latin typeface="+mn-lt"/>
              </a:rPr>
              <a:t>Rapid Application Development</a:t>
            </a:r>
            <a:endParaRPr lang="pt-PT" sz="2400" b="1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4305300" y="252413"/>
            <a:ext cx="2381250" cy="1587"/>
          </a:xfrm>
          <a:prstGeom prst="line">
            <a:avLst/>
          </a:prstGeom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56" name="Group 110"/>
          <p:cNvGrpSpPr>
            <a:grpSpLocks/>
          </p:cNvGrpSpPr>
          <p:nvPr/>
        </p:nvGrpSpPr>
        <p:grpSpPr bwMode="auto">
          <a:xfrm>
            <a:off x="266700" y="1014413"/>
            <a:ext cx="1793875" cy="1751012"/>
            <a:chOff x="338605" y="1347785"/>
            <a:chExt cx="1794070" cy="1752266"/>
          </a:xfrm>
        </p:grpSpPr>
        <p:sp>
          <p:nvSpPr>
            <p:cNvPr id="18" name="Oval 17"/>
            <p:cNvSpPr/>
            <p:nvPr/>
          </p:nvSpPr>
          <p:spPr>
            <a:xfrm rot="2400216">
              <a:off x="338605" y="1397032"/>
              <a:ext cx="1428905" cy="1429773"/>
            </a:xfrm>
            <a:prstGeom prst="ellipse">
              <a:avLst/>
            </a:pr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PT"/>
            </a:p>
          </p:txBody>
        </p:sp>
        <p:sp>
          <p:nvSpPr>
            <p:cNvPr id="15" name="Oval 14"/>
            <p:cNvSpPr/>
            <p:nvPr/>
          </p:nvSpPr>
          <p:spPr>
            <a:xfrm rot="2400216">
              <a:off x="576756" y="1347785"/>
              <a:ext cx="1489237" cy="1488552"/>
            </a:xfrm>
            <a:prstGeom prst="ellipse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PT"/>
            </a:p>
          </p:txBody>
        </p:sp>
        <p:pic>
          <p:nvPicPr>
            <p:cNvPr id="14407" name="Picture 6" descr="C:\Void\ISEL\6º Semestre\PS - Projecto e Seminário\Repositório\trunk\Entregáveis\Cartaz\Step1 - Customer Meeting copy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23202" y="1481215"/>
              <a:ext cx="1430398" cy="14258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Oval 3"/>
            <p:cNvSpPr/>
            <p:nvPr/>
          </p:nvSpPr>
          <p:spPr>
            <a:xfrm>
              <a:off x="513406" y="1474407"/>
              <a:ext cx="1444695" cy="144469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alpha val="0"/>
                  </a:schemeClr>
                </a:gs>
                <a:gs pos="100000">
                  <a:schemeClr val="tx2">
                    <a:lumMod val="60000"/>
                    <a:lumOff val="40000"/>
                    <a:alpha val="4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PT"/>
            </a:p>
          </p:txBody>
        </p:sp>
        <p:sp>
          <p:nvSpPr>
            <p:cNvPr id="78" name="Rectangle 77"/>
            <p:cNvSpPr/>
            <p:nvPr/>
          </p:nvSpPr>
          <p:spPr>
            <a:xfrm rot="1046592">
              <a:off x="343818" y="1481470"/>
              <a:ext cx="1788857" cy="1618581"/>
            </a:xfrm>
            <a:prstGeom prst="rect">
              <a:avLst/>
            </a:prstGeom>
            <a:noFill/>
          </p:spPr>
          <p:txBody>
            <a:bodyPr spcFirstLastPara="1" wrap="none">
              <a:prstTxWarp prst="textArchDown">
                <a:avLst>
                  <a:gd name="adj" fmla="val 19114290"/>
                </a:avLst>
              </a:prstTxWarp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PT" b="1" dirty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solidFill>
                    <a:srgbClr val="01359D"/>
                  </a:solidFill>
                  <a:latin typeface="+mn-lt"/>
                </a:rPr>
                <a:t>Análise Funcional / Requisitos</a:t>
              </a:r>
              <a:endParaRPr 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1359D"/>
                </a:solidFill>
                <a:latin typeface="+mn-lt"/>
              </a:endParaRPr>
            </a:p>
          </p:txBody>
        </p:sp>
      </p:grpSp>
      <p:grpSp>
        <p:nvGrpSpPr>
          <p:cNvPr id="14357" name="Group 115"/>
          <p:cNvGrpSpPr>
            <a:grpSpLocks/>
          </p:cNvGrpSpPr>
          <p:nvPr/>
        </p:nvGrpSpPr>
        <p:grpSpPr bwMode="auto">
          <a:xfrm>
            <a:off x="214313" y="3595688"/>
            <a:ext cx="1852612" cy="1806575"/>
            <a:chOff x="686143" y="4426391"/>
            <a:chExt cx="1852531" cy="1805960"/>
          </a:xfrm>
        </p:grpSpPr>
        <p:sp>
          <p:nvSpPr>
            <p:cNvPr id="90" name="Oval 89"/>
            <p:cNvSpPr/>
            <p:nvPr/>
          </p:nvSpPr>
          <p:spPr>
            <a:xfrm>
              <a:off x="959181" y="4426391"/>
              <a:ext cx="1519171" cy="1520307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PT"/>
            </a:p>
          </p:txBody>
        </p:sp>
        <p:sp>
          <p:nvSpPr>
            <p:cNvPr id="91" name="Oval 90"/>
            <p:cNvSpPr/>
            <p:nvPr/>
          </p:nvSpPr>
          <p:spPr>
            <a:xfrm>
              <a:off x="686143" y="4670783"/>
              <a:ext cx="1430274" cy="1429850"/>
            </a:xfrm>
            <a:prstGeom prst="ellipse">
              <a:avLst/>
            </a:pr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PT"/>
            </a:p>
          </p:txBody>
        </p:sp>
        <p:sp>
          <p:nvSpPr>
            <p:cNvPr id="92" name="Oval 91"/>
            <p:cNvSpPr/>
            <p:nvPr/>
          </p:nvSpPr>
          <p:spPr>
            <a:xfrm>
              <a:off x="829012" y="4434325"/>
              <a:ext cx="1489010" cy="1488568"/>
            </a:xfrm>
            <a:prstGeom prst="ellipse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PT"/>
            </a:p>
          </p:txBody>
        </p:sp>
        <p:pic>
          <p:nvPicPr>
            <p:cNvPr id="14400" name="Picture 12" descr="C:\Void\ISEL\6º Semestre\PS - Projecto e Seminário\Repositório\trunk\Entregáveis\Cartaz\Filtered Photos\Step3 - Validation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925923" y="4616813"/>
              <a:ext cx="1449945" cy="1443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4" name="Oval 93"/>
            <p:cNvSpPr/>
            <p:nvPr/>
          </p:nvSpPr>
          <p:spPr>
            <a:xfrm>
              <a:off x="927082" y="4614860"/>
              <a:ext cx="1444695" cy="144469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alpha val="0"/>
                  </a:schemeClr>
                </a:gs>
                <a:gs pos="100000">
                  <a:schemeClr val="tx2">
                    <a:lumMod val="60000"/>
                    <a:lumOff val="40000"/>
                    <a:alpha val="4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PT"/>
            </a:p>
          </p:txBody>
        </p:sp>
        <p:sp>
          <p:nvSpPr>
            <p:cNvPr id="110" name="Rectangle 109"/>
            <p:cNvSpPr/>
            <p:nvPr/>
          </p:nvSpPr>
          <p:spPr>
            <a:xfrm rot="495139">
              <a:off x="749817" y="4613770"/>
              <a:ext cx="1788857" cy="1618581"/>
            </a:xfrm>
            <a:prstGeom prst="rect">
              <a:avLst/>
            </a:prstGeom>
            <a:noFill/>
          </p:spPr>
          <p:txBody>
            <a:bodyPr spcFirstLastPara="1" wrap="none">
              <a:prstTxWarp prst="textArchDown">
                <a:avLst>
                  <a:gd name="adj" fmla="val 19114290"/>
                </a:avLst>
              </a:prstTxWarp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PT" b="1" dirty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solidFill>
                    <a:srgbClr val="01359D"/>
                  </a:solidFill>
                  <a:latin typeface="+mn-lt"/>
                </a:rPr>
                <a:t>Dicionário de Dados</a:t>
              </a:r>
              <a:endParaRPr 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1359D"/>
                </a:solidFill>
                <a:latin typeface="+mn-lt"/>
              </a:endParaRPr>
            </a:p>
          </p:txBody>
        </p:sp>
      </p:grpSp>
      <p:grpSp>
        <p:nvGrpSpPr>
          <p:cNvPr id="14358" name="Group 99"/>
          <p:cNvGrpSpPr>
            <a:grpSpLocks/>
          </p:cNvGrpSpPr>
          <p:nvPr/>
        </p:nvGrpSpPr>
        <p:grpSpPr bwMode="auto">
          <a:xfrm>
            <a:off x="3357563" y="1023938"/>
            <a:ext cx="3378200" cy="2992437"/>
            <a:chOff x="3265532" y="1388533"/>
            <a:chExt cx="3378178" cy="2992963"/>
          </a:xfrm>
        </p:grpSpPr>
        <p:sp>
          <p:nvSpPr>
            <p:cNvPr id="72" name="Isosceles Triangle 71"/>
            <p:cNvSpPr/>
            <p:nvPr/>
          </p:nvSpPr>
          <p:spPr>
            <a:xfrm rot="5731139">
              <a:off x="5181557" y="3297134"/>
              <a:ext cx="831996" cy="1000118"/>
            </a:xfrm>
            <a:prstGeom prst="triangle">
              <a:avLst>
                <a:gd name="adj" fmla="val 50175"/>
              </a:avLst>
            </a:prstGeom>
            <a:gradFill flip="none" rotWithShape="1">
              <a:gsLst>
                <a:gs pos="23000">
                  <a:schemeClr val="dk1">
                    <a:tint val="50000"/>
                    <a:satMod val="300000"/>
                    <a:alpha val="0"/>
                  </a:schemeClr>
                </a:gs>
                <a:gs pos="100000">
                  <a:schemeClr val="dk1">
                    <a:tint val="37000"/>
                    <a:satMod val="300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PT"/>
            </a:p>
          </p:txBody>
        </p:sp>
        <p:sp>
          <p:nvSpPr>
            <p:cNvPr id="71" name="Isosceles Triangle 70"/>
            <p:cNvSpPr/>
            <p:nvPr/>
          </p:nvSpPr>
          <p:spPr>
            <a:xfrm rot="2517547">
              <a:off x="4776822" y="2141140"/>
              <a:ext cx="831845" cy="1000301"/>
            </a:xfrm>
            <a:prstGeom prst="triangle">
              <a:avLst>
                <a:gd name="adj" fmla="val 50175"/>
              </a:avLst>
            </a:prstGeom>
            <a:gradFill flip="none" rotWithShape="1">
              <a:gsLst>
                <a:gs pos="23000">
                  <a:schemeClr val="dk1">
                    <a:tint val="50000"/>
                    <a:satMod val="300000"/>
                    <a:alpha val="0"/>
                  </a:schemeClr>
                </a:gs>
                <a:gs pos="100000">
                  <a:schemeClr val="dk1">
                    <a:tint val="37000"/>
                    <a:satMod val="300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PT"/>
            </a:p>
          </p:txBody>
        </p:sp>
        <p:sp>
          <p:nvSpPr>
            <p:cNvPr id="70" name="Isosceles Triangle 69"/>
            <p:cNvSpPr/>
            <p:nvPr/>
          </p:nvSpPr>
          <p:spPr>
            <a:xfrm rot="20468532">
              <a:off x="3544930" y="1926790"/>
              <a:ext cx="831845" cy="1000301"/>
            </a:xfrm>
            <a:prstGeom prst="triangle">
              <a:avLst>
                <a:gd name="adj" fmla="val 50175"/>
              </a:avLst>
            </a:prstGeom>
            <a:gradFill flip="none" rotWithShape="1">
              <a:gsLst>
                <a:gs pos="23000">
                  <a:schemeClr val="dk1">
                    <a:tint val="50000"/>
                    <a:satMod val="300000"/>
                    <a:alpha val="0"/>
                  </a:schemeClr>
                </a:gs>
                <a:gs pos="100000">
                  <a:schemeClr val="dk1">
                    <a:tint val="37000"/>
                    <a:satMod val="300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PT"/>
            </a:p>
          </p:txBody>
        </p:sp>
        <p:sp>
          <p:nvSpPr>
            <p:cNvPr id="22" name="Oval 21"/>
            <p:cNvSpPr/>
            <p:nvPr/>
          </p:nvSpPr>
          <p:spPr>
            <a:xfrm rot="1248804">
              <a:off x="3671929" y="2627001"/>
              <a:ext cx="1430328" cy="1429001"/>
            </a:xfrm>
            <a:prstGeom prst="ellipse">
              <a:avLst/>
            </a:pr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PT"/>
            </a:p>
          </p:txBody>
        </p:sp>
        <p:sp>
          <p:nvSpPr>
            <p:cNvPr id="23" name="Oval 22"/>
            <p:cNvSpPr/>
            <p:nvPr/>
          </p:nvSpPr>
          <p:spPr>
            <a:xfrm rot="1248804">
              <a:off x="3716379" y="2668283"/>
              <a:ext cx="1489065" cy="1489337"/>
            </a:xfrm>
            <a:prstGeom prst="ellipse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PT"/>
            </a:p>
          </p:txBody>
        </p:sp>
        <p:pic>
          <p:nvPicPr>
            <p:cNvPr id="14377" name="Picture 7" descr="C:\Void\ISEL\6º Semestre\PS - Projecto e Seminário\Repositório\trunk\Entregáveis\Cartaz\Filtered Photos\Step2 - Solution Annalisis copy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 rot="1248804">
              <a:off x="3763958" y="2773199"/>
              <a:ext cx="1434406" cy="14258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Oval 24"/>
            <p:cNvSpPr/>
            <p:nvPr/>
          </p:nvSpPr>
          <p:spPr>
            <a:xfrm rot="1248804">
              <a:off x="3756018" y="2755802"/>
              <a:ext cx="1444695" cy="144469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alpha val="0"/>
                  </a:schemeClr>
                </a:gs>
                <a:gs pos="100000">
                  <a:schemeClr val="tx2">
                    <a:lumMod val="60000"/>
                    <a:lumOff val="40000"/>
                    <a:alpha val="4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PT"/>
            </a:p>
          </p:txBody>
        </p:sp>
        <p:sp>
          <p:nvSpPr>
            <p:cNvPr id="60" name="Rectangle 59"/>
            <p:cNvSpPr/>
            <p:nvPr/>
          </p:nvSpPr>
          <p:spPr>
            <a:xfrm rot="21110143">
              <a:off x="3265532" y="1388533"/>
              <a:ext cx="1233496" cy="1300172"/>
            </a:xfrm>
            <a:prstGeom prst="rect">
              <a:avLst/>
            </a:prstGeom>
            <a:noFill/>
          </p:spPr>
          <p:txBody>
            <a:bodyPr spcFirstLastPara="1" wrap="none">
              <a:prstTxWarp prst="textArchUp">
                <a:avLst/>
              </a:prstTxWarp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 err="1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solidFill>
                    <a:srgbClr val="01359D"/>
                  </a:solidFill>
                  <a:latin typeface="+mn-lt"/>
                </a:rPr>
                <a:t>Environemnts</a:t>
              </a:r>
              <a:endParaRPr lang="en-US" sz="160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1359D"/>
                </a:solidFill>
                <a:latin typeface="+mn-lt"/>
              </a:endParaRPr>
            </a:p>
          </p:txBody>
        </p:sp>
        <p:pic>
          <p:nvPicPr>
            <p:cNvPr id="14382" name="Picture 10" descr="C:\Void\ISEL\6º Semestre\PS - Projecto e Seminário\Repositório\trunk\Entregáveis\Cartaz\Filtered Photos\Step2.1 - Environments.png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 rot="-1221448">
              <a:off x="3418232" y="1514216"/>
              <a:ext cx="922647" cy="917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" name="Oval 31"/>
            <p:cNvSpPr/>
            <p:nvPr/>
          </p:nvSpPr>
          <p:spPr>
            <a:xfrm rot="20378552">
              <a:off x="3405123" y="1497719"/>
              <a:ext cx="937314" cy="93731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alpha val="0"/>
                  </a:schemeClr>
                </a:gs>
                <a:gs pos="100000">
                  <a:schemeClr val="tx2">
                    <a:lumMod val="60000"/>
                    <a:lumOff val="40000"/>
                    <a:alpha val="4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PT"/>
            </a:p>
          </p:txBody>
        </p:sp>
        <p:sp>
          <p:nvSpPr>
            <p:cNvPr id="61" name="Rectangle 60"/>
            <p:cNvSpPr/>
            <p:nvPr/>
          </p:nvSpPr>
          <p:spPr>
            <a:xfrm rot="1976268">
              <a:off x="4839518" y="1705701"/>
              <a:ext cx="1199625" cy="1318425"/>
            </a:xfrm>
            <a:prstGeom prst="rect">
              <a:avLst/>
            </a:prstGeom>
            <a:noFill/>
          </p:spPr>
          <p:txBody>
            <a:bodyPr spcFirstLastPara="1" wrap="none">
              <a:prstTxWarp prst="textArchUp">
                <a:avLst>
                  <a:gd name="adj" fmla="val 10016314"/>
                </a:avLst>
              </a:prstTxWarp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solidFill>
                    <a:srgbClr val="01359D"/>
                  </a:solidFill>
                  <a:latin typeface="+mn-lt"/>
                </a:rPr>
                <a:t>Business Processes</a:t>
              </a:r>
              <a:endParaRPr lang="en-US" sz="160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1359D"/>
                </a:solidFill>
                <a:latin typeface="+mn-lt"/>
              </a:endParaRPr>
            </a:p>
          </p:txBody>
        </p:sp>
        <p:pic>
          <p:nvPicPr>
            <p:cNvPr id="14387" name="Picture 8" descr="C:\Void\ISEL\6º Semestre\PS - Projecto e Seminário\Repositório\trunk\Entregáveis\Cartaz\Filtered Photos\Step2.2 - Business Process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 rot="1248804">
              <a:off x="5014661" y="1864314"/>
              <a:ext cx="920011" cy="917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" name="Oval 32"/>
            <p:cNvSpPr/>
            <p:nvPr/>
          </p:nvSpPr>
          <p:spPr>
            <a:xfrm rot="1248804">
              <a:off x="5013705" y="1826975"/>
              <a:ext cx="937314" cy="93731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alpha val="0"/>
                  </a:schemeClr>
                </a:gs>
                <a:gs pos="100000">
                  <a:schemeClr val="tx2">
                    <a:lumMod val="60000"/>
                    <a:lumOff val="40000"/>
                    <a:alpha val="4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PT"/>
            </a:p>
          </p:txBody>
        </p:sp>
        <p:sp>
          <p:nvSpPr>
            <p:cNvPr id="62" name="Rectangle 61"/>
            <p:cNvSpPr/>
            <p:nvPr/>
          </p:nvSpPr>
          <p:spPr>
            <a:xfrm rot="2494847">
              <a:off x="5508411" y="3269717"/>
              <a:ext cx="1135299" cy="1111779"/>
            </a:xfrm>
            <a:prstGeom prst="rect">
              <a:avLst/>
            </a:prstGeom>
            <a:noFill/>
          </p:spPr>
          <p:txBody>
            <a:bodyPr spcFirstLastPara="1" wrap="none">
              <a:prstTxWarp prst="textArchUp">
                <a:avLst/>
              </a:prstTxWarp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solidFill>
                    <a:srgbClr val="01359D"/>
                  </a:solidFill>
                  <a:latin typeface="+mn-lt"/>
                </a:rPr>
                <a:t>Security</a:t>
              </a:r>
              <a:endParaRPr lang="en-US" sz="160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1359D"/>
                </a:solidFill>
                <a:latin typeface="+mn-lt"/>
              </a:endParaRPr>
            </a:p>
          </p:txBody>
        </p:sp>
        <p:pic>
          <p:nvPicPr>
            <p:cNvPr id="14392" name="Picture 11" descr="C:\Void\ISEL\6º Semestre\PS - Projecto e Seminário\Repositório\trunk\Entregáveis\Cartaz\Filtered Photos\Step2.3 - Security.png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 rot="2745984">
              <a:off x="5575575" y="3350365"/>
              <a:ext cx="918918" cy="916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" name="Oval 33"/>
            <p:cNvSpPr/>
            <p:nvPr/>
          </p:nvSpPr>
          <p:spPr>
            <a:xfrm rot="2745984">
              <a:off x="5593674" y="3370536"/>
              <a:ext cx="937314" cy="93731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alpha val="0"/>
                  </a:schemeClr>
                </a:gs>
                <a:gs pos="100000">
                  <a:schemeClr val="tx2">
                    <a:lumMod val="60000"/>
                    <a:lumOff val="40000"/>
                    <a:alpha val="4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PT"/>
            </a:p>
          </p:txBody>
        </p:sp>
        <p:sp>
          <p:nvSpPr>
            <p:cNvPr id="99" name="Rectangle 98"/>
            <p:cNvSpPr/>
            <p:nvPr/>
          </p:nvSpPr>
          <p:spPr>
            <a:xfrm rot="1241936">
              <a:off x="3545023" y="2751658"/>
              <a:ext cx="1788857" cy="1618581"/>
            </a:xfrm>
            <a:prstGeom prst="rect">
              <a:avLst/>
            </a:prstGeom>
            <a:noFill/>
          </p:spPr>
          <p:txBody>
            <a:bodyPr spcFirstLastPara="1" wrap="none">
              <a:prstTxWarp prst="textArchDown">
                <a:avLst>
                  <a:gd name="adj" fmla="val 19114290"/>
                </a:avLst>
              </a:prstTxWarp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PT" b="1" dirty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solidFill>
                    <a:srgbClr val="01359D"/>
                  </a:solidFill>
                  <a:latin typeface="+mn-lt"/>
                </a:rPr>
                <a:t>Análise Técnica</a:t>
              </a:r>
              <a:endParaRPr 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1359D"/>
                </a:solidFill>
                <a:latin typeface="+mn-lt"/>
              </a:endParaRPr>
            </a:p>
          </p:txBody>
        </p:sp>
      </p:grpSp>
      <p:grpSp>
        <p:nvGrpSpPr>
          <p:cNvPr id="14359" name="Group 116"/>
          <p:cNvGrpSpPr>
            <a:grpSpLocks/>
          </p:cNvGrpSpPr>
          <p:nvPr/>
        </p:nvGrpSpPr>
        <p:grpSpPr bwMode="auto">
          <a:xfrm>
            <a:off x="4425950" y="5667375"/>
            <a:ext cx="1789113" cy="1784350"/>
            <a:chOff x="4755066" y="6103901"/>
            <a:chExt cx="1788857" cy="1783838"/>
          </a:xfrm>
        </p:grpSpPr>
        <p:grpSp>
          <p:nvGrpSpPr>
            <p:cNvPr id="14364" name="Group 111"/>
            <p:cNvGrpSpPr>
              <a:grpSpLocks/>
            </p:cNvGrpSpPr>
            <p:nvPr/>
          </p:nvGrpSpPr>
          <p:grpSpPr bwMode="auto">
            <a:xfrm>
              <a:off x="4941017" y="6103901"/>
              <a:ext cx="1559817" cy="1635181"/>
              <a:chOff x="4429924" y="5881694"/>
              <a:chExt cx="1559817" cy="1635181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4501111" y="5881694"/>
                <a:ext cx="1428546" cy="1429928"/>
              </a:xfrm>
              <a:prstGeom prst="ellipse">
                <a:avLst/>
              </a:prstGeom>
              <a:noFill/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PT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4501111" y="6024528"/>
                <a:ext cx="1488862" cy="1488648"/>
              </a:xfrm>
              <a:prstGeom prst="ellipse">
                <a:avLst/>
              </a:prstGeom>
              <a:noFill/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PT"/>
              </a:p>
            </p:txBody>
          </p:sp>
          <p:pic>
            <p:nvPicPr>
              <p:cNvPr id="14368" name="Picture 13" descr="C:\Void\ISEL\6º Semestre\PS - Projecto e Seminário\Repositório\trunk\Entregáveis\Cartaz\Filtered Photos\Step4 - Code Generator.png"/>
              <p:cNvPicPr>
                <a:picLocks noChangeAspect="1" noChangeArrowheads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4436212" y="6072602"/>
                <a:ext cx="1448002" cy="14438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2" name="Oval 101"/>
              <p:cNvSpPr/>
              <p:nvPr/>
            </p:nvSpPr>
            <p:spPr>
              <a:xfrm>
                <a:off x="4429924" y="6072181"/>
                <a:ext cx="1444695" cy="144469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  <a:alpha val="0"/>
                    </a:schemeClr>
                  </a:gs>
                  <a:gs pos="100000">
                    <a:schemeClr val="tx2">
                      <a:lumMod val="60000"/>
                      <a:lumOff val="40000"/>
                      <a:alpha val="46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PT"/>
              </a:p>
            </p:txBody>
          </p:sp>
        </p:grpSp>
        <p:sp>
          <p:nvSpPr>
            <p:cNvPr id="113" name="Rectangle 112"/>
            <p:cNvSpPr/>
            <p:nvPr/>
          </p:nvSpPr>
          <p:spPr>
            <a:xfrm rot="1255508">
              <a:off x="4755066" y="6269158"/>
              <a:ext cx="1788857" cy="1618581"/>
            </a:xfrm>
            <a:prstGeom prst="rect">
              <a:avLst/>
            </a:prstGeom>
            <a:noFill/>
          </p:spPr>
          <p:txBody>
            <a:bodyPr spcFirstLastPara="1" wrap="none">
              <a:prstTxWarp prst="textArchDown">
                <a:avLst>
                  <a:gd name="adj" fmla="val 19114290"/>
                </a:avLst>
              </a:prstTxWarp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PT" b="1" dirty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solidFill>
                    <a:srgbClr val="01359D"/>
                  </a:solidFill>
                  <a:latin typeface="+mn-lt"/>
                </a:rPr>
                <a:t>Geração Automática de Código</a:t>
              </a:r>
              <a:endParaRPr 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1359D"/>
                </a:solidFill>
                <a:latin typeface="+mn-lt"/>
              </a:endParaRPr>
            </a:p>
          </p:txBody>
        </p:sp>
      </p:grpSp>
      <p:sp>
        <p:nvSpPr>
          <p:cNvPr id="14360" name="TextBox 122"/>
          <p:cNvSpPr txBox="1">
            <a:spLocks noChangeArrowheads="1"/>
          </p:cNvSpPr>
          <p:nvPr/>
        </p:nvSpPr>
        <p:spPr bwMode="auto">
          <a:xfrm>
            <a:off x="-26988" y="7258050"/>
            <a:ext cx="36433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sz="2000">
                <a:latin typeface="Calibri" pitchFamily="34" charset="0"/>
              </a:rPr>
              <a:t>Análise da solução centralizada no dicionário de dados</a:t>
            </a:r>
          </a:p>
        </p:txBody>
      </p:sp>
      <p:sp>
        <p:nvSpPr>
          <p:cNvPr id="14361" name="TextBox 123"/>
          <p:cNvSpPr txBox="1">
            <a:spLocks noChangeArrowheads="1"/>
          </p:cNvSpPr>
          <p:nvPr/>
        </p:nvSpPr>
        <p:spPr bwMode="auto">
          <a:xfrm>
            <a:off x="-26988" y="8048625"/>
            <a:ext cx="36433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sz="2000">
                <a:latin typeface="Calibri" pitchFamily="34" charset="0"/>
              </a:rPr>
              <a:t>Geração de todo o código estrutural da solução</a:t>
            </a:r>
          </a:p>
        </p:txBody>
      </p:sp>
      <p:grpSp>
        <p:nvGrpSpPr>
          <p:cNvPr id="126" name="Grupo 76"/>
          <p:cNvGrpSpPr/>
          <p:nvPr/>
        </p:nvGrpSpPr>
        <p:grpSpPr>
          <a:xfrm>
            <a:off x="5622250" y="8686064"/>
            <a:ext cx="1131189" cy="1126471"/>
            <a:chOff x="3175" y="1708151"/>
            <a:chExt cx="3425825" cy="3411539"/>
          </a:xfrm>
          <a:effectLst>
            <a:outerShdw blurRad="25400" dir="21540000" sy="23000" kx="1200000" algn="br" rotWithShape="0">
              <a:prstClr val="black">
                <a:alpha val="25000"/>
              </a:prstClr>
            </a:outerShdw>
          </a:effectLst>
        </p:grpSpPr>
        <p:sp>
          <p:nvSpPr>
            <p:cNvPr id="127" name="Freeform 126"/>
            <p:cNvSpPr>
              <a:spLocks/>
            </p:cNvSpPr>
            <p:nvPr/>
          </p:nvSpPr>
          <p:spPr bwMode="auto">
            <a:xfrm>
              <a:off x="61913" y="1766888"/>
              <a:ext cx="3311525" cy="3294063"/>
            </a:xfrm>
            <a:custGeom>
              <a:avLst/>
              <a:gdLst/>
              <a:ahLst/>
              <a:cxnLst>
                <a:cxn ang="0">
                  <a:pos x="4" y="953"/>
                </a:cxn>
                <a:cxn ang="0">
                  <a:pos x="30" y="789"/>
                </a:cxn>
                <a:cxn ang="0">
                  <a:pos x="84" y="631"/>
                </a:cxn>
                <a:cxn ang="0">
                  <a:pos x="162" y="483"/>
                </a:cxn>
                <a:cxn ang="0">
                  <a:pos x="261" y="348"/>
                </a:cxn>
                <a:cxn ang="0">
                  <a:pos x="382" y="233"/>
                </a:cxn>
                <a:cxn ang="0">
                  <a:pos x="521" y="138"/>
                </a:cxn>
                <a:cxn ang="0">
                  <a:pos x="673" y="67"/>
                </a:cxn>
                <a:cxn ang="0">
                  <a:pos x="833" y="21"/>
                </a:cxn>
                <a:cxn ang="0">
                  <a:pos x="1000" y="0"/>
                </a:cxn>
                <a:cxn ang="0">
                  <a:pos x="1167" y="7"/>
                </a:cxn>
                <a:cxn ang="0">
                  <a:pos x="1333" y="41"/>
                </a:cxn>
                <a:cxn ang="0">
                  <a:pos x="1489" y="99"/>
                </a:cxn>
                <a:cxn ang="0">
                  <a:pos x="1635" y="184"/>
                </a:cxn>
                <a:cxn ang="0">
                  <a:pos x="1764" y="288"/>
                </a:cxn>
                <a:cxn ang="0">
                  <a:pos x="1876" y="414"/>
                </a:cxn>
                <a:cxn ang="0">
                  <a:pos x="1965" y="555"/>
                </a:cxn>
                <a:cxn ang="0">
                  <a:pos x="2031" y="709"/>
                </a:cxn>
                <a:cxn ang="0">
                  <a:pos x="2072" y="872"/>
                </a:cxn>
                <a:cxn ang="0">
                  <a:pos x="2086" y="1038"/>
                </a:cxn>
                <a:cxn ang="0">
                  <a:pos x="2072" y="1205"/>
                </a:cxn>
                <a:cxn ang="0">
                  <a:pos x="2031" y="1367"/>
                </a:cxn>
                <a:cxn ang="0">
                  <a:pos x="1965" y="1519"/>
                </a:cxn>
                <a:cxn ang="0">
                  <a:pos x="1876" y="1661"/>
                </a:cxn>
                <a:cxn ang="0">
                  <a:pos x="1764" y="1787"/>
                </a:cxn>
                <a:cxn ang="0">
                  <a:pos x="1635" y="1893"/>
                </a:cxn>
                <a:cxn ang="0">
                  <a:pos x="1489" y="1976"/>
                </a:cxn>
                <a:cxn ang="0">
                  <a:pos x="1333" y="2036"/>
                </a:cxn>
                <a:cxn ang="0">
                  <a:pos x="1167" y="2068"/>
                </a:cxn>
                <a:cxn ang="0">
                  <a:pos x="1000" y="2075"/>
                </a:cxn>
                <a:cxn ang="0">
                  <a:pos x="833" y="2055"/>
                </a:cxn>
                <a:cxn ang="0">
                  <a:pos x="673" y="2009"/>
                </a:cxn>
                <a:cxn ang="0">
                  <a:pos x="521" y="1937"/>
                </a:cxn>
                <a:cxn ang="0">
                  <a:pos x="382" y="1841"/>
                </a:cxn>
                <a:cxn ang="0">
                  <a:pos x="261" y="1726"/>
                </a:cxn>
                <a:cxn ang="0">
                  <a:pos x="162" y="1592"/>
                </a:cxn>
                <a:cxn ang="0">
                  <a:pos x="84" y="1445"/>
                </a:cxn>
                <a:cxn ang="0">
                  <a:pos x="30" y="1286"/>
                </a:cxn>
                <a:cxn ang="0">
                  <a:pos x="4" y="1121"/>
                </a:cxn>
              </a:cxnLst>
              <a:rect l="0" t="0" r="r" b="b"/>
              <a:pathLst>
                <a:path w="2086" h="2075">
                  <a:moveTo>
                    <a:pt x="0" y="1038"/>
                  </a:moveTo>
                  <a:lnTo>
                    <a:pt x="4" y="953"/>
                  </a:lnTo>
                  <a:lnTo>
                    <a:pt x="13" y="872"/>
                  </a:lnTo>
                  <a:lnTo>
                    <a:pt x="30" y="789"/>
                  </a:lnTo>
                  <a:lnTo>
                    <a:pt x="53" y="709"/>
                  </a:lnTo>
                  <a:lnTo>
                    <a:pt x="84" y="631"/>
                  </a:lnTo>
                  <a:lnTo>
                    <a:pt x="119" y="555"/>
                  </a:lnTo>
                  <a:lnTo>
                    <a:pt x="162" y="483"/>
                  </a:lnTo>
                  <a:lnTo>
                    <a:pt x="208" y="414"/>
                  </a:lnTo>
                  <a:lnTo>
                    <a:pt x="261" y="348"/>
                  </a:lnTo>
                  <a:lnTo>
                    <a:pt x="320" y="288"/>
                  </a:lnTo>
                  <a:lnTo>
                    <a:pt x="382" y="233"/>
                  </a:lnTo>
                  <a:lnTo>
                    <a:pt x="450" y="184"/>
                  </a:lnTo>
                  <a:lnTo>
                    <a:pt x="521" y="138"/>
                  </a:lnTo>
                  <a:lnTo>
                    <a:pt x="595" y="99"/>
                  </a:lnTo>
                  <a:lnTo>
                    <a:pt x="673" y="67"/>
                  </a:lnTo>
                  <a:lnTo>
                    <a:pt x="752" y="41"/>
                  </a:lnTo>
                  <a:lnTo>
                    <a:pt x="833" y="21"/>
                  </a:lnTo>
                  <a:lnTo>
                    <a:pt x="917" y="7"/>
                  </a:lnTo>
                  <a:lnTo>
                    <a:pt x="1000" y="0"/>
                  </a:lnTo>
                  <a:lnTo>
                    <a:pt x="1084" y="0"/>
                  </a:lnTo>
                  <a:lnTo>
                    <a:pt x="1167" y="7"/>
                  </a:lnTo>
                  <a:lnTo>
                    <a:pt x="1251" y="21"/>
                  </a:lnTo>
                  <a:lnTo>
                    <a:pt x="1333" y="41"/>
                  </a:lnTo>
                  <a:lnTo>
                    <a:pt x="1413" y="67"/>
                  </a:lnTo>
                  <a:lnTo>
                    <a:pt x="1489" y="99"/>
                  </a:lnTo>
                  <a:lnTo>
                    <a:pt x="1564" y="138"/>
                  </a:lnTo>
                  <a:lnTo>
                    <a:pt x="1635" y="184"/>
                  </a:lnTo>
                  <a:lnTo>
                    <a:pt x="1702" y="233"/>
                  </a:lnTo>
                  <a:lnTo>
                    <a:pt x="1764" y="288"/>
                  </a:lnTo>
                  <a:lnTo>
                    <a:pt x="1823" y="348"/>
                  </a:lnTo>
                  <a:lnTo>
                    <a:pt x="1876" y="414"/>
                  </a:lnTo>
                  <a:lnTo>
                    <a:pt x="1924" y="483"/>
                  </a:lnTo>
                  <a:lnTo>
                    <a:pt x="1965" y="555"/>
                  </a:lnTo>
                  <a:lnTo>
                    <a:pt x="2002" y="631"/>
                  </a:lnTo>
                  <a:lnTo>
                    <a:pt x="2031" y="709"/>
                  </a:lnTo>
                  <a:lnTo>
                    <a:pt x="2056" y="789"/>
                  </a:lnTo>
                  <a:lnTo>
                    <a:pt x="2072" y="872"/>
                  </a:lnTo>
                  <a:lnTo>
                    <a:pt x="2082" y="953"/>
                  </a:lnTo>
                  <a:lnTo>
                    <a:pt x="2086" y="1038"/>
                  </a:lnTo>
                  <a:lnTo>
                    <a:pt x="2082" y="1121"/>
                  </a:lnTo>
                  <a:lnTo>
                    <a:pt x="2072" y="1205"/>
                  </a:lnTo>
                  <a:lnTo>
                    <a:pt x="2056" y="1286"/>
                  </a:lnTo>
                  <a:lnTo>
                    <a:pt x="2031" y="1367"/>
                  </a:lnTo>
                  <a:lnTo>
                    <a:pt x="2002" y="1445"/>
                  </a:lnTo>
                  <a:lnTo>
                    <a:pt x="1965" y="1519"/>
                  </a:lnTo>
                  <a:lnTo>
                    <a:pt x="1924" y="1592"/>
                  </a:lnTo>
                  <a:lnTo>
                    <a:pt x="1876" y="1661"/>
                  </a:lnTo>
                  <a:lnTo>
                    <a:pt x="1823" y="1726"/>
                  </a:lnTo>
                  <a:lnTo>
                    <a:pt x="1764" y="1787"/>
                  </a:lnTo>
                  <a:lnTo>
                    <a:pt x="1702" y="1841"/>
                  </a:lnTo>
                  <a:lnTo>
                    <a:pt x="1635" y="1893"/>
                  </a:lnTo>
                  <a:lnTo>
                    <a:pt x="1564" y="1937"/>
                  </a:lnTo>
                  <a:lnTo>
                    <a:pt x="1489" y="1976"/>
                  </a:lnTo>
                  <a:lnTo>
                    <a:pt x="1413" y="2009"/>
                  </a:lnTo>
                  <a:lnTo>
                    <a:pt x="1333" y="2036"/>
                  </a:lnTo>
                  <a:lnTo>
                    <a:pt x="1251" y="2055"/>
                  </a:lnTo>
                  <a:lnTo>
                    <a:pt x="1167" y="2068"/>
                  </a:lnTo>
                  <a:lnTo>
                    <a:pt x="1084" y="2075"/>
                  </a:lnTo>
                  <a:lnTo>
                    <a:pt x="1000" y="2075"/>
                  </a:lnTo>
                  <a:lnTo>
                    <a:pt x="917" y="2068"/>
                  </a:lnTo>
                  <a:lnTo>
                    <a:pt x="833" y="2055"/>
                  </a:lnTo>
                  <a:lnTo>
                    <a:pt x="752" y="2036"/>
                  </a:lnTo>
                  <a:lnTo>
                    <a:pt x="673" y="2009"/>
                  </a:lnTo>
                  <a:lnTo>
                    <a:pt x="595" y="1976"/>
                  </a:lnTo>
                  <a:lnTo>
                    <a:pt x="521" y="1937"/>
                  </a:lnTo>
                  <a:lnTo>
                    <a:pt x="450" y="1893"/>
                  </a:lnTo>
                  <a:lnTo>
                    <a:pt x="382" y="1841"/>
                  </a:lnTo>
                  <a:lnTo>
                    <a:pt x="320" y="1787"/>
                  </a:lnTo>
                  <a:lnTo>
                    <a:pt x="261" y="1726"/>
                  </a:lnTo>
                  <a:lnTo>
                    <a:pt x="208" y="1661"/>
                  </a:lnTo>
                  <a:lnTo>
                    <a:pt x="162" y="1592"/>
                  </a:lnTo>
                  <a:lnTo>
                    <a:pt x="119" y="1519"/>
                  </a:lnTo>
                  <a:lnTo>
                    <a:pt x="84" y="1445"/>
                  </a:lnTo>
                  <a:lnTo>
                    <a:pt x="53" y="1367"/>
                  </a:lnTo>
                  <a:lnTo>
                    <a:pt x="30" y="1286"/>
                  </a:lnTo>
                  <a:lnTo>
                    <a:pt x="13" y="1205"/>
                  </a:lnTo>
                  <a:lnTo>
                    <a:pt x="4" y="1121"/>
                  </a:lnTo>
                  <a:lnTo>
                    <a:pt x="0" y="1038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pt-PT"/>
            </a:p>
          </p:txBody>
        </p:sp>
        <p:sp>
          <p:nvSpPr>
            <p:cNvPr id="128" name="Freeform 127"/>
            <p:cNvSpPr>
              <a:spLocks/>
            </p:cNvSpPr>
            <p:nvPr/>
          </p:nvSpPr>
          <p:spPr bwMode="auto">
            <a:xfrm>
              <a:off x="3175" y="1708151"/>
              <a:ext cx="3425825" cy="3411539"/>
            </a:xfrm>
            <a:custGeom>
              <a:avLst/>
              <a:gdLst/>
              <a:ahLst/>
              <a:cxnLst>
                <a:cxn ang="0">
                  <a:pos x="3" y="989"/>
                </a:cxn>
                <a:cxn ang="0">
                  <a:pos x="32" y="817"/>
                </a:cxn>
                <a:cxn ang="0">
                  <a:pos x="87" y="653"/>
                </a:cxn>
                <a:cxn ang="0">
                  <a:pos x="167" y="500"/>
                </a:cxn>
                <a:cxn ang="0">
                  <a:pos x="272" y="362"/>
                </a:cxn>
                <a:cxn ang="0">
                  <a:pos x="396" y="242"/>
                </a:cxn>
                <a:cxn ang="0">
                  <a:pos x="540" y="143"/>
                </a:cxn>
                <a:cxn ang="0">
                  <a:pos x="696" y="69"/>
                </a:cxn>
                <a:cxn ang="0">
                  <a:pos x="863" y="21"/>
                </a:cxn>
                <a:cxn ang="0">
                  <a:pos x="1036" y="0"/>
                </a:cxn>
                <a:cxn ang="0">
                  <a:pos x="1210" y="7"/>
                </a:cxn>
                <a:cxn ang="0">
                  <a:pos x="1380" y="42"/>
                </a:cxn>
                <a:cxn ang="0">
                  <a:pos x="1542" y="104"/>
                </a:cxn>
                <a:cxn ang="0">
                  <a:pos x="1693" y="191"/>
                </a:cxn>
                <a:cxn ang="0">
                  <a:pos x="1828" y="299"/>
                </a:cxn>
                <a:cxn ang="0">
                  <a:pos x="1942" y="430"/>
                </a:cxn>
                <a:cxn ang="0">
                  <a:pos x="2036" y="575"/>
                </a:cxn>
                <a:cxn ang="0">
                  <a:pos x="2103" y="734"/>
                </a:cxn>
                <a:cxn ang="0">
                  <a:pos x="2144" y="902"/>
                </a:cxn>
                <a:cxn ang="0">
                  <a:pos x="2158" y="1075"/>
                </a:cxn>
                <a:cxn ang="0">
                  <a:pos x="2144" y="1247"/>
                </a:cxn>
                <a:cxn ang="0">
                  <a:pos x="2103" y="1415"/>
                </a:cxn>
                <a:cxn ang="0">
                  <a:pos x="2036" y="1574"/>
                </a:cxn>
                <a:cxn ang="0">
                  <a:pos x="1942" y="1721"/>
                </a:cxn>
                <a:cxn ang="0">
                  <a:pos x="1828" y="1850"/>
                </a:cxn>
                <a:cxn ang="0">
                  <a:pos x="1693" y="1960"/>
                </a:cxn>
                <a:cxn ang="0">
                  <a:pos x="1542" y="2046"/>
                </a:cxn>
                <a:cxn ang="0">
                  <a:pos x="1380" y="2107"/>
                </a:cxn>
                <a:cxn ang="0">
                  <a:pos x="1210" y="2142"/>
                </a:cxn>
                <a:cxn ang="0">
                  <a:pos x="1036" y="2149"/>
                </a:cxn>
                <a:cxn ang="0">
                  <a:pos x="863" y="2128"/>
                </a:cxn>
                <a:cxn ang="0">
                  <a:pos x="696" y="2080"/>
                </a:cxn>
                <a:cxn ang="0">
                  <a:pos x="540" y="2006"/>
                </a:cxn>
                <a:cxn ang="0">
                  <a:pos x="396" y="1907"/>
                </a:cxn>
                <a:cxn ang="0">
                  <a:pos x="272" y="1788"/>
                </a:cxn>
                <a:cxn ang="0">
                  <a:pos x="167" y="1648"/>
                </a:cxn>
                <a:cxn ang="0">
                  <a:pos x="87" y="1496"/>
                </a:cxn>
                <a:cxn ang="0">
                  <a:pos x="32" y="1332"/>
                </a:cxn>
                <a:cxn ang="0">
                  <a:pos x="3" y="1162"/>
                </a:cxn>
              </a:cxnLst>
              <a:rect l="0" t="0" r="r" b="b"/>
              <a:pathLst>
                <a:path w="2158" h="2149">
                  <a:moveTo>
                    <a:pt x="0" y="1075"/>
                  </a:moveTo>
                  <a:lnTo>
                    <a:pt x="3" y="989"/>
                  </a:lnTo>
                  <a:lnTo>
                    <a:pt x="14" y="902"/>
                  </a:lnTo>
                  <a:lnTo>
                    <a:pt x="32" y="817"/>
                  </a:lnTo>
                  <a:lnTo>
                    <a:pt x="55" y="734"/>
                  </a:lnTo>
                  <a:lnTo>
                    <a:pt x="87" y="653"/>
                  </a:lnTo>
                  <a:lnTo>
                    <a:pt x="124" y="575"/>
                  </a:lnTo>
                  <a:lnTo>
                    <a:pt x="167" y="500"/>
                  </a:lnTo>
                  <a:lnTo>
                    <a:pt x="217" y="430"/>
                  </a:lnTo>
                  <a:lnTo>
                    <a:pt x="272" y="362"/>
                  </a:lnTo>
                  <a:lnTo>
                    <a:pt x="332" y="299"/>
                  </a:lnTo>
                  <a:lnTo>
                    <a:pt x="396" y="242"/>
                  </a:lnTo>
                  <a:lnTo>
                    <a:pt x="465" y="191"/>
                  </a:lnTo>
                  <a:lnTo>
                    <a:pt x="540" y="143"/>
                  </a:lnTo>
                  <a:lnTo>
                    <a:pt x="616" y="104"/>
                  </a:lnTo>
                  <a:lnTo>
                    <a:pt x="696" y="69"/>
                  </a:lnTo>
                  <a:lnTo>
                    <a:pt x="780" y="42"/>
                  </a:lnTo>
                  <a:lnTo>
                    <a:pt x="863" y="21"/>
                  </a:lnTo>
                  <a:lnTo>
                    <a:pt x="949" y="7"/>
                  </a:lnTo>
                  <a:lnTo>
                    <a:pt x="1036" y="0"/>
                  </a:lnTo>
                  <a:lnTo>
                    <a:pt x="1123" y="0"/>
                  </a:lnTo>
                  <a:lnTo>
                    <a:pt x="1210" y="7"/>
                  </a:lnTo>
                  <a:lnTo>
                    <a:pt x="1295" y="21"/>
                  </a:lnTo>
                  <a:lnTo>
                    <a:pt x="1380" y="42"/>
                  </a:lnTo>
                  <a:lnTo>
                    <a:pt x="1462" y="69"/>
                  </a:lnTo>
                  <a:lnTo>
                    <a:pt x="1542" y="104"/>
                  </a:lnTo>
                  <a:lnTo>
                    <a:pt x="1620" y="143"/>
                  </a:lnTo>
                  <a:lnTo>
                    <a:pt x="1693" y="191"/>
                  </a:lnTo>
                  <a:lnTo>
                    <a:pt x="1762" y="242"/>
                  </a:lnTo>
                  <a:lnTo>
                    <a:pt x="1828" y="299"/>
                  </a:lnTo>
                  <a:lnTo>
                    <a:pt x="1888" y="362"/>
                  </a:lnTo>
                  <a:lnTo>
                    <a:pt x="1942" y="430"/>
                  </a:lnTo>
                  <a:lnTo>
                    <a:pt x="1991" y="500"/>
                  </a:lnTo>
                  <a:lnTo>
                    <a:pt x="2036" y="575"/>
                  </a:lnTo>
                  <a:lnTo>
                    <a:pt x="2073" y="653"/>
                  </a:lnTo>
                  <a:lnTo>
                    <a:pt x="2103" y="734"/>
                  </a:lnTo>
                  <a:lnTo>
                    <a:pt x="2128" y="817"/>
                  </a:lnTo>
                  <a:lnTo>
                    <a:pt x="2144" y="902"/>
                  </a:lnTo>
                  <a:lnTo>
                    <a:pt x="2155" y="989"/>
                  </a:lnTo>
                  <a:lnTo>
                    <a:pt x="2158" y="1075"/>
                  </a:lnTo>
                  <a:lnTo>
                    <a:pt x="2155" y="1162"/>
                  </a:lnTo>
                  <a:lnTo>
                    <a:pt x="2144" y="1247"/>
                  </a:lnTo>
                  <a:lnTo>
                    <a:pt x="2128" y="1332"/>
                  </a:lnTo>
                  <a:lnTo>
                    <a:pt x="2103" y="1415"/>
                  </a:lnTo>
                  <a:lnTo>
                    <a:pt x="2073" y="1496"/>
                  </a:lnTo>
                  <a:lnTo>
                    <a:pt x="2036" y="1574"/>
                  </a:lnTo>
                  <a:lnTo>
                    <a:pt x="1991" y="1648"/>
                  </a:lnTo>
                  <a:lnTo>
                    <a:pt x="1942" y="1721"/>
                  </a:lnTo>
                  <a:lnTo>
                    <a:pt x="1888" y="1788"/>
                  </a:lnTo>
                  <a:lnTo>
                    <a:pt x="1828" y="1850"/>
                  </a:lnTo>
                  <a:lnTo>
                    <a:pt x="1762" y="1907"/>
                  </a:lnTo>
                  <a:lnTo>
                    <a:pt x="1693" y="1960"/>
                  </a:lnTo>
                  <a:lnTo>
                    <a:pt x="1620" y="2006"/>
                  </a:lnTo>
                  <a:lnTo>
                    <a:pt x="1542" y="2046"/>
                  </a:lnTo>
                  <a:lnTo>
                    <a:pt x="1462" y="2080"/>
                  </a:lnTo>
                  <a:lnTo>
                    <a:pt x="1380" y="2107"/>
                  </a:lnTo>
                  <a:lnTo>
                    <a:pt x="1295" y="2128"/>
                  </a:lnTo>
                  <a:lnTo>
                    <a:pt x="1210" y="2142"/>
                  </a:lnTo>
                  <a:lnTo>
                    <a:pt x="1123" y="2149"/>
                  </a:lnTo>
                  <a:lnTo>
                    <a:pt x="1036" y="2149"/>
                  </a:lnTo>
                  <a:lnTo>
                    <a:pt x="949" y="2142"/>
                  </a:lnTo>
                  <a:lnTo>
                    <a:pt x="863" y="2128"/>
                  </a:lnTo>
                  <a:lnTo>
                    <a:pt x="780" y="2107"/>
                  </a:lnTo>
                  <a:lnTo>
                    <a:pt x="696" y="2080"/>
                  </a:lnTo>
                  <a:lnTo>
                    <a:pt x="616" y="2046"/>
                  </a:lnTo>
                  <a:lnTo>
                    <a:pt x="540" y="2006"/>
                  </a:lnTo>
                  <a:lnTo>
                    <a:pt x="465" y="1960"/>
                  </a:lnTo>
                  <a:lnTo>
                    <a:pt x="396" y="1907"/>
                  </a:lnTo>
                  <a:lnTo>
                    <a:pt x="332" y="1850"/>
                  </a:lnTo>
                  <a:lnTo>
                    <a:pt x="272" y="1788"/>
                  </a:lnTo>
                  <a:lnTo>
                    <a:pt x="217" y="1721"/>
                  </a:lnTo>
                  <a:lnTo>
                    <a:pt x="167" y="1648"/>
                  </a:lnTo>
                  <a:lnTo>
                    <a:pt x="124" y="1574"/>
                  </a:lnTo>
                  <a:lnTo>
                    <a:pt x="87" y="1496"/>
                  </a:lnTo>
                  <a:lnTo>
                    <a:pt x="55" y="1415"/>
                  </a:lnTo>
                  <a:lnTo>
                    <a:pt x="32" y="1332"/>
                  </a:lnTo>
                  <a:lnTo>
                    <a:pt x="14" y="1247"/>
                  </a:lnTo>
                  <a:lnTo>
                    <a:pt x="3" y="1162"/>
                  </a:lnTo>
                  <a:lnTo>
                    <a:pt x="0" y="1075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pt-PT"/>
            </a:p>
          </p:txBody>
        </p:sp>
        <p:sp>
          <p:nvSpPr>
            <p:cNvPr id="129" name="Line 52"/>
            <p:cNvSpPr>
              <a:spLocks noChangeShapeType="1"/>
            </p:cNvSpPr>
            <p:nvPr/>
          </p:nvSpPr>
          <p:spPr bwMode="auto">
            <a:xfrm>
              <a:off x="220663" y="2862263"/>
              <a:ext cx="66675" cy="36513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pt-PT"/>
            </a:p>
          </p:txBody>
        </p:sp>
        <p:sp>
          <p:nvSpPr>
            <p:cNvPr id="130" name="Line 53"/>
            <p:cNvSpPr>
              <a:spLocks noChangeShapeType="1"/>
            </p:cNvSpPr>
            <p:nvPr/>
          </p:nvSpPr>
          <p:spPr bwMode="auto">
            <a:xfrm>
              <a:off x="1133475" y="1884363"/>
              <a:ext cx="1588" cy="857250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pt-PT"/>
            </a:p>
          </p:txBody>
        </p:sp>
        <p:sp>
          <p:nvSpPr>
            <p:cNvPr id="131" name="Line 54"/>
            <p:cNvSpPr>
              <a:spLocks noChangeShapeType="1"/>
            </p:cNvSpPr>
            <p:nvPr/>
          </p:nvSpPr>
          <p:spPr bwMode="auto">
            <a:xfrm>
              <a:off x="1306513" y="1828800"/>
              <a:ext cx="1588" cy="912813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pt-PT"/>
            </a:p>
          </p:txBody>
        </p:sp>
        <p:sp>
          <p:nvSpPr>
            <p:cNvPr id="132" name="Line 55"/>
            <p:cNvSpPr>
              <a:spLocks noChangeShapeType="1"/>
            </p:cNvSpPr>
            <p:nvPr/>
          </p:nvSpPr>
          <p:spPr bwMode="auto">
            <a:xfrm>
              <a:off x="1466850" y="1795463"/>
              <a:ext cx="1588" cy="946150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pt-PT"/>
            </a:p>
          </p:txBody>
        </p:sp>
        <p:sp>
          <p:nvSpPr>
            <p:cNvPr id="133" name="Line 56"/>
            <p:cNvSpPr>
              <a:spLocks noChangeShapeType="1"/>
            </p:cNvSpPr>
            <p:nvPr/>
          </p:nvSpPr>
          <p:spPr bwMode="auto">
            <a:xfrm>
              <a:off x="1633538" y="1781175"/>
              <a:ext cx="1588" cy="96043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pt-PT"/>
            </a:p>
          </p:txBody>
        </p:sp>
        <p:sp>
          <p:nvSpPr>
            <p:cNvPr id="134" name="Line 57"/>
            <p:cNvSpPr>
              <a:spLocks noChangeShapeType="1"/>
            </p:cNvSpPr>
            <p:nvPr/>
          </p:nvSpPr>
          <p:spPr bwMode="auto">
            <a:xfrm>
              <a:off x="1801813" y="1778000"/>
              <a:ext cx="1588" cy="963613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pt-PT"/>
            </a:p>
          </p:txBody>
        </p:sp>
        <p:sp>
          <p:nvSpPr>
            <p:cNvPr id="135" name="Freeform 134"/>
            <p:cNvSpPr>
              <a:spLocks/>
            </p:cNvSpPr>
            <p:nvPr/>
          </p:nvSpPr>
          <p:spPr bwMode="auto">
            <a:xfrm>
              <a:off x="220663" y="2987675"/>
              <a:ext cx="723900" cy="166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85"/>
                </a:cxn>
                <a:cxn ang="0">
                  <a:pos x="0" y="190"/>
                </a:cxn>
                <a:cxn ang="0">
                  <a:pos x="181" y="313"/>
                </a:cxn>
                <a:cxn ang="0">
                  <a:pos x="0" y="485"/>
                </a:cxn>
                <a:cxn ang="0">
                  <a:pos x="332" y="715"/>
                </a:cxn>
                <a:cxn ang="0">
                  <a:pos x="128" y="917"/>
                </a:cxn>
                <a:cxn ang="0">
                  <a:pos x="167" y="961"/>
                </a:cxn>
                <a:cxn ang="0">
                  <a:pos x="207" y="1005"/>
                </a:cxn>
                <a:cxn ang="0">
                  <a:pos x="250" y="1046"/>
                </a:cxn>
                <a:cxn ang="0">
                  <a:pos x="456" y="1046"/>
                </a:cxn>
                <a:cxn ang="0">
                  <a:pos x="0" y="712"/>
                </a:cxn>
                <a:cxn ang="0">
                  <a:pos x="241" y="482"/>
                </a:cxn>
                <a:cxn ang="0">
                  <a:pos x="0" y="321"/>
                </a:cxn>
                <a:cxn ang="0">
                  <a:pos x="131" y="183"/>
                </a:cxn>
                <a:cxn ang="0">
                  <a:pos x="0" y="89"/>
                </a:cxn>
                <a:cxn ang="0">
                  <a:pos x="64" y="0"/>
                </a:cxn>
              </a:cxnLst>
              <a:rect l="0" t="0" r="r" b="b"/>
              <a:pathLst>
                <a:path w="456" h="1046">
                  <a:moveTo>
                    <a:pt x="0" y="0"/>
                  </a:moveTo>
                  <a:lnTo>
                    <a:pt x="96" y="85"/>
                  </a:lnTo>
                  <a:lnTo>
                    <a:pt x="0" y="190"/>
                  </a:lnTo>
                  <a:lnTo>
                    <a:pt x="181" y="313"/>
                  </a:lnTo>
                  <a:lnTo>
                    <a:pt x="0" y="485"/>
                  </a:lnTo>
                  <a:lnTo>
                    <a:pt x="332" y="715"/>
                  </a:lnTo>
                  <a:lnTo>
                    <a:pt x="128" y="917"/>
                  </a:lnTo>
                  <a:lnTo>
                    <a:pt x="167" y="961"/>
                  </a:lnTo>
                  <a:lnTo>
                    <a:pt x="207" y="1005"/>
                  </a:lnTo>
                  <a:lnTo>
                    <a:pt x="250" y="1046"/>
                  </a:lnTo>
                  <a:lnTo>
                    <a:pt x="456" y="1046"/>
                  </a:lnTo>
                  <a:lnTo>
                    <a:pt x="0" y="712"/>
                  </a:lnTo>
                  <a:lnTo>
                    <a:pt x="241" y="482"/>
                  </a:lnTo>
                  <a:lnTo>
                    <a:pt x="0" y="321"/>
                  </a:lnTo>
                  <a:lnTo>
                    <a:pt x="131" y="183"/>
                  </a:lnTo>
                  <a:lnTo>
                    <a:pt x="0" y="89"/>
                  </a:lnTo>
                  <a:lnTo>
                    <a:pt x="64" y="0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pt-PT"/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220663" y="2724150"/>
              <a:ext cx="828675" cy="2182813"/>
            </a:xfrm>
            <a:custGeom>
              <a:avLst/>
              <a:gdLst/>
              <a:ahLst/>
              <a:cxnLst>
                <a:cxn ang="0">
                  <a:pos x="0" y="870"/>
                </a:cxn>
                <a:cxn ang="0">
                  <a:pos x="0" y="0"/>
                </a:cxn>
                <a:cxn ang="0">
                  <a:pos x="522" y="1375"/>
                </a:cxn>
              </a:cxnLst>
              <a:rect l="0" t="0" r="r" b="b"/>
              <a:pathLst>
                <a:path w="522" h="1375">
                  <a:moveTo>
                    <a:pt x="0" y="870"/>
                  </a:moveTo>
                  <a:lnTo>
                    <a:pt x="0" y="0"/>
                  </a:lnTo>
                  <a:lnTo>
                    <a:pt x="522" y="1375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pt-PT"/>
            </a:p>
          </p:txBody>
        </p:sp>
        <p:sp>
          <p:nvSpPr>
            <p:cNvPr id="137" name="Line 60"/>
            <p:cNvSpPr>
              <a:spLocks noChangeShapeType="1"/>
            </p:cNvSpPr>
            <p:nvPr/>
          </p:nvSpPr>
          <p:spPr bwMode="auto">
            <a:xfrm>
              <a:off x="134938" y="3878263"/>
              <a:ext cx="1249363" cy="15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pt-PT"/>
            </a:p>
          </p:txBody>
        </p:sp>
        <p:sp>
          <p:nvSpPr>
            <p:cNvPr id="138" name="Line 61"/>
            <p:cNvSpPr>
              <a:spLocks noChangeShapeType="1"/>
            </p:cNvSpPr>
            <p:nvPr/>
          </p:nvSpPr>
          <p:spPr bwMode="auto">
            <a:xfrm>
              <a:off x="98425" y="3709988"/>
              <a:ext cx="1285875" cy="15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pt-PT"/>
            </a:p>
          </p:txBody>
        </p:sp>
        <p:sp>
          <p:nvSpPr>
            <p:cNvPr id="139" name="Line 62"/>
            <p:cNvSpPr>
              <a:spLocks noChangeShapeType="1"/>
            </p:cNvSpPr>
            <p:nvPr/>
          </p:nvSpPr>
          <p:spPr bwMode="auto">
            <a:xfrm>
              <a:off x="69850" y="3552825"/>
              <a:ext cx="1314450" cy="15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pt-PT"/>
            </a:p>
          </p:txBody>
        </p:sp>
        <p:sp>
          <p:nvSpPr>
            <p:cNvPr id="140" name="Line 63"/>
            <p:cNvSpPr>
              <a:spLocks noChangeShapeType="1"/>
            </p:cNvSpPr>
            <p:nvPr/>
          </p:nvSpPr>
          <p:spPr bwMode="auto">
            <a:xfrm>
              <a:off x="69850" y="3387725"/>
              <a:ext cx="1314450" cy="15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pt-PT"/>
            </a:p>
          </p:txBody>
        </p:sp>
        <p:sp>
          <p:nvSpPr>
            <p:cNvPr id="141" name="Line 64"/>
            <p:cNvSpPr>
              <a:spLocks noChangeShapeType="1"/>
            </p:cNvSpPr>
            <p:nvPr/>
          </p:nvSpPr>
          <p:spPr bwMode="auto">
            <a:xfrm>
              <a:off x="84138" y="3217863"/>
              <a:ext cx="1300163" cy="15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pt-PT"/>
            </a:p>
          </p:txBody>
        </p:sp>
        <p:sp>
          <p:nvSpPr>
            <p:cNvPr id="142" name="Freeform 141"/>
            <p:cNvSpPr>
              <a:spLocks/>
            </p:cNvSpPr>
            <p:nvPr/>
          </p:nvSpPr>
          <p:spPr bwMode="auto">
            <a:xfrm>
              <a:off x="925513" y="3221038"/>
              <a:ext cx="722313" cy="1525588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0" y="105"/>
                </a:cxn>
                <a:cxn ang="0">
                  <a:pos x="181" y="230"/>
                </a:cxn>
                <a:cxn ang="0">
                  <a:pos x="0" y="402"/>
                </a:cxn>
                <a:cxn ang="0">
                  <a:pos x="332" y="632"/>
                </a:cxn>
                <a:cxn ang="0">
                  <a:pos x="0" y="961"/>
                </a:cxn>
                <a:cxn ang="0">
                  <a:pos x="455" y="961"/>
                </a:cxn>
                <a:cxn ang="0">
                  <a:pos x="0" y="626"/>
                </a:cxn>
                <a:cxn ang="0">
                  <a:pos x="241" y="396"/>
                </a:cxn>
                <a:cxn ang="0">
                  <a:pos x="0" y="235"/>
                </a:cxn>
                <a:cxn ang="0">
                  <a:pos x="129" y="99"/>
                </a:cxn>
                <a:cxn ang="0">
                  <a:pos x="0" y="4"/>
                </a:cxn>
              </a:cxnLst>
              <a:rect l="0" t="0" r="r" b="b"/>
              <a:pathLst>
                <a:path w="455" h="961">
                  <a:moveTo>
                    <a:pt x="94" y="0"/>
                  </a:moveTo>
                  <a:lnTo>
                    <a:pt x="0" y="105"/>
                  </a:lnTo>
                  <a:lnTo>
                    <a:pt x="181" y="230"/>
                  </a:lnTo>
                  <a:lnTo>
                    <a:pt x="0" y="402"/>
                  </a:lnTo>
                  <a:lnTo>
                    <a:pt x="332" y="632"/>
                  </a:lnTo>
                  <a:lnTo>
                    <a:pt x="0" y="961"/>
                  </a:lnTo>
                  <a:lnTo>
                    <a:pt x="455" y="961"/>
                  </a:lnTo>
                  <a:lnTo>
                    <a:pt x="0" y="626"/>
                  </a:lnTo>
                  <a:lnTo>
                    <a:pt x="241" y="396"/>
                  </a:lnTo>
                  <a:lnTo>
                    <a:pt x="0" y="235"/>
                  </a:lnTo>
                  <a:lnTo>
                    <a:pt x="129" y="99"/>
                  </a:lnTo>
                  <a:lnTo>
                    <a:pt x="0" y="4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pt-PT"/>
            </a:p>
          </p:txBody>
        </p:sp>
        <p:sp>
          <p:nvSpPr>
            <p:cNvPr id="143" name="Freeform 142"/>
            <p:cNvSpPr>
              <a:spLocks/>
            </p:cNvSpPr>
            <p:nvPr/>
          </p:nvSpPr>
          <p:spPr bwMode="auto">
            <a:xfrm>
              <a:off x="925513" y="3198813"/>
              <a:ext cx="842963" cy="1847850"/>
            </a:xfrm>
            <a:custGeom>
              <a:avLst/>
              <a:gdLst/>
              <a:ahLst/>
              <a:cxnLst>
                <a:cxn ang="0">
                  <a:pos x="0" y="1044"/>
                </a:cxn>
                <a:cxn ang="0">
                  <a:pos x="2" y="0"/>
                </a:cxn>
                <a:cxn ang="0">
                  <a:pos x="89" y="0"/>
                </a:cxn>
                <a:cxn ang="0">
                  <a:pos x="531" y="1164"/>
                </a:cxn>
              </a:cxnLst>
              <a:rect l="0" t="0" r="r" b="b"/>
              <a:pathLst>
                <a:path w="531" h="1164">
                  <a:moveTo>
                    <a:pt x="0" y="1044"/>
                  </a:moveTo>
                  <a:lnTo>
                    <a:pt x="2" y="0"/>
                  </a:lnTo>
                  <a:lnTo>
                    <a:pt x="89" y="0"/>
                  </a:lnTo>
                  <a:lnTo>
                    <a:pt x="531" y="1164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pt-PT"/>
            </a:p>
          </p:txBody>
        </p:sp>
        <p:sp>
          <p:nvSpPr>
            <p:cNvPr id="144" name="Freeform 143"/>
            <p:cNvSpPr>
              <a:spLocks noEditPoints="1"/>
            </p:cNvSpPr>
            <p:nvPr/>
          </p:nvSpPr>
          <p:spPr bwMode="auto">
            <a:xfrm>
              <a:off x="1435100" y="2293938"/>
              <a:ext cx="1906588" cy="2011363"/>
            </a:xfrm>
            <a:custGeom>
              <a:avLst/>
              <a:gdLst/>
              <a:ahLst/>
              <a:cxnLst>
                <a:cxn ang="0">
                  <a:pos x="1102" y="982"/>
                </a:cxn>
                <a:cxn ang="0">
                  <a:pos x="1075" y="839"/>
                </a:cxn>
                <a:cxn ang="0">
                  <a:pos x="1194" y="754"/>
                </a:cxn>
                <a:cxn ang="0">
                  <a:pos x="1113" y="628"/>
                </a:cxn>
                <a:cxn ang="0">
                  <a:pos x="1192" y="503"/>
                </a:cxn>
                <a:cxn ang="0">
                  <a:pos x="1070" y="421"/>
                </a:cxn>
                <a:cxn ang="0">
                  <a:pos x="1095" y="275"/>
                </a:cxn>
                <a:cxn ang="0">
                  <a:pos x="951" y="243"/>
                </a:cxn>
                <a:cxn ang="0">
                  <a:pos x="917" y="101"/>
                </a:cxn>
                <a:cxn ang="0">
                  <a:pos x="770" y="128"/>
                </a:cxn>
                <a:cxn ang="0">
                  <a:pos x="686" y="9"/>
                </a:cxn>
                <a:cxn ang="0">
                  <a:pos x="562" y="89"/>
                </a:cxn>
                <a:cxn ang="0">
                  <a:pos x="436" y="11"/>
                </a:cxn>
                <a:cxn ang="0">
                  <a:pos x="352" y="131"/>
                </a:cxn>
                <a:cxn ang="0">
                  <a:pos x="208" y="107"/>
                </a:cxn>
                <a:cxn ang="0">
                  <a:pos x="176" y="252"/>
                </a:cxn>
                <a:cxn ang="0">
                  <a:pos x="41" y="268"/>
                </a:cxn>
                <a:cxn ang="0">
                  <a:pos x="70" y="377"/>
                </a:cxn>
                <a:cxn ang="0">
                  <a:pos x="206" y="404"/>
                </a:cxn>
                <a:cxn ang="0">
                  <a:pos x="315" y="287"/>
                </a:cxn>
                <a:cxn ang="0">
                  <a:pos x="460" y="220"/>
                </a:cxn>
                <a:cxn ang="0">
                  <a:pos x="491" y="556"/>
                </a:cxn>
                <a:cxn ang="0">
                  <a:pos x="455" y="636"/>
                </a:cxn>
                <a:cxn ang="0">
                  <a:pos x="66" y="858"/>
                </a:cxn>
                <a:cxn ang="0">
                  <a:pos x="36" y="991"/>
                </a:cxn>
                <a:cxn ang="0">
                  <a:pos x="180" y="1021"/>
                </a:cxn>
                <a:cxn ang="0">
                  <a:pos x="214" y="1166"/>
                </a:cxn>
                <a:cxn ang="0">
                  <a:pos x="357" y="1140"/>
                </a:cxn>
                <a:cxn ang="0">
                  <a:pos x="443" y="1258"/>
                </a:cxn>
                <a:cxn ang="0">
                  <a:pos x="558" y="1180"/>
                </a:cxn>
                <a:cxn ang="0">
                  <a:pos x="546" y="1060"/>
                </a:cxn>
                <a:cxn ang="0">
                  <a:pos x="389" y="1023"/>
                </a:cxn>
                <a:cxn ang="0">
                  <a:pos x="258" y="933"/>
                </a:cxn>
                <a:cxn ang="0">
                  <a:pos x="535" y="740"/>
                </a:cxn>
                <a:cxn ang="0">
                  <a:pos x="620" y="729"/>
                </a:cxn>
                <a:cxn ang="0">
                  <a:pos x="862" y="942"/>
                </a:cxn>
                <a:cxn ang="0">
                  <a:pos x="619" y="211"/>
                </a:cxn>
                <a:cxn ang="0">
                  <a:pos x="770" y="259"/>
                </a:cxn>
                <a:cxn ang="0">
                  <a:pos x="892" y="358"/>
                </a:cxn>
                <a:cxn ang="0">
                  <a:pos x="970" y="492"/>
                </a:cxn>
                <a:cxn ang="0">
                  <a:pos x="995" y="648"/>
                </a:cxn>
                <a:cxn ang="0">
                  <a:pos x="962" y="800"/>
                </a:cxn>
                <a:cxn ang="0">
                  <a:pos x="661" y="582"/>
                </a:cxn>
                <a:cxn ang="0">
                  <a:pos x="619" y="211"/>
                </a:cxn>
              </a:cxnLst>
              <a:rect l="0" t="0" r="r" b="b"/>
              <a:pathLst>
                <a:path w="1201" h="1267">
                  <a:moveTo>
                    <a:pt x="1061" y="1025"/>
                  </a:moveTo>
                  <a:lnTo>
                    <a:pt x="1066" y="1030"/>
                  </a:lnTo>
                  <a:lnTo>
                    <a:pt x="1102" y="982"/>
                  </a:lnTo>
                  <a:lnTo>
                    <a:pt x="1130" y="933"/>
                  </a:lnTo>
                  <a:lnTo>
                    <a:pt x="1054" y="883"/>
                  </a:lnTo>
                  <a:lnTo>
                    <a:pt x="1075" y="839"/>
                  </a:lnTo>
                  <a:lnTo>
                    <a:pt x="1089" y="791"/>
                  </a:lnTo>
                  <a:lnTo>
                    <a:pt x="1180" y="811"/>
                  </a:lnTo>
                  <a:lnTo>
                    <a:pt x="1194" y="754"/>
                  </a:lnTo>
                  <a:lnTo>
                    <a:pt x="1201" y="697"/>
                  </a:lnTo>
                  <a:lnTo>
                    <a:pt x="1111" y="680"/>
                  </a:lnTo>
                  <a:lnTo>
                    <a:pt x="1113" y="628"/>
                  </a:lnTo>
                  <a:lnTo>
                    <a:pt x="1111" y="577"/>
                  </a:lnTo>
                  <a:lnTo>
                    <a:pt x="1201" y="561"/>
                  </a:lnTo>
                  <a:lnTo>
                    <a:pt x="1192" y="503"/>
                  </a:lnTo>
                  <a:lnTo>
                    <a:pt x="1178" y="446"/>
                  </a:lnTo>
                  <a:lnTo>
                    <a:pt x="1088" y="467"/>
                  </a:lnTo>
                  <a:lnTo>
                    <a:pt x="1070" y="421"/>
                  </a:lnTo>
                  <a:lnTo>
                    <a:pt x="1049" y="377"/>
                  </a:lnTo>
                  <a:lnTo>
                    <a:pt x="1127" y="326"/>
                  </a:lnTo>
                  <a:lnTo>
                    <a:pt x="1095" y="275"/>
                  </a:lnTo>
                  <a:lnTo>
                    <a:pt x="1059" y="227"/>
                  </a:lnTo>
                  <a:lnTo>
                    <a:pt x="985" y="282"/>
                  </a:lnTo>
                  <a:lnTo>
                    <a:pt x="951" y="243"/>
                  </a:lnTo>
                  <a:lnTo>
                    <a:pt x="912" y="211"/>
                  </a:lnTo>
                  <a:lnTo>
                    <a:pt x="965" y="135"/>
                  </a:lnTo>
                  <a:lnTo>
                    <a:pt x="917" y="101"/>
                  </a:lnTo>
                  <a:lnTo>
                    <a:pt x="866" y="73"/>
                  </a:lnTo>
                  <a:lnTo>
                    <a:pt x="816" y="149"/>
                  </a:lnTo>
                  <a:lnTo>
                    <a:pt x="770" y="128"/>
                  </a:lnTo>
                  <a:lnTo>
                    <a:pt x="723" y="112"/>
                  </a:lnTo>
                  <a:lnTo>
                    <a:pt x="741" y="22"/>
                  </a:lnTo>
                  <a:lnTo>
                    <a:pt x="686" y="9"/>
                  </a:lnTo>
                  <a:lnTo>
                    <a:pt x="629" y="0"/>
                  </a:lnTo>
                  <a:lnTo>
                    <a:pt x="612" y="91"/>
                  </a:lnTo>
                  <a:lnTo>
                    <a:pt x="562" y="89"/>
                  </a:lnTo>
                  <a:lnTo>
                    <a:pt x="510" y="91"/>
                  </a:lnTo>
                  <a:lnTo>
                    <a:pt x="492" y="0"/>
                  </a:lnTo>
                  <a:lnTo>
                    <a:pt x="436" y="11"/>
                  </a:lnTo>
                  <a:lnTo>
                    <a:pt x="379" y="23"/>
                  </a:lnTo>
                  <a:lnTo>
                    <a:pt x="398" y="114"/>
                  </a:lnTo>
                  <a:lnTo>
                    <a:pt x="352" y="131"/>
                  </a:lnTo>
                  <a:lnTo>
                    <a:pt x="308" y="153"/>
                  </a:lnTo>
                  <a:lnTo>
                    <a:pt x="258" y="77"/>
                  </a:lnTo>
                  <a:lnTo>
                    <a:pt x="208" y="107"/>
                  </a:lnTo>
                  <a:lnTo>
                    <a:pt x="160" y="142"/>
                  </a:lnTo>
                  <a:lnTo>
                    <a:pt x="214" y="216"/>
                  </a:lnTo>
                  <a:lnTo>
                    <a:pt x="176" y="252"/>
                  </a:lnTo>
                  <a:lnTo>
                    <a:pt x="142" y="289"/>
                  </a:lnTo>
                  <a:lnTo>
                    <a:pt x="66" y="238"/>
                  </a:lnTo>
                  <a:lnTo>
                    <a:pt x="41" y="268"/>
                  </a:lnTo>
                  <a:lnTo>
                    <a:pt x="20" y="299"/>
                  </a:lnTo>
                  <a:lnTo>
                    <a:pt x="0" y="333"/>
                  </a:lnTo>
                  <a:lnTo>
                    <a:pt x="70" y="377"/>
                  </a:lnTo>
                  <a:lnTo>
                    <a:pt x="180" y="377"/>
                  </a:lnTo>
                  <a:lnTo>
                    <a:pt x="180" y="450"/>
                  </a:lnTo>
                  <a:lnTo>
                    <a:pt x="206" y="404"/>
                  </a:lnTo>
                  <a:lnTo>
                    <a:pt x="237" y="360"/>
                  </a:lnTo>
                  <a:lnTo>
                    <a:pt x="274" y="322"/>
                  </a:lnTo>
                  <a:lnTo>
                    <a:pt x="315" y="287"/>
                  </a:lnTo>
                  <a:lnTo>
                    <a:pt x="361" y="259"/>
                  </a:lnTo>
                  <a:lnTo>
                    <a:pt x="409" y="236"/>
                  </a:lnTo>
                  <a:lnTo>
                    <a:pt x="460" y="220"/>
                  </a:lnTo>
                  <a:lnTo>
                    <a:pt x="512" y="209"/>
                  </a:lnTo>
                  <a:lnTo>
                    <a:pt x="514" y="536"/>
                  </a:lnTo>
                  <a:lnTo>
                    <a:pt x="491" y="556"/>
                  </a:lnTo>
                  <a:lnTo>
                    <a:pt x="473" y="579"/>
                  </a:lnTo>
                  <a:lnTo>
                    <a:pt x="460" y="605"/>
                  </a:lnTo>
                  <a:lnTo>
                    <a:pt x="455" y="636"/>
                  </a:lnTo>
                  <a:lnTo>
                    <a:pt x="180" y="795"/>
                  </a:lnTo>
                  <a:lnTo>
                    <a:pt x="180" y="858"/>
                  </a:lnTo>
                  <a:lnTo>
                    <a:pt x="66" y="858"/>
                  </a:lnTo>
                  <a:lnTo>
                    <a:pt x="84" y="888"/>
                  </a:lnTo>
                  <a:lnTo>
                    <a:pt x="6" y="942"/>
                  </a:lnTo>
                  <a:lnTo>
                    <a:pt x="36" y="991"/>
                  </a:lnTo>
                  <a:lnTo>
                    <a:pt x="70" y="1037"/>
                  </a:lnTo>
                  <a:lnTo>
                    <a:pt x="146" y="986"/>
                  </a:lnTo>
                  <a:lnTo>
                    <a:pt x="180" y="1021"/>
                  </a:lnTo>
                  <a:lnTo>
                    <a:pt x="217" y="1057"/>
                  </a:lnTo>
                  <a:lnTo>
                    <a:pt x="167" y="1131"/>
                  </a:lnTo>
                  <a:lnTo>
                    <a:pt x="214" y="1166"/>
                  </a:lnTo>
                  <a:lnTo>
                    <a:pt x="263" y="1196"/>
                  </a:lnTo>
                  <a:lnTo>
                    <a:pt x="313" y="1118"/>
                  </a:lnTo>
                  <a:lnTo>
                    <a:pt x="357" y="1140"/>
                  </a:lnTo>
                  <a:lnTo>
                    <a:pt x="404" y="1157"/>
                  </a:lnTo>
                  <a:lnTo>
                    <a:pt x="388" y="1246"/>
                  </a:lnTo>
                  <a:lnTo>
                    <a:pt x="443" y="1258"/>
                  </a:lnTo>
                  <a:lnTo>
                    <a:pt x="501" y="1267"/>
                  </a:lnTo>
                  <a:lnTo>
                    <a:pt x="517" y="1177"/>
                  </a:lnTo>
                  <a:lnTo>
                    <a:pt x="558" y="1180"/>
                  </a:lnTo>
                  <a:lnTo>
                    <a:pt x="599" y="1179"/>
                  </a:lnTo>
                  <a:lnTo>
                    <a:pt x="599" y="1060"/>
                  </a:lnTo>
                  <a:lnTo>
                    <a:pt x="546" y="1060"/>
                  </a:lnTo>
                  <a:lnTo>
                    <a:pt x="492" y="1055"/>
                  </a:lnTo>
                  <a:lnTo>
                    <a:pt x="441" y="1042"/>
                  </a:lnTo>
                  <a:lnTo>
                    <a:pt x="389" y="1023"/>
                  </a:lnTo>
                  <a:lnTo>
                    <a:pt x="343" y="998"/>
                  </a:lnTo>
                  <a:lnTo>
                    <a:pt x="299" y="968"/>
                  </a:lnTo>
                  <a:lnTo>
                    <a:pt x="258" y="933"/>
                  </a:lnTo>
                  <a:lnTo>
                    <a:pt x="222" y="892"/>
                  </a:lnTo>
                  <a:lnTo>
                    <a:pt x="507" y="729"/>
                  </a:lnTo>
                  <a:lnTo>
                    <a:pt x="535" y="740"/>
                  </a:lnTo>
                  <a:lnTo>
                    <a:pt x="564" y="743"/>
                  </a:lnTo>
                  <a:lnTo>
                    <a:pt x="594" y="740"/>
                  </a:lnTo>
                  <a:lnTo>
                    <a:pt x="620" y="729"/>
                  </a:lnTo>
                  <a:lnTo>
                    <a:pt x="906" y="892"/>
                  </a:lnTo>
                  <a:lnTo>
                    <a:pt x="885" y="919"/>
                  </a:lnTo>
                  <a:lnTo>
                    <a:pt x="862" y="942"/>
                  </a:lnTo>
                  <a:lnTo>
                    <a:pt x="1061" y="942"/>
                  </a:lnTo>
                  <a:lnTo>
                    <a:pt x="1061" y="1025"/>
                  </a:lnTo>
                  <a:close/>
                  <a:moveTo>
                    <a:pt x="619" y="211"/>
                  </a:moveTo>
                  <a:lnTo>
                    <a:pt x="672" y="222"/>
                  </a:lnTo>
                  <a:lnTo>
                    <a:pt x="722" y="238"/>
                  </a:lnTo>
                  <a:lnTo>
                    <a:pt x="770" y="259"/>
                  </a:lnTo>
                  <a:lnTo>
                    <a:pt x="814" y="287"/>
                  </a:lnTo>
                  <a:lnTo>
                    <a:pt x="855" y="321"/>
                  </a:lnTo>
                  <a:lnTo>
                    <a:pt x="892" y="358"/>
                  </a:lnTo>
                  <a:lnTo>
                    <a:pt x="922" y="398"/>
                  </a:lnTo>
                  <a:lnTo>
                    <a:pt x="949" y="444"/>
                  </a:lnTo>
                  <a:lnTo>
                    <a:pt x="970" y="492"/>
                  </a:lnTo>
                  <a:lnTo>
                    <a:pt x="985" y="544"/>
                  </a:lnTo>
                  <a:lnTo>
                    <a:pt x="993" y="595"/>
                  </a:lnTo>
                  <a:lnTo>
                    <a:pt x="995" y="648"/>
                  </a:lnTo>
                  <a:lnTo>
                    <a:pt x="990" y="699"/>
                  </a:lnTo>
                  <a:lnTo>
                    <a:pt x="979" y="750"/>
                  </a:lnTo>
                  <a:lnTo>
                    <a:pt x="962" y="800"/>
                  </a:lnTo>
                  <a:lnTo>
                    <a:pt x="677" y="637"/>
                  </a:lnTo>
                  <a:lnTo>
                    <a:pt x="672" y="609"/>
                  </a:lnTo>
                  <a:lnTo>
                    <a:pt x="661" y="582"/>
                  </a:lnTo>
                  <a:lnTo>
                    <a:pt x="643" y="558"/>
                  </a:lnTo>
                  <a:lnTo>
                    <a:pt x="620" y="540"/>
                  </a:lnTo>
                  <a:lnTo>
                    <a:pt x="619" y="211"/>
                  </a:lnTo>
                  <a:close/>
                </a:path>
              </a:pathLst>
            </a:custGeom>
            <a:solidFill>
              <a:srgbClr val="000000"/>
            </a:solidFill>
            <a:ln w="4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pt-PT"/>
            </a:p>
          </p:txBody>
        </p:sp>
        <p:sp>
          <p:nvSpPr>
            <p:cNvPr id="145" name="Freeform 144"/>
            <p:cNvSpPr>
              <a:spLocks/>
            </p:cNvSpPr>
            <p:nvPr/>
          </p:nvSpPr>
          <p:spPr bwMode="auto">
            <a:xfrm>
              <a:off x="2332038" y="3421063"/>
              <a:ext cx="787400" cy="544513"/>
            </a:xfrm>
            <a:custGeom>
              <a:avLst/>
              <a:gdLst/>
              <a:ahLst/>
              <a:cxnLst>
                <a:cxn ang="0">
                  <a:pos x="0" y="343"/>
                </a:cxn>
                <a:cxn ang="0">
                  <a:pos x="496" y="343"/>
                </a:cxn>
                <a:cxn ang="0">
                  <a:pos x="496" y="25"/>
                </a:cxn>
                <a:cxn ang="0">
                  <a:pos x="494" y="16"/>
                </a:cxn>
                <a:cxn ang="0">
                  <a:pos x="489" y="7"/>
                </a:cxn>
                <a:cxn ang="0">
                  <a:pos x="480" y="2"/>
                </a:cxn>
                <a:cxn ang="0">
                  <a:pos x="471" y="0"/>
                </a:cxn>
                <a:cxn ang="0">
                  <a:pos x="25" y="0"/>
                </a:cxn>
                <a:cxn ang="0">
                  <a:pos x="13" y="3"/>
                </a:cxn>
                <a:cxn ang="0">
                  <a:pos x="4" y="12"/>
                </a:cxn>
                <a:cxn ang="0">
                  <a:pos x="0" y="25"/>
                </a:cxn>
                <a:cxn ang="0">
                  <a:pos x="0" y="343"/>
                </a:cxn>
              </a:cxnLst>
              <a:rect l="0" t="0" r="r" b="b"/>
              <a:pathLst>
                <a:path w="496" h="343">
                  <a:moveTo>
                    <a:pt x="0" y="343"/>
                  </a:moveTo>
                  <a:lnTo>
                    <a:pt x="496" y="343"/>
                  </a:lnTo>
                  <a:lnTo>
                    <a:pt x="496" y="25"/>
                  </a:lnTo>
                  <a:lnTo>
                    <a:pt x="494" y="16"/>
                  </a:lnTo>
                  <a:lnTo>
                    <a:pt x="489" y="7"/>
                  </a:lnTo>
                  <a:lnTo>
                    <a:pt x="480" y="2"/>
                  </a:lnTo>
                  <a:lnTo>
                    <a:pt x="471" y="0"/>
                  </a:lnTo>
                  <a:lnTo>
                    <a:pt x="25" y="0"/>
                  </a:lnTo>
                  <a:lnTo>
                    <a:pt x="13" y="3"/>
                  </a:lnTo>
                  <a:lnTo>
                    <a:pt x="4" y="12"/>
                  </a:lnTo>
                  <a:lnTo>
                    <a:pt x="0" y="25"/>
                  </a:lnTo>
                  <a:lnTo>
                    <a:pt x="0" y="343"/>
                  </a:lnTo>
                  <a:close/>
                </a:path>
              </a:pathLst>
            </a:custGeom>
            <a:solidFill>
              <a:srgbClr val="F7F7F7"/>
            </a:solidFill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pt-PT"/>
            </a:p>
          </p:txBody>
        </p:sp>
        <p:sp>
          <p:nvSpPr>
            <p:cNvPr id="146" name="Line 69"/>
            <p:cNvSpPr>
              <a:spLocks noChangeShapeType="1"/>
            </p:cNvSpPr>
            <p:nvPr/>
          </p:nvSpPr>
          <p:spPr bwMode="auto">
            <a:xfrm>
              <a:off x="2389188" y="4100513"/>
              <a:ext cx="1588" cy="819150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pt-PT"/>
            </a:p>
          </p:txBody>
        </p:sp>
        <p:sp>
          <p:nvSpPr>
            <p:cNvPr id="147" name="Line 70"/>
            <p:cNvSpPr>
              <a:spLocks noChangeShapeType="1"/>
            </p:cNvSpPr>
            <p:nvPr/>
          </p:nvSpPr>
          <p:spPr bwMode="auto">
            <a:xfrm>
              <a:off x="2563813" y="4100513"/>
              <a:ext cx="1588" cy="730250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pt-PT"/>
            </a:p>
          </p:txBody>
        </p:sp>
        <p:sp>
          <p:nvSpPr>
            <p:cNvPr id="148" name="Line 71"/>
            <p:cNvSpPr>
              <a:spLocks noChangeShapeType="1"/>
            </p:cNvSpPr>
            <p:nvPr/>
          </p:nvSpPr>
          <p:spPr bwMode="auto">
            <a:xfrm>
              <a:off x="2720975" y="4100513"/>
              <a:ext cx="1588" cy="6238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pt-PT"/>
            </a:p>
          </p:txBody>
        </p:sp>
        <p:sp>
          <p:nvSpPr>
            <p:cNvPr id="149" name="Line 72"/>
            <p:cNvSpPr>
              <a:spLocks noChangeShapeType="1"/>
            </p:cNvSpPr>
            <p:nvPr/>
          </p:nvSpPr>
          <p:spPr bwMode="auto">
            <a:xfrm>
              <a:off x="2887663" y="4100513"/>
              <a:ext cx="1588" cy="47783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pt-PT"/>
            </a:p>
          </p:txBody>
        </p:sp>
        <p:sp>
          <p:nvSpPr>
            <p:cNvPr id="150" name="Line 73"/>
            <p:cNvSpPr>
              <a:spLocks noChangeShapeType="1"/>
            </p:cNvSpPr>
            <p:nvPr/>
          </p:nvSpPr>
          <p:spPr bwMode="auto">
            <a:xfrm>
              <a:off x="3060700" y="4100513"/>
              <a:ext cx="1588" cy="277813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pt-PT"/>
            </a:p>
          </p:txBody>
        </p:sp>
        <p:sp>
          <p:nvSpPr>
            <p:cNvPr id="151" name="Freeform 150"/>
            <p:cNvSpPr>
              <a:spLocks/>
            </p:cNvSpPr>
            <p:nvPr/>
          </p:nvSpPr>
          <p:spPr bwMode="auto">
            <a:xfrm>
              <a:off x="2266950" y="3965575"/>
              <a:ext cx="920750" cy="134938"/>
            </a:xfrm>
            <a:custGeom>
              <a:avLst/>
              <a:gdLst/>
              <a:ahLst/>
              <a:cxnLst>
                <a:cxn ang="0">
                  <a:pos x="0" y="60"/>
                </a:cxn>
                <a:cxn ang="0">
                  <a:pos x="0" y="69"/>
                </a:cxn>
                <a:cxn ang="0">
                  <a:pos x="6" y="78"/>
                </a:cxn>
                <a:cxn ang="0">
                  <a:pos x="15" y="83"/>
                </a:cxn>
                <a:cxn ang="0">
                  <a:pos x="25" y="85"/>
                </a:cxn>
                <a:cxn ang="0">
                  <a:pos x="553" y="85"/>
                </a:cxn>
                <a:cxn ang="0">
                  <a:pos x="567" y="81"/>
                </a:cxn>
                <a:cxn ang="0">
                  <a:pos x="576" y="73"/>
                </a:cxn>
                <a:cxn ang="0">
                  <a:pos x="580" y="60"/>
                </a:cxn>
                <a:cxn ang="0">
                  <a:pos x="580" y="25"/>
                </a:cxn>
                <a:cxn ang="0">
                  <a:pos x="576" y="12"/>
                </a:cxn>
                <a:cxn ang="0">
                  <a:pos x="565" y="2"/>
                </a:cxn>
                <a:cxn ang="0">
                  <a:pos x="553" y="0"/>
                </a:cxn>
                <a:cxn ang="0">
                  <a:pos x="27" y="0"/>
                </a:cxn>
                <a:cxn ang="0">
                  <a:pos x="16" y="0"/>
                </a:cxn>
                <a:cxn ang="0">
                  <a:pos x="8" y="7"/>
                </a:cxn>
                <a:cxn ang="0">
                  <a:pos x="0" y="16"/>
                </a:cxn>
                <a:cxn ang="0">
                  <a:pos x="0" y="27"/>
                </a:cxn>
                <a:cxn ang="0">
                  <a:pos x="0" y="60"/>
                </a:cxn>
              </a:cxnLst>
              <a:rect l="0" t="0" r="r" b="b"/>
              <a:pathLst>
                <a:path w="580" h="85">
                  <a:moveTo>
                    <a:pt x="0" y="60"/>
                  </a:moveTo>
                  <a:lnTo>
                    <a:pt x="0" y="69"/>
                  </a:lnTo>
                  <a:lnTo>
                    <a:pt x="6" y="78"/>
                  </a:lnTo>
                  <a:lnTo>
                    <a:pt x="15" y="83"/>
                  </a:lnTo>
                  <a:lnTo>
                    <a:pt x="25" y="85"/>
                  </a:lnTo>
                  <a:lnTo>
                    <a:pt x="553" y="85"/>
                  </a:lnTo>
                  <a:lnTo>
                    <a:pt x="567" y="81"/>
                  </a:lnTo>
                  <a:lnTo>
                    <a:pt x="576" y="73"/>
                  </a:lnTo>
                  <a:lnTo>
                    <a:pt x="580" y="60"/>
                  </a:lnTo>
                  <a:lnTo>
                    <a:pt x="580" y="25"/>
                  </a:lnTo>
                  <a:lnTo>
                    <a:pt x="576" y="12"/>
                  </a:lnTo>
                  <a:lnTo>
                    <a:pt x="565" y="2"/>
                  </a:lnTo>
                  <a:lnTo>
                    <a:pt x="553" y="0"/>
                  </a:lnTo>
                  <a:lnTo>
                    <a:pt x="27" y="0"/>
                  </a:lnTo>
                  <a:lnTo>
                    <a:pt x="16" y="0"/>
                  </a:lnTo>
                  <a:lnTo>
                    <a:pt x="8" y="7"/>
                  </a:lnTo>
                  <a:lnTo>
                    <a:pt x="0" y="16"/>
                  </a:lnTo>
                  <a:lnTo>
                    <a:pt x="0" y="27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7F7F7"/>
            </a:solidFill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pt-PT"/>
            </a:p>
          </p:txBody>
        </p:sp>
        <p:sp>
          <p:nvSpPr>
            <p:cNvPr id="152" name="Freeform 151"/>
            <p:cNvSpPr>
              <a:spLocks noEditPoints="1"/>
            </p:cNvSpPr>
            <p:nvPr/>
          </p:nvSpPr>
          <p:spPr bwMode="auto">
            <a:xfrm>
              <a:off x="584200" y="2066925"/>
              <a:ext cx="1793875" cy="1320800"/>
            </a:xfrm>
            <a:custGeom>
              <a:avLst/>
              <a:gdLst/>
              <a:ahLst/>
              <a:cxnLst>
                <a:cxn ang="0">
                  <a:pos x="787" y="711"/>
                </a:cxn>
                <a:cxn ang="0">
                  <a:pos x="126" y="711"/>
                </a:cxn>
                <a:cxn ang="0">
                  <a:pos x="126" y="174"/>
                </a:cxn>
                <a:cxn ang="0">
                  <a:pos x="787" y="711"/>
                </a:cxn>
                <a:cxn ang="0">
                  <a:pos x="1130" y="832"/>
                </a:cxn>
                <a:cxn ang="0">
                  <a:pos x="113" y="0"/>
                </a:cxn>
                <a:cxn ang="0">
                  <a:pos x="74" y="28"/>
                </a:cxn>
                <a:cxn ang="0">
                  <a:pos x="35" y="60"/>
                </a:cxn>
                <a:cxn ang="0">
                  <a:pos x="0" y="94"/>
                </a:cxn>
                <a:cxn ang="0">
                  <a:pos x="0" y="832"/>
                </a:cxn>
                <a:cxn ang="0">
                  <a:pos x="1130" y="832"/>
                </a:cxn>
              </a:cxnLst>
              <a:rect l="0" t="0" r="r" b="b"/>
              <a:pathLst>
                <a:path w="1130" h="832">
                  <a:moveTo>
                    <a:pt x="787" y="711"/>
                  </a:moveTo>
                  <a:lnTo>
                    <a:pt x="126" y="711"/>
                  </a:lnTo>
                  <a:lnTo>
                    <a:pt x="126" y="174"/>
                  </a:lnTo>
                  <a:lnTo>
                    <a:pt x="787" y="711"/>
                  </a:lnTo>
                  <a:close/>
                  <a:moveTo>
                    <a:pt x="1130" y="832"/>
                  </a:moveTo>
                  <a:lnTo>
                    <a:pt x="113" y="0"/>
                  </a:lnTo>
                  <a:lnTo>
                    <a:pt x="74" y="28"/>
                  </a:lnTo>
                  <a:lnTo>
                    <a:pt x="35" y="60"/>
                  </a:lnTo>
                  <a:lnTo>
                    <a:pt x="0" y="94"/>
                  </a:lnTo>
                  <a:lnTo>
                    <a:pt x="0" y="832"/>
                  </a:lnTo>
                  <a:lnTo>
                    <a:pt x="1130" y="832"/>
                  </a:lnTo>
                  <a:close/>
                </a:path>
              </a:pathLst>
            </a:custGeom>
            <a:solidFill>
              <a:srgbClr val="F7F7F7"/>
            </a:solidFill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pt-PT"/>
            </a:p>
          </p:txBody>
        </p:sp>
        <p:sp>
          <p:nvSpPr>
            <p:cNvPr id="153" name="Freeform 152"/>
            <p:cNvSpPr>
              <a:spLocks/>
            </p:cNvSpPr>
            <p:nvPr/>
          </p:nvSpPr>
          <p:spPr bwMode="auto">
            <a:xfrm>
              <a:off x="798513" y="2511425"/>
              <a:ext cx="820738" cy="777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0"/>
                </a:cxn>
                <a:cxn ang="0">
                  <a:pos x="259" y="490"/>
                </a:cxn>
                <a:cxn ang="0">
                  <a:pos x="0" y="0"/>
                </a:cxn>
              </a:cxnLst>
              <a:rect l="0" t="0" r="r" b="b"/>
              <a:pathLst>
                <a:path w="517" h="490">
                  <a:moveTo>
                    <a:pt x="0" y="0"/>
                  </a:moveTo>
                  <a:lnTo>
                    <a:pt x="517" y="0"/>
                  </a:lnTo>
                  <a:lnTo>
                    <a:pt x="259" y="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pt-PT"/>
            </a:p>
          </p:txBody>
        </p:sp>
        <p:sp>
          <p:nvSpPr>
            <p:cNvPr id="154" name="Freeform 153"/>
            <p:cNvSpPr>
              <a:spLocks/>
            </p:cNvSpPr>
            <p:nvPr/>
          </p:nvSpPr>
          <p:spPr bwMode="auto">
            <a:xfrm>
              <a:off x="814388" y="3198813"/>
              <a:ext cx="1487488" cy="1741488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612" y="0"/>
                </a:cxn>
                <a:cxn ang="0">
                  <a:pos x="592" y="9"/>
                </a:cxn>
                <a:cxn ang="0">
                  <a:pos x="590" y="11"/>
                </a:cxn>
                <a:cxn ang="0">
                  <a:pos x="581" y="20"/>
                </a:cxn>
                <a:cxn ang="0">
                  <a:pos x="576" y="30"/>
                </a:cxn>
                <a:cxn ang="0">
                  <a:pos x="574" y="41"/>
                </a:cxn>
                <a:cxn ang="0">
                  <a:pos x="573" y="253"/>
                </a:cxn>
                <a:cxn ang="0">
                  <a:pos x="576" y="271"/>
                </a:cxn>
                <a:cxn ang="0">
                  <a:pos x="581" y="288"/>
                </a:cxn>
                <a:cxn ang="0">
                  <a:pos x="931" y="1023"/>
                </a:cxn>
                <a:cxn ang="0">
                  <a:pos x="933" y="1024"/>
                </a:cxn>
                <a:cxn ang="0">
                  <a:pos x="937" y="1040"/>
                </a:cxn>
                <a:cxn ang="0">
                  <a:pos x="935" y="1058"/>
                </a:cxn>
                <a:cxn ang="0">
                  <a:pos x="928" y="1074"/>
                </a:cxn>
                <a:cxn ang="0">
                  <a:pos x="915" y="1086"/>
                </a:cxn>
                <a:cxn ang="0">
                  <a:pos x="901" y="1093"/>
                </a:cxn>
                <a:cxn ang="0">
                  <a:pos x="883" y="1097"/>
                </a:cxn>
                <a:cxn ang="0">
                  <a:pos x="883" y="1097"/>
                </a:cxn>
                <a:cxn ang="0">
                  <a:pos x="187" y="1097"/>
                </a:cxn>
                <a:cxn ang="0">
                  <a:pos x="169" y="1095"/>
                </a:cxn>
                <a:cxn ang="0">
                  <a:pos x="153" y="1090"/>
                </a:cxn>
                <a:cxn ang="0">
                  <a:pos x="80" y="1053"/>
                </a:cxn>
                <a:cxn ang="0">
                  <a:pos x="9" y="1014"/>
                </a:cxn>
                <a:cxn ang="0">
                  <a:pos x="2" y="1008"/>
                </a:cxn>
                <a:cxn ang="0">
                  <a:pos x="0" y="1005"/>
                </a:cxn>
                <a:cxn ang="0">
                  <a:pos x="0" y="1000"/>
                </a:cxn>
                <a:cxn ang="0">
                  <a:pos x="347" y="288"/>
                </a:cxn>
                <a:cxn ang="0">
                  <a:pos x="352" y="271"/>
                </a:cxn>
                <a:cxn ang="0">
                  <a:pos x="356" y="251"/>
                </a:cxn>
                <a:cxn ang="0">
                  <a:pos x="356" y="44"/>
                </a:cxn>
                <a:cxn ang="0">
                  <a:pos x="356" y="41"/>
                </a:cxn>
                <a:cxn ang="0">
                  <a:pos x="354" y="28"/>
                </a:cxn>
                <a:cxn ang="0">
                  <a:pos x="349" y="18"/>
                </a:cxn>
                <a:cxn ang="0">
                  <a:pos x="338" y="11"/>
                </a:cxn>
                <a:cxn ang="0">
                  <a:pos x="338" y="11"/>
                </a:cxn>
                <a:cxn ang="0">
                  <a:pos x="317" y="0"/>
                </a:cxn>
              </a:cxnLst>
              <a:rect l="0" t="0" r="r" b="b"/>
              <a:pathLst>
                <a:path w="937" h="1097">
                  <a:moveTo>
                    <a:pt x="317" y="0"/>
                  </a:moveTo>
                  <a:lnTo>
                    <a:pt x="612" y="0"/>
                  </a:lnTo>
                  <a:lnTo>
                    <a:pt x="592" y="9"/>
                  </a:lnTo>
                  <a:lnTo>
                    <a:pt x="590" y="11"/>
                  </a:lnTo>
                  <a:lnTo>
                    <a:pt x="581" y="20"/>
                  </a:lnTo>
                  <a:lnTo>
                    <a:pt x="576" y="30"/>
                  </a:lnTo>
                  <a:lnTo>
                    <a:pt x="574" y="41"/>
                  </a:lnTo>
                  <a:lnTo>
                    <a:pt x="573" y="253"/>
                  </a:lnTo>
                  <a:lnTo>
                    <a:pt x="576" y="271"/>
                  </a:lnTo>
                  <a:lnTo>
                    <a:pt x="581" y="288"/>
                  </a:lnTo>
                  <a:lnTo>
                    <a:pt x="931" y="1023"/>
                  </a:lnTo>
                  <a:lnTo>
                    <a:pt x="933" y="1024"/>
                  </a:lnTo>
                  <a:lnTo>
                    <a:pt x="937" y="1040"/>
                  </a:lnTo>
                  <a:lnTo>
                    <a:pt x="935" y="1058"/>
                  </a:lnTo>
                  <a:lnTo>
                    <a:pt x="928" y="1074"/>
                  </a:lnTo>
                  <a:lnTo>
                    <a:pt x="915" y="1086"/>
                  </a:lnTo>
                  <a:lnTo>
                    <a:pt x="901" y="1093"/>
                  </a:lnTo>
                  <a:lnTo>
                    <a:pt x="883" y="1097"/>
                  </a:lnTo>
                  <a:lnTo>
                    <a:pt x="883" y="1097"/>
                  </a:lnTo>
                  <a:lnTo>
                    <a:pt x="187" y="1097"/>
                  </a:lnTo>
                  <a:lnTo>
                    <a:pt x="169" y="1095"/>
                  </a:lnTo>
                  <a:lnTo>
                    <a:pt x="153" y="1090"/>
                  </a:lnTo>
                  <a:lnTo>
                    <a:pt x="80" y="1053"/>
                  </a:lnTo>
                  <a:lnTo>
                    <a:pt x="9" y="1014"/>
                  </a:lnTo>
                  <a:lnTo>
                    <a:pt x="2" y="1008"/>
                  </a:lnTo>
                  <a:lnTo>
                    <a:pt x="0" y="1005"/>
                  </a:lnTo>
                  <a:lnTo>
                    <a:pt x="0" y="1000"/>
                  </a:lnTo>
                  <a:lnTo>
                    <a:pt x="347" y="288"/>
                  </a:lnTo>
                  <a:lnTo>
                    <a:pt x="352" y="271"/>
                  </a:lnTo>
                  <a:lnTo>
                    <a:pt x="356" y="251"/>
                  </a:lnTo>
                  <a:lnTo>
                    <a:pt x="356" y="44"/>
                  </a:lnTo>
                  <a:lnTo>
                    <a:pt x="356" y="41"/>
                  </a:lnTo>
                  <a:lnTo>
                    <a:pt x="354" y="28"/>
                  </a:lnTo>
                  <a:lnTo>
                    <a:pt x="349" y="18"/>
                  </a:lnTo>
                  <a:lnTo>
                    <a:pt x="338" y="11"/>
                  </a:lnTo>
                  <a:lnTo>
                    <a:pt x="338" y="11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F7F7F7"/>
            </a:solidFill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pt-PT"/>
            </a:p>
          </p:txBody>
        </p:sp>
        <p:sp>
          <p:nvSpPr>
            <p:cNvPr id="155" name="Freeform 154"/>
            <p:cNvSpPr>
              <a:spLocks/>
            </p:cNvSpPr>
            <p:nvPr/>
          </p:nvSpPr>
          <p:spPr bwMode="auto">
            <a:xfrm>
              <a:off x="700088" y="3679825"/>
              <a:ext cx="1319213" cy="1385888"/>
            </a:xfrm>
            <a:custGeom>
              <a:avLst/>
              <a:gdLst/>
              <a:ahLst/>
              <a:cxnLst>
                <a:cxn ang="0">
                  <a:pos x="33" y="106"/>
                </a:cxn>
                <a:cxn ang="0">
                  <a:pos x="112" y="161"/>
                </a:cxn>
                <a:cxn ang="0">
                  <a:pos x="179" y="210"/>
                </a:cxn>
                <a:cxn ang="0">
                  <a:pos x="257" y="267"/>
                </a:cxn>
                <a:cxn ang="0">
                  <a:pos x="369" y="344"/>
                </a:cxn>
                <a:cxn ang="0">
                  <a:pos x="353" y="352"/>
                </a:cxn>
                <a:cxn ang="0">
                  <a:pos x="312" y="375"/>
                </a:cxn>
                <a:cxn ang="0">
                  <a:pos x="261" y="419"/>
                </a:cxn>
                <a:cxn ang="0">
                  <a:pos x="207" y="491"/>
                </a:cxn>
                <a:cxn ang="0">
                  <a:pos x="168" y="596"/>
                </a:cxn>
                <a:cxn ang="0">
                  <a:pos x="158" y="652"/>
                </a:cxn>
                <a:cxn ang="0">
                  <a:pos x="156" y="674"/>
                </a:cxn>
                <a:cxn ang="0">
                  <a:pos x="156" y="697"/>
                </a:cxn>
                <a:cxn ang="0">
                  <a:pos x="156" y="718"/>
                </a:cxn>
                <a:cxn ang="0">
                  <a:pos x="160" y="739"/>
                </a:cxn>
                <a:cxn ang="0">
                  <a:pos x="172" y="757"/>
                </a:cxn>
                <a:cxn ang="0">
                  <a:pos x="215" y="778"/>
                </a:cxn>
                <a:cxn ang="0">
                  <a:pos x="280" y="808"/>
                </a:cxn>
                <a:cxn ang="0">
                  <a:pos x="376" y="836"/>
                </a:cxn>
                <a:cxn ang="0">
                  <a:pos x="511" y="861"/>
                </a:cxn>
                <a:cxn ang="0">
                  <a:pos x="693" y="873"/>
                </a:cxn>
                <a:cxn ang="0">
                  <a:pos x="701" y="873"/>
                </a:cxn>
                <a:cxn ang="0">
                  <a:pos x="712" y="873"/>
                </a:cxn>
                <a:cxn ang="0">
                  <a:pos x="721" y="873"/>
                </a:cxn>
                <a:cxn ang="0">
                  <a:pos x="730" y="872"/>
                </a:cxn>
                <a:cxn ang="0">
                  <a:pos x="737" y="870"/>
                </a:cxn>
                <a:cxn ang="0">
                  <a:pos x="742" y="866"/>
                </a:cxn>
                <a:cxn ang="0">
                  <a:pos x="756" y="847"/>
                </a:cxn>
                <a:cxn ang="0">
                  <a:pos x="780" y="808"/>
                </a:cxn>
                <a:cxn ang="0">
                  <a:pos x="804" y="755"/>
                </a:cxn>
                <a:cxn ang="0">
                  <a:pos x="822" y="691"/>
                </a:cxn>
                <a:cxn ang="0">
                  <a:pos x="831" y="622"/>
                </a:cxn>
                <a:cxn ang="0">
                  <a:pos x="819" y="550"/>
                </a:cxn>
                <a:cxn ang="0">
                  <a:pos x="783" y="481"/>
                </a:cxn>
                <a:cxn ang="0">
                  <a:pos x="755" y="445"/>
                </a:cxn>
                <a:cxn ang="0">
                  <a:pos x="719" y="413"/>
                </a:cxn>
                <a:cxn ang="0">
                  <a:pos x="680" y="383"/>
                </a:cxn>
                <a:cxn ang="0">
                  <a:pos x="639" y="357"/>
                </a:cxn>
                <a:cxn ang="0">
                  <a:pos x="600" y="332"/>
                </a:cxn>
                <a:cxn ang="0">
                  <a:pos x="566" y="313"/>
                </a:cxn>
                <a:cxn ang="0">
                  <a:pos x="538" y="295"/>
                </a:cxn>
                <a:cxn ang="0">
                  <a:pos x="478" y="261"/>
                </a:cxn>
                <a:cxn ang="0">
                  <a:pos x="403" y="217"/>
                </a:cxn>
                <a:cxn ang="0">
                  <a:pos x="316" y="166"/>
                </a:cxn>
                <a:cxn ang="0">
                  <a:pos x="202" y="97"/>
                </a:cxn>
                <a:cxn ang="0">
                  <a:pos x="46" y="0"/>
                </a:cxn>
              </a:cxnLst>
              <a:rect l="0" t="0" r="r" b="b"/>
              <a:pathLst>
                <a:path w="831" h="873">
                  <a:moveTo>
                    <a:pt x="46" y="0"/>
                  </a:moveTo>
                  <a:lnTo>
                    <a:pt x="0" y="83"/>
                  </a:lnTo>
                  <a:lnTo>
                    <a:pt x="33" y="106"/>
                  </a:lnTo>
                  <a:lnTo>
                    <a:pt x="62" y="125"/>
                  </a:lnTo>
                  <a:lnTo>
                    <a:pt x="88" y="145"/>
                  </a:lnTo>
                  <a:lnTo>
                    <a:pt x="112" y="161"/>
                  </a:lnTo>
                  <a:lnTo>
                    <a:pt x="135" y="176"/>
                  </a:lnTo>
                  <a:lnTo>
                    <a:pt x="156" y="194"/>
                  </a:lnTo>
                  <a:lnTo>
                    <a:pt x="179" y="210"/>
                  </a:lnTo>
                  <a:lnTo>
                    <a:pt x="202" y="226"/>
                  </a:lnTo>
                  <a:lnTo>
                    <a:pt x="229" y="245"/>
                  </a:lnTo>
                  <a:lnTo>
                    <a:pt x="257" y="267"/>
                  </a:lnTo>
                  <a:lnTo>
                    <a:pt x="289" y="290"/>
                  </a:lnTo>
                  <a:lnTo>
                    <a:pt x="327" y="314"/>
                  </a:lnTo>
                  <a:lnTo>
                    <a:pt x="369" y="344"/>
                  </a:lnTo>
                  <a:lnTo>
                    <a:pt x="367" y="344"/>
                  </a:lnTo>
                  <a:lnTo>
                    <a:pt x="362" y="348"/>
                  </a:lnTo>
                  <a:lnTo>
                    <a:pt x="353" y="352"/>
                  </a:lnTo>
                  <a:lnTo>
                    <a:pt x="343" y="357"/>
                  </a:lnTo>
                  <a:lnTo>
                    <a:pt x="328" y="364"/>
                  </a:lnTo>
                  <a:lnTo>
                    <a:pt x="312" y="375"/>
                  </a:lnTo>
                  <a:lnTo>
                    <a:pt x="296" y="387"/>
                  </a:lnTo>
                  <a:lnTo>
                    <a:pt x="279" y="401"/>
                  </a:lnTo>
                  <a:lnTo>
                    <a:pt x="261" y="419"/>
                  </a:lnTo>
                  <a:lnTo>
                    <a:pt x="241" y="440"/>
                  </a:lnTo>
                  <a:lnTo>
                    <a:pt x="225" y="463"/>
                  </a:lnTo>
                  <a:lnTo>
                    <a:pt x="207" y="491"/>
                  </a:lnTo>
                  <a:lnTo>
                    <a:pt x="193" y="521"/>
                  </a:lnTo>
                  <a:lnTo>
                    <a:pt x="179" y="557"/>
                  </a:lnTo>
                  <a:lnTo>
                    <a:pt x="168" y="596"/>
                  </a:lnTo>
                  <a:lnTo>
                    <a:pt x="161" y="638"/>
                  </a:lnTo>
                  <a:lnTo>
                    <a:pt x="160" y="645"/>
                  </a:lnTo>
                  <a:lnTo>
                    <a:pt x="158" y="652"/>
                  </a:lnTo>
                  <a:lnTo>
                    <a:pt x="158" y="659"/>
                  </a:lnTo>
                  <a:lnTo>
                    <a:pt x="158" y="666"/>
                  </a:lnTo>
                  <a:lnTo>
                    <a:pt x="156" y="674"/>
                  </a:lnTo>
                  <a:lnTo>
                    <a:pt x="156" y="682"/>
                  </a:lnTo>
                  <a:lnTo>
                    <a:pt x="156" y="689"/>
                  </a:lnTo>
                  <a:lnTo>
                    <a:pt x="156" y="697"/>
                  </a:lnTo>
                  <a:lnTo>
                    <a:pt x="156" y="704"/>
                  </a:lnTo>
                  <a:lnTo>
                    <a:pt x="156" y="711"/>
                  </a:lnTo>
                  <a:lnTo>
                    <a:pt x="156" y="718"/>
                  </a:lnTo>
                  <a:lnTo>
                    <a:pt x="158" y="725"/>
                  </a:lnTo>
                  <a:lnTo>
                    <a:pt x="158" y="732"/>
                  </a:lnTo>
                  <a:lnTo>
                    <a:pt x="160" y="739"/>
                  </a:lnTo>
                  <a:lnTo>
                    <a:pt x="161" y="744"/>
                  </a:lnTo>
                  <a:lnTo>
                    <a:pt x="161" y="751"/>
                  </a:lnTo>
                  <a:lnTo>
                    <a:pt x="172" y="757"/>
                  </a:lnTo>
                  <a:lnTo>
                    <a:pt x="184" y="762"/>
                  </a:lnTo>
                  <a:lnTo>
                    <a:pt x="199" y="769"/>
                  </a:lnTo>
                  <a:lnTo>
                    <a:pt x="215" y="778"/>
                  </a:lnTo>
                  <a:lnTo>
                    <a:pt x="234" y="787"/>
                  </a:lnTo>
                  <a:lnTo>
                    <a:pt x="255" y="797"/>
                  </a:lnTo>
                  <a:lnTo>
                    <a:pt x="280" y="808"/>
                  </a:lnTo>
                  <a:lnTo>
                    <a:pt x="309" y="817"/>
                  </a:lnTo>
                  <a:lnTo>
                    <a:pt x="341" y="827"/>
                  </a:lnTo>
                  <a:lnTo>
                    <a:pt x="376" y="836"/>
                  </a:lnTo>
                  <a:lnTo>
                    <a:pt x="415" y="845"/>
                  </a:lnTo>
                  <a:lnTo>
                    <a:pt x="462" y="854"/>
                  </a:lnTo>
                  <a:lnTo>
                    <a:pt x="511" y="861"/>
                  </a:lnTo>
                  <a:lnTo>
                    <a:pt x="565" y="866"/>
                  </a:lnTo>
                  <a:lnTo>
                    <a:pt x="625" y="872"/>
                  </a:lnTo>
                  <a:lnTo>
                    <a:pt x="693" y="873"/>
                  </a:lnTo>
                  <a:lnTo>
                    <a:pt x="696" y="873"/>
                  </a:lnTo>
                  <a:lnTo>
                    <a:pt x="700" y="873"/>
                  </a:lnTo>
                  <a:lnTo>
                    <a:pt x="701" y="873"/>
                  </a:lnTo>
                  <a:lnTo>
                    <a:pt x="705" y="873"/>
                  </a:lnTo>
                  <a:lnTo>
                    <a:pt x="709" y="873"/>
                  </a:lnTo>
                  <a:lnTo>
                    <a:pt x="712" y="873"/>
                  </a:lnTo>
                  <a:lnTo>
                    <a:pt x="716" y="873"/>
                  </a:lnTo>
                  <a:lnTo>
                    <a:pt x="719" y="873"/>
                  </a:lnTo>
                  <a:lnTo>
                    <a:pt x="721" y="873"/>
                  </a:lnTo>
                  <a:lnTo>
                    <a:pt x="725" y="873"/>
                  </a:lnTo>
                  <a:lnTo>
                    <a:pt x="728" y="872"/>
                  </a:lnTo>
                  <a:lnTo>
                    <a:pt x="730" y="872"/>
                  </a:lnTo>
                  <a:lnTo>
                    <a:pt x="732" y="872"/>
                  </a:lnTo>
                  <a:lnTo>
                    <a:pt x="735" y="872"/>
                  </a:lnTo>
                  <a:lnTo>
                    <a:pt x="737" y="870"/>
                  </a:lnTo>
                  <a:lnTo>
                    <a:pt x="739" y="870"/>
                  </a:lnTo>
                  <a:lnTo>
                    <a:pt x="740" y="868"/>
                  </a:lnTo>
                  <a:lnTo>
                    <a:pt x="742" y="866"/>
                  </a:lnTo>
                  <a:lnTo>
                    <a:pt x="746" y="863"/>
                  </a:lnTo>
                  <a:lnTo>
                    <a:pt x="751" y="856"/>
                  </a:lnTo>
                  <a:lnTo>
                    <a:pt x="756" y="847"/>
                  </a:lnTo>
                  <a:lnTo>
                    <a:pt x="764" y="836"/>
                  </a:lnTo>
                  <a:lnTo>
                    <a:pt x="772" y="822"/>
                  </a:lnTo>
                  <a:lnTo>
                    <a:pt x="780" y="808"/>
                  </a:lnTo>
                  <a:lnTo>
                    <a:pt x="788" y="792"/>
                  </a:lnTo>
                  <a:lnTo>
                    <a:pt x="796" y="774"/>
                  </a:lnTo>
                  <a:lnTo>
                    <a:pt x="804" y="755"/>
                  </a:lnTo>
                  <a:lnTo>
                    <a:pt x="812" y="735"/>
                  </a:lnTo>
                  <a:lnTo>
                    <a:pt x="817" y="714"/>
                  </a:lnTo>
                  <a:lnTo>
                    <a:pt x="822" y="691"/>
                  </a:lnTo>
                  <a:lnTo>
                    <a:pt x="828" y="668"/>
                  </a:lnTo>
                  <a:lnTo>
                    <a:pt x="829" y="645"/>
                  </a:lnTo>
                  <a:lnTo>
                    <a:pt x="831" y="622"/>
                  </a:lnTo>
                  <a:lnTo>
                    <a:pt x="829" y="597"/>
                  </a:lnTo>
                  <a:lnTo>
                    <a:pt x="826" y="574"/>
                  </a:lnTo>
                  <a:lnTo>
                    <a:pt x="819" y="550"/>
                  </a:lnTo>
                  <a:lnTo>
                    <a:pt x="810" y="527"/>
                  </a:lnTo>
                  <a:lnTo>
                    <a:pt x="799" y="504"/>
                  </a:lnTo>
                  <a:lnTo>
                    <a:pt x="783" y="481"/>
                  </a:lnTo>
                  <a:lnTo>
                    <a:pt x="774" y="468"/>
                  </a:lnTo>
                  <a:lnTo>
                    <a:pt x="765" y="458"/>
                  </a:lnTo>
                  <a:lnTo>
                    <a:pt x="755" y="445"/>
                  </a:lnTo>
                  <a:lnTo>
                    <a:pt x="742" y="435"/>
                  </a:lnTo>
                  <a:lnTo>
                    <a:pt x="732" y="424"/>
                  </a:lnTo>
                  <a:lnTo>
                    <a:pt x="719" y="413"/>
                  </a:lnTo>
                  <a:lnTo>
                    <a:pt x="705" y="403"/>
                  </a:lnTo>
                  <a:lnTo>
                    <a:pt x="693" y="394"/>
                  </a:lnTo>
                  <a:lnTo>
                    <a:pt x="680" y="383"/>
                  </a:lnTo>
                  <a:lnTo>
                    <a:pt x="666" y="375"/>
                  </a:lnTo>
                  <a:lnTo>
                    <a:pt x="652" y="366"/>
                  </a:lnTo>
                  <a:lnTo>
                    <a:pt x="639" y="357"/>
                  </a:lnTo>
                  <a:lnTo>
                    <a:pt x="627" y="348"/>
                  </a:lnTo>
                  <a:lnTo>
                    <a:pt x="613" y="341"/>
                  </a:lnTo>
                  <a:lnTo>
                    <a:pt x="600" y="332"/>
                  </a:lnTo>
                  <a:lnTo>
                    <a:pt x="588" y="325"/>
                  </a:lnTo>
                  <a:lnTo>
                    <a:pt x="577" y="318"/>
                  </a:lnTo>
                  <a:lnTo>
                    <a:pt x="566" y="313"/>
                  </a:lnTo>
                  <a:lnTo>
                    <a:pt x="556" y="306"/>
                  </a:lnTo>
                  <a:lnTo>
                    <a:pt x="547" y="300"/>
                  </a:lnTo>
                  <a:lnTo>
                    <a:pt x="538" y="295"/>
                  </a:lnTo>
                  <a:lnTo>
                    <a:pt x="529" y="291"/>
                  </a:lnTo>
                  <a:lnTo>
                    <a:pt x="504" y="276"/>
                  </a:lnTo>
                  <a:lnTo>
                    <a:pt x="478" y="261"/>
                  </a:lnTo>
                  <a:lnTo>
                    <a:pt x="453" y="247"/>
                  </a:lnTo>
                  <a:lnTo>
                    <a:pt x="428" y="233"/>
                  </a:lnTo>
                  <a:lnTo>
                    <a:pt x="403" y="217"/>
                  </a:lnTo>
                  <a:lnTo>
                    <a:pt x="376" y="201"/>
                  </a:lnTo>
                  <a:lnTo>
                    <a:pt x="348" y="184"/>
                  </a:lnTo>
                  <a:lnTo>
                    <a:pt x="316" y="166"/>
                  </a:lnTo>
                  <a:lnTo>
                    <a:pt x="282" y="145"/>
                  </a:lnTo>
                  <a:lnTo>
                    <a:pt x="245" y="122"/>
                  </a:lnTo>
                  <a:lnTo>
                    <a:pt x="202" y="97"/>
                  </a:lnTo>
                  <a:lnTo>
                    <a:pt x="156" y="67"/>
                  </a:lnTo>
                  <a:lnTo>
                    <a:pt x="104" y="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 w="1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pt-PT"/>
            </a:p>
          </p:txBody>
        </p:sp>
      </p:grpSp>
      <p:sp>
        <p:nvSpPr>
          <p:cNvPr id="156" name="Rectangle 1"/>
          <p:cNvSpPr>
            <a:spLocks noChangeArrowheads="1"/>
          </p:cNvSpPr>
          <p:nvPr/>
        </p:nvSpPr>
        <p:spPr bwMode="auto">
          <a:xfrm>
            <a:off x="115888" y="9561513"/>
            <a:ext cx="52816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algn="r" eaLnBrk="0" hangingPunct="0">
              <a:defRPr/>
            </a:pPr>
            <a:r>
              <a:rPr lang="pt-PT" sz="1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INSTITUTO SUPERIOR DE ENGENHARIA DE LISBOA</a:t>
            </a:r>
            <a:endParaRPr lang="pt-PT" sz="1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414" name="TextBox 85"/>
          <p:cNvSpPr txBox="1">
            <a:spLocks noChangeArrowheads="1"/>
          </p:cNvSpPr>
          <p:nvPr/>
        </p:nvSpPr>
        <p:spPr bwMode="auto">
          <a:xfrm>
            <a:off x="0" y="9228138"/>
            <a:ext cx="56610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pt-PT" sz="1000" b="1">
                <a:latin typeface="Calibri" pitchFamily="34" charset="0"/>
                <a:sym typeface="Bookshelf Symbol 7" pitchFamily="2" charset="2"/>
              </a:rPr>
              <a:t></a:t>
            </a:r>
            <a:r>
              <a:rPr lang="pt-PT" sz="1000" b="1">
                <a:latin typeface="Calibri" pitchFamily="34" charset="0"/>
              </a:rPr>
              <a:t>Ricardo Neto</a:t>
            </a:r>
            <a:r>
              <a:rPr lang="pt-PT" sz="1000">
                <a:latin typeface="Calibri" pitchFamily="34" charset="0"/>
              </a:rPr>
              <a:t> 26657@alunos.isel.pt </a:t>
            </a:r>
            <a:r>
              <a:rPr lang="pt-PT" sz="1000">
                <a:latin typeface="Calibri" pitchFamily="34" charset="0"/>
                <a:sym typeface="Bookshelf Symbol 7" pitchFamily="2" charset="2"/>
              </a:rPr>
              <a:t></a:t>
            </a:r>
            <a:r>
              <a:rPr lang="pt-PT" sz="1000" b="1">
                <a:latin typeface="Calibri" pitchFamily="34" charset="0"/>
              </a:rPr>
              <a:t>Nuno Sousa</a:t>
            </a:r>
            <a:r>
              <a:rPr lang="pt-PT" sz="1000">
                <a:latin typeface="Calibri" pitchFamily="34" charset="0"/>
              </a:rPr>
              <a:t> 31923@alunos.isel.pt  </a:t>
            </a:r>
            <a:r>
              <a:rPr lang="pt-PT" sz="1000">
                <a:latin typeface="Calibri" pitchFamily="34" charset="0"/>
                <a:sym typeface="Bookshelf Symbol 7" pitchFamily="2" charset="2"/>
              </a:rPr>
              <a:t></a:t>
            </a:r>
            <a:r>
              <a:rPr lang="pt-PT" sz="1000" b="1">
                <a:latin typeface="Calibri" pitchFamily="34" charset="0"/>
              </a:rPr>
              <a:t>Paulo Pires </a:t>
            </a:r>
            <a:r>
              <a:rPr lang="pt-PT" sz="1000">
                <a:latin typeface="Calibri" pitchFamily="34" charset="0"/>
              </a:rPr>
              <a:t>32223@alunos.isel.pt</a:t>
            </a:r>
          </a:p>
          <a:p>
            <a:pPr>
              <a:buFont typeface="Wingdings" pitchFamily="2" charset="2"/>
              <a:buNone/>
            </a:pPr>
            <a:endParaRPr lang="pt-PT" sz="10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99</Words>
  <Application>Microsoft Office PowerPoint</Application>
  <PresentationFormat>A4 Paper (210x297 mm)</PresentationFormat>
  <Paragraphs>18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Arial</vt:lpstr>
      <vt:lpstr>Tahoma</vt:lpstr>
      <vt:lpstr>Wingdings</vt:lpstr>
      <vt:lpstr>Bookshelf Symbol 7</vt:lpstr>
      <vt:lpstr>Office Theme</vt:lpstr>
      <vt:lpstr>Slide 1</vt:lpstr>
      <vt:lpstr>Slide 2</vt:lpstr>
    </vt:vector>
  </TitlesOfParts>
  <Company>NetPat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Ricardo Neto</dc:creator>
  <cp:lastModifiedBy>pbp</cp:lastModifiedBy>
  <cp:revision>53</cp:revision>
  <dcterms:created xsi:type="dcterms:W3CDTF">2010-06-04T10:33:52Z</dcterms:created>
  <dcterms:modified xsi:type="dcterms:W3CDTF">2010-06-07T08:56:03Z</dcterms:modified>
</cp:coreProperties>
</file>