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73" r:id="rId3"/>
    <p:sldId id="276" r:id="rId4"/>
    <p:sldId id="275" r:id="rId5"/>
    <p:sldId id="277" r:id="rId6"/>
    <p:sldId id="278" r:id="rId7"/>
    <p:sldId id="279" r:id="rId8"/>
    <p:sldId id="280" r:id="rId9"/>
    <p:sldId id="274" r:id="rId10"/>
    <p:sldId id="283" r:id="rId11"/>
    <p:sldId id="281" r:id="rId12"/>
    <p:sldId id="282" r:id="rId13"/>
    <p:sldId id="270" r:id="rId1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5D5D"/>
    <a:srgbClr val="FF3333"/>
    <a:srgbClr val="FF4747"/>
    <a:srgbClr val="FF9900"/>
    <a:srgbClr val="FFCF01"/>
    <a:srgbClr val="6E8000"/>
    <a:srgbClr val="DCFEA0"/>
    <a:srgbClr val="9DF303"/>
    <a:srgbClr val="FFFC9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7" autoAdjust="0"/>
    <p:restoredTop sz="84307" autoAdjust="0"/>
  </p:normalViewPr>
  <p:slideViewPr>
    <p:cSldViewPr>
      <p:cViewPr varScale="1">
        <p:scale>
          <a:sx n="73" d="100"/>
          <a:sy n="73" d="100"/>
        </p:scale>
        <p:origin x="-8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D66CA-E6FB-438D-999A-FC12FE17BECC}" type="datetimeFigureOut">
              <a:rPr lang="pt-PT" smtClean="0"/>
              <a:pPr/>
              <a:t>03-05-2010</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039436-6157-4176-8D6C-26D96E644F1A}" type="slidenum">
              <a:rPr lang="pt-PT" smtClean="0"/>
              <a:pPr/>
              <a:t>‹#›</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dirty="0"/>
          </a:p>
        </p:txBody>
      </p:sp>
      <p:sp>
        <p:nvSpPr>
          <p:cNvPr id="4" name="Slide Number Placeholder 3"/>
          <p:cNvSpPr>
            <a:spLocks noGrp="1"/>
          </p:cNvSpPr>
          <p:nvPr>
            <p:ph type="sldNum" sz="quarter" idx="10"/>
          </p:nvPr>
        </p:nvSpPr>
        <p:spPr/>
        <p:txBody>
          <a:bodyPr/>
          <a:lstStyle/>
          <a:p>
            <a:fld id="{30039436-6157-4176-8D6C-26D96E644F1A}" type="slidenum">
              <a:rPr lang="pt-PT" smtClean="0"/>
              <a:pPr/>
              <a:t>13</a:t>
            </a:fld>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3339AAB-891A-4851-92A9-DD1E3658955C}" type="datetimeFigureOut">
              <a:rPr lang="pt-PT" smtClean="0"/>
              <a:pPr/>
              <a:t>03-05-2010</a:t>
            </a:fld>
            <a:endParaRPr lang="pt-PT"/>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PT"/>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3A1BFC8-9C42-492B-9AF3-49CC9601AAD7}" type="slidenum">
              <a:rPr lang="pt-PT" smtClean="0"/>
              <a:pPr/>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3A1BFC8-9C42-492B-9AF3-49CC9601AAD7}" type="slidenum">
              <a:rPr lang="pt-PT" smtClean="0"/>
              <a:pPr/>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3339AAB-891A-4851-92A9-DD1E3658955C}" type="datetimeFigureOut">
              <a:rPr lang="pt-PT" smtClean="0"/>
              <a:pPr/>
              <a:t>03-05-2010</a:t>
            </a:fld>
            <a:endParaRPr lang="pt-PT"/>
          </a:p>
        </p:txBody>
      </p:sp>
      <p:sp>
        <p:nvSpPr>
          <p:cNvPr id="5" name="Footer Placeholder 4"/>
          <p:cNvSpPr>
            <a:spLocks noGrp="1"/>
          </p:cNvSpPr>
          <p:nvPr>
            <p:ph type="ftr" sz="quarter" idx="11"/>
          </p:nvPr>
        </p:nvSpPr>
        <p:spPr>
          <a:xfrm>
            <a:off x="457201" y="6248207"/>
            <a:ext cx="5573483" cy="365125"/>
          </a:xfrm>
        </p:spPr>
        <p:txBody>
          <a:bodyPr/>
          <a:lstStyle/>
          <a:p>
            <a:endParaRPr lang="pt-PT"/>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3A1BFC8-9C42-492B-9AF3-49CC9601AAD7}" type="slidenum">
              <a:rPr lang="pt-PT" smtClean="0"/>
              <a:pPr/>
              <a:t>‹#›</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3A1BFC8-9C42-492B-9AF3-49CC9601AAD7}" type="slidenum">
              <a:rPr lang="pt-PT" smtClean="0"/>
              <a:pPr/>
              <a:t>‹#›</a:t>
            </a:fld>
            <a:endParaRPr lang="pt-PT"/>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3A1BFC8-9C42-492B-9AF3-49CC9601AAD7}" type="slidenum">
              <a:rPr lang="pt-PT" smtClean="0"/>
              <a:pPr/>
              <a:t>‹#›</a:t>
            </a:fld>
            <a:endParaRPr lang="pt-PT"/>
          </a:p>
        </p:txBody>
      </p:sp>
      <p:sp>
        <p:nvSpPr>
          <p:cNvPr id="14" name="Footer Placeholder 13"/>
          <p:cNvSpPr>
            <a:spLocks noGrp="1"/>
          </p:cNvSpPr>
          <p:nvPr>
            <p:ph type="ftr" sz="quarter" idx="12"/>
          </p:nvPr>
        </p:nvSpPr>
        <p:spPr/>
        <p:txBody>
          <a:bodyPr/>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3339AAB-891A-4851-92A9-DD1E3658955C}" type="datetimeFigureOut">
              <a:rPr lang="pt-PT" smtClean="0"/>
              <a:pPr/>
              <a:t>03-05-2010</a:t>
            </a:fld>
            <a:endParaRPr lang="pt-PT"/>
          </a:p>
        </p:txBody>
      </p:sp>
      <p:sp>
        <p:nvSpPr>
          <p:cNvPr id="10" name="Slide Number Placeholder 9"/>
          <p:cNvSpPr>
            <a:spLocks noGrp="1"/>
          </p:cNvSpPr>
          <p:nvPr>
            <p:ph type="sldNum" sz="quarter" idx="16"/>
          </p:nvPr>
        </p:nvSpPr>
        <p:spPr/>
        <p:txBody>
          <a:bodyPr rtlCol="0"/>
          <a:lstStyle/>
          <a:p>
            <a:fld id="{53A1BFC8-9C42-492B-9AF3-49CC9601AAD7}" type="slidenum">
              <a:rPr lang="pt-PT" smtClean="0"/>
              <a:pPr/>
              <a:t>‹#›</a:t>
            </a:fld>
            <a:endParaRPr lang="pt-PT"/>
          </a:p>
        </p:txBody>
      </p:sp>
      <p:sp>
        <p:nvSpPr>
          <p:cNvPr id="12" name="Footer Placeholder 11"/>
          <p:cNvSpPr>
            <a:spLocks noGrp="1"/>
          </p:cNvSpPr>
          <p:nvPr>
            <p:ph type="ftr" sz="quarter" idx="17"/>
          </p:nvPr>
        </p:nvSpPr>
        <p:spPr/>
        <p:txBody>
          <a:bodyPr rtlCol="0"/>
          <a:lstStyle/>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3339AAB-891A-4851-92A9-DD1E3658955C}" type="datetimeFigureOut">
              <a:rPr lang="pt-PT" smtClean="0"/>
              <a:pPr/>
              <a:t>03-05-2010</a:t>
            </a:fld>
            <a:endParaRPr lang="pt-PT"/>
          </a:p>
        </p:txBody>
      </p:sp>
      <p:sp>
        <p:nvSpPr>
          <p:cNvPr id="12" name="Slide Number Placeholder 11"/>
          <p:cNvSpPr>
            <a:spLocks noGrp="1"/>
          </p:cNvSpPr>
          <p:nvPr>
            <p:ph type="sldNum" sz="quarter" idx="16"/>
          </p:nvPr>
        </p:nvSpPr>
        <p:spPr/>
        <p:txBody>
          <a:bodyPr rtlCol="0"/>
          <a:lstStyle/>
          <a:p>
            <a:fld id="{53A1BFC8-9C42-492B-9AF3-49CC9601AAD7}" type="slidenum">
              <a:rPr lang="pt-PT" smtClean="0"/>
              <a:pPr/>
              <a:t>‹#›</a:t>
            </a:fld>
            <a:endParaRPr lang="pt-PT"/>
          </a:p>
        </p:txBody>
      </p:sp>
      <p:sp>
        <p:nvSpPr>
          <p:cNvPr id="14" name="Footer Placeholder 13"/>
          <p:cNvSpPr>
            <a:spLocks noGrp="1"/>
          </p:cNvSpPr>
          <p:nvPr>
            <p:ph type="ftr" sz="quarter" idx="17"/>
          </p:nvPr>
        </p:nvSpPr>
        <p:spPr/>
        <p:txBody>
          <a:bodyPr rtlCol="0"/>
          <a:lstStyle/>
          <a:p>
            <a:endParaRPr lang="pt-PT"/>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3A1BFC8-9C42-492B-9AF3-49CC9601AAD7}" type="slidenum">
              <a:rPr lang="pt-PT" smtClean="0"/>
              <a:pPr/>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3A1BFC8-9C42-492B-9AF3-49CC9601AAD7}" type="slidenum">
              <a:rPr lang="pt-PT" smtClean="0"/>
              <a:pPr/>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339AAB-891A-4851-92A9-DD1E3658955C}" type="datetimeFigureOut">
              <a:rPr lang="pt-PT" smtClean="0"/>
              <a:pPr/>
              <a:t>03-05-2010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3A1BFC8-9C42-492B-9AF3-49CC9601AAD7}" type="slidenum">
              <a:rPr lang="pt-PT" smtClean="0"/>
              <a:pPr/>
              <a:t>‹#›</a:t>
            </a:fld>
            <a:endParaRPr lang="pt-PT"/>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3339AAB-891A-4851-92A9-DD1E3658955C}" type="datetimeFigureOut">
              <a:rPr lang="pt-PT" smtClean="0"/>
              <a:pPr/>
              <a:t>03-05-2010</a:t>
            </a:fld>
            <a:endParaRPr lang="pt-PT"/>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3A1BFC8-9C42-492B-9AF3-49CC9601AAD7}" type="slidenum">
              <a:rPr lang="pt-PT" smtClean="0"/>
              <a:pPr/>
              <a:t>‹#›</a:t>
            </a:fld>
            <a:endParaRPr lang="pt-PT"/>
          </a:p>
        </p:txBody>
      </p:sp>
      <p:sp>
        <p:nvSpPr>
          <p:cNvPr id="14" name="Footer Placeholder 13"/>
          <p:cNvSpPr>
            <a:spLocks noGrp="1"/>
          </p:cNvSpPr>
          <p:nvPr>
            <p:ph type="ftr" sz="quarter" idx="12"/>
          </p:nvPr>
        </p:nvSpPr>
        <p:spPr>
          <a:xfrm>
            <a:off x="1600200" y="6248206"/>
            <a:ext cx="4572000" cy="365125"/>
          </a:xfrm>
        </p:spPr>
        <p:txBody>
          <a:bodyPr rtlCol="0"/>
          <a:lstStyle/>
          <a:p>
            <a:endParaRPr lang="pt-PT"/>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3339AAB-891A-4851-92A9-DD1E3658955C}" type="datetimeFigureOut">
              <a:rPr lang="pt-PT" smtClean="0"/>
              <a:pPr/>
              <a:t>03-05-2010</a:t>
            </a:fld>
            <a:endParaRPr lang="pt-PT"/>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PT"/>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3A1BFC8-9C42-492B-9AF3-49CC9601AAD7}" type="slidenum">
              <a:rPr lang="pt-PT" smtClean="0"/>
              <a:pPr/>
              <a:t>‹#›</a:t>
            </a:fld>
            <a:endParaRPr lang="pt-PT"/>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nhforge.org/Default.aspx" TargetMode="External"/><Relationship Id="rId2" Type="http://schemas.openxmlformats.org/officeDocument/2006/relationships/hyperlink" Target="http://www.hibernate.org/" TargetMode="External"/><Relationship Id="rId1" Type="http://schemas.openxmlformats.org/officeDocument/2006/relationships/slideLayout" Target="../slideLayouts/slideLayout3.xml"/><Relationship Id="rId4" Type="http://schemas.openxmlformats.org/officeDocument/2006/relationships/hyperlink" Target="http://www.arquitecturadesoftware.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Persistence_(computer_science)" TargetMode="External"/><Relationship Id="rId13" Type="http://schemas.openxmlformats.org/officeDocument/2006/relationships/hyperlink" Target="http://en.wikipedia.org/wiki/Hibernate_(Java)" TargetMode="External"/><Relationship Id="rId3" Type="http://schemas.openxmlformats.org/officeDocument/2006/relationships/hyperlink" Target="http://en.wikipedia.org/wiki/.NET_Framework" TargetMode="External"/><Relationship Id="rId7" Type="http://schemas.openxmlformats.org/officeDocument/2006/relationships/hyperlink" Target="http://en.wikipedia.org/wiki/Relational_database" TargetMode="External"/><Relationship Id="rId12" Type="http://schemas.openxmlformats.org/officeDocument/2006/relationships/hyperlink" Target="http://en.wikipedia.org/wiki/Java_(programming_language)" TargetMode="External"/><Relationship Id="rId2" Type="http://schemas.openxmlformats.org/officeDocument/2006/relationships/hyperlink" Target="http://en.wikipedia.org/wiki/Object-relational_mapping" TargetMode="External"/><Relationship Id="rId1" Type="http://schemas.openxmlformats.org/officeDocument/2006/relationships/slideLayout" Target="../slideLayouts/slideLayout2.xml"/><Relationship Id="rId6" Type="http://schemas.openxmlformats.org/officeDocument/2006/relationships/hyperlink" Target="http://en.wikipedia.org/wiki/Domain_model" TargetMode="External"/><Relationship Id="rId11" Type="http://schemas.openxmlformats.org/officeDocument/2006/relationships/hyperlink" Target="http://en.wikipedia.org/wiki/GNU_Lesser_General_Public_License" TargetMode="External"/><Relationship Id="rId5" Type="http://schemas.openxmlformats.org/officeDocument/2006/relationships/hyperlink" Target="http://en.wikipedia.org/wiki/Object-oriented_programming" TargetMode="External"/><Relationship Id="rId10" Type="http://schemas.openxmlformats.org/officeDocument/2006/relationships/hyperlink" Target="http://en.wikipedia.org/wiki/Open_source_software" TargetMode="External"/><Relationship Id="rId4" Type="http://schemas.openxmlformats.org/officeDocument/2006/relationships/hyperlink" Target="http://en.wikipedia.org/wiki/Software_framework" TargetMode="External"/><Relationship Id="rId9" Type="http://schemas.openxmlformats.org/officeDocument/2006/relationships/hyperlink" Target="http://en.wikipedia.org/wiki/Free_soft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lain_Old_CLR_Object" TargetMode="External"/><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 Id="rId4" Type="http://schemas.openxmlformats.org/officeDocument/2006/relationships/hyperlink" Target="http://en.wikipedia.org/wiki/Constructor_(computer_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a:spLocks noChangeArrowheads="1"/>
          </p:cNvSpPr>
          <p:nvPr/>
        </p:nvSpPr>
        <p:spPr bwMode="auto">
          <a:xfrm>
            <a:off x="0" y="2252955"/>
            <a:ext cx="9144000" cy="461665"/>
          </a:xfrm>
          <a:prstGeom prst="rect">
            <a:avLst/>
          </a:prstGeom>
          <a:noFill/>
          <a:ln w="9525">
            <a:noFill/>
            <a:miter lim="800000"/>
            <a:headEnd/>
            <a:tailEnd/>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PT" sz="2400" dirty="0" smtClean="0">
                <a:solidFill>
                  <a:schemeClr val="bg1"/>
                </a:solidFill>
                <a:latin typeface="Tahoma" pitchFamily="34" charset="0"/>
                <a:ea typeface="Tahoma" pitchFamily="34" charset="0"/>
                <a:cs typeface="Tahoma" pitchFamily="34" charset="0"/>
              </a:rPr>
              <a:t>INSTITUTO SUPERIOR DE ENGENHARIA DE LISBOA</a:t>
            </a:r>
            <a:endParaRPr lang="pt-PT" sz="2400" dirty="0">
              <a:solidFill>
                <a:schemeClr val="bg1"/>
              </a:solidFill>
              <a:latin typeface="Tahoma" pitchFamily="34" charset="0"/>
              <a:ea typeface="Tahoma" pitchFamily="34" charset="0"/>
              <a:cs typeface="Tahoma" pitchFamily="34" charset="0"/>
            </a:endParaRPr>
          </a:p>
        </p:txBody>
      </p:sp>
      <p:sp>
        <p:nvSpPr>
          <p:cNvPr id="80" name="Rectangle 79"/>
          <p:cNvSpPr/>
          <p:nvPr/>
        </p:nvSpPr>
        <p:spPr>
          <a:xfrm>
            <a:off x="3634084" y="6201811"/>
            <a:ext cx="1875835" cy="584775"/>
          </a:xfrm>
          <a:prstGeom prst="rect">
            <a:avLst/>
          </a:prstGeom>
          <a:effectLst>
            <a:outerShdw blurRad="50800" dist="38100" dir="8100000" algn="tr" rotWithShape="0">
              <a:prstClr val="black">
                <a:alpha val="40000"/>
              </a:prstClr>
            </a:outerShdw>
          </a:effectLst>
        </p:spPr>
        <p:txBody>
          <a:bodyPr wrap="none">
            <a:spAutoFit/>
          </a:bodyPr>
          <a:lstStyle/>
          <a:p>
            <a:pPr algn="ctr"/>
            <a:r>
              <a:rPr lang="pt-PT" dirty="0" smtClean="0">
                <a:solidFill>
                  <a:schemeClr val="bg1"/>
                </a:solidFill>
                <a:latin typeface="Tahoma" pitchFamily="34" charset="0"/>
                <a:ea typeface="Tahoma" pitchFamily="34" charset="0"/>
                <a:cs typeface="Tahoma" pitchFamily="34" charset="0"/>
              </a:rPr>
              <a:t>Paulo Pires</a:t>
            </a:r>
            <a:endParaRPr lang="pt-PT" dirty="0" smtClean="0">
              <a:solidFill>
                <a:schemeClr val="bg1"/>
              </a:solidFill>
              <a:latin typeface="Tahoma" pitchFamily="34" charset="0"/>
              <a:ea typeface="Tahoma" pitchFamily="34" charset="0"/>
              <a:cs typeface="Tahoma" pitchFamily="34" charset="0"/>
            </a:endParaRPr>
          </a:p>
          <a:p>
            <a:pPr algn="ctr"/>
            <a:r>
              <a:rPr lang="pt-PT" sz="1400" dirty="0" smtClean="0">
                <a:solidFill>
                  <a:schemeClr val="bg1"/>
                </a:solidFill>
                <a:latin typeface="Tahoma" pitchFamily="34" charset="0"/>
                <a:ea typeface="Tahoma" pitchFamily="34" charset="0"/>
                <a:cs typeface="Tahoma" pitchFamily="34" charset="0"/>
              </a:rPr>
              <a:t>32223@alunos.isel.pt</a:t>
            </a:r>
            <a:endParaRPr lang="pt-PT" sz="1400" dirty="0"/>
          </a:p>
        </p:txBody>
      </p:sp>
      <p:sp>
        <p:nvSpPr>
          <p:cNvPr id="82" name="Rectangle 1"/>
          <p:cNvSpPr>
            <a:spLocks noChangeArrowheads="1"/>
          </p:cNvSpPr>
          <p:nvPr/>
        </p:nvSpPr>
        <p:spPr bwMode="auto">
          <a:xfrm>
            <a:off x="0" y="3813579"/>
            <a:ext cx="9144000" cy="615553"/>
          </a:xfrm>
          <a:prstGeom prst="rect">
            <a:avLst/>
          </a:prstGeom>
          <a:noFill/>
          <a:ln w="9525">
            <a:noFill/>
            <a:miter lim="800000"/>
            <a:headEnd/>
            <a:tailEnd/>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pt-PT" sz="3400" dirty="0" smtClean="0">
                <a:solidFill>
                  <a:schemeClr val="bg1"/>
                </a:solidFill>
                <a:latin typeface="Tahoma" pitchFamily="34" charset="0"/>
                <a:ea typeface="Tahoma" pitchFamily="34" charset="0"/>
                <a:cs typeface="Tahoma" pitchFamily="34" charset="0"/>
              </a:rPr>
              <a:t>NHibernate </a:t>
            </a:r>
            <a:r>
              <a:rPr lang="pt-PT" sz="3400" dirty="0" smtClean="0">
                <a:solidFill>
                  <a:schemeClr val="bg1"/>
                </a:solidFill>
                <a:latin typeface="Tahoma" pitchFamily="34" charset="0"/>
                <a:ea typeface="Tahoma" pitchFamily="34" charset="0"/>
                <a:cs typeface="Tahoma" pitchFamily="34" charset="0"/>
              </a:rPr>
              <a:t>- ORM (</a:t>
            </a:r>
            <a:r>
              <a:rPr lang="pt-PT" sz="2400" dirty="0" smtClean="0">
                <a:solidFill>
                  <a:schemeClr val="bg1"/>
                </a:solidFill>
                <a:latin typeface="Tahoma" pitchFamily="34" charset="0"/>
                <a:ea typeface="Tahoma" pitchFamily="34" charset="0"/>
                <a:cs typeface="Tahoma" pitchFamily="34" charset="0"/>
              </a:rPr>
              <a:t>Object-Relational Mapping</a:t>
            </a:r>
            <a:r>
              <a:rPr lang="pt-PT" sz="3400" dirty="0" smtClean="0">
                <a:solidFill>
                  <a:schemeClr val="bg1"/>
                </a:solidFill>
                <a:latin typeface="Tahoma" pitchFamily="34" charset="0"/>
                <a:ea typeface="Tahoma" pitchFamily="34" charset="0"/>
                <a:cs typeface="Tahoma" pitchFamily="34" charset="0"/>
              </a:rPr>
              <a:t>) </a:t>
            </a:r>
            <a:endParaRPr lang="pt-PT" sz="3400" dirty="0">
              <a:solidFill>
                <a:schemeClr val="bg1"/>
              </a:solidFill>
              <a:latin typeface="Tahoma" pitchFamily="34" charset="0"/>
              <a:ea typeface="Tahoma" pitchFamily="34" charset="0"/>
              <a:cs typeface="Tahoma" pitchFamily="34" charset="0"/>
            </a:endParaRPr>
          </a:p>
        </p:txBody>
      </p:sp>
      <p:sp>
        <p:nvSpPr>
          <p:cNvPr id="83" name="Rectangle 1"/>
          <p:cNvSpPr>
            <a:spLocks noChangeArrowheads="1"/>
          </p:cNvSpPr>
          <p:nvPr/>
        </p:nvSpPr>
        <p:spPr bwMode="auto">
          <a:xfrm>
            <a:off x="0" y="2814576"/>
            <a:ext cx="9144000" cy="400110"/>
          </a:xfrm>
          <a:prstGeom prst="rect">
            <a:avLst/>
          </a:prstGeom>
          <a:noFill/>
          <a:ln w="9525">
            <a:noFill/>
            <a:miter lim="800000"/>
            <a:headEnd/>
            <a:tailEnd/>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PT" sz="2000" dirty="0" smtClean="0">
                <a:solidFill>
                  <a:schemeClr val="bg1"/>
                </a:solidFill>
                <a:latin typeface="Tahoma" pitchFamily="34" charset="0"/>
                <a:ea typeface="Tahoma" pitchFamily="34" charset="0"/>
                <a:cs typeface="Tahoma" pitchFamily="34" charset="0"/>
              </a:rPr>
              <a:t>Engenharia Informática e de Computadores</a:t>
            </a:r>
            <a:endParaRPr lang="pt-PT" sz="2000" dirty="0">
              <a:solidFill>
                <a:schemeClr val="bg1"/>
              </a:solidFill>
              <a:latin typeface="Tahoma" pitchFamily="34" charset="0"/>
              <a:ea typeface="Tahoma" pitchFamily="34" charset="0"/>
              <a:cs typeface="Tahoma" pitchFamily="34" charset="0"/>
            </a:endParaRPr>
          </a:p>
        </p:txBody>
      </p:sp>
      <p:sp>
        <p:nvSpPr>
          <p:cNvPr id="84" name="Rectangle 83"/>
          <p:cNvSpPr/>
          <p:nvPr/>
        </p:nvSpPr>
        <p:spPr>
          <a:xfrm>
            <a:off x="0" y="5143513"/>
            <a:ext cx="9144000" cy="307777"/>
          </a:xfrm>
          <a:prstGeom prst="rect">
            <a:avLst/>
          </a:prstGeom>
          <a:effectLst>
            <a:outerShdw blurRad="50800" dist="38100" dir="8100000" algn="tr" rotWithShape="0">
              <a:prstClr val="black">
                <a:alpha val="40000"/>
              </a:prstClr>
            </a:outerShdw>
          </a:effectLst>
        </p:spPr>
        <p:txBody>
          <a:bodyPr wrap="square">
            <a:spAutoFit/>
          </a:bodyPr>
          <a:lstStyle/>
          <a:p>
            <a:pPr algn="ctr"/>
            <a:r>
              <a:rPr lang="pt-PT" sz="1400" dirty="0" smtClean="0">
                <a:solidFill>
                  <a:schemeClr val="bg1"/>
                </a:solidFill>
                <a:latin typeface="Tahoma" pitchFamily="34" charset="0"/>
                <a:ea typeface="Tahoma" pitchFamily="34" charset="0"/>
                <a:cs typeface="Tahoma" pitchFamily="34" charset="0"/>
              </a:rPr>
              <a:t>Projecto </a:t>
            </a:r>
            <a:r>
              <a:rPr lang="pt-PT" sz="1400" dirty="0" smtClean="0">
                <a:solidFill>
                  <a:schemeClr val="bg1"/>
                </a:solidFill>
                <a:latin typeface="Tahoma" pitchFamily="34" charset="0"/>
                <a:ea typeface="Tahoma" pitchFamily="34" charset="0"/>
                <a:cs typeface="Tahoma" pitchFamily="34" charset="0"/>
              </a:rPr>
              <a:t>e </a:t>
            </a:r>
            <a:r>
              <a:rPr lang="pt-PT" sz="1400" dirty="0" smtClean="0">
                <a:solidFill>
                  <a:schemeClr val="bg1"/>
                </a:solidFill>
                <a:latin typeface="Tahoma" pitchFamily="34" charset="0"/>
                <a:ea typeface="Tahoma" pitchFamily="34" charset="0"/>
                <a:cs typeface="Tahoma" pitchFamily="34" charset="0"/>
              </a:rPr>
              <a:t>Seminário</a:t>
            </a:r>
            <a:endParaRPr lang="pt-PT" sz="1100" dirty="0"/>
          </a:p>
        </p:txBody>
      </p:sp>
      <p:pic>
        <p:nvPicPr>
          <p:cNvPr id="66" name="Picture 65" descr="imagesCAVK7KBD.jpg"/>
          <p:cNvPicPr>
            <a:picLocks noChangeAspect="1"/>
          </p:cNvPicPr>
          <p:nvPr/>
        </p:nvPicPr>
        <p:blipFill>
          <a:blip r:embed="rId2" cstate="print"/>
          <a:stretch>
            <a:fillRect/>
          </a:stretch>
        </p:blipFill>
        <p:spPr>
          <a:xfrm>
            <a:off x="7119399" y="0"/>
            <a:ext cx="2024633" cy="20002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Conclusão</a:t>
            </a:r>
            <a:endParaRPr lang="en-US" dirty="0"/>
          </a:p>
        </p:txBody>
      </p:sp>
      <p:sp>
        <p:nvSpPr>
          <p:cNvPr id="3" name="Content Placeholder 2"/>
          <p:cNvSpPr>
            <a:spLocks noGrp="1"/>
          </p:cNvSpPr>
          <p:nvPr>
            <p:ph sz="quarter" idx="1"/>
          </p:nvPr>
        </p:nvSpPr>
        <p:spPr/>
        <p:txBody>
          <a:bodyPr/>
          <a:lstStyle/>
          <a:p>
            <a:r>
              <a:rPr lang="pt-PT" dirty="0" smtClean="0"/>
              <a:t>Uma framework O/RM matura</a:t>
            </a:r>
          </a:p>
          <a:p>
            <a:r>
              <a:rPr lang="pt-PT" dirty="0" smtClean="0"/>
              <a:t>Altamente extensível</a:t>
            </a:r>
          </a:p>
          <a:p>
            <a:r>
              <a:rPr lang="pt-PT" dirty="0" smtClean="0"/>
              <a:t>Vasta comunidade de utilizadores</a:t>
            </a:r>
          </a:p>
          <a:p>
            <a:r>
              <a:rPr lang="pt-PT" dirty="0" smtClean="0"/>
              <a:t>Projectos relacionados muito interessantes</a:t>
            </a:r>
          </a:p>
          <a:p>
            <a:r>
              <a:rPr lang="pt-PT" dirty="0" smtClean="0"/>
              <a:t>Capaz de ombrear com outros produtos O/RM estabelecidos</a:t>
            </a:r>
          </a:p>
          <a:p>
            <a:endParaRPr lang="en-US" dirty="0"/>
          </a:p>
        </p:txBody>
      </p:sp>
      <p:sp>
        <p:nvSpPr>
          <p:cNvPr id="4" name="TextBox 3"/>
          <p:cNvSpPr txBox="1"/>
          <p:nvPr/>
        </p:nvSpPr>
        <p:spPr>
          <a:xfrm>
            <a:off x="6143636" y="6357959"/>
            <a:ext cx="2643206" cy="246221"/>
          </a:xfrm>
          <a:prstGeom prst="rect">
            <a:avLst/>
          </a:prstGeom>
          <a:noFill/>
        </p:spPr>
        <p:txBody>
          <a:bodyPr wrap="square" rtlCol="0">
            <a:spAutoFit/>
          </a:bodyPr>
          <a:lstStyle/>
          <a:p>
            <a:pPr algn="r"/>
            <a:r>
              <a:rPr lang="en-US" sz="1000" dirty="0" smtClean="0"/>
              <a:t>Tech-days 2010 - Ricardo Peres</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pic>
        <p:nvPicPr>
          <p:cNvPr id="6" name="Picture 5" descr="imagesCAL06NON.jpg"/>
          <p:cNvPicPr>
            <a:picLocks noChangeAspect="1"/>
          </p:cNvPicPr>
          <p:nvPr/>
        </p:nvPicPr>
        <p:blipFill>
          <a:blip r:embed="rId2" cstate="print">
            <a:lum contrast="-40000"/>
          </a:blip>
          <a:stretch>
            <a:fillRect/>
          </a:stretch>
        </p:blipFill>
        <p:spPr>
          <a:xfrm>
            <a:off x="6429388" y="2696760"/>
            <a:ext cx="2643206" cy="201812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71600" y="2743200"/>
            <a:ext cx="7123113" cy="2900378"/>
          </a:xfrm>
        </p:spPr>
        <p:txBody>
          <a:bodyPr/>
          <a:lstStyle/>
          <a:p>
            <a:pPr>
              <a:buFont typeface="Wingdings" pitchFamily="2" charset="2"/>
              <a:buChar char="q"/>
            </a:pPr>
            <a:r>
              <a:rPr lang="en-US" dirty="0" smtClean="0"/>
              <a:t> </a:t>
            </a:r>
            <a:r>
              <a:rPr lang="en-US" dirty="0" smtClean="0">
                <a:hlinkClick r:id="rId2"/>
              </a:rPr>
              <a:t>http</a:t>
            </a:r>
            <a:r>
              <a:rPr lang="en-US" dirty="0" smtClean="0">
                <a:hlinkClick r:id="rId2"/>
              </a:rPr>
              <a:t>://www.hibernate.org</a:t>
            </a:r>
            <a:r>
              <a:rPr lang="en-US" dirty="0" smtClean="0">
                <a:hlinkClick r:id="rId2"/>
              </a:rPr>
              <a:t>/</a:t>
            </a:r>
            <a:endParaRPr lang="en-US" dirty="0" smtClean="0"/>
          </a:p>
          <a:p>
            <a:pPr>
              <a:buFont typeface="Wingdings" pitchFamily="2" charset="2"/>
              <a:buChar char="q"/>
            </a:pPr>
            <a:r>
              <a:rPr lang="en-US" dirty="0" smtClean="0"/>
              <a:t> </a:t>
            </a:r>
            <a:r>
              <a:rPr lang="en-US" dirty="0" smtClean="0">
                <a:hlinkClick r:id="rId3"/>
              </a:rPr>
              <a:t>http://</a:t>
            </a:r>
            <a:r>
              <a:rPr lang="en-US" dirty="0" smtClean="0">
                <a:hlinkClick r:id="rId3"/>
              </a:rPr>
              <a:t>nhforge.org/Default.aspx</a:t>
            </a:r>
            <a:endParaRPr lang="en-US" dirty="0" smtClean="0"/>
          </a:p>
          <a:p>
            <a:pPr>
              <a:buFont typeface="Wingdings" pitchFamily="2" charset="2"/>
              <a:buChar char="q"/>
            </a:pPr>
            <a:r>
              <a:rPr lang="en-US" dirty="0" smtClean="0"/>
              <a:t> </a:t>
            </a:r>
            <a:r>
              <a:rPr lang="en-US" dirty="0" smtClean="0">
                <a:hlinkClick r:id="rId4"/>
              </a:rPr>
              <a:t>http</a:t>
            </a:r>
            <a:r>
              <a:rPr lang="en-US" dirty="0" smtClean="0">
                <a:hlinkClick r:id="rId4"/>
              </a:rPr>
              <a:t>://www.arquitecturadesoftware.org</a:t>
            </a:r>
            <a:r>
              <a:rPr lang="en-US" dirty="0" smtClean="0">
                <a:hlinkClick r:id="rId4"/>
              </a:rPr>
              <a:t>/</a:t>
            </a:r>
            <a:endParaRPr lang="en-US" dirty="0" smtClean="0"/>
          </a:p>
          <a:p>
            <a:pPr>
              <a:buFont typeface="Wingdings" pitchFamily="2" charset="2"/>
              <a:buChar char="q"/>
            </a:pPr>
            <a:r>
              <a:rPr lang="en-US" dirty="0" smtClean="0"/>
              <a:t> </a:t>
            </a:r>
            <a:r>
              <a:rPr lang="en-US" dirty="0" smtClean="0">
                <a:hlinkClick r:id="rId4"/>
              </a:rPr>
              <a:t>http://en.wikipedia.org/wiki/NHibernate</a:t>
            </a:r>
          </a:p>
          <a:p>
            <a:pPr>
              <a:buFont typeface="Wingdings" pitchFamily="2" charset="2"/>
              <a:buChar char="q"/>
            </a:pPr>
            <a:endParaRPr lang="en-US" dirty="0" smtClean="0"/>
          </a:p>
          <a:p>
            <a:pPr>
              <a:buFont typeface="Wingdings" pitchFamily="2" charset="2"/>
              <a:buChar char="q"/>
            </a:pPr>
            <a:endParaRPr lang="en-US" dirty="0"/>
          </a:p>
        </p:txBody>
      </p:sp>
      <p:sp>
        <p:nvSpPr>
          <p:cNvPr id="4" name="Title 3"/>
          <p:cNvSpPr>
            <a:spLocks noGrp="1"/>
          </p:cNvSpPr>
          <p:nvPr>
            <p:ph type="title"/>
          </p:nvPr>
        </p:nvSpPr>
        <p:spPr/>
        <p:txBody>
          <a:bodyPr/>
          <a:lstStyle/>
          <a:p>
            <a:r>
              <a:rPr lang="en-US" dirty="0" err="1" smtClean="0"/>
              <a:t>Referências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a:spLocks noChangeArrowheads="1"/>
          </p:cNvSpPr>
          <p:nvPr/>
        </p:nvSpPr>
        <p:spPr bwMode="auto">
          <a:xfrm>
            <a:off x="71406" y="71414"/>
            <a:ext cx="857256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PT" sz="3200" dirty="0" smtClean="0">
                <a:solidFill>
                  <a:schemeClr val="bg1"/>
                </a:solidFill>
                <a:latin typeface="Tahoma" pitchFamily="34" charset="0"/>
                <a:ea typeface="Tahoma" pitchFamily="34" charset="0"/>
                <a:cs typeface="Tahoma" pitchFamily="34" charset="0"/>
              </a:rPr>
              <a:t>Q &amp; A</a:t>
            </a:r>
            <a:endParaRPr lang="pt-PT" sz="2000" i="1" dirty="0">
              <a:solidFill>
                <a:schemeClr val="bg1"/>
              </a:solidFill>
              <a:latin typeface="Tahoma" pitchFamily="34" charset="0"/>
              <a:ea typeface="Tahoma" pitchFamily="34" charset="0"/>
              <a:cs typeface="Tahoma" pitchFamily="34" charset="0"/>
            </a:endParaRPr>
          </a:p>
        </p:txBody>
      </p:sp>
      <p:pic>
        <p:nvPicPr>
          <p:cNvPr id="4" name="Picture 3" descr="imagesCAFI0S8K.jpg"/>
          <p:cNvPicPr>
            <a:picLocks noChangeAspect="1"/>
          </p:cNvPicPr>
          <p:nvPr/>
        </p:nvPicPr>
        <p:blipFill>
          <a:blip r:embed="rId3" cstate="print"/>
          <a:stretch>
            <a:fillRect/>
          </a:stretch>
        </p:blipFill>
        <p:spPr>
          <a:xfrm>
            <a:off x="2367538" y="3000372"/>
            <a:ext cx="4276164" cy="3221377"/>
          </a:xfrm>
          <a:prstGeom prst="rect">
            <a:avLst/>
          </a:prstGeom>
        </p:spPr>
      </p:pic>
      <p:sp>
        <p:nvSpPr>
          <p:cNvPr id="5" name="Title 4"/>
          <p:cNvSpPr>
            <a:spLocks noGrp="1"/>
          </p:cNvSpPr>
          <p:nvPr>
            <p:ph type="title"/>
          </p:nvPr>
        </p:nvSpPr>
        <p:spPr/>
        <p:txBody>
          <a:bodyPr/>
          <a:lstStyle/>
          <a:p>
            <a:r>
              <a:rPr lang="en-US" dirty="0" smtClean="0"/>
              <a:t>Q &amp; 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NHibernate</a:t>
            </a:r>
            <a:r>
              <a:rPr lang="en-US" dirty="0" smtClean="0"/>
              <a:t>?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err="1" smtClean="0"/>
              <a:t>NHibernate</a:t>
            </a:r>
            <a:r>
              <a:rPr lang="en-US" dirty="0" smtClean="0"/>
              <a:t> </a:t>
            </a:r>
            <a:r>
              <a:rPr lang="en-US" dirty="0" smtClean="0"/>
              <a:t>is an </a:t>
            </a:r>
            <a:r>
              <a:rPr lang="en-US" dirty="0" smtClean="0">
                <a:hlinkClick r:id="rId2" action="ppaction://hlinkfile" tooltip="Object-relational mapping"/>
              </a:rPr>
              <a:t>Object-relational mapping</a:t>
            </a:r>
            <a:r>
              <a:rPr lang="en-US" dirty="0" smtClean="0"/>
              <a:t> (ORM) </a:t>
            </a:r>
            <a:r>
              <a:rPr lang="en-US" dirty="0" smtClean="0"/>
              <a:t>solution for the </a:t>
            </a:r>
            <a:r>
              <a:rPr lang="en-US" dirty="0" smtClean="0">
                <a:hlinkClick r:id="rId3" action="ppaction://hlinkfile" tooltip=".NET Framework"/>
              </a:rPr>
              <a:t>Microsoft </a:t>
            </a:r>
            <a:r>
              <a:rPr lang="en-US" dirty="0" smtClean="0">
                <a:hlinkClick r:id="rId3" action="ppaction://hlinkfile" tooltip=".NET Framework"/>
              </a:rPr>
              <a:t>.</a:t>
            </a:r>
            <a:r>
              <a:rPr lang="en-US" dirty="0" smtClean="0">
                <a:hlinkClick r:id="rId3" action="ppaction://hlinkfile" tooltip=".NET Framework"/>
              </a:rPr>
              <a:t>NET</a:t>
            </a:r>
            <a:r>
              <a:rPr lang="en-US" dirty="0" smtClean="0"/>
              <a:t> platform: it provides a </a:t>
            </a:r>
            <a:r>
              <a:rPr lang="en-US" dirty="0" smtClean="0">
                <a:hlinkClick r:id="rId4" action="ppaction://hlinkfile" tooltip="Software framework"/>
              </a:rPr>
              <a:t>framework</a:t>
            </a:r>
            <a:r>
              <a:rPr lang="en-US" dirty="0" smtClean="0"/>
              <a:t> </a:t>
            </a:r>
            <a:r>
              <a:rPr lang="en-US" dirty="0" smtClean="0"/>
              <a:t>for mapping an </a:t>
            </a:r>
            <a:r>
              <a:rPr lang="en-US" dirty="0" smtClean="0">
                <a:hlinkClick r:id="rId5" action="ppaction://hlinkfile" tooltip="Object-oriented programming"/>
              </a:rPr>
              <a:t>object-oriented</a:t>
            </a:r>
            <a:r>
              <a:rPr lang="en-US" dirty="0" smtClean="0"/>
              <a:t> </a:t>
            </a:r>
            <a:r>
              <a:rPr lang="en-US" dirty="0" smtClean="0">
                <a:hlinkClick r:id="rId6" action="ppaction://hlinkfile" tooltip="Domain model"/>
              </a:rPr>
              <a:t>domain model</a:t>
            </a:r>
            <a:r>
              <a:rPr lang="en-US" dirty="0" smtClean="0"/>
              <a:t> to a traditional </a:t>
            </a:r>
            <a:r>
              <a:rPr lang="en-US" dirty="0" smtClean="0">
                <a:hlinkClick r:id="rId7" action="ppaction://hlinkfile" tooltip="Relational database"/>
              </a:rPr>
              <a:t>relational database</a:t>
            </a:r>
            <a:r>
              <a:rPr lang="en-US" dirty="0" smtClean="0"/>
              <a:t>. </a:t>
            </a:r>
            <a:endParaRPr lang="en-US" dirty="0" smtClean="0"/>
          </a:p>
          <a:p>
            <a:r>
              <a:rPr lang="en-US" dirty="0" smtClean="0"/>
              <a:t>Its </a:t>
            </a:r>
            <a:r>
              <a:rPr lang="en-US" dirty="0" smtClean="0"/>
              <a:t>purpose is to relieve the developer from a significant portion of relational data </a:t>
            </a:r>
            <a:r>
              <a:rPr lang="en-US" dirty="0" smtClean="0">
                <a:hlinkClick r:id="rId8" action="ppaction://hlinkfile" tooltip="Persistence (computer science)"/>
              </a:rPr>
              <a:t>persistence</a:t>
            </a:r>
            <a:r>
              <a:rPr lang="en-US" dirty="0" smtClean="0"/>
              <a:t>-related </a:t>
            </a:r>
            <a:r>
              <a:rPr lang="en-US" dirty="0" smtClean="0"/>
              <a:t>programming tasks.</a:t>
            </a:r>
          </a:p>
          <a:p>
            <a:r>
              <a:rPr lang="en-US" dirty="0" err="1" smtClean="0"/>
              <a:t>NHibernate</a:t>
            </a:r>
            <a:r>
              <a:rPr lang="en-US" dirty="0" smtClean="0"/>
              <a:t> is </a:t>
            </a:r>
            <a:r>
              <a:rPr lang="en-US" dirty="0" smtClean="0">
                <a:hlinkClick r:id="rId9" action="ppaction://hlinkfile" tooltip="Free software"/>
              </a:rPr>
              <a:t>free</a:t>
            </a:r>
            <a:r>
              <a:rPr lang="en-US" dirty="0" smtClean="0"/>
              <a:t> as </a:t>
            </a:r>
            <a:r>
              <a:rPr lang="en-US" dirty="0" smtClean="0">
                <a:hlinkClick r:id="rId10" action="ppaction://hlinkfile" tooltip="Open source software"/>
              </a:rPr>
              <a:t>open source software</a:t>
            </a:r>
            <a:r>
              <a:rPr lang="en-US" dirty="0" smtClean="0"/>
              <a:t> that is distributed under the </a:t>
            </a:r>
            <a:r>
              <a:rPr lang="en-US" dirty="0" smtClean="0">
                <a:hlinkClick r:id="rId11" action="ppaction://hlinkfile" tooltip="GNU Lesser General Public License"/>
              </a:rPr>
              <a:t>GNU Lesser General Public License</a:t>
            </a:r>
            <a:r>
              <a:rPr lang="en-US" dirty="0" smtClean="0"/>
              <a:t>.</a:t>
            </a:r>
          </a:p>
          <a:p>
            <a:r>
              <a:rPr lang="en-US" dirty="0" err="1" smtClean="0"/>
              <a:t>NHibernate</a:t>
            </a:r>
            <a:r>
              <a:rPr lang="en-US" dirty="0" smtClean="0"/>
              <a:t> is a port of the popular </a:t>
            </a:r>
            <a:r>
              <a:rPr lang="en-US" dirty="0" smtClean="0">
                <a:hlinkClick r:id="rId12" action="ppaction://hlinkfile" tooltip="Java (programming language)"/>
              </a:rPr>
              <a:t>Java</a:t>
            </a:r>
            <a:r>
              <a:rPr lang="en-US" dirty="0" smtClean="0"/>
              <a:t> O/R </a:t>
            </a:r>
            <a:r>
              <a:rPr lang="en-US" dirty="0" err="1" smtClean="0"/>
              <a:t>mapper</a:t>
            </a:r>
            <a:r>
              <a:rPr lang="en-US" dirty="0" smtClean="0"/>
              <a:t> </a:t>
            </a:r>
            <a:r>
              <a:rPr lang="en-US" dirty="0" smtClean="0">
                <a:hlinkClick r:id="rId13" action="ppaction://hlinkfile" tooltip="Hibernate (Java)"/>
              </a:rPr>
              <a:t>Hibernate</a:t>
            </a:r>
            <a:r>
              <a:rPr lang="en-US" dirty="0" smtClean="0"/>
              <a:t> to .NET.</a:t>
            </a:r>
          </a:p>
          <a:p>
            <a:endParaRPr lang="en-US" dirty="0"/>
          </a:p>
        </p:txBody>
      </p:sp>
      <p:sp>
        <p:nvSpPr>
          <p:cNvPr id="5" name="TextBox 4"/>
          <p:cNvSpPr txBox="1"/>
          <p:nvPr/>
        </p:nvSpPr>
        <p:spPr>
          <a:xfrm>
            <a:off x="6143636" y="6357959"/>
            <a:ext cx="2643206" cy="246221"/>
          </a:xfrm>
          <a:prstGeom prst="rect">
            <a:avLst/>
          </a:prstGeom>
          <a:noFill/>
        </p:spPr>
        <p:txBody>
          <a:bodyPr wrap="square" rtlCol="0">
            <a:spAutoFit/>
          </a:bodyPr>
          <a:lstStyle/>
          <a:p>
            <a:pPr algn="r"/>
            <a:r>
              <a:rPr lang="en-US" sz="1000" dirty="0" smtClean="0"/>
              <a:t>From Wikipedia, the free encyclopedia</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NHibernate</a:t>
            </a:r>
            <a:r>
              <a:rPr lang="en-US" dirty="0" smtClean="0"/>
              <a:t> Don't </a:t>
            </a:r>
            <a:r>
              <a:rPr lang="en-US" dirty="0" smtClean="0"/>
              <a:t>Is?</a:t>
            </a:r>
            <a:endParaRPr lang="en-US" dirty="0"/>
          </a:p>
        </p:txBody>
      </p:sp>
      <p:sp>
        <p:nvSpPr>
          <p:cNvPr id="3" name="Content Placeholder 2"/>
          <p:cNvSpPr>
            <a:spLocks noGrp="1"/>
          </p:cNvSpPr>
          <p:nvPr>
            <p:ph sz="quarter" idx="1"/>
          </p:nvPr>
        </p:nvSpPr>
        <p:spPr/>
        <p:txBody>
          <a:bodyPr/>
          <a:lstStyle/>
          <a:p>
            <a:r>
              <a:rPr lang="en-US" dirty="0" smtClean="0"/>
              <a:t>Generic </a:t>
            </a:r>
            <a:r>
              <a:rPr lang="en-US" dirty="0" smtClean="0"/>
              <a:t>development framework</a:t>
            </a:r>
            <a:endParaRPr lang="pt-PT" dirty="0" smtClean="0"/>
          </a:p>
          <a:p>
            <a:r>
              <a:rPr lang="en-US" dirty="0" smtClean="0"/>
              <a:t>Business Rules API</a:t>
            </a:r>
          </a:p>
          <a:p>
            <a:r>
              <a:rPr lang="pt-PT" dirty="0" smtClean="0"/>
              <a:t>ETL </a:t>
            </a:r>
            <a:r>
              <a:rPr lang="pt-PT" dirty="0" smtClean="0"/>
              <a:t>Tool </a:t>
            </a:r>
            <a:r>
              <a:rPr lang="pt-PT" dirty="0" smtClean="0"/>
              <a:t>– Extract Transform Load </a:t>
            </a:r>
            <a:endParaRPr lang="pt-PT" dirty="0" smtClean="0"/>
          </a:p>
          <a:p>
            <a:endParaRPr lang="en-US" dirty="0"/>
          </a:p>
        </p:txBody>
      </p:sp>
      <p:sp>
        <p:nvSpPr>
          <p:cNvPr id="4" name="TextBox 3"/>
          <p:cNvSpPr txBox="1"/>
          <p:nvPr/>
        </p:nvSpPr>
        <p:spPr>
          <a:xfrm>
            <a:off x="6143636" y="6357959"/>
            <a:ext cx="2643206" cy="246221"/>
          </a:xfrm>
          <a:prstGeom prst="rect">
            <a:avLst/>
          </a:prstGeom>
          <a:noFill/>
        </p:spPr>
        <p:txBody>
          <a:bodyPr wrap="square" rtlCol="0">
            <a:spAutoFit/>
          </a:bodyPr>
          <a:lstStyle/>
          <a:p>
            <a:pPr algn="r"/>
            <a:r>
              <a:rPr lang="en-US" sz="1000" dirty="0" smtClean="0"/>
              <a:t>Tech-days 2010 - Ricardo Peres</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NHibernate</a:t>
            </a:r>
            <a:r>
              <a:rPr lang="en-US" dirty="0" smtClean="0"/>
              <a:t> - Feature Summary </a:t>
            </a:r>
            <a:r>
              <a:rPr lang="en-US" sz="2000" dirty="0" smtClean="0"/>
              <a:t>1/2</a:t>
            </a:r>
            <a:endParaRPr lang="en-US" sz="2000" dirty="0"/>
          </a:p>
        </p:txBody>
      </p:sp>
      <p:sp>
        <p:nvSpPr>
          <p:cNvPr id="3" name="Content Placeholder 2"/>
          <p:cNvSpPr>
            <a:spLocks noGrp="1"/>
          </p:cNvSpPr>
          <p:nvPr>
            <p:ph sz="quarter" idx="1"/>
          </p:nvPr>
        </p:nvSpPr>
        <p:spPr/>
        <p:txBody>
          <a:bodyPr>
            <a:normAutofit fontScale="85000" lnSpcReduction="20000"/>
          </a:bodyPr>
          <a:lstStyle/>
          <a:p>
            <a:r>
              <a:rPr lang="en-US" dirty="0" err="1" smtClean="0"/>
              <a:t>NHibernate's</a:t>
            </a:r>
            <a:r>
              <a:rPr lang="en-US" dirty="0" smtClean="0"/>
              <a:t> primary feature is mapping from .NET classes to database tables (and from CLR data types to </a:t>
            </a:r>
            <a:r>
              <a:rPr lang="en-US" dirty="0" smtClean="0">
                <a:hlinkClick r:id="rId2" action="ppaction://hlinkfile" tooltip="SQL"/>
              </a:rPr>
              <a:t>SQL</a:t>
            </a:r>
            <a:r>
              <a:rPr lang="en-US" dirty="0" smtClean="0"/>
              <a:t> data types). </a:t>
            </a:r>
            <a:r>
              <a:rPr lang="en-US" dirty="0" err="1" smtClean="0"/>
              <a:t>NHibernate</a:t>
            </a:r>
            <a:r>
              <a:rPr lang="en-US" dirty="0" smtClean="0"/>
              <a:t> also provides data query and retrieval facilities. </a:t>
            </a:r>
            <a:r>
              <a:rPr lang="en-US" dirty="0" err="1" smtClean="0"/>
              <a:t>NHibernate</a:t>
            </a:r>
            <a:r>
              <a:rPr lang="en-US" dirty="0" smtClean="0"/>
              <a:t> generates the SQL commands and relieves the developer from manual data set handling and object conversion, keeping the application portable to most SQL databases, with database portability delivered at very little performance overhead.</a:t>
            </a:r>
          </a:p>
          <a:p>
            <a:r>
              <a:rPr lang="en-US" dirty="0" err="1" smtClean="0"/>
              <a:t>NHibernate</a:t>
            </a:r>
            <a:r>
              <a:rPr lang="en-US" dirty="0" smtClean="0"/>
              <a:t> provides transparent persistence for </a:t>
            </a:r>
            <a:r>
              <a:rPr lang="en-US" dirty="0" smtClean="0">
                <a:hlinkClick r:id="rId3" action="ppaction://hlinkfile" tooltip="Plain Old CLR Object"/>
              </a:rPr>
              <a:t>Plain Old CLR Objects</a:t>
            </a:r>
            <a:r>
              <a:rPr lang="en-US" dirty="0" smtClean="0"/>
              <a:t> (POCOs). The only strict requirement for a persistent class is a no-argument </a:t>
            </a:r>
            <a:r>
              <a:rPr lang="en-US" dirty="0" smtClean="0">
                <a:hlinkClick r:id="rId4" action="ppaction://hlinkfile" tooltip="Constructor (computer science)"/>
              </a:rPr>
              <a:t>constructor</a:t>
            </a:r>
            <a:r>
              <a:rPr lang="en-US" dirty="0" smtClean="0"/>
              <a:t>, which does not have to be </a:t>
            </a:r>
            <a:r>
              <a:rPr lang="en-US" i="1" dirty="0" smtClean="0"/>
              <a:t>public</a:t>
            </a:r>
            <a:r>
              <a:rPr lang="en-US" dirty="0" smtClean="0"/>
              <a:t>. (Proper behavior in some applications also requires special attention to the </a:t>
            </a:r>
            <a:r>
              <a:rPr lang="en-US" i="1" dirty="0" smtClean="0"/>
              <a:t>Equals()</a:t>
            </a:r>
            <a:r>
              <a:rPr lang="en-US" dirty="0" smtClean="0"/>
              <a:t> and </a:t>
            </a:r>
            <a:r>
              <a:rPr lang="en-US" i="1" dirty="0" err="1" smtClean="0"/>
              <a:t>GetHashCode</a:t>
            </a:r>
            <a:r>
              <a:rPr lang="en-US" i="1" dirty="0" smtClean="0"/>
              <a:t>()</a:t>
            </a:r>
            <a:r>
              <a:rPr lang="en-US" dirty="0" smtClean="0"/>
              <a:t> methods. </a:t>
            </a:r>
            <a:r>
              <a:rPr lang="en-US" dirty="0" smtClean="0"/>
              <a:t>)</a:t>
            </a:r>
            <a:endParaRPr lang="en-US" dirty="0" smtClean="0"/>
          </a:p>
          <a:p>
            <a:endParaRPr lang="en-US" dirty="0"/>
          </a:p>
        </p:txBody>
      </p:sp>
      <p:sp>
        <p:nvSpPr>
          <p:cNvPr id="5" name="TextBox 4"/>
          <p:cNvSpPr txBox="1"/>
          <p:nvPr/>
        </p:nvSpPr>
        <p:spPr>
          <a:xfrm>
            <a:off x="6143636" y="6357959"/>
            <a:ext cx="2643206" cy="246221"/>
          </a:xfrm>
          <a:prstGeom prst="rect">
            <a:avLst/>
          </a:prstGeom>
          <a:noFill/>
        </p:spPr>
        <p:txBody>
          <a:bodyPr wrap="square" rtlCol="0">
            <a:spAutoFit/>
          </a:bodyPr>
          <a:lstStyle/>
          <a:p>
            <a:pPr algn="r"/>
            <a:r>
              <a:rPr lang="en-US" sz="1000" dirty="0" smtClean="0"/>
              <a:t>From Wikipedia, the free encyclopedia</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NHibernate</a:t>
            </a:r>
            <a:r>
              <a:rPr lang="en-US" dirty="0" smtClean="0"/>
              <a:t> - Feature Summary </a:t>
            </a:r>
            <a:r>
              <a:rPr lang="en-US" sz="2000" dirty="0" smtClean="0"/>
              <a:t>2/2</a:t>
            </a:r>
            <a:endParaRPr lang="en-US" dirty="0"/>
          </a:p>
        </p:txBody>
      </p:sp>
      <p:sp>
        <p:nvSpPr>
          <p:cNvPr id="3" name="Content Placeholder 2"/>
          <p:cNvSpPr>
            <a:spLocks noGrp="1"/>
          </p:cNvSpPr>
          <p:nvPr>
            <p:ph sz="quarter" idx="1"/>
          </p:nvPr>
        </p:nvSpPr>
        <p:spPr/>
        <p:txBody>
          <a:bodyPr>
            <a:normAutofit fontScale="77500" lnSpcReduction="20000"/>
          </a:bodyPr>
          <a:lstStyle/>
          <a:p>
            <a:r>
              <a:rPr lang="pt-PT" dirty="0" smtClean="0"/>
              <a:t>Independente da base de dados</a:t>
            </a:r>
          </a:p>
          <a:p>
            <a:r>
              <a:rPr lang="pt-PT" dirty="0" smtClean="0"/>
              <a:t>As tabelas são geradas e actualizadas a partir das classes</a:t>
            </a:r>
          </a:p>
          <a:p>
            <a:r>
              <a:rPr lang="pt-PT" dirty="0" smtClean="0"/>
              <a:t>Não requer classes ou interfaces base (POCO)</a:t>
            </a:r>
          </a:p>
          <a:p>
            <a:r>
              <a:rPr lang="pt-PT" dirty="0" smtClean="0"/>
              <a:t>Suporta uma abordagem Domain-Driven Design</a:t>
            </a:r>
          </a:p>
          <a:p>
            <a:r>
              <a:rPr lang="pt-PT" dirty="0" smtClean="0"/>
              <a:t>Lazy loading de entidades associadas, colecções e propriedades</a:t>
            </a:r>
          </a:p>
          <a:p>
            <a:r>
              <a:rPr lang="pt-PT" dirty="0" smtClean="0"/>
              <a:t>Detecção automática de alterações nas entidades</a:t>
            </a:r>
          </a:p>
          <a:p>
            <a:r>
              <a:rPr lang="pt-PT" dirty="0" smtClean="0"/>
              <a:t>SQL ou stored procedures podem ser usados em todas as operações</a:t>
            </a:r>
          </a:p>
          <a:p>
            <a:r>
              <a:rPr lang="pt-PT" dirty="0" smtClean="0"/>
              <a:t>Múltiplos geradores de chaves primárias</a:t>
            </a:r>
          </a:p>
          <a:p>
            <a:r>
              <a:rPr lang="pt-PT" dirty="0" smtClean="0"/>
              <a:t>Muitas opções para controlo de concorrência</a:t>
            </a:r>
          </a:p>
          <a:p>
            <a:r>
              <a:rPr lang="pt-PT" dirty="0" smtClean="0"/>
              <a:t>API extensível</a:t>
            </a:r>
          </a:p>
          <a:p>
            <a:r>
              <a:rPr lang="pt-PT" dirty="0" smtClean="0"/>
              <a:t>Open source</a:t>
            </a:r>
          </a:p>
          <a:p>
            <a:r>
              <a:rPr lang="pt-PT" dirty="0" smtClean="0"/>
              <a:t>Baseado em Design Patterns</a:t>
            </a:r>
          </a:p>
          <a:p>
            <a:endParaRPr lang="en-US" dirty="0"/>
          </a:p>
        </p:txBody>
      </p:sp>
      <p:sp>
        <p:nvSpPr>
          <p:cNvPr id="4" name="TextBox 3"/>
          <p:cNvSpPr txBox="1"/>
          <p:nvPr/>
        </p:nvSpPr>
        <p:spPr>
          <a:xfrm>
            <a:off x="6143636" y="6357959"/>
            <a:ext cx="2643206" cy="246221"/>
          </a:xfrm>
          <a:prstGeom prst="rect">
            <a:avLst/>
          </a:prstGeom>
          <a:noFill/>
        </p:spPr>
        <p:txBody>
          <a:bodyPr wrap="square" rtlCol="0">
            <a:spAutoFit/>
          </a:bodyPr>
          <a:lstStyle/>
          <a:p>
            <a:pPr algn="r"/>
            <a:r>
              <a:rPr lang="en-US" sz="1000" dirty="0" smtClean="0"/>
              <a:t>Tech-days 2010 - Ricardo Peres</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Descrição</a:t>
            </a:r>
            <a:r>
              <a:rPr lang="en-US" dirty="0" smtClean="0"/>
              <a:t> do </a:t>
            </a:r>
            <a:r>
              <a:rPr lang="en-US" dirty="0" err="1" smtClean="0"/>
              <a:t>Modelo</a:t>
            </a:r>
            <a:endParaRPr lang="en-US" dirty="0"/>
          </a:p>
        </p:txBody>
      </p:sp>
      <p:sp>
        <p:nvSpPr>
          <p:cNvPr id="3" name="Content Placeholder 2"/>
          <p:cNvSpPr>
            <a:spLocks noGrp="1"/>
          </p:cNvSpPr>
          <p:nvPr>
            <p:ph sz="quarter" idx="1"/>
          </p:nvPr>
        </p:nvSpPr>
        <p:spPr/>
        <p:txBody>
          <a:bodyPr>
            <a:normAutofit fontScale="70000" lnSpcReduction="20000"/>
          </a:bodyPr>
          <a:lstStyle/>
          <a:p>
            <a:r>
              <a:rPr lang="pt-PT" b="1" dirty="0" smtClean="0"/>
              <a:t>Ficheiros HBM.XML</a:t>
            </a:r>
          </a:p>
          <a:p>
            <a:pPr lvl="1"/>
            <a:r>
              <a:rPr lang="pt-PT" dirty="0" smtClean="0"/>
              <a:t>Classes são POCO, sem referências ao NHibernate</a:t>
            </a:r>
          </a:p>
          <a:p>
            <a:pPr lvl="1"/>
            <a:r>
              <a:rPr lang="pt-PT" dirty="0" smtClean="0"/>
              <a:t>Podem ou não ser incluídos como embedded resources</a:t>
            </a:r>
          </a:p>
          <a:p>
            <a:endParaRPr lang="pt-PT" b="1" dirty="0" smtClean="0"/>
          </a:p>
          <a:p>
            <a:r>
              <a:rPr lang="pt-PT" b="1" dirty="0" smtClean="0"/>
              <a:t>Atributos</a:t>
            </a:r>
          </a:p>
          <a:p>
            <a:pPr lvl="1"/>
            <a:r>
              <a:rPr lang="pt-PT" dirty="0" smtClean="0"/>
              <a:t>São aplicados atributos nas classes e propriedades</a:t>
            </a:r>
          </a:p>
          <a:p>
            <a:endParaRPr lang="pt-PT" b="1" dirty="0" smtClean="0"/>
          </a:p>
          <a:p>
            <a:r>
              <a:rPr lang="pt-PT" b="1" dirty="0" smtClean="0"/>
              <a:t>Fluent NHibernate</a:t>
            </a:r>
          </a:p>
          <a:p>
            <a:pPr lvl="1"/>
            <a:r>
              <a:rPr lang="pt-PT" dirty="0" smtClean="0"/>
              <a:t>Classes são POCO, sem referências ao NHibernate</a:t>
            </a:r>
          </a:p>
          <a:p>
            <a:pPr lvl="1"/>
            <a:r>
              <a:rPr lang="pt-PT" dirty="0" smtClean="0"/>
              <a:t>API fluente</a:t>
            </a:r>
          </a:p>
          <a:p>
            <a:endParaRPr lang="pt-PT" dirty="0" smtClean="0"/>
          </a:p>
          <a:p>
            <a:r>
              <a:rPr lang="pt-PT" dirty="0" smtClean="0"/>
              <a:t>As entidades </a:t>
            </a:r>
            <a:r>
              <a:rPr lang="pt-PT" u="sng" dirty="0" smtClean="0"/>
              <a:t>não são</a:t>
            </a:r>
            <a:r>
              <a:rPr lang="pt-PT" dirty="0" smtClean="0"/>
              <a:t> tabelas e as propriedades </a:t>
            </a:r>
            <a:r>
              <a:rPr lang="pt-PT" u="sng" dirty="0" smtClean="0"/>
              <a:t>não são</a:t>
            </a:r>
            <a:r>
              <a:rPr lang="pt-PT" dirty="0" smtClean="0"/>
              <a:t> colunas!</a:t>
            </a:r>
          </a:p>
          <a:p>
            <a:r>
              <a:rPr lang="pt-PT" dirty="0" smtClean="0"/>
              <a:t>O NHibernate constroi o modelo em memória e pode gerar os scripts DDL de criação</a:t>
            </a:r>
          </a:p>
          <a:p>
            <a:endParaRPr lang="en-US" dirty="0"/>
          </a:p>
        </p:txBody>
      </p:sp>
      <p:sp>
        <p:nvSpPr>
          <p:cNvPr id="4" name="TextBox 3"/>
          <p:cNvSpPr txBox="1"/>
          <p:nvPr/>
        </p:nvSpPr>
        <p:spPr>
          <a:xfrm>
            <a:off x="6143636" y="6357959"/>
            <a:ext cx="2643206" cy="246221"/>
          </a:xfrm>
          <a:prstGeom prst="rect">
            <a:avLst/>
          </a:prstGeom>
          <a:noFill/>
        </p:spPr>
        <p:txBody>
          <a:bodyPr wrap="square" rtlCol="0">
            <a:spAutoFit/>
          </a:bodyPr>
          <a:lstStyle/>
          <a:p>
            <a:pPr algn="r"/>
            <a:r>
              <a:rPr lang="en-US" sz="1000" dirty="0" smtClean="0"/>
              <a:t>Tech-days 2010 - Ricardo Peres</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Domain-Driven Design</a:t>
            </a:r>
            <a:endParaRPr lang="en-US" dirty="0"/>
          </a:p>
        </p:txBody>
      </p:sp>
      <p:sp>
        <p:nvSpPr>
          <p:cNvPr id="3" name="Content Placeholder 2"/>
          <p:cNvSpPr>
            <a:spLocks noGrp="1"/>
          </p:cNvSpPr>
          <p:nvPr>
            <p:ph sz="quarter" idx="1"/>
          </p:nvPr>
        </p:nvSpPr>
        <p:spPr/>
        <p:txBody>
          <a:bodyPr/>
          <a:lstStyle/>
          <a:p>
            <a:r>
              <a:rPr lang="pt-PT" dirty="0" smtClean="0"/>
              <a:t>O NHibernate suporta uma abordagem model-first (primeiro as classes, depois a BD)</a:t>
            </a:r>
          </a:p>
          <a:p>
            <a:r>
              <a:rPr lang="pt-PT" dirty="0" smtClean="0"/>
              <a:t>Nesta abordagem, a persistência é apenas um aspecto, o modelo é simplesmente POCO, sem preocupações de como os dados vão ser </a:t>
            </a:r>
            <a:r>
              <a:rPr lang="pt-PT" dirty="0" smtClean="0"/>
              <a:t>persistidos</a:t>
            </a:r>
          </a:p>
          <a:p>
            <a:pPr>
              <a:buNone/>
            </a:pPr>
            <a:r>
              <a:rPr lang="pt-PT" dirty="0" smtClean="0"/>
              <a:t>                                  </a:t>
            </a:r>
          </a:p>
          <a:p>
            <a:endParaRPr lang="pt-PT" dirty="0" smtClean="0"/>
          </a:p>
          <a:p>
            <a:pPr>
              <a:buNone/>
            </a:pPr>
            <a:endParaRPr lang="pt-PT" dirty="0" smtClean="0"/>
          </a:p>
        </p:txBody>
      </p:sp>
      <p:pic>
        <p:nvPicPr>
          <p:cNvPr id="4" name="Picture 3" descr="11954322131712176739question_mark_naught101_02_svg_med.png"/>
          <p:cNvPicPr>
            <a:picLocks noChangeAspect="1"/>
          </p:cNvPicPr>
          <p:nvPr/>
        </p:nvPicPr>
        <p:blipFill>
          <a:blip r:embed="rId2" cstate="print"/>
          <a:stretch>
            <a:fillRect/>
          </a:stretch>
        </p:blipFill>
        <p:spPr>
          <a:xfrm>
            <a:off x="2694734" y="4357694"/>
            <a:ext cx="1377200" cy="1377200"/>
          </a:xfrm>
          <a:prstGeom prst="rect">
            <a:avLst/>
          </a:prstGeom>
        </p:spPr>
      </p:pic>
      <p:sp>
        <p:nvSpPr>
          <p:cNvPr id="6" name="TextBox 5"/>
          <p:cNvSpPr txBox="1"/>
          <p:nvPr/>
        </p:nvSpPr>
        <p:spPr>
          <a:xfrm>
            <a:off x="4214810" y="4643446"/>
            <a:ext cx="4000528" cy="646331"/>
          </a:xfrm>
          <a:prstGeom prst="rect">
            <a:avLst/>
          </a:prstGeom>
          <a:noFill/>
        </p:spPr>
        <p:txBody>
          <a:bodyPr wrap="square" rtlCol="0">
            <a:spAutoFit/>
          </a:bodyPr>
          <a:lstStyle/>
          <a:p>
            <a:pPr>
              <a:buClr>
                <a:schemeClr val="accent2"/>
              </a:buClr>
              <a:buFont typeface="Wingdings" pitchFamily="2" charset="2"/>
              <a:buChar char="q"/>
            </a:pPr>
            <a:r>
              <a:rPr lang="en-US" dirty="0" smtClean="0"/>
              <a:t> </a:t>
            </a:r>
            <a:r>
              <a:rPr lang="en-US" dirty="0" err="1" smtClean="0"/>
              <a:t>Programação</a:t>
            </a:r>
            <a:r>
              <a:rPr lang="en-US" dirty="0" smtClean="0"/>
              <a:t> </a:t>
            </a:r>
            <a:r>
              <a:rPr lang="en-US" dirty="0" err="1" smtClean="0"/>
              <a:t>Concorrente</a:t>
            </a:r>
            <a:r>
              <a:rPr lang="en-US" dirty="0" smtClean="0"/>
              <a:t>? </a:t>
            </a:r>
            <a:endParaRPr lang="en-US" dirty="0" smtClean="0"/>
          </a:p>
          <a:p>
            <a:pPr>
              <a:buClr>
                <a:schemeClr val="accent2"/>
              </a:buClr>
              <a:buFont typeface="Wingdings" pitchFamily="2" charset="2"/>
              <a:buChar char="q"/>
            </a:pPr>
            <a:r>
              <a:rPr lang="en-US" dirty="0" smtClean="0"/>
              <a:t> </a:t>
            </a:r>
            <a:r>
              <a:rPr lang="en-US" dirty="0" err="1" smtClean="0"/>
              <a:t>Escalonamento</a:t>
            </a:r>
            <a:r>
              <a:rPr lang="en-US" dirty="0" smtClean="0"/>
              <a:t> Horizontal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Mapeamento</a:t>
            </a:r>
            <a:r>
              <a:rPr lang="en-US" dirty="0" smtClean="0"/>
              <a:t> de </a:t>
            </a:r>
            <a:r>
              <a:rPr lang="en-US" dirty="0" err="1" smtClean="0"/>
              <a:t>Heranças</a:t>
            </a:r>
            <a:endParaRPr lang="en-US" dirty="0"/>
          </a:p>
        </p:txBody>
      </p:sp>
      <p:sp>
        <p:nvSpPr>
          <p:cNvPr id="3" name="Content Placeholder 2"/>
          <p:cNvSpPr>
            <a:spLocks noGrp="1"/>
          </p:cNvSpPr>
          <p:nvPr>
            <p:ph sz="quarter" idx="1"/>
          </p:nvPr>
        </p:nvSpPr>
        <p:spPr/>
        <p:txBody>
          <a:bodyPr>
            <a:normAutofit fontScale="70000" lnSpcReduction="20000"/>
          </a:bodyPr>
          <a:lstStyle/>
          <a:p>
            <a:r>
              <a:rPr lang="pt-PT" b="1" dirty="0" smtClean="0"/>
              <a:t>Table per Class Hierarchy (discriminator + subclass)</a:t>
            </a:r>
          </a:p>
          <a:p>
            <a:pPr lvl="1"/>
            <a:r>
              <a:rPr lang="pt-PT" dirty="0" smtClean="0"/>
              <a:t>Uma tabela contém todas as colunas para todas as sub-classes</a:t>
            </a:r>
          </a:p>
          <a:p>
            <a:pPr lvl="1"/>
            <a:r>
              <a:rPr lang="pt-PT" dirty="0" smtClean="0"/>
              <a:t>Classes diferentes são distinguidas por uma coluna discriminatória</a:t>
            </a:r>
          </a:p>
          <a:p>
            <a:endParaRPr lang="pt-PT" b="1" dirty="0" smtClean="0"/>
          </a:p>
          <a:p>
            <a:r>
              <a:rPr lang="pt-PT" b="1" dirty="0" smtClean="0"/>
              <a:t>Table per Subclass (joined-subclass)</a:t>
            </a:r>
          </a:p>
          <a:p>
            <a:pPr lvl="1"/>
            <a:r>
              <a:rPr lang="pt-PT" dirty="0" smtClean="0"/>
              <a:t>Uma tabela para cada classe mãe e uma para cada sub-classe</a:t>
            </a:r>
          </a:p>
          <a:p>
            <a:pPr lvl="1"/>
            <a:r>
              <a:rPr lang="pt-PT" dirty="0" smtClean="0"/>
              <a:t>A tabela para a classe mãe contém as colunas partilhadas</a:t>
            </a:r>
          </a:p>
          <a:p>
            <a:endParaRPr lang="pt-PT" b="1" dirty="0" smtClean="0"/>
          </a:p>
          <a:p>
            <a:r>
              <a:rPr lang="pt-PT" b="1" dirty="0" smtClean="0"/>
              <a:t>Table per Concrete Class (union-subclass)</a:t>
            </a:r>
          </a:p>
          <a:p>
            <a:pPr lvl="1"/>
            <a:r>
              <a:rPr lang="pt-PT" dirty="0" smtClean="0"/>
              <a:t>Uma tabela para cada classe concreta</a:t>
            </a:r>
          </a:p>
          <a:p>
            <a:pPr lvl="1"/>
            <a:r>
              <a:rPr lang="pt-PT" dirty="0" smtClean="0"/>
              <a:t>Cada tabela contém todas as colunas de todas as sub-classes</a:t>
            </a:r>
          </a:p>
          <a:p>
            <a:pPr lvl="1"/>
            <a:r>
              <a:rPr lang="pt-PT" dirty="0" smtClean="0"/>
              <a:t>As chaves nunca podem ser iguais</a:t>
            </a:r>
          </a:p>
          <a:p>
            <a:endParaRPr lang="pt-PT" b="1" dirty="0" smtClean="0"/>
          </a:p>
          <a:p>
            <a:r>
              <a:rPr lang="pt-PT" b="1" dirty="0" smtClean="0"/>
              <a:t>Misto (join)</a:t>
            </a:r>
          </a:p>
          <a:p>
            <a:endParaRPr lang="en-US" dirty="0"/>
          </a:p>
        </p:txBody>
      </p:sp>
      <p:sp>
        <p:nvSpPr>
          <p:cNvPr id="4" name="TextBox 3"/>
          <p:cNvSpPr txBox="1"/>
          <p:nvPr/>
        </p:nvSpPr>
        <p:spPr>
          <a:xfrm>
            <a:off x="6143636" y="6357959"/>
            <a:ext cx="2643206" cy="246221"/>
          </a:xfrm>
          <a:prstGeom prst="rect">
            <a:avLst/>
          </a:prstGeom>
          <a:noFill/>
        </p:spPr>
        <p:txBody>
          <a:bodyPr wrap="square" rtlCol="0">
            <a:spAutoFit/>
          </a:bodyPr>
          <a:lstStyle/>
          <a:p>
            <a:pPr algn="r"/>
            <a:r>
              <a:rPr lang="en-US" sz="1000" dirty="0" smtClean="0"/>
              <a:t>Tech-days 2010 - Ricardo Peres</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NHibernate</a:t>
            </a:r>
            <a:r>
              <a:rPr lang="en-US" dirty="0" smtClean="0"/>
              <a:t> Database Support</a:t>
            </a:r>
            <a:endParaRPr lang="en-US" dirty="0"/>
          </a:p>
        </p:txBody>
      </p:sp>
      <p:sp>
        <p:nvSpPr>
          <p:cNvPr id="3" name="Content Placeholder 2"/>
          <p:cNvSpPr>
            <a:spLocks noGrp="1"/>
          </p:cNvSpPr>
          <p:nvPr>
            <p:ph sz="quarter" idx="1"/>
          </p:nvPr>
        </p:nvSpPr>
        <p:spPr>
          <a:xfrm>
            <a:off x="612648" y="1600200"/>
            <a:ext cx="4245104" cy="3614750"/>
          </a:xfrm>
        </p:spPr>
        <p:txBody>
          <a:bodyPr>
            <a:normAutofit fontScale="85000" lnSpcReduction="20000"/>
          </a:bodyPr>
          <a:lstStyle/>
          <a:p>
            <a:r>
              <a:rPr lang="en-US" sz="3200" dirty="0" smtClean="0"/>
              <a:t>DB2</a:t>
            </a:r>
          </a:p>
          <a:p>
            <a:r>
              <a:rPr lang="en-US" sz="3200" dirty="0" smtClean="0"/>
              <a:t>Ingres</a:t>
            </a:r>
          </a:p>
          <a:p>
            <a:r>
              <a:rPr lang="en-US" sz="3200" dirty="0" err="1" smtClean="0"/>
              <a:t>PostgreSQL</a:t>
            </a:r>
            <a:r>
              <a:rPr lang="en-US" sz="3200" dirty="0" smtClean="0"/>
              <a:t> 7+</a:t>
            </a:r>
          </a:p>
          <a:p>
            <a:r>
              <a:rPr lang="en-US" sz="3200" dirty="0" err="1" smtClean="0"/>
              <a:t>MySQL</a:t>
            </a:r>
            <a:r>
              <a:rPr lang="en-US" sz="3200" dirty="0" smtClean="0"/>
              <a:t> 3+</a:t>
            </a:r>
          </a:p>
          <a:p>
            <a:r>
              <a:rPr lang="en-US" sz="3200" dirty="0" smtClean="0"/>
              <a:t>Oracle 8+</a:t>
            </a:r>
          </a:p>
          <a:p>
            <a:r>
              <a:rPr lang="en-US" sz="3200" dirty="0" smtClean="0"/>
              <a:t>Sybase Adaptive Server Enterprise</a:t>
            </a:r>
          </a:p>
          <a:p>
            <a:r>
              <a:rPr lang="en-US" sz="3200" dirty="0" smtClean="0"/>
              <a:t>Sybase </a:t>
            </a:r>
            <a:r>
              <a:rPr lang="en-US" sz="3200" dirty="0" smtClean="0"/>
              <a:t>Adaptive Server </a:t>
            </a:r>
            <a:r>
              <a:rPr lang="en-US" sz="3200" dirty="0" smtClean="0"/>
              <a:t>Anywhere</a:t>
            </a:r>
          </a:p>
          <a:p>
            <a:pPr lvl="3"/>
            <a:endParaRPr lang="en-US" dirty="0"/>
          </a:p>
        </p:txBody>
      </p:sp>
      <p:sp>
        <p:nvSpPr>
          <p:cNvPr id="4" name="Content Placeholder 2"/>
          <p:cNvSpPr txBox="1">
            <a:spLocks/>
          </p:cNvSpPr>
          <p:nvPr/>
        </p:nvSpPr>
        <p:spPr>
          <a:xfrm>
            <a:off x="5214942" y="1571612"/>
            <a:ext cx="3673600" cy="3614750"/>
          </a:xfrm>
          <a:prstGeom prst="rect">
            <a:avLst/>
          </a:prstGeom>
        </p:spPr>
        <p:txBody>
          <a:bodyPr vert="horz">
            <a:normAutofit fontScale="8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SQL Server 7+ (including Azure)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Firebird</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SQLLite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Ingres 3+</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Azure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Genérica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(SQL 99)</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Bases de dados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personalizadas</a:t>
            </a:r>
            <a:endParaRPr kumimoji="0" lang="pt-PT" sz="29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3" indent="-228600" algn="l" defTabSz="914400" rtl="0" eaLnBrk="1" fontAlgn="auto" latinLnBrk="0" hangingPunct="1">
              <a:lnSpc>
                <a:spcPct val="100000"/>
              </a:lnSpc>
              <a:spcBef>
                <a:spcPts val="400"/>
              </a:spcBef>
              <a:spcAft>
                <a:spcPts val="0"/>
              </a:spcAft>
              <a:buClr>
                <a:schemeClr val="accent3"/>
              </a:buClr>
              <a:buSzPct val="75000"/>
              <a:buFont typeface="Wingdings"/>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1619</TotalTime>
  <Words>675</Words>
  <Application>Microsoft Office PowerPoint</Application>
  <PresentationFormat>On-screen Show (4:3)</PresentationFormat>
  <Paragraphs>103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Slide 1</vt:lpstr>
      <vt:lpstr>What is NHibernate? </vt:lpstr>
      <vt:lpstr>What NHibernate Don't Is?</vt:lpstr>
      <vt:lpstr>NHibernate - Feature Summary 1/2</vt:lpstr>
      <vt:lpstr>NHibernate - Feature Summary 2/2</vt:lpstr>
      <vt:lpstr>Descrição do Modelo</vt:lpstr>
      <vt:lpstr>Domain-Driven Design</vt:lpstr>
      <vt:lpstr>Mapeamento de Heranças</vt:lpstr>
      <vt:lpstr>NHibernate Database Support</vt:lpstr>
      <vt:lpstr>Conclusão</vt:lpstr>
      <vt:lpstr>Demo</vt:lpstr>
      <vt:lpstr>Referências</vt:lpstr>
      <vt:lpstr>Q &amp; A</vt:lpstr>
    </vt:vector>
  </TitlesOfParts>
  <Company>NetPat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Ricardo Neto</dc:creator>
  <cp:lastModifiedBy>ppires75</cp:lastModifiedBy>
  <cp:revision>151</cp:revision>
  <dcterms:created xsi:type="dcterms:W3CDTF">2010-04-28T22:03:28Z</dcterms:created>
  <dcterms:modified xsi:type="dcterms:W3CDTF">2010-05-03T23:21:05Z</dcterms:modified>
</cp:coreProperties>
</file>