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22"/>
  </p:notesMasterIdLst>
  <p:sldIdLst>
    <p:sldId id="256" r:id="rId2"/>
    <p:sldId id="257" r:id="rId3"/>
    <p:sldId id="283" r:id="rId4"/>
    <p:sldId id="265" r:id="rId5"/>
    <p:sldId id="260" r:id="rId6"/>
    <p:sldId id="280" r:id="rId7"/>
    <p:sldId id="281" r:id="rId8"/>
    <p:sldId id="263" r:id="rId9"/>
    <p:sldId id="269" r:id="rId10"/>
    <p:sldId id="284" r:id="rId11"/>
    <p:sldId id="287" r:id="rId12"/>
    <p:sldId id="288" r:id="rId13"/>
    <p:sldId id="286" r:id="rId14"/>
    <p:sldId id="289" r:id="rId15"/>
    <p:sldId id="290" r:id="rId16"/>
    <p:sldId id="293" r:id="rId17"/>
    <p:sldId id="291" r:id="rId18"/>
    <p:sldId id="292" r:id="rId19"/>
    <p:sldId id="275" r:id="rId20"/>
    <p:sldId id="294"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onis" initials="D" lastIdx="13" clrIdx="0">
    <p:extLst>
      <p:ext uri="{19B8F6BF-5375-455C-9EA6-DF929625EA0E}">
        <p15:presenceInfo xmlns:p15="http://schemas.microsoft.com/office/powerpoint/2012/main" userId="Dion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22" autoAdjust="0"/>
  </p:normalViewPr>
  <p:slideViewPr>
    <p:cSldViewPr snapToGrid="0">
      <p:cViewPr varScale="1">
        <p:scale>
          <a:sx n="59" d="100"/>
          <a:sy n="59" d="100"/>
        </p:scale>
        <p:origin x="7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8T11:53:12.336" idx="1">
    <p:pos x="3981" y="1619"/>
    <p:text>Poner el departamento y el grupo de investigación al que perteneces esta investigacion</p:text>
    <p:extLst>
      <p:ext uri="{C676402C-5697-4E1C-873F-D02D1690AC5C}">
        <p15:threadingInfo xmlns:p15="http://schemas.microsoft.com/office/powerpoint/2012/main" timeZoneBias="240"/>
      </p:ext>
    </p:extLst>
  </p:cm>
  <p:cm authorId="1" dt="2022-10-08T11:53:49.887" idx="2">
    <p:pos x="10" y="10"/>
    <p:text>Muchas diapositivas solo 16 como maximo contanto la presentacion y la repeticion de la presentacion</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0-08T11:54:27.345" idx="3">
    <p:pos x="10" y="10"/>
    <p:text>Este silide y el siguiente hacerlo uno solo. Si es necesaerio usar animaciones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10-08T11:55:29.729" idx="5">
    <p:pos x="2816" y="1318"/>
    <p:text>Revise pero esto está exageradamene abierto yo podria La gestión automatizada del conocimiento y el procesamiento del lenguaje natural.</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10-08T11:56:59.783" idx="6">
    <p:pos x="2016" y="1318"/>
    <p:text>El desarrollo</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10-08T11:57:22.448" idx="7">
    <p:pos x="1709" y="1882"/>
    <p:text>Mucho texto, ideas generales y lo demas lo dices tu</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10-08T12:00:23.833" idx="13">
    <p:pos x="10" y="10"/>
    <p:text>No puedes dejar de hablar que inicialmente lo hiciste para el inglés ;y las causas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10-08T11:57:59.434" idx="8">
    <p:pos x="7126" y="574"/>
    <p:text>Marca con numeros como fluye la información o lo explicas bien</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10-08T11:58:24.070" idx="9">
    <p:pos x="7023" y="818"/>
    <p:text>Aqui solo falta una tabla para el registo de acciones.</p:text>
    <p:extLst>
      <p:ext uri="{C676402C-5697-4E1C-873F-D02D1690AC5C}">
        <p15:threadingInfo xmlns:p15="http://schemas.microsoft.com/office/powerpoint/2012/main" timeZoneBias="240"/>
      </p:ext>
    </p:extLst>
  </p:cm>
  <p:cm authorId="1" dt="2022-10-08T11:58:53.272" idx="10">
    <p:pos x="7023" y="954"/>
    <p:text>Preparar una explicación de porque es tan sencillo.</p:text>
    <p:extLst>
      <p:ext uri="{C676402C-5697-4E1C-873F-D02D1690AC5C}">
        <p15:threadingInfo xmlns:p15="http://schemas.microsoft.com/office/powerpoint/2012/main" timeZoneBias="240">
          <p15:parentCm authorId="1" idx="9"/>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10-08T11:59:02.248" idx="11">
    <p:pos x="10" y="10"/>
    <p:text>Falta una slyde con interfaces del sistema o al menos algo que indique que se hizo, aunque después de la presentación pondras el video de la app ejecutanse y donde le mustres que después de ejecutras la app se construye el conocimiento que usa el Asistyen Virtual y tambien le pongas un ejempolo con el contenido del nuevo co</p:text>
    <p:extLst>
      <p:ext uri="{C676402C-5697-4E1C-873F-D02D1690AC5C}">
        <p15:threadingInfo xmlns:p15="http://schemas.microsoft.com/office/powerpoint/2012/main" timeZoneBias="240"/>
      </p:ext>
    </p:extLst>
  </p:cm>
  <p:cm authorId="1" dt="2022-10-08T12:00:05.437" idx="12">
    <p:pos x="6822" y="2688"/>
    <p:text>Recordar hablar del trabajo futuro</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318E3-A54E-4A1B-925B-0B6BE85402D7}" type="datetimeFigureOut">
              <a:rPr lang="es-ES" smtClean="0"/>
              <a:t>08/10/2022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BF56-2ECF-4460-BCB4-07206B519773}" type="slidenum">
              <a:rPr lang="es-ES" smtClean="0"/>
              <a:t>‹Nº›</a:t>
            </a:fld>
            <a:endParaRPr lang="es-ES"/>
          </a:p>
        </p:txBody>
      </p:sp>
    </p:spTree>
    <p:extLst>
      <p:ext uri="{BB962C8B-B14F-4D97-AF65-F5344CB8AC3E}">
        <p14:creationId xmlns:p14="http://schemas.microsoft.com/office/powerpoint/2010/main" val="138229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225809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2</a:t>
            </a:fld>
            <a:endParaRPr lang="es-ES"/>
          </a:p>
        </p:txBody>
      </p:sp>
    </p:spTree>
    <p:extLst>
      <p:ext uri="{BB962C8B-B14F-4D97-AF65-F5344CB8AC3E}">
        <p14:creationId xmlns:p14="http://schemas.microsoft.com/office/powerpoint/2010/main" val="18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3</a:t>
            </a:fld>
            <a:endParaRPr lang="es-ES"/>
          </a:p>
        </p:txBody>
      </p:sp>
    </p:spTree>
    <p:extLst>
      <p:ext uri="{BB962C8B-B14F-4D97-AF65-F5344CB8AC3E}">
        <p14:creationId xmlns:p14="http://schemas.microsoft.com/office/powerpoint/2010/main" val="33487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a:latin typeface="Rockwell (Cuerpo)"/>
                <a:cs typeface="Arial" panose="020B0604020202020204" pitchFamily="34" charset="0"/>
              </a:rPr>
              <a:t>Situacion</a:t>
            </a:r>
            <a:r>
              <a:rPr lang="es-MX" dirty="0">
                <a:latin typeface="Rockwell (Cuerpo)"/>
                <a:cs typeface="Arial" panose="020B0604020202020204" pitchFamily="34" charset="0"/>
              </a:rPr>
              <a:t> </a:t>
            </a:r>
            <a:r>
              <a:rPr lang="es-MX" dirty="0" err="1">
                <a:latin typeface="Rockwell (Cuerpo)"/>
                <a:cs typeface="Arial" panose="020B0604020202020204" pitchFamily="34" charset="0"/>
              </a:rPr>
              <a:t>Problemica</a:t>
            </a: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Los Asistentes Virtuales tienen la capacidad de brindar un servicio de atención mediante chat por diferentes vías, permiten la aclaración rápida de dudas y búsqueda de información que las personas demandan constantemente; sin embargo no están aptos muchas veces para dar respuestas o soluciones porque necesitan el conocimiento suficiente para 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Problema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effectLst/>
                <a:latin typeface="Rockwell (Cuerpo)"/>
                <a:ea typeface="Calibri" panose="020F0502020204030204" pitchFamily="34" charset="0"/>
              </a:rPr>
              <a:t>El servicio agente de atención al cliente a través de personas supone costos, gasto físico y muchas veces limitaciones en el servicio, ya sea por el horario laboral, problemas de salud o falta de personal capacitado para satisfacer la demanda que de búsqueda de información que generan las personas. </a:t>
            </a:r>
            <a:r>
              <a:rPr lang="es-ES" b="1" dirty="0">
                <a:effectLst/>
                <a:latin typeface="Rockwell (Cuerpo)"/>
                <a:ea typeface="Calibri" panose="020F0502020204030204" pitchFamily="34" charset="0"/>
              </a:rPr>
              <a:t>Un asistente virtual que puede estar disponible a toda hora, atender a muchos usuarios a la vez con una buena base de conocimiento que actualmente es insuficiente, necesita de especialistas y de un laborioso trabajo para construirse, puede dar solución a estas cuestiones o necesidades.</a:t>
            </a:r>
            <a:endParaRPr lang="es-ES" dirty="0">
              <a:effectLst/>
              <a:latin typeface="Rockwell (Cuerpo)"/>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latin typeface="Rockwell (Cuerpo)"/>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4</a:t>
            </a:fld>
            <a:endParaRPr lang="es-ES"/>
          </a:p>
        </p:txBody>
      </p:sp>
    </p:spTree>
    <p:extLst>
      <p:ext uri="{BB962C8B-B14F-4D97-AF65-F5344CB8AC3E}">
        <p14:creationId xmlns:p14="http://schemas.microsoft.com/office/powerpoint/2010/main" val="288091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8</a:t>
            </a:fld>
            <a:endParaRPr lang="es-ES"/>
          </a:p>
        </p:txBody>
      </p:sp>
    </p:spTree>
    <p:extLst>
      <p:ext uri="{BB962C8B-B14F-4D97-AF65-F5344CB8AC3E}">
        <p14:creationId xmlns:p14="http://schemas.microsoft.com/office/powerpoint/2010/main" val="258507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Calibri" panose="020F0502020204030204" pitchFamily="34" charset="0"/>
              </a:rPr>
              <a:t>De las plataformas estudiadas lo mejor es el uso de sistemas Open </a:t>
            </a:r>
            <a:r>
              <a:rPr lang="es-ES" sz="1800" dirty="0" err="1">
                <a:effectLst/>
                <a:latin typeface="Arial" panose="020B0604020202020204" pitchFamily="34" charset="0"/>
                <a:ea typeface="Calibri" panose="020F0502020204030204" pitchFamily="34" charset="0"/>
              </a:rPr>
              <a:t>Source</a:t>
            </a:r>
            <a:r>
              <a:rPr lang="es-ES" sz="1800" dirty="0">
                <a:effectLst/>
                <a:latin typeface="Arial" panose="020B0604020202020204" pitchFamily="34" charset="0"/>
                <a:ea typeface="Calibri" panose="020F0502020204030204" pitchFamily="34" charset="0"/>
              </a:rPr>
              <a:t> (Código Abierto) como lo son </a:t>
            </a:r>
            <a:r>
              <a:rPr lang="es-ES" sz="1800" dirty="0" err="1">
                <a:effectLst/>
                <a:latin typeface="Arial" panose="020B0604020202020204" pitchFamily="34" charset="0"/>
                <a:ea typeface="Calibri" panose="020F0502020204030204" pitchFamily="34" charset="0"/>
              </a:rPr>
              <a:t>BotPress</a:t>
            </a:r>
            <a:r>
              <a:rPr lang="es-ES" sz="1800" dirty="0">
                <a:effectLst/>
                <a:latin typeface="Arial" panose="020B0604020202020204" pitchFamily="34" charset="0"/>
                <a:ea typeface="Calibri" panose="020F0502020204030204" pitchFamily="34" charset="0"/>
              </a:rPr>
              <a:t> y RASA por su manejo y la posibilidad de modificar en aras de adaptar y dar mejores facilidades en comparación con las otras plataformas, permite una mayor colaboración entre los que usan este tipo de sistemas y por lo tanto tienen una gran comunidad de desarrolladores activos. Las otras plataformas: Azure Bot </a:t>
            </a:r>
            <a:r>
              <a:rPr lang="es-ES" sz="1800" dirty="0" err="1">
                <a:effectLst/>
                <a:latin typeface="Arial" panose="020B0604020202020204" pitchFamily="34" charset="0"/>
                <a:ea typeface="Calibri" panose="020F0502020204030204" pitchFamily="34" charset="0"/>
              </a:rPr>
              <a:t>Service</a:t>
            </a:r>
            <a:r>
              <a:rPr lang="es-ES" sz="1800" dirty="0">
                <a:effectLst/>
                <a:latin typeface="Arial" panose="020B0604020202020204" pitchFamily="34" charset="0"/>
                <a:ea typeface="Calibri" panose="020F0502020204030204" pitchFamily="34" charset="0"/>
              </a:rPr>
              <a:t>, </a:t>
            </a:r>
            <a:r>
              <a:rPr lang="es-ES" sz="1800" dirty="0" err="1">
                <a:effectLst/>
                <a:latin typeface="Arial" panose="020B0604020202020204" pitchFamily="34" charset="0"/>
                <a:ea typeface="Calibri" panose="020F0502020204030204" pitchFamily="34" charset="0"/>
              </a:rPr>
              <a:t>DialogFlow</a:t>
            </a:r>
            <a:r>
              <a:rPr lang="es-ES" sz="1800" dirty="0">
                <a:effectLst/>
                <a:latin typeface="Arial" panose="020B0604020202020204" pitchFamily="34" charset="0"/>
                <a:ea typeface="Calibri" panose="020F0502020204030204" pitchFamily="34" charset="0"/>
              </a:rPr>
              <a:t> y Amazon Lex si bien son bastante completas y son las más usadas por las grandes empresas, estas son sistemas privados y hoy la industria del software libre es un gran paso de avance en la tecnología, una mejor alternativa, está en ascenso y es más flexible para los desarrolladores. La plataforma Rasa fue la elegida para trabajar, ya que por su forma de uso permite modificar o configurar a nivel de archivos cómo se lleva el conocimiento a los asistentes virtuales desarrollados en ella. Además, Rasa se ajusta más a la línea o idea que se está siguiendo en este trabajo porque al usar comandos permite de alguna manera automatizar del proceso que se está trabajando; además de la basta comunidad y tutoriales que posee, así como las facilidades que brinda para desarrollar y entrenar sus agentes conversacionales.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9</a:t>
            </a:fld>
            <a:endParaRPr lang="es-ES"/>
          </a:p>
        </p:txBody>
      </p:sp>
    </p:spTree>
    <p:extLst>
      <p:ext uri="{BB962C8B-B14F-4D97-AF65-F5344CB8AC3E}">
        <p14:creationId xmlns:p14="http://schemas.microsoft.com/office/powerpoint/2010/main" val="255419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Conversación</a:t>
            </a:r>
            <a:r>
              <a:rPr lang="es-ES" dirty="0"/>
              <a:t> con el asistente virtual</a:t>
            </a:r>
            <a:endParaRPr lang="es-CU"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19</a:t>
            </a:fld>
            <a:endParaRPr lang="es-ES"/>
          </a:p>
        </p:txBody>
      </p:sp>
    </p:spTree>
    <p:extLst>
      <p:ext uri="{BB962C8B-B14F-4D97-AF65-F5344CB8AC3E}">
        <p14:creationId xmlns:p14="http://schemas.microsoft.com/office/powerpoint/2010/main" val="261930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16060453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08/10/2022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42988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08/10/2022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290029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08/10/2022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706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08/10/2022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61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8655D5-7C77-493A-8D32-5357D2FC22A3}" type="datetimeFigureOut">
              <a:rPr lang="es-ES" smtClean="0"/>
              <a:t>08/10/2022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8225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8655D5-7C77-493A-8D32-5357D2FC22A3}" type="datetimeFigureOut">
              <a:rPr lang="es-ES" smtClean="0"/>
              <a:t>08/10/2022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9893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8655D5-7C77-493A-8D32-5357D2FC22A3}" type="datetimeFigureOut">
              <a:rPr lang="es-ES" smtClean="0"/>
              <a:t>08/10/2022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0299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8655D5-7C77-493A-8D32-5357D2FC22A3}" type="datetimeFigureOut">
              <a:rPr lang="es-ES" smtClean="0"/>
              <a:t>08/10/2022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8902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655D5-7C77-493A-8D32-5357D2FC22A3}" type="datetimeFigureOut">
              <a:rPr lang="es-ES" smtClean="0"/>
              <a:t>08/10/2022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830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08/10/2022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1626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08/10/2022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60327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8655D5-7C77-493A-8D32-5357D2FC22A3}" type="datetimeFigureOut">
              <a:rPr lang="es-ES" smtClean="0"/>
              <a:t>08/10/2022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0843566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8.png"/><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f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525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5342220" y="4384004"/>
            <a:ext cx="5676439" cy="2523768"/>
          </a:xfrm>
          <a:prstGeom prst="rect">
            <a:avLst/>
          </a:prstGeom>
          <a:noFill/>
        </p:spPr>
        <p:txBody>
          <a:bodyPr wrap="square">
            <a:spAutoFit/>
          </a:bodyPr>
          <a:lstStyle/>
          <a:p>
            <a:pPr algn="ctr"/>
            <a:r>
              <a:rPr lang="es-ES" sz="2600" b="1" dirty="0">
                <a:latin typeface="Calibri" panose="020F0502020204030204" pitchFamily="34" charset="0"/>
                <a:cs typeface="Calibri" panose="020F0502020204030204" pitchFamily="34" charset="0"/>
              </a:rPr>
              <a:t>Autor</a:t>
            </a:r>
          </a:p>
          <a:p>
            <a:pPr algn="ctr"/>
            <a:r>
              <a:rPr lang="es-ES" sz="2600" b="1" dirty="0">
                <a:latin typeface="Calibri" panose="020F0502020204030204" pitchFamily="34" charset="0"/>
                <a:cs typeface="Calibri" panose="020F0502020204030204" pitchFamily="34" charset="0"/>
              </a:rPr>
              <a:t>Jorge Ernesto Duvalón Hernández</a:t>
            </a:r>
          </a:p>
          <a:p>
            <a:pPr algn="ctr"/>
            <a:endParaRPr lang="es-ES" sz="2600" b="1" dirty="0">
              <a:latin typeface="Calibri" panose="020F0502020204030204" pitchFamily="34" charset="0"/>
              <a:cs typeface="Calibri" panose="020F0502020204030204" pitchFamily="34" charset="0"/>
            </a:endParaRPr>
          </a:p>
          <a:p>
            <a:pPr algn="ctr"/>
            <a:r>
              <a:rPr lang="es-ES" sz="2600" b="1" dirty="0">
                <a:latin typeface="Calibri" panose="020F0502020204030204" pitchFamily="34" charset="0"/>
                <a:cs typeface="Calibri" panose="020F0502020204030204" pitchFamily="34" charset="0"/>
              </a:rPr>
              <a:t>Tutor </a:t>
            </a:r>
          </a:p>
          <a:p>
            <a:pPr algn="ctr"/>
            <a:r>
              <a:rPr lang="es-ES" sz="2600" b="1" dirty="0" err="1">
                <a:latin typeface="Calibri" panose="020F0502020204030204" pitchFamily="34" charset="0"/>
                <a:cs typeface="Calibri" panose="020F0502020204030204" pitchFamily="34" charset="0"/>
              </a:rPr>
              <a:t>MSc</a:t>
            </a:r>
            <a:r>
              <a:rPr lang="es-ES" sz="2600" b="1" dirty="0">
                <a:latin typeface="Calibri" panose="020F0502020204030204" pitchFamily="34" charset="0"/>
                <a:cs typeface="Calibri" panose="020F0502020204030204" pitchFamily="34" charset="0"/>
              </a:rPr>
              <a:t>. Dionis López Ramos</a:t>
            </a:r>
          </a:p>
          <a:p>
            <a:pPr algn="ctr"/>
            <a:endParaRPr lang="es-ES" sz="2800" b="1" dirty="0">
              <a:latin typeface="Calibri" panose="020F0502020204030204" pitchFamily="34" charset="0"/>
              <a:cs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217C3-7961-22A7-D709-ED798861B56B}"/>
              </a:ext>
            </a:extLst>
          </p:cNvPr>
          <p:cNvSpPr>
            <a:spLocks noGrp="1"/>
          </p:cNvSpPr>
          <p:nvPr>
            <p:ph type="title"/>
          </p:nvPr>
        </p:nvSpPr>
        <p:spPr>
          <a:xfrm>
            <a:off x="863371" y="86083"/>
            <a:ext cx="10058400" cy="1269246"/>
          </a:xfrm>
        </p:spPr>
        <p:txBody>
          <a:bodyPr/>
          <a:lstStyle/>
          <a:p>
            <a:pPr algn="ctr"/>
            <a:r>
              <a:rPr lang="es-ES" dirty="0"/>
              <a:t>Estructura de la tesis</a:t>
            </a:r>
          </a:p>
        </p:txBody>
      </p:sp>
      <p:sp>
        <p:nvSpPr>
          <p:cNvPr id="5" name="AutoShape 4">
            <a:extLst>
              <a:ext uri="{FF2B5EF4-FFF2-40B4-BE49-F238E27FC236}">
                <a16:creationId xmlns:a16="http://schemas.microsoft.com/office/drawing/2014/main" id="{BECC851E-C150-6A88-36E3-9AE0E51D5F59}"/>
              </a:ext>
            </a:extLst>
          </p:cNvPr>
          <p:cNvSpPr>
            <a:spLocks noChangeArrowheads="1"/>
          </p:cNvSpPr>
          <p:nvPr/>
        </p:nvSpPr>
        <p:spPr bwMode="gray">
          <a:xfrm>
            <a:off x="220715" y="2725759"/>
            <a:ext cx="5754415" cy="533400"/>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1.</a:t>
            </a:r>
            <a:r>
              <a:rPr lang="es-ES" altLang="es-ES" sz="2400" b="1" dirty="0">
                <a:solidFill>
                  <a:srgbClr val="FFFFFF"/>
                </a:solidFill>
                <a:effectLst>
                  <a:outerShdw blurRad="38100" dist="38100" dir="2700000" algn="tl">
                    <a:srgbClr val="000000"/>
                  </a:outerShdw>
                </a:effectLst>
              </a:rPr>
              <a:t> </a:t>
            </a:r>
            <a:r>
              <a:rPr lang="en-US" altLang="es-ES" sz="2400" b="1" dirty="0">
                <a:solidFill>
                  <a:srgbClr val="FFFFFF"/>
                </a:solidFill>
                <a:effectLst>
                  <a:outerShdw blurRad="38100" dist="38100" dir="2700000" algn="tl">
                    <a:srgbClr val="000000"/>
                  </a:outerShdw>
                </a:effectLst>
              </a:rPr>
              <a:t>Marco </a:t>
            </a:r>
            <a:r>
              <a:rPr lang="es-ES" altLang="es-ES" sz="2400" b="1" dirty="0">
                <a:solidFill>
                  <a:srgbClr val="FFFFFF"/>
                </a:solidFill>
                <a:effectLst>
                  <a:outerShdw blurRad="38100" dist="38100" dir="2700000" algn="tl">
                    <a:srgbClr val="000000"/>
                  </a:outerShdw>
                </a:effectLst>
              </a:rPr>
              <a:t>Referencial</a:t>
            </a:r>
          </a:p>
        </p:txBody>
      </p:sp>
      <p:sp>
        <p:nvSpPr>
          <p:cNvPr id="6" name="AutoShape 5">
            <a:extLst>
              <a:ext uri="{FF2B5EF4-FFF2-40B4-BE49-F238E27FC236}">
                <a16:creationId xmlns:a16="http://schemas.microsoft.com/office/drawing/2014/main" id="{A38CD4A4-922A-078C-518F-DA1C0E6BCFD1}"/>
              </a:ext>
            </a:extLst>
          </p:cNvPr>
          <p:cNvSpPr>
            <a:spLocks noChangeArrowheads="1"/>
          </p:cNvSpPr>
          <p:nvPr/>
        </p:nvSpPr>
        <p:spPr bwMode="gray">
          <a:xfrm>
            <a:off x="220717" y="3703730"/>
            <a:ext cx="5754414" cy="533400"/>
          </a:xfrm>
          <a:prstGeom prst="roundRect">
            <a:avLst>
              <a:gd name="adj" fmla="val 1666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2. </a:t>
            </a:r>
            <a:r>
              <a:rPr lang="en-US" altLang="es-ES" sz="2400" b="1" dirty="0" err="1">
                <a:solidFill>
                  <a:srgbClr val="FFFFFF"/>
                </a:solidFill>
                <a:effectLst>
                  <a:outerShdw blurRad="38100" dist="38100" dir="2700000" algn="tl">
                    <a:srgbClr val="000000"/>
                  </a:outerShdw>
                </a:effectLst>
              </a:rPr>
              <a:t>Planificación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Diseño</a:t>
            </a:r>
            <a:endParaRPr lang="en-US" altLang="es-ES" sz="2400" b="1" dirty="0">
              <a:solidFill>
                <a:srgbClr val="FFFFFF"/>
              </a:solidFill>
              <a:effectLst>
                <a:outerShdw blurRad="38100" dist="38100" dir="2700000" algn="tl">
                  <a:srgbClr val="000000"/>
                </a:outerShdw>
              </a:effectLst>
            </a:endParaRPr>
          </a:p>
        </p:txBody>
      </p:sp>
      <p:sp>
        <p:nvSpPr>
          <p:cNvPr id="7" name="AutoShape 6">
            <a:extLst>
              <a:ext uri="{FF2B5EF4-FFF2-40B4-BE49-F238E27FC236}">
                <a16:creationId xmlns:a16="http://schemas.microsoft.com/office/drawing/2014/main" id="{A8EAE851-39B8-98AB-093C-E20A237AB3B9}"/>
              </a:ext>
            </a:extLst>
          </p:cNvPr>
          <p:cNvSpPr>
            <a:spLocks noChangeArrowheads="1"/>
          </p:cNvSpPr>
          <p:nvPr/>
        </p:nvSpPr>
        <p:spPr bwMode="gray">
          <a:xfrm>
            <a:off x="220717" y="4752137"/>
            <a:ext cx="5875282" cy="533400"/>
          </a:xfrm>
          <a:prstGeom prst="roundRect">
            <a:avLst>
              <a:gd name="adj" fmla="val 16667"/>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3. </a:t>
            </a:r>
            <a:r>
              <a:rPr lang="es-ES" altLang="es-ES" sz="2400" b="1" dirty="0">
                <a:solidFill>
                  <a:srgbClr val="FFFFFF"/>
                </a:solidFill>
                <a:effectLst>
                  <a:outerShdw blurRad="38100" dist="38100" dir="2700000" algn="tl">
                    <a:srgbClr val="000000"/>
                  </a:outerShdw>
                </a:effectLst>
              </a:rPr>
              <a:t>Implementación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Prueba</a:t>
            </a:r>
            <a:endParaRPr lang="en-US" altLang="es-ES" sz="2400" b="1" dirty="0">
              <a:solidFill>
                <a:srgbClr val="FFFFFF"/>
              </a:solidFill>
              <a:effectLst>
                <a:outerShdw blurRad="38100" dist="38100" dir="2700000" algn="tl">
                  <a:srgbClr val="000000"/>
                </a:outerShdw>
              </a:effectLst>
            </a:endParaRPr>
          </a:p>
        </p:txBody>
      </p:sp>
      <p:sp>
        <p:nvSpPr>
          <p:cNvPr id="8" name="AutoShape 7">
            <a:extLst>
              <a:ext uri="{FF2B5EF4-FFF2-40B4-BE49-F238E27FC236}">
                <a16:creationId xmlns:a16="http://schemas.microsoft.com/office/drawing/2014/main" id="{6320ED67-A965-CB22-0FC8-43B36B2B13FF}"/>
              </a:ext>
            </a:extLst>
          </p:cNvPr>
          <p:cNvSpPr>
            <a:spLocks noChangeArrowheads="1"/>
          </p:cNvSpPr>
          <p:nvPr/>
        </p:nvSpPr>
        <p:spPr bwMode="gray">
          <a:xfrm>
            <a:off x="6442837" y="1884932"/>
            <a:ext cx="5528447" cy="533400"/>
          </a:xfrm>
          <a:prstGeom prst="roundRect">
            <a:avLst>
              <a:gd name="adj" fmla="val 16667"/>
            </a:avLst>
          </a:prstGeom>
          <a:gradFill rotWithShape="1">
            <a:gsLst>
              <a:gs pos="0">
                <a:srgbClr val="A48B2E"/>
              </a:gs>
              <a:gs pos="50000">
                <a:srgbClr val="A48B2E">
                  <a:gamma/>
                  <a:tint val="51373"/>
                  <a:invGamma/>
                </a:srgbClr>
              </a:gs>
              <a:gs pos="100000">
                <a:srgbClr val="A48B2E"/>
              </a:gs>
            </a:gsLst>
            <a:lin ang="5400000" scaled="1"/>
          </a:gra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Conclusiones</a:t>
            </a:r>
            <a:endParaRPr lang="en-US" altLang="es-ES" sz="2400" b="1" dirty="0">
              <a:solidFill>
                <a:srgbClr val="FFFFFF"/>
              </a:solidFill>
              <a:effectLst>
                <a:outerShdw blurRad="38100" dist="38100" dir="2700000" algn="tl">
                  <a:srgbClr val="000000"/>
                </a:outerShdw>
              </a:effectLst>
            </a:endParaRPr>
          </a:p>
        </p:txBody>
      </p:sp>
      <p:sp>
        <p:nvSpPr>
          <p:cNvPr id="9" name="AutoShape 8">
            <a:extLst>
              <a:ext uri="{FF2B5EF4-FFF2-40B4-BE49-F238E27FC236}">
                <a16:creationId xmlns:a16="http://schemas.microsoft.com/office/drawing/2014/main" id="{C4AE7C83-6949-324B-5075-D54AA1663711}"/>
              </a:ext>
            </a:extLst>
          </p:cNvPr>
          <p:cNvSpPr>
            <a:spLocks noChangeArrowheads="1"/>
          </p:cNvSpPr>
          <p:nvPr/>
        </p:nvSpPr>
        <p:spPr bwMode="gray">
          <a:xfrm>
            <a:off x="6442837" y="2741525"/>
            <a:ext cx="5528447" cy="533400"/>
          </a:xfrm>
          <a:prstGeom prst="roundRect">
            <a:avLst>
              <a:gd name="adj" fmla="val 16667"/>
            </a:avLst>
          </a:prstGeom>
          <a:solidFill>
            <a:schemeClr val="accent1">
              <a:lumMod val="50000"/>
            </a:schemeClr>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Recomendaciones</a:t>
            </a:r>
            <a:endParaRPr lang="en-US" altLang="es-ES" sz="2400" b="1" dirty="0">
              <a:solidFill>
                <a:srgbClr val="FFFFFF"/>
              </a:solidFill>
              <a:effectLst>
                <a:outerShdw blurRad="38100" dist="38100" dir="2700000" algn="tl">
                  <a:srgbClr val="000000"/>
                </a:outerShdw>
              </a:effectLst>
            </a:endParaRPr>
          </a:p>
        </p:txBody>
      </p:sp>
      <p:sp>
        <p:nvSpPr>
          <p:cNvPr id="10" name="AutoShape 8">
            <a:extLst>
              <a:ext uri="{FF2B5EF4-FFF2-40B4-BE49-F238E27FC236}">
                <a16:creationId xmlns:a16="http://schemas.microsoft.com/office/drawing/2014/main" id="{FF68A702-E263-D77B-10FD-659B32A81E23}"/>
              </a:ext>
            </a:extLst>
          </p:cNvPr>
          <p:cNvSpPr>
            <a:spLocks noChangeArrowheads="1"/>
          </p:cNvSpPr>
          <p:nvPr/>
        </p:nvSpPr>
        <p:spPr bwMode="gray">
          <a:xfrm>
            <a:off x="6442837" y="3712124"/>
            <a:ext cx="5528447" cy="533400"/>
          </a:xfrm>
          <a:prstGeom prst="roundRect">
            <a:avLst>
              <a:gd name="adj" fmla="val 16667"/>
            </a:avLst>
          </a:prstGeom>
          <a:solidFill>
            <a:schemeClr val="tx2"/>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Bibliografía</a:t>
            </a:r>
            <a:endParaRPr lang="en-US" altLang="es-ES" sz="2400" b="1" dirty="0">
              <a:solidFill>
                <a:srgbClr val="FFFFFF"/>
              </a:solidFill>
              <a:effectLst>
                <a:outerShdw blurRad="38100" dist="38100" dir="2700000" algn="tl">
                  <a:srgbClr val="000000"/>
                </a:outerShdw>
              </a:effectLst>
            </a:endParaRPr>
          </a:p>
        </p:txBody>
      </p:sp>
      <p:sp>
        <p:nvSpPr>
          <p:cNvPr id="11" name="AutoShape 8">
            <a:extLst>
              <a:ext uri="{FF2B5EF4-FFF2-40B4-BE49-F238E27FC236}">
                <a16:creationId xmlns:a16="http://schemas.microsoft.com/office/drawing/2014/main" id="{857F2ECE-B266-D963-49D5-A6BFFF9900AE}"/>
              </a:ext>
            </a:extLst>
          </p:cNvPr>
          <p:cNvSpPr>
            <a:spLocks noChangeArrowheads="1"/>
          </p:cNvSpPr>
          <p:nvPr/>
        </p:nvSpPr>
        <p:spPr bwMode="gray">
          <a:xfrm>
            <a:off x="6442838" y="4741839"/>
            <a:ext cx="5528446" cy="533400"/>
          </a:xfrm>
          <a:prstGeom prst="roundRect">
            <a:avLst>
              <a:gd name="adj" fmla="val 16667"/>
            </a:avLst>
          </a:prstGeom>
          <a:solidFill>
            <a:srgbClr val="002060"/>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Anexos</a:t>
            </a:r>
            <a:endParaRPr lang="en-US" altLang="es-ES" sz="2400" b="1" dirty="0">
              <a:solidFill>
                <a:srgbClr val="FFFFFF"/>
              </a:solidFill>
              <a:effectLst>
                <a:outerShdw blurRad="38100" dist="38100" dir="2700000" algn="tl">
                  <a:srgbClr val="000000"/>
                </a:outerShdw>
              </a:effectLst>
            </a:endParaRPr>
          </a:p>
        </p:txBody>
      </p:sp>
      <p:sp>
        <p:nvSpPr>
          <p:cNvPr id="12" name="AutoShape 4">
            <a:extLst>
              <a:ext uri="{FF2B5EF4-FFF2-40B4-BE49-F238E27FC236}">
                <a16:creationId xmlns:a16="http://schemas.microsoft.com/office/drawing/2014/main" id="{A54702AF-EA42-895A-FE12-F4D1840AA459}"/>
              </a:ext>
            </a:extLst>
          </p:cNvPr>
          <p:cNvSpPr>
            <a:spLocks noChangeArrowheads="1"/>
          </p:cNvSpPr>
          <p:nvPr/>
        </p:nvSpPr>
        <p:spPr bwMode="gray">
          <a:xfrm>
            <a:off x="220715" y="1884932"/>
            <a:ext cx="5754415" cy="5334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Introducción</a:t>
            </a:r>
          </a:p>
        </p:txBody>
      </p:sp>
    </p:spTree>
    <p:extLst>
      <p:ext uri="{BB962C8B-B14F-4D97-AF65-F5344CB8AC3E}">
        <p14:creationId xmlns:p14="http://schemas.microsoft.com/office/powerpoint/2010/main" val="301474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7C15E-A287-C6A2-92E3-BE8EFECB0C05}"/>
              </a:ext>
            </a:extLst>
          </p:cNvPr>
          <p:cNvSpPr>
            <a:spLocks noGrp="1"/>
          </p:cNvSpPr>
          <p:nvPr>
            <p:ph type="title"/>
          </p:nvPr>
        </p:nvSpPr>
        <p:spPr/>
        <p:txBody>
          <a:bodyPr/>
          <a:lstStyle/>
          <a:p>
            <a:pPr algn="ctr"/>
            <a:r>
              <a:rPr lang="es-ES" dirty="0"/>
              <a:t>Aportes</a:t>
            </a:r>
          </a:p>
        </p:txBody>
      </p:sp>
      <p:sp>
        <p:nvSpPr>
          <p:cNvPr id="3" name="Marcador de contenido 2">
            <a:extLst>
              <a:ext uri="{FF2B5EF4-FFF2-40B4-BE49-F238E27FC236}">
                <a16:creationId xmlns:a16="http://schemas.microsoft.com/office/drawing/2014/main" id="{DDE4EAD7-0F0F-56FF-09D0-4E490CAC9307}"/>
              </a:ext>
            </a:extLst>
          </p:cNvPr>
          <p:cNvSpPr>
            <a:spLocks noGrp="1"/>
          </p:cNvSpPr>
          <p:nvPr>
            <p:ph idx="1"/>
          </p:nvPr>
        </p:nvSpPr>
        <p:spPr/>
        <p:txBody>
          <a:bodyPr/>
          <a:lstStyle/>
          <a:p>
            <a:pPr algn="just"/>
            <a:r>
              <a:rPr lang="es-ES" dirty="0"/>
              <a:t>Un sistema que a partir de datos proporcionados pudiera generar o construir automáticamente la estructura de conocimiento de un asistente virtual desarrollado en Rasa, lo que reduce en gran medida el error humano al realizar este trabajo manualmente.</a:t>
            </a:r>
          </a:p>
          <a:p>
            <a:pPr algn="just"/>
            <a:r>
              <a:rPr lang="es-ES" dirty="0"/>
              <a:t>La investigación también permitió saber el cómo lograr la construcción automática de asistentes virtuales a partir de una base de conocimiento nueva previamente construida.</a:t>
            </a:r>
          </a:p>
          <a:p>
            <a:pPr algn="just"/>
            <a:r>
              <a:rPr lang="es-ES" dirty="0"/>
              <a:t>Además se logró evidenciar las facilidades que brinda este tipo de solución en el desarrollo de asistentes virtuales sin necesidad de especialistas y reduciendo el trabajo que cuesta dicha tarea; también cómo mejora la capacidad de respuesta de los asistentes virtuales y a su vez la calidad de su servicio al interactuar con las personas.</a:t>
            </a:r>
          </a:p>
          <a:p>
            <a:endParaRPr lang="es-ES" dirty="0"/>
          </a:p>
        </p:txBody>
      </p:sp>
    </p:spTree>
    <p:extLst>
      <p:ext uri="{BB962C8B-B14F-4D97-AF65-F5344CB8AC3E}">
        <p14:creationId xmlns:p14="http://schemas.microsoft.com/office/powerpoint/2010/main" val="93124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ACF00-C608-9E92-931F-E153A3AC113A}"/>
              </a:ext>
            </a:extLst>
          </p:cNvPr>
          <p:cNvSpPr>
            <a:spLocks noGrp="1"/>
          </p:cNvSpPr>
          <p:nvPr>
            <p:ph type="title"/>
          </p:nvPr>
        </p:nvSpPr>
        <p:spPr/>
        <p:txBody>
          <a:bodyPr/>
          <a:lstStyle/>
          <a:p>
            <a:pPr algn="ctr"/>
            <a:r>
              <a:rPr lang="es-ES" dirty="0"/>
              <a:t>Herramientas de desarrollo</a:t>
            </a:r>
          </a:p>
        </p:txBody>
      </p:sp>
      <p:pic>
        <p:nvPicPr>
          <p:cNvPr id="7" name="Imagen 11">
            <a:extLst>
              <a:ext uri="{FF2B5EF4-FFF2-40B4-BE49-F238E27FC236}">
                <a16:creationId xmlns:a16="http://schemas.microsoft.com/office/drawing/2014/main" id="{442A4FAF-7353-0543-0E1A-6055F13F1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36" y="2529316"/>
            <a:ext cx="1847850" cy="86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7" name="Grupo 16">
            <a:extLst>
              <a:ext uri="{FF2B5EF4-FFF2-40B4-BE49-F238E27FC236}">
                <a16:creationId xmlns:a16="http://schemas.microsoft.com/office/drawing/2014/main" id="{1332109E-73B6-16DD-15CB-E730BF54E783}"/>
              </a:ext>
            </a:extLst>
          </p:cNvPr>
          <p:cNvGrpSpPr/>
          <p:nvPr/>
        </p:nvGrpSpPr>
        <p:grpSpPr>
          <a:xfrm>
            <a:off x="1069848" y="4579358"/>
            <a:ext cx="1943314" cy="1167844"/>
            <a:chOff x="1069848" y="4021074"/>
            <a:chExt cx="1943314" cy="1167844"/>
          </a:xfrm>
        </p:grpSpPr>
        <p:pic>
          <p:nvPicPr>
            <p:cNvPr id="4" name="Imagen 7">
              <a:extLst>
                <a:ext uri="{FF2B5EF4-FFF2-40B4-BE49-F238E27FC236}">
                  <a16:creationId xmlns:a16="http://schemas.microsoft.com/office/drawing/2014/main" id="{3B5700F6-7EBF-2D7B-38DB-437ABD6F5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48" y="4021074"/>
              <a:ext cx="1162050" cy="1163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ángulo 1">
              <a:extLst>
                <a:ext uri="{FF2B5EF4-FFF2-40B4-BE49-F238E27FC236}">
                  <a16:creationId xmlns:a16="http://schemas.microsoft.com/office/drawing/2014/main" id="{C6086DBD-6C58-1054-0100-7299E9B56474}"/>
                </a:ext>
              </a:extLst>
            </p:cNvPr>
            <p:cNvSpPr>
              <a:spLocks noChangeArrowheads="1"/>
            </p:cNvSpPr>
            <p:nvPr/>
          </p:nvSpPr>
          <p:spPr bwMode="auto">
            <a:xfrm>
              <a:off x="2315535" y="481958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3.8.0</a:t>
              </a:r>
              <a:endParaRPr lang="es-CU" altLang="es-CU" sz="1800" dirty="0">
                <a:latin typeface="Arial" panose="020B0604020202020204" pitchFamily="34" charset="0"/>
              </a:endParaRPr>
            </a:p>
          </p:txBody>
        </p:sp>
      </p:grpSp>
      <p:grpSp>
        <p:nvGrpSpPr>
          <p:cNvPr id="16" name="Grupo 15">
            <a:extLst>
              <a:ext uri="{FF2B5EF4-FFF2-40B4-BE49-F238E27FC236}">
                <a16:creationId xmlns:a16="http://schemas.microsoft.com/office/drawing/2014/main" id="{AC675A8E-2322-DBA0-46EF-F7FDF2203AFC}"/>
              </a:ext>
            </a:extLst>
          </p:cNvPr>
          <p:cNvGrpSpPr/>
          <p:nvPr/>
        </p:nvGrpSpPr>
        <p:grpSpPr>
          <a:xfrm>
            <a:off x="9370330" y="2182509"/>
            <a:ext cx="2023863" cy="1163638"/>
            <a:chOff x="7871607" y="1977235"/>
            <a:chExt cx="2023863" cy="1163638"/>
          </a:xfrm>
        </p:grpSpPr>
        <p:pic>
          <p:nvPicPr>
            <p:cNvPr id="5" name="Imagen 8">
              <a:extLst>
                <a:ext uri="{FF2B5EF4-FFF2-40B4-BE49-F238E27FC236}">
                  <a16:creationId xmlns:a16="http://schemas.microsoft.com/office/drawing/2014/main" id="{F87AB91A-473B-8C3A-8FD4-0EC6AA1E2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607" y="1977235"/>
              <a:ext cx="1162050" cy="1163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ángulo 2">
              <a:extLst>
                <a:ext uri="{FF2B5EF4-FFF2-40B4-BE49-F238E27FC236}">
                  <a16:creationId xmlns:a16="http://schemas.microsoft.com/office/drawing/2014/main" id="{C011A753-56DC-DE82-4A4A-89908A184ABB}"/>
                </a:ext>
              </a:extLst>
            </p:cNvPr>
            <p:cNvSpPr>
              <a:spLocks noChangeArrowheads="1"/>
            </p:cNvSpPr>
            <p:nvPr/>
          </p:nvSpPr>
          <p:spPr bwMode="auto">
            <a:xfrm>
              <a:off x="9197843" y="2744502"/>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2021</a:t>
              </a:r>
            </a:p>
          </p:txBody>
        </p:sp>
      </p:grpSp>
      <p:sp>
        <p:nvSpPr>
          <p:cNvPr id="10" name="Rectángulo 3">
            <a:extLst>
              <a:ext uri="{FF2B5EF4-FFF2-40B4-BE49-F238E27FC236}">
                <a16:creationId xmlns:a16="http://schemas.microsoft.com/office/drawing/2014/main" id="{32D3C357-F407-8A19-57D6-FF638FB15597}"/>
              </a:ext>
            </a:extLst>
          </p:cNvPr>
          <p:cNvSpPr>
            <a:spLocks noChangeArrowheads="1"/>
          </p:cNvSpPr>
          <p:nvPr/>
        </p:nvSpPr>
        <p:spPr bwMode="auto">
          <a:xfrm>
            <a:off x="361846" y="2035605"/>
            <a:ext cx="3288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CU" sz="1800" b="1" dirty="0">
                <a:solidFill>
                  <a:srgbClr val="000000"/>
                </a:solidFill>
                <a:latin typeface="Arial" panose="020B0604020202020204" pitchFamily="34" charset="0"/>
              </a:rPr>
              <a:t>Lenguaje</a:t>
            </a:r>
            <a:r>
              <a:rPr lang="en-US" altLang="es-CU" sz="1800" b="1" dirty="0">
                <a:solidFill>
                  <a:srgbClr val="000000"/>
                </a:solidFill>
                <a:latin typeface="Arial" panose="020B0604020202020204" pitchFamily="34" charset="0"/>
              </a:rPr>
              <a:t> de P</a:t>
            </a:r>
            <a:r>
              <a:rPr lang="es-ES" altLang="es-CU" sz="1800" b="1" dirty="0" err="1">
                <a:solidFill>
                  <a:srgbClr val="000000"/>
                </a:solidFill>
                <a:latin typeface="Arial" panose="020B0604020202020204" pitchFamily="34" charset="0"/>
              </a:rPr>
              <a:t>rogramación</a:t>
            </a:r>
            <a:r>
              <a:rPr lang="en-US" altLang="es-CU" sz="1800" b="1" dirty="0">
                <a:solidFill>
                  <a:srgbClr val="000000"/>
                </a:solidFill>
                <a:latin typeface="Arial" panose="020B0604020202020204" pitchFamily="34" charset="0"/>
              </a:rPr>
              <a:t>: </a:t>
            </a:r>
            <a:endParaRPr lang="es-ES" altLang="es-CU" dirty="0">
              <a:solidFill>
                <a:srgbClr val="000000"/>
              </a:solidFill>
              <a:latin typeface="Arial" panose="020B0604020202020204" pitchFamily="34" charset="0"/>
            </a:endParaRPr>
          </a:p>
        </p:txBody>
      </p:sp>
      <p:grpSp>
        <p:nvGrpSpPr>
          <p:cNvPr id="13" name="Grupo 12">
            <a:extLst>
              <a:ext uri="{FF2B5EF4-FFF2-40B4-BE49-F238E27FC236}">
                <a16:creationId xmlns:a16="http://schemas.microsoft.com/office/drawing/2014/main" id="{13B56280-F54F-2CD2-E3E1-C648BE5B91C6}"/>
              </a:ext>
            </a:extLst>
          </p:cNvPr>
          <p:cNvGrpSpPr/>
          <p:nvPr/>
        </p:nvGrpSpPr>
        <p:grpSpPr>
          <a:xfrm>
            <a:off x="8734251" y="4261302"/>
            <a:ext cx="3357569" cy="1485900"/>
            <a:chOff x="7967741" y="3890526"/>
            <a:chExt cx="3357569" cy="1485900"/>
          </a:xfrm>
        </p:grpSpPr>
        <p:pic>
          <p:nvPicPr>
            <p:cNvPr id="6" name="Imagen 9">
              <a:extLst>
                <a:ext uri="{FF2B5EF4-FFF2-40B4-BE49-F238E27FC236}">
                  <a16:creationId xmlns:a16="http://schemas.microsoft.com/office/drawing/2014/main" id="{982E4272-6C2D-106F-CEC7-7CABA7F44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741" y="3890526"/>
              <a:ext cx="2512476" cy="148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Rectángulo 1">
              <a:extLst>
                <a:ext uri="{FF2B5EF4-FFF2-40B4-BE49-F238E27FC236}">
                  <a16:creationId xmlns:a16="http://schemas.microsoft.com/office/drawing/2014/main" id="{209A1363-5683-83C8-2F34-745AF1BCEE1D}"/>
                </a:ext>
              </a:extLst>
            </p:cNvPr>
            <p:cNvSpPr>
              <a:spLocks noChangeArrowheads="1"/>
            </p:cNvSpPr>
            <p:nvPr/>
          </p:nvSpPr>
          <p:spPr bwMode="auto">
            <a:xfrm>
              <a:off x="10627683" y="500709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3.2.8</a:t>
              </a:r>
              <a:endParaRPr lang="es-CU" altLang="es-CU" sz="1800" dirty="0">
                <a:latin typeface="Arial" panose="020B0604020202020204" pitchFamily="34" charset="0"/>
              </a:endParaRPr>
            </a:p>
          </p:txBody>
        </p:sp>
      </p:grpSp>
      <p:grpSp>
        <p:nvGrpSpPr>
          <p:cNvPr id="18" name="Grupo 17">
            <a:extLst>
              <a:ext uri="{FF2B5EF4-FFF2-40B4-BE49-F238E27FC236}">
                <a16:creationId xmlns:a16="http://schemas.microsoft.com/office/drawing/2014/main" id="{A4919C9E-5339-E4EF-534F-92A8D477BFD4}"/>
              </a:ext>
            </a:extLst>
          </p:cNvPr>
          <p:cNvGrpSpPr/>
          <p:nvPr/>
        </p:nvGrpSpPr>
        <p:grpSpPr>
          <a:xfrm>
            <a:off x="4469034" y="2182509"/>
            <a:ext cx="2615964" cy="1369945"/>
            <a:chOff x="4469034" y="2182509"/>
            <a:chExt cx="2615964" cy="1369945"/>
          </a:xfrm>
        </p:grpSpPr>
        <p:pic>
          <p:nvPicPr>
            <p:cNvPr id="14" name="Imagen 13">
              <a:extLst>
                <a:ext uri="{FF2B5EF4-FFF2-40B4-BE49-F238E27FC236}">
                  <a16:creationId xmlns:a16="http://schemas.microsoft.com/office/drawing/2014/main" id="{E3FE5452-6C3F-616B-3C6A-73EAC684C7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69034" y="2182509"/>
              <a:ext cx="2615964" cy="1369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ángulo 1">
              <a:extLst>
                <a:ext uri="{FF2B5EF4-FFF2-40B4-BE49-F238E27FC236}">
                  <a16:creationId xmlns:a16="http://schemas.microsoft.com/office/drawing/2014/main" id="{1ACA4D38-74A2-1F0E-5356-01014DC4CF4F}"/>
                </a:ext>
              </a:extLst>
            </p:cNvPr>
            <p:cNvSpPr>
              <a:spLocks noChangeArrowheads="1"/>
            </p:cNvSpPr>
            <p:nvPr/>
          </p:nvSpPr>
          <p:spPr bwMode="auto">
            <a:xfrm>
              <a:off x="6408100" y="2248092"/>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5.2</a:t>
              </a:r>
              <a:endParaRPr lang="es-CU" altLang="es-CU" sz="1800" dirty="0">
                <a:latin typeface="Arial" panose="020B0604020202020204" pitchFamily="34" charset="0"/>
              </a:endParaRPr>
            </a:p>
          </p:txBody>
        </p:sp>
      </p:grpSp>
      <p:pic>
        <p:nvPicPr>
          <p:cNvPr id="12" name="Imagen 11">
            <a:extLst>
              <a:ext uri="{FF2B5EF4-FFF2-40B4-BE49-F238E27FC236}">
                <a16:creationId xmlns:a16="http://schemas.microsoft.com/office/drawing/2014/main" id="{87E7A53E-1E0F-EC99-EF34-37287D739F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9034" y="4354051"/>
            <a:ext cx="2876519" cy="1614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925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p:txBody>
          <a:bodyPr/>
          <a:lstStyle/>
          <a:p>
            <a:pPr algn="just"/>
            <a:r>
              <a:rPr lang="es-ES" b="1" dirty="0"/>
              <a:t>RF1: Autenticar usuario: Permitirá el acceso al sistema y funcionalidades correspondientes. </a:t>
            </a:r>
          </a:p>
          <a:p>
            <a:pPr algn="just"/>
            <a:r>
              <a:rPr lang="es-ES" dirty="0"/>
              <a:t>  Entrada: Usuario y contraseña. </a:t>
            </a:r>
          </a:p>
          <a:p>
            <a:pPr algn="just"/>
            <a:r>
              <a:rPr lang="es-ES" dirty="0"/>
              <a:t>  Salida: El usuario accede al sistema.</a:t>
            </a:r>
          </a:p>
          <a:p>
            <a:pPr algn="just"/>
            <a:endParaRPr lang="es-ES" dirty="0"/>
          </a:p>
          <a:p>
            <a:pPr algn="just"/>
            <a:r>
              <a:rPr lang="es-ES" b="1" dirty="0"/>
              <a:t>RF2: Generar conocimiento del Asistente: Es donde el usuario a partir de una entrada de datos al sistema, este último analizará dichos datos y creará los archivos de entrenamiento.</a:t>
            </a:r>
          </a:p>
          <a:p>
            <a:pPr algn="just"/>
            <a:r>
              <a:rPr lang="es-ES" dirty="0"/>
              <a:t>  Entrada: Datos.</a:t>
            </a:r>
          </a:p>
          <a:p>
            <a:pPr algn="just"/>
            <a:r>
              <a:rPr lang="es-ES" dirty="0"/>
              <a:t>  Salida: Archivos de entrenamiento.</a:t>
            </a:r>
          </a:p>
          <a:p>
            <a:endParaRPr lang="es-ES" dirty="0"/>
          </a:p>
          <a:p>
            <a:endParaRPr lang="es-ES" dirty="0"/>
          </a:p>
        </p:txBody>
      </p:sp>
    </p:spTree>
    <p:extLst>
      <p:ext uri="{BB962C8B-B14F-4D97-AF65-F5344CB8AC3E}">
        <p14:creationId xmlns:p14="http://schemas.microsoft.com/office/powerpoint/2010/main" val="114240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a:xfrm>
            <a:off x="825910" y="1651819"/>
            <a:ext cx="10302338" cy="4520381"/>
          </a:xfrm>
        </p:spPr>
        <p:txBody>
          <a:bodyPr/>
          <a:lstStyle/>
          <a:p>
            <a:pPr algn="just"/>
            <a:endParaRPr lang="es-ES" dirty="0"/>
          </a:p>
          <a:p>
            <a:pPr algn="just"/>
            <a:r>
              <a:rPr lang="es-ES" b="1" dirty="0"/>
              <a:t>RF3: Crear Asistente virtual: Proporciona la posibilidad de crear el asistente virtual a partir de cierta información.</a:t>
            </a:r>
          </a:p>
          <a:p>
            <a:pPr algn="just"/>
            <a:r>
              <a:rPr lang="es-ES" dirty="0"/>
              <a:t>  Entrada: Información pedida por el sistema.</a:t>
            </a:r>
          </a:p>
          <a:p>
            <a:pPr algn="just"/>
            <a:r>
              <a:rPr lang="es-ES" dirty="0"/>
              <a:t>  Salida: Se crea el asistente virtual. </a:t>
            </a:r>
          </a:p>
          <a:p>
            <a:pPr algn="just"/>
            <a:endParaRPr lang="es-ES" dirty="0"/>
          </a:p>
          <a:p>
            <a:pPr algn="just"/>
            <a:r>
              <a:rPr lang="es-ES" b="1" dirty="0"/>
              <a:t>RF4: Entrenar Asistente y probarlo: Permitirá una vez creado el asistente y los archivos de entrenamiento poder entrenarlo, y una vez finalizado este proceso tendrá la posibilidad de probarlo e interactuar con el robot conversacional.</a:t>
            </a:r>
          </a:p>
          <a:p>
            <a:pPr algn="just"/>
            <a:r>
              <a:rPr lang="es-ES" dirty="0"/>
              <a:t>  Entrada: Información pedida por el sistema.</a:t>
            </a:r>
          </a:p>
          <a:p>
            <a:pPr algn="just"/>
            <a:r>
              <a:rPr lang="es-ES" dirty="0"/>
              <a:t>  Salida: Se entrena el asistente virtual y se inicia la interacción de prueba.</a:t>
            </a:r>
          </a:p>
          <a:p>
            <a:endParaRPr lang="es-ES" dirty="0"/>
          </a:p>
        </p:txBody>
      </p:sp>
    </p:spTree>
    <p:extLst>
      <p:ext uri="{BB962C8B-B14F-4D97-AF65-F5344CB8AC3E}">
        <p14:creationId xmlns:p14="http://schemas.microsoft.com/office/powerpoint/2010/main" val="128405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AE683-1C27-C7EC-A7A2-4597F1B24AAC}"/>
              </a:ext>
            </a:extLst>
          </p:cNvPr>
          <p:cNvSpPr>
            <a:spLocks noGrp="1"/>
          </p:cNvSpPr>
          <p:nvPr>
            <p:ph type="title"/>
          </p:nvPr>
        </p:nvSpPr>
        <p:spPr>
          <a:xfrm>
            <a:off x="1069848" y="-297032"/>
            <a:ext cx="10058400" cy="1609344"/>
          </a:xfrm>
        </p:spPr>
        <p:txBody>
          <a:bodyPr/>
          <a:lstStyle/>
          <a:p>
            <a:pPr algn="ctr"/>
            <a:r>
              <a:rPr lang="es-ES" dirty="0"/>
              <a:t>Estructura del sistema</a:t>
            </a:r>
          </a:p>
        </p:txBody>
      </p:sp>
      <p:pic>
        <p:nvPicPr>
          <p:cNvPr id="4" name="Marcador de contenido 3">
            <a:extLst>
              <a:ext uri="{FF2B5EF4-FFF2-40B4-BE49-F238E27FC236}">
                <a16:creationId xmlns:a16="http://schemas.microsoft.com/office/drawing/2014/main" id="{27CEF424-227D-B2EC-B2B5-78F339B566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067" y="911531"/>
            <a:ext cx="10600945" cy="5828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754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FB99B-8429-CEF2-DC58-5CA56A8F776D}"/>
              </a:ext>
            </a:extLst>
          </p:cNvPr>
          <p:cNvSpPr>
            <a:spLocks noGrp="1"/>
          </p:cNvSpPr>
          <p:nvPr>
            <p:ph type="title"/>
          </p:nvPr>
        </p:nvSpPr>
        <p:spPr>
          <a:xfrm>
            <a:off x="1069848" y="-287881"/>
            <a:ext cx="10058400" cy="1609344"/>
          </a:xfrm>
        </p:spPr>
        <p:txBody>
          <a:bodyPr/>
          <a:lstStyle/>
          <a:p>
            <a:pPr algn="ctr"/>
            <a:r>
              <a:rPr lang="es-ES" dirty="0"/>
              <a:t>Arquitectura del Sistema</a:t>
            </a:r>
          </a:p>
        </p:txBody>
      </p:sp>
      <p:pic>
        <p:nvPicPr>
          <p:cNvPr id="5" name="Imagen 4">
            <a:extLst>
              <a:ext uri="{FF2B5EF4-FFF2-40B4-BE49-F238E27FC236}">
                <a16:creationId xmlns:a16="http://schemas.microsoft.com/office/drawing/2014/main" id="{479F2CCB-9EDC-59C5-70CD-FDCE80675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79" y="1321463"/>
            <a:ext cx="10381173" cy="5181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053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EF82A-C5C9-B4D7-227E-B11D64B9BE4C}"/>
              </a:ext>
            </a:extLst>
          </p:cNvPr>
          <p:cNvSpPr>
            <a:spLocks noGrp="1"/>
          </p:cNvSpPr>
          <p:nvPr>
            <p:ph type="title"/>
          </p:nvPr>
        </p:nvSpPr>
        <p:spPr>
          <a:xfrm>
            <a:off x="1069848" y="-31555"/>
            <a:ext cx="10058400" cy="1609344"/>
          </a:xfrm>
        </p:spPr>
        <p:txBody>
          <a:bodyPr/>
          <a:lstStyle/>
          <a:p>
            <a:pPr algn="ctr"/>
            <a:r>
              <a:rPr lang="es-ES" dirty="0"/>
              <a:t>Diseño de Base de Datos</a:t>
            </a:r>
          </a:p>
        </p:txBody>
      </p:sp>
      <p:pic>
        <p:nvPicPr>
          <p:cNvPr id="4" name="Marcador de contenido 3">
            <a:extLst>
              <a:ext uri="{FF2B5EF4-FFF2-40B4-BE49-F238E27FC236}">
                <a16:creationId xmlns:a16="http://schemas.microsoft.com/office/drawing/2014/main" id="{2B67347B-BD7F-F46A-6C4E-8139CB143F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021"/>
          <a:stretch/>
        </p:blipFill>
        <p:spPr bwMode="auto">
          <a:xfrm>
            <a:off x="1091245" y="1297863"/>
            <a:ext cx="10058400" cy="5383156"/>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2126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15DC7-02CB-7D93-93BE-B585EEE17373}"/>
              </a:ext>
            </a:extLst>
          </p:cNvPr>
          <p:cNvSpPr>
            <a:spLocks noGrp="1"/>
          </p:cNvSpPr>
          <p:nvPr>
            <p:ph type="title"/>
          </p:nvPr>
        </p:nvSpPr>
        <p:spPr/>
        <p:txBody>
          <a:bodyPr/>
          <a:lstStyle/>
          <a:p>
            <a:pPr algn="ctr"/>
            <a:r>
              <a:rPr lang="es-ES" dirty="0"/>
              <a:t>Conclusiones</a:t>
            </a:r>
          </a:p>
        </p:txBody>
      </p:sp>
      <p:sp>
        <p:nvSpPr>
          <p:cNvPr id="3" name="Marcador de contenido 2">
            <a:extLst>
              <a:ext uri="{FF2B5EF4-FFF2-40B4-BE49-F238E27FC236}">
                <a16:creationId xmlns:a16="http://schemas.microsoft.com/office/drawing/2014/main" id="{A63ADC5C-B673-EF80-73B8-54B97E799BA3}"/>
              </a:ext>
            </a:extLst>
          </p:cNvPr>
          <p:cNvSpPr>
            <a:spLocks noGrp="1"/>
          </p:cNvSpPr>
          <p:nvPr>
            <p:ph idx="1"/>
          </p:nvPr>
        </p:nvSpPr>
        <p:spPr/>
        <p:txBody>
          <a:bodyPr/>
          <a:lstStyle/>
          <a:p>
            <a:r>
              <a:rPr lang="es-ES" dirty="0"/>
              <a:t>Se realizó el estudio del estado del arte de los sistemas para desarrollar asistentes virtuales dando como resultado la elección de la mejor solución para la herramienta informática propuesta.</a:t>
            </a:r>
          </a:p>
          <a:p>
            <a:r>
              <a:rPr lang="es-ES" dirty="0"/>
              <a:t>Se diseñó e implementó el prototipo de la herramienta  informática.</a:t>
            </a:r>
          </a:p>
          <a:p>
            <a:r>
              <a:rPr lang="es-ES" dirty="0"/>
              <a:t>Se desplegó la herramienta junto a un sistema para desarrollar asistentes virtuales.</a:t>
            </a:r>
          </a:p>
          <a:p>
            <a:r>
              <a:rPr lang="es-ES" dirty="0"/>
              <a:t>Algunas de las pruebas realizadas a la herramienta demuestran que aún falta mejorar el sistema de generación de conocimiento al proporcionar las preguntas y respuestas a partir de los datos entrados.</a:t>
            </a:r>
          </a:p>
        </p:txBody>
      </p:sp>
    </p:spTree>
    <p:extLst>
      <p:ext uri="{BB962C8B-B14F-4D97-AF65-F5344CB8AC3E}">
        <p14:creationId xmlns:p14="http://schemas.microsoft.com/office/powerpoint/2010/main" val="83483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4DC5D-F0BB-4707-BDEC-8153887BD67F}"/>
              </a:ext>
            </a:extLst>
          </p:cNvPr>
          <p:cNvSpPr>
            <a:spLocks noGrp="1"/>
          </p:cNvSpPr>
          <p:nvPr>
            <p:ph type="title"/>
          </p:nvPr>
        </p:nvSpPr>
        <p:spPr>
          <a:xfrm>
            <a:off x="1066800" y="-206472"/>
            <a:ext cx="10058400" cy="1609344"/>
          </a:xfrm>
        </p:spPr>
        <p:txBody>
          <a:bodyPr/>
          <a:lstStyle/>
          <a:p>
            <a:pPr algn="ctr"/>
            <a:r>
              <a:rPr lang="es-CU"/>
              <a:t>Ejemplo</a:t>
            </a:r>
            <a:r>
              <a:rPr lang="en-US"/>
              <a:t> de </a:t>
            </a:r>
            <a:r>
              <a:rPr lang="es-CU"/>
              <a:t>funcionamiento</a:t>
            </a:r>
            <a:endParaRPr lang="es-ES" dirty="0"/>
          </a:p>
        </p:txBody>
      </p:sp>
      <p:pic>
        <p:nvPicPr>
          <p:cNvPr id="3" name="4.1 Chat Web con Asistente (Interaccion)">
            <a:hlinkClick r:id="" action="ppaction://media"/>
            <a:extLst>
              <a:ext uri="{FF2B5EF4-FFF2-40B4-BE49-F238E27FC236}">
                <a16:creationId xmlns:a16="http://schemas.microsoft.com/office/drawing/2014/main" id="{20FC8EFE-3B84-83A1-8F85-E62C3512CAA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38864" y="952167"/>
            <a:ext cx="9497961" cy="5743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022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204" y="2586"/>
            <a:ext cx="9404723" cy="1400530"/>
          </a:xfrm>
        </p:spPr>
        <p:txBody>
          <a:bodyPr>
            <a:normAutofit/>
          </a:bodyPr>
          <a:lstStyle/>
          <a:p>
            <a:pPr algn="ctr"/>
            <a:r>
              <a:rPr lang="es-ES" sz="4400" dirty="0"/>
              <a:t>Introducción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09" y="1165123"/>
            <a:ext cx="5899341" cy="262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51DF1F65-98AD-4492-B695-140255AE1B23}"/>
              </a:ext>
            </a:extLst>
          </p:cNvPr>
          <p:cNvGrpSpPr/>
          <p:nvPr/>
        </p:nvGrpSpPr>
        <p:grpSpPr>
          <a:xfrm>
            <a:off x="1301205" y="4750004"/>
            <a:ext cx="9404722" cy="1246402"/>
            <a:chOff x="1077103" y="4361880"/>
            <a:chExt cx="7962045" cy="1246402"/>
          </a:xfrm>
        </p:grpSpPr>
        <p:pic>
          <p:nvPicPr>
            <p:cNvPr id="8" name="Imagen 7">
              <a:extLst>
                <a:ext uri="{FF2B5EF4-FFF2-40B4-BE49-F238E27FC236}">
                  <a16:creationId xmlns:a16="http://schemas.microsoft.com/office/drawing/2014/main" id="{087B340E-9CE5-46D7-8C29-DFD082159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77" y="4361880"/>
              <a:ext cx="1655371"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2EADE028-EBFB-4424-BB9D-0465D1036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512" y="4361880"/>
              <a:ext cx="1585426"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upo 13">
              <a:extLst>
                <a:ext uri="{FF2B5EF4-FFF2-40B4-BE49-F238E27FC236}">
                  <a16:creationId xmlns:a16="http://schemas.microsoft.com/office/drawing/2014/main" id="{10C4FFEE-6C49-4E04-AC07-40C924D1BBD4}"/>
                </a:ext>
              </a:extLst>
            </p:cNvPr>
            <p:cNvGrpSpPr/>
            <p:nvPr/>
          </p:nvGrpSpPr>
          <p:grpSpPr>
            <a:xfrm>
              <a:off x="1077103" y="4361881"/>
              <a:ext cx="1426865" cy="1246400"/>
              <a:chOff x="1077103" y="4361881"/>
              <a:chExt cx="1245463" cy="1246400"/>
            </a:xfrm>
          </p:grpSpPr>
          <p:pic>
            <p:nvPicPr>
              <p:cNvPr id="6" name="Imagen 5">
                <a:extLst>
                  <a:ext uri="{FF2B5EF4-FFF2-40B4-BE49-F238E27FC236}">
                    <a16:creationId xmlns:a16="http://schemas.microsoft.com/office/drawing/2014/main" id="{D7EB3E0B-CDF4-4FE2-A38B-565859290D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03" y="4361881"/>
                <a:ext cx="1245463" cy="124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078D816-56CC-4E58-BB59-236648083603}"/>
                  </a:ext>
                </a:extLst>
              </p:cNvPr>
              <p:cNvSpPr txBox="1"/>
              <p:nvPr/>
            </p:nvSpPr>
            <p:spPr>
              <a:xfrm>
                <a:off x="1334825" y="4815803"/>
                <a:ext cx="933902" cy="338554"/>
              </a:xfrm>
              <a:prstGeom prst="rect">
                <a:avLst/>
              </a:prstGeom>
              <a:noFill/>
              <a:ln>
                <a:noFill/>
              </a:ln>
            </p:spPr>
            <p:txBody>
              <a:bodyPr wrap="square" rtlCol="0">
                <a:spAutoFit/>
              </a:bodyPr>
              <a:lstStyle/>
              <a:p>
                <a:r>
                  <a:rPr lang="es-ES" sz="1600" dirty="0"/>
                  <a:t>Cortana</a:t>
                </a:r>
              </a:p>
            </p:txBody>
          </p:sp>
        </p:grpSp>
        <p:pic>
          <p:nvPicPr>
            <p:cNvPr id="16" name="Imagen 15">
              <a:extLst>
                <a:ext uri="{FF2B5EF4-FFF2-40B4-BE49-F238E27FC236}">
                  <a16:creationId xmlns:a16="http://schemas.microsoft.com/office/drawing/2014/main" id="{BAFD21F4-017C-4546-A80D-5DB4D76E4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066" y="4361881"/>
              <a:ext cx="1720668"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9" name="Conector recto de flecha 18">
            <a:extLst>
              <a:ext uri="{FF2B5EF4-FFF2-40B4-BE49-F238E27FC236}">
                <a16:creationId xmlns:a16="http://schemas.microsoft.com/office/drawing/2014/main" id="{EB862579-AD7D-40AA-8E08-51B3BBFAD0E0}"/>
              </a:ext>
            </a:extLst>
          </p:cNvPr>
          <p:cNvCxnSpPr/>
          <p:nvPr/>
        </p:nvCxnSpPr>
        <p:spPr>
          <a:xfrm flipH="1">
            <a:off x="2403987" y="3790334"/>
            <a:ext cx="582622" cy="73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0BD34225-9C82-482C-853C-FFB0C4E5367F}"/>
              </a:ext>
            </a:extLst>
          </p:cNvPr>
          <p:cNvCxnSpPr/>
          <p:nvPr/>
        </p:nvCxnSpPr>
        <p:spPr>
          <a:xfrm>
            <a:off x="4569920"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5F7410E2-188C-40F8-894D-7D295AFCAB00}"/>
              </a:ext>
            </a:extLst>
          </p:cNvPr>
          <p:cNvCxnSpPr>
            <a:cxnSpLocks/>
          </p:cNvCxnSpPr>
          <p:nvPr/>
        </p:nvCxnSpPr>
        <p:spPr>
          <a:xfrm>
            <a:off x="7162435"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C620EDB3-74B6-4B60-80AD-7FBB9B08B8D6}"/>
              </a:ext>
            </a:extLst>
          </p:cNvPr>
          <p:cNvCxnSpPr/>
          <p:nvPr/>
        </p:nvCxnSpPr>
        <p:spPr>
          <a:xfrm>
            <a:off x="8885950" y="3790334"/>
            <a:ext cx="729998"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45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525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5342220" y="4384004"/>
            <a:ext cx="5676439" cy="2523768"/>
          </a:xfrm>
          <a:prstGeom prst="rect">
            <a:avLst/>
          </a:prstGeom>
          <a:noFill/>
        </p:spPr>
        <p:txBody>
          <a:bodyPr wrap="square">
            <a:spAutoFit/>
          </a:bodyPr>
          <a:lstStyle/>
          <a:p>
            <a:pPr algn="ctr"/>
            <a:r>
              <a:rPr lang="es-ES" sz="2600" b="1" dirty="0">
                <a:latin typeface="Calibri" panose="020F0502020204030204" pitchFamily="34" charset="0"/>
                <a:cs typeface="Calibri" panose="020F0502020204030204" pitchFamily="34" charset="0"/>
              </a:rPr>
              <a:t>Autor</a:t>
            </a:r>
          </a:p>
          <a:p>
            <a:pPr algn="ctr"/>
            <a:r>
              <a:rPr lang="es-ES" sz="2600" b="1" dirty="0">
                <a:latin typeface="Calibri" panose="020F0502020204030204" pitchFamily="34" charset="0"/>
                <a:cs typeface="Calibri" panose="020F0502020204030204" pitchFamily="34" charset="0"/>
              </a:rPr>
              <a:t>Jorge Ernesto Duvalón Hernández</a:t>
            </a:r>
          </a:p>
          <a:p>
            <a:pPr algn="ctr"/>
            <a:endParaRPr lang="es-ES" sz="2600" b="1" dirty="0">
              <a:latin typeface="Calibri" panose="020F0502020204030204" pitchFamily="34" charset="0"/>
              <a:cs typeface="Calibri" panose="020F0502020204030204" pitchFamily="34" charset="0"/>
            </a:endParaRPr>
          </a:p>
          <a:p>
            <a:pPr algn="ctr"/>
            <a:r>
              <a:rPr lang="es-ES" sz="2600" b="1" dirty="0">
                <a:latin typeface="Calibri" panose="020F0502020204030204" pitchFamily="34" charset="0"/>
                <a:cs typeface="Calibri" panose="020F0502020204030204" pitchFamily="34" charset="0"/>
              </a:rPr>
              <a:t>Tutor </a:t>
            </a:r>
          </a:p>
          <a:p>
            <a:pPr algn="ctr"/>
            <a:r>
              <a:rPr lang="es-ES" sz="2600" b="1" dirty="0" err="1">
                <a:latin typeface="Calibri" panose="020F0502020204030204" pitchFamily="34" charset="0"/>
                <a:cs typeface="Calibri" panose="020F0502020204030204" pitchFamily="34" charset="0"/>
              </a:rPr>
              <a:t>Dionis</a:t>
            </a:r>
            <a:r>
              <a:rPr lang="es-ES" sz="2600" b="1" dirty="0">
                <a:latin typeface="Calibri" panose="020F0502020204030204" pitchFamily="34" charset="0"/>
                <a:cs typeface="Calibri" panose="020F0502020204030204" pitchFamily="34" charset="0"/>
              </a:rPr>
              <a:t> López Ramos</a:t>
            </a:r>
          </a:p>
          <a:p>
            <a:pPr algn="ctr"/>
            <a:endParaRPr lang="es-E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56447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3917" y="-235407"/>
            <a:ext cx="9404723" cy="1400530"/>
          </a:xfrm>
        </p:spPr>
        <p:txBody>
          <a:bodyPr>
            <a:normAutofit/>
          </a:bodyPr>
          <a:lstStyle/>
          <a:p>
            <a:pPr algn="ctr"/>
            <a:r>
              <a:rPr lang="es-ES" sz="4400" dirty="0"/>
              <a:t>Introducción</a:t>
            </a:r>
          </a:p>
        </p:txBody>
      </p:sp>
      <p:sp>
        <p:nvSpPr>
          <p:cNvPr id="5" name="CuadroTexto 4">
            <a:extLst>
              <a:ext uri="{FF2B5EF4-FFF2-40B4-BE49-F238E27FC236}">
                <a16:creationId xmlns:a16="http://schemas.microsoft.com/office/drawing/2014/main" id="{381FB2C4-F0C8-1482-8DBF-8D9866E14120}"/>
              </a:ext>
            </a:extLst>
          </p:cNvPr>
          <p:cNvSpPr txBox="1"/>
          <p:nvPr/>
        </p:nvSpPr>
        <p:spPr>
          <a:xfrm>
            <a:off x="1233916" y="1014779"/>
            <a:ext cx="9960109" cy="5016758"/>
          </a:xfrm>
          <a:prstGeom prst="rect">
            <a:avLst/>
          </a:prstGeom>
          <a:noFill/>
        </p:spPr>
        <p:txBody>
          <a:bodyPr wrap="square">
            <a:spAutoFit/>
          </a:bodyPr>
          <a:lstStyle/>
          <a:p>
            <a:pPr algn="just"/>
            <a:r>
              <a:rPr lang="es-ES" sz="2000" dirty="0">
                <a:effectLst/>
                <a:latin typeface="Rockwell (Cuerpo)"/>
                <a:ea typeface="Times New Roman" panose="02020603050405020304" pitchFamily="18" charset="0"/>
              </a:rPr>
              <a:t>Un Asistente virtual </a:t>
            </a:r>
            <a:r>
              <a:rPr lang="es-ES" sz="2000" dirty="0">
                <a:solidFill>
                  <a:srgbClr val="000000"/>
                </a:solidFill>
                <a:effectLst/>
                <a:latin typeface="Rockwell (Cuerpo)"/>
                <a:ea typeface="Calibri" panose="020F0502020204030204" pitchFamily="34" charset="0"/>
              </a:rPr>
              <a:t>(AV)</a:t>
            </a:r>
            <a:r>
              <a:rPr lang="es-ES" sz="2000" i="1" dirty="0">
                <a:solidFill>
                  <a:srgbClr val="000000"/>
                </a:solidFill>
                <a:effectLst/>
                <a:latin typeface="Rockwell (Cuerpo)"/>
                <a:ea typeface="Calibri" panose="020F0502020204030204" pitchFamily="34" charset="0"/>
              </a:rPr>
              <a:t> </a:t>
            </a:r>
            <a:r>
              <a:rPr lang="es-ES" sz="2000" dirty="0">
                <a:effectLst/>
                <a:latin typeface="Rockwell (Cuerpo)"/>
                <a:ea typeface="Times New Roman" panose="02020603050405020304" pitchFamily="18" charset="0"/>
              </a:rPr>
              <a:t>es un programa informático que permite a los seres humanos interactuar con la tecnología utilizando una variedad de métodos de entrada (voz, texto, gestos, tacto, etc.). </a:t>
            </a:r>
          </a:p>
          <a:p>
            <a:pPr algn="just"/>
            <a:endParaRPr lang="es-ES" sz="2000" dirty="0">
              <a:latin typeface="Rockwell (Cuerpo)"/>
            </a:endParaRPr>
          </a:p>
          <a:p>
            <a:pPr algn="just"/>
            <a:r>
              <a:rPr lang="es-ES" sz="2000" dirty="0">
                <a:effectLst/>
                <a:latin typeface="Rockwell (Cuerpo)"/>
                <a:ea typeface="Times New Roman" panose="02020603050405020304" pitchFamily="18" charset="0"/>
              </a:rPr>
              <a:t>Durante muchos años, los asistentes virtuales se utilizaron sólo en entornos de servicio al cliente, pero ahora se han añadido otros casos de uso principalmente dentro de las empresas para mejorar la experiencia del cliente y la eficiencia empresarial. </a:t>
            </a:r>
          </a:p>
          <a:p>
            <a:pPr algn="just"/>
            <a:endParaRPr lang="es-ES" sz="2000" dirty="0">
              <a:latin typeface="Rockwell (Cuerpo)"/>
            </a:endParaRPr>
          </a:p>
          <a:p>
            <a:pPr algn="just"/>
            <a:r>
              <a:rPr lang="es-MX" sz="2000" dirty="0">
                <a:solidFill>
                  <a:srgbClr val="000000"/>
                </a:solidFill>
                <a:effectLst/>
                <a:latin typeface="Rockwell (Cuerpo)"/>
                <a:ea typeface="Calibri" panose="020F0502020204030204" pitchFamily="34" charset="0"/>
              </a:rPr>
              <a:t>En nuestro país actualmente esta tecnología no es muy explotada, aunque han existido, como es el ejemplo de Amanda (Usada para información sobre las elecciones en Cuba) y ELIZ que es un asistente virtual para la plataforma ENZONA. </a:t>
            </a:r>
          </a:p>
          <a:p>
            <a:pPr algn="just"/>
            <a:endParaRPr lang="es-MX" sz="2000" dirty="0">
              <a:solidFill>
                <a:srgbClr val="000000"/>
              </a:solidFill>
              <a:latin typeface="Rockwell (Cuerpo)"/>
            </a:endParaRPr>
          </a:p>
          <a:p>
            <a:pPr algn="just"/>
            <a:r>
              <a:rPr lang="es-MX" sz="2000" dirty="0">
                <a:solidFill>
                  <a:srgbClr val="000000"/>
                </a:solidFill>
                <a:latin typeface="Rockwell (Cuerpo)"/>
              </a:rPr>
              <a:t>El propósito de esta investigación es, además de facilitar el desarrollo de asistentes virtuales, potenciar el uso de los mismos mejorando sus capacidades de respuesta al interactuar con las personas.</a:t>
            </a:r>
            <a:endParaRPr lang="es-ES" sz="2000" dirty="0">
              <a:latin typeface="Rockwell (Cuerpo)"/>
            </a:endParaRPr>
          </a:p>
        </p:txBody>
      </p:sp>
    </p:spTree>
    <p:extLst>
      <p:ext uri="{BB962C8B-B14F-4D97-AF65-F5344CB8AC3E}">
        <p14:creationId xmlns:p14="http://schemas.microsoft.com/office/powerpoint/2010/main" val="349806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90072" y="1953195"/>
            <a:ext cx="5771962" cy="4576193"/>
            <a:chOff x="2006600" y="1838325"/>
            <a:chExt cx="8153400" cy="4435475"/>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838325"/>
              <a:ext cx="8153400" cy="4435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2187448" y="4749800"/>
              <a:ext cx="3540252" cy="369332"/>
            </a:xfrm>
            <a:prstGeom prst="rect">
              <a:avLst/>
            </a:prstGeom>
            <a:noFill/>
          </p:spPr>
          <p:txBody>
            <a:bodyPr wrap="square" rtlCol="0">
              <a:spAutoFit/>
            </a:bodyPr>
            <a:lstStyle/>
            <a:p>
              <a:r>
                <a:rPr lang="es-ES" dirty="0"/>
                <a:t>Conocimiento del </a:t>
              </a:r>
              <a:r>
                <a:rPr lang="es-ES" dirty="0" err="1"/>
                <a:t>Chatbot</a:t>
              </a:r>
              <a:endParaRPr lang="es-ES" dirty="0"/>
            </a:p>
          </p:txBody>
        </p:sp>
      </p:grpSp>
      <p:sp>
        <p:nvSpPr>
          <p:cNvPr id="9" name="Título 1">
            <a:extLst>
              <a:ext uri="{FF2B5EF4-FFF2-40B4-BE49-F238E27FC236}">
                <a16:creationId xmlns:a16="http://schemas.microsoft.com/office/drawing/2014/main" id="{71CBA660-EEE7-5749-6F06-1D7B48A3B681}"/>
              </a:ext>
            </a:extLst>
          </p:cNvPr>
          <p:cNvSpPr>
            <a:spLocks noGrp="1"/>
          </p:cNvSpPr>
          <p:nvPr>
            <p:ph type="title"/>
          </p:nvPr>
        </p:nvSpPr>
        <p:spPr>
          <a:xfrm>
            <a:off x="390073" y="484188"/>
            <a:ext cx="5771962" cy="1609725"/>
          </a:xfrm>
        </p:spPr>
        <p:txBody>
          <a:bodyPr>
            <a:normAutofit/>
          </a:bodyPr>
          <a:lstStyle/>
          <a:p>
            <a:pPr algn="ctr"/>
            <a:r>
              <a:rPr lang="es-ES" sz="4400" dirty="0"/>
              <a:t>Situación Problémica</a:t>
            </a:r>
          </a:p>
        </p:txBody>
      </p:sp>
      <p:sp>
        <p:nvSpPr>
          <p:cNvPr id="2" name="Título 1">
            <a:extLst>
              <a:ext uri="{FF2B5EF4-FFF2-40B4-BE49-F238E27FC236}">
                <a16:creationId xmlns:a16="http://schemas.microsoft.com/office/drawing/2014/main" id="{CA4BA7A9-4B18-EE5B-1013-EEA40A8779C4}"/>
              </a:ext>
            </a:extLst>
          </p:cNvPr>
          <p:cNvSpPr txBox="1">
            <a:spLocks/>
          </p:cNvSpPr>
          <p:nvPr/>
        </p:nvSpPr>
        <p:spPr>
          <a:xfrm>
            <a:off x="6400597" y="565834"/>
            <a:ext cx="5568246" cy="1387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Problema</a:t>
            </a:r>
          </a:p>
        </p:txBody>
      </p:sp>
      <p:grpSp>
        <p:nvGrpSpPr>
          <p:cNvPr id="3" name="Grupo 2">
            <a:extLst>
              <a:ext uri="{FF2B5EF4-FFF2-40B4-BE49-F238E27FC236}">
                <a16:creationId xmlns:a16="http://schemas.microsoft.com/office/drawing/2014/main" id="{1F5EBB35-8757-0252-F09A-B640898971CC}"/>
              </a:ext>
            </a:extLst>
          </p:cNvPr>
          <p:cNvGrpSpPr/>
          <p:nvPr/>
        </p:nvGrpSpPr>
        <p:grpSpPr>
          <a:xfrm>
            <a:off x="6400597" y="1953195"/>
            <a:ext cx="5568246" cy="4576193"/>
            <a:chOff x="1879599" y="914400"/>
            <a:chExt cx="8512175" cy="5029200"/>
          </a:xfrm>
        </p:grpSpPr>
        <p:pic>
          <p:nvPicPr>
            <p:cNvPr id="4" name="Imagen 3">
              <a:extLst>
                <a:ext uri="{FF2B5EF4-FFF2-40B4-BE49-F238E27FC236}">
                  <a16:creationId xmlns:a16="http://schemas.microsoft.com/office/drawing/2014/main" id="{69327A56-0856-63DD-F9C3-97B91FA9C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599" y="914400"/>
              <a:ext cx="8512175" cy="5029200"/>
            </a:xfrm>
            <a:prstGeom prst="rect">
              <a:avLst/>
            </a:prstGeom>
          </p:spPr>
          <p:style>
            <a:lnRef idx="2">
              <a:schemeClr val="dk1"/>
            </a:lnRef>
            <a:fillRef idx="1">
              <a:schemeClr val="lt1"/>
            </a:fillRef>
            <a:effectRef idx="0">
              <a:schemeClr val="dk1"/>
            </a:effectRef>
            <a:fontRef idx="minor">
              <a:schemeClr val="dk1"/>
            </a:fontRef>
          </p:style>
        </p:pic>
        <p:sp>
          <p:nvSpPr>
            <p:cNvPr id="8" name="CuadroTexto 7">
              <a:extLst>
                <a:ext uri="{FF2B5EF4-FFF2-40B4-BE49-F238E27FC236}">
                  <a16:creationId xmlns:a16="http://schemas.microsoft.com/office/drawing/2014/main" id="{1E72EEA2-3B2A-38AC-EB33-BAAE164FB8F4}"/>
                </a:ext>
              </a:extLst>
            </p:cNvPr>
            <p:cNvSpPr txBox="1"/>
            <p:nvPr/>
          </p:nvSpPr>
          <p:spPr>
            <a:xfrm>
              <a:off x="2965530" y="5132284"/>
              <a:ext cx="1812809" cy="3188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Cliente</a:t>
              </a:r>
            </a:p>
          </p:txBody>
        </p:sp>
        <p:sp>
          <p:nvSpPr>
            <p:cNvPr id="10" name="CuadroTexto 9">
              <a:extLst>
                <a:ext uri="{FF2B5EF4-FFF2-40B4-BE49-F238E27FC236}">
                  <a16:creationId xmlns:a16="http://schemas.microsoft.com/office/drawing/2014/main" id="{4FFE47B6-9788-A73A-4BA8-229EAC65C39A}"/>
                </a:ext>
              </a:extLst>
            </p:cNvPr>
            <p:cNvSpPr txBox="1"/>
            <p:nvPr/>
          </p:nvSpPr>
          <p:spPr>
            <a:xfrm>
              <a:off x="7124939" y="5238235"/>
              <a:ext cx="3104867" cy="3188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Servicio de Agente Humano </a:t>
              </a:r>
            </a:p>
          </p:txBody>
        </p:sp>
      </p:grpSp>
    </p:spTree>
    <p:extLst>
      <p:ext uri="{BB962C8B-B14F-4D97-AF65-F5344CB8AC3E}">
        <p14:creationId xmlns:p14="http://schemas.microsoft.com/office/powerpoint/2010/main" val="320418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Objeto de Estudio</a:t>
            </a:r>
          </a:p>
        </p:txBody>
      </p:sp>
      <p:sp>
        <p:nvSpPr>
          <p:cNvPr id="3" name="Marcador de contenido 2"/>
          <p:cNvSpPr>
            <a:spLocks noGrp="1"/>
          </p:cNvSpPr>
          <p:nvPr>
            <p:ph idx="1"/>
          </p:nvPr>
        </p:nvSpPr>
        <p:spPr>
          <a:xfrm>
            <a:off x="1103312" y="2052918"/>
            <a:ext cx="906427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La gestión </a:t>
            </a:r>
            <a:r>
              <a:rPr lang="es-ES" dirty="0">
                <a:latin typeface="Rockwell (Cuerpo)"/>
                <a:ea typeface="Calibri" panose="020F0502020204030204" pitchFamily="34" charset="0"/>
              </a:rPr>
              <a:t>automatizada de</a:t>
            </a:r>
            <a:r>
              <a:rPr lang="es-ES" dirty="0">
                <a:effectLst/>
                <a:latin typeface="Rockwell (Cuerpo)"/>
                <a:ea typeface="Calibri" panose="020F0502020204030204" pitchFamily="34" charset="0"/>
              </a:rPr>
              <a:t> conocimiento y procesamiento de lenguaje natural.</a:t>
            </a:r>
          </a:p>
        </p:txBody>
      </p:sp>
      <p:sp>
        <p:nvSpPr>
          <p:cNvPr id="4" name="Título 1">
            <a:extLst>
              <a:ext uri="{FF2B5EF4-FFF2-40B4-BE49-F238E27FC236}">
                <a16:creationId xmlns:a16="http://schemas.microsoft.com/office/drawing/2014/main" id="{A6935A8C-F2CD-9028-39DA-B57FB3CB6B69}"/>
              </a:ext>
            </a:extLst>
          </p:cNvPr>
          <p:cNvSpPr txBox="1">
            <a:spLocks/>
          </p:cNvSpPr>
          <p:nvPr/>
        </p:nvSpPr>
        <p:spPr>
          <a:xfrm>
            <a:off x="1103312" y="276253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Campo de Acción</a:t>
            </a:r>
          </a:p>
        </p:txBody>
      </p:sp>
      <p:sp>
        <p:nvSpPr>
          <p:cNvPr id="7" name="Marcador de contenido 2">
            <a:extLst>
              <a:ext uri="{FF2B5EF4-FFF2-40B4-BE49-F238E27FC236}">
                <a16:creationId xmlns:a16="http://schemas.microsoft.com/office/drawing/2014/main" id="{8B50A711-94A7-5633-8F77-8E9F80A1A88A}"/>
              </a:ext>
            </a:extLst>
          </p:cNvPr>
          <p:cNvSpPr txBox="1">
            <a:spLocks/>
          </p:cNvSpPr>
          <p:nvPr/>
        </p:nvSpPr>
        <p:spPr>
          <a:xfrm>
            <a:off x="1030288" y="4374183"/>
            <a:ext cx="10058400" cy="4199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solidFill>
                  <a:srgbClr val="000000"/>
                </a:solidFill>
                <a:latin typeface="Rockwell (Cuerpo)"/>
                <a:ea typeface="Times New Roman" panose="02020603050405020304" pitchFamily="18" charset="0"/>
              </a:rPr>
              <a:t>Los Asistentes Virtuales.</a:t>
            </a:r>
            <a:endParaRPr lang="es-ES" dirty="0">
              <a:latin typeface="Rockwell (Cuerpo)"/>
              <a:cs typeface="Arial" panose="020B0604020202020204" pitchFamily="34" charset="0"/>
            </a:endParaRPr>
          </a:p>
        </p:txBody>
      </p:sp>
    </p:spTree>
    <p:extLst>
      <p:ext uri="{BB962C8B-B14F-4D97-AF65-F5344CB8AC3E}">
        <p14:creationId xmlns:p14="http://schemas.microsoft.com/office/powerpoint/2010/main" val="212512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Objetivo General</a:t>
            </a:r>
          </a:p>
        </p:txBody>
      </p:sp>
      <p:sp>
        <p:nvSpPr>
          <p:cNvPr id="3" name="Marcador de contenido 2"/>
          <p:cNvSpPr>
            <a:spLocks noGrp="1"/>
          </p:cNvSpPr>
          <p:nvPr>
            <p:ph idx="1"/>
          </p:nvPr>
        </p:nvSpPr>
        <p:spPr/>
        <p:txBody>
          <a:bodyPr>
            <a:normAutofit/>
          </a:bodyPr>
          <a:lstStyle/>
          <a:p>
            <a:pPr marL="0" indent="0" algn="just">
              <a:buNone/>
            </a:pPr>
            <a:r>
              <a:rPr lang="es-ES" dirty="0">
                <a:solidFill>
                  <a:srgbClr val="000000"/>
                </a:solidFill>
                <a:effectLst/>
                <a:latin typeface="Rockwell (Cuerpo)"/>
                <a:ea typeface="Times New Roman" panose="02020603050405020304" pitchFamily="18" charset="0"/>
              </a:rPr>
              <a:t>Desarrollar una aplicación informática que permita la gestión o construcción de conocimiento de manera automática para Asistentes Virtuales, </a:t>
            </a:r>
            <a:r>
              <a:rPr lang="es-ES" strike="sngStrike" dirty="0">
                <a:solidFill>
                  <a:srgbClr val="000000"/>
                </a:solidFill>
                <a:effectLst/>
                <a:latin typeface="Rockwell (Cuerpo)"/>
                <a:ea typeface="Times New Roman" panose="02020603050405020304" pitchFamily="18" charset="0"/>
              </a:rPr>
              <a:t>en las plataformas web o móvil que estén usando el servicio brindado por los asistentes virtuales</a:t>
            </a:r>
            <a:r>
              <a:rPr lang="es-ES" dirty="0">
                <a:solidFill>
                  <a:srgbClr val="000000"/>
                </a:solidFill>
                <a:effectLst/>
                <a:latin typeface="Rockwell (Cuerpo)"/>
                <a:ea typeface="Times New Roman" panose="02020603050405020304" pitchFamily="18" charset="0"/>
              </a:rPr>
              <a:t>, para que estos puedan ser más eficientes al responder cualquier duda o inquietud de los usuarios.</a:t>
            </a:r>
            <a:endParaRPr lang="es-ES" dirty="0">
              <a:latin typeface="Rockwell (Cuerpo)"/>
            </a:endParaRPr>
          </a:p>
        </p:txBody>
      </p:sp>
    </p:spTree>
    <p:extLst>
      <p:ext uri="{BB962C8B-B14F-4D97-AF65-F5344CB8AC3E}">
        <p14:creationId xmlns:p14="http://schemas.microsoft.com/office/powerpoint/2010/main" val="173815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917D65-76FB-9794-C5E8-AF2AF3DF5CCC}"/>
              </a:ext>
            </a:extLst>
          </p:cNvPr>
          <p:cNvSpPr>
            <a:spLocks noGrp="1"/>
          </p:cNvSpPr>
          <p:nvPr>
            <p:ph idx="1"/>
          </p:nvPr>
        </p:nvSpPr>
        <p:spPr/>
        <p:txBody>
          <a:bodyPr/>
          <a:lstStyle/>
          <a:p>
            <a:pPr algn="just">
              <a:lnSpc>
                <a:spcPct val="115000"/>
              </a:lnSpc>
            </a:pPr>
            <a:r>
              <a:rPr lang="es-US" dirty="0">
                <a:effectLst/>
                <a:latin typeface="Rockwell (Cuerpo)"/>
                <a:ea typeface="Calibri" panose="020F0502020204030204" pitchFamily="34" charset="0"/>
              </a:rPr>
              <a:t>Estudio del estado del arte de las herramientas para la creación de asistentes virtuales.</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Diseñar un prototipo de herramienta para la creación de conocimiento de un asistente virtual.</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Implementar el prototipo de herramienta diseñado.</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Probar el prototipo de herramienta diseñado en varias esferas del conocimiento humano.</a:t>
            </a:r>
            <a:endParaRPr lang="es-ES" dirty="0">
              <a:effectLst/>
              <a:latin typeface="Rockwell (Cuerpo)"/>
              <a:ea typeface="Calibri" panose="020F0502020204030204" pitchFamily="34" charset="0"/>
            </a:endParaRPr>
          </a:p>
          <a:p>
            <a:pPr algn="just">
              <a:lnSpc>
                <a:spcPct val="115000"/>
              </a:lnSpc>
              <a:spcAft>
                <a:spcPts val="1000"/>
              </a:spcAft>
            </a:pPr>
            <a:r>
              <a:rPr lang="es-US" dirty="0">
                <a:effectLst/>
                <a:latin typeface="Rockwell (Cuerpo)"/>
                <a:ea typeface="Calibri" panose="020F0502020204030204" pitchFamily="34" charset="0"/>
              </a:rPr>
              <a:t>Desplegar la herramienta junto a un sistema de gestión para la creación de asistentes virtuales. </a:t>
            </a:r>
            <a:endParaRPr lang="es-ES" dirty="0">
              <a:effectLst/>
              <a:latin typeface="Rockwell (Cuerpo)"/>
              <a:ea typeface="Calibri" panose="020F0502020204030204" pitchFamily="34" charset="0"/>
            </a:endParaRPr>
          </a:p>
          <a:p>
            <a:endParaRPr lang="es-ES" dirty="0"/>
          </a:p>
        </p:txBody>
      </p:sp>
      <p:sp>
        <p:nvSpPr>
          <p:cNvPr id="4" name="Título 1">
            <a:extLst>
              <a:ext uri="{FF2B5EF4-FFF2-40B4-BE49-F238E27FC236}">
                <a16:creationId xmlns:a16="http://schemas.microsoft.com/office/drawing/2014/main" id="{64F6A608-76BD-C020-3506-9A63DA061446}"/>
              </a:ext>
            </a:extLst>
          </p:cNvPr>
          <p:cNvSpPr>
            <a:spLocks noGrp="1"/>
          </p:cNvSpPr>
          <p:nvPr>
            <p:ph type="title"/>
          </p:nvPr>
        </p:nvSpPr>
        <p:spPr>
          <a:xfrm>
            <a:off x="1069848" y="484632"/>
            <a:ext cx="10058400" cy="1609344"/>
          </a:xfrm>
        </p:spPr>
        <p:txBody>
          <a:bodyPr>
            <a:normAutofit/>
          </a:bodyPr>
          <a:lstStyle/>
          <a:p>
            <a:pPr algn="ctr"/>
            <a:r>
              <a:rPr lang="es-ES" sz="4400" dirty="0"/>
              <a:t>Objetivos Específicos</a:t>
            </a:r>
          </a:p>
        </p:txBody>
      </p:sp>
    </p:spTree>
    <p:extLst>
      <p:ext uri="{BB962C8B-B14F-4D97-AF65-F5344CB8AC3E}">
        <p14:creationId xmlns:p14="http://schemas.microsoft.com/office/powerpoint/2010/main" val="6933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Hipótesis</a:t>
            </a:r>
          </a:p>
        </p:txBody>
      </p:sp>
      <p:sp>
        <p:nvSpPr>
          <p:cNvPr id="3" name="Marcador de contenido 2"/>
          <p:cNvSpPr>
            <a:spLocks noGrp="1"/>
          </p:cNvSpPr>
          <p:nvPr>
            <p:ph idx="1"/>
          </p:nvPr>
        </p:nvSpPr>
        <p:spPr>
          <a:xfrm>
            <a:off x="1103312" y="2052918"/>
            <a:ext cx="930993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Se desarrollará una aplicación informática que construya el conocimiento para un asistente virtual de forma automática, que permita a los asistentes virtuales responder o evacuar cualquier duda de los usuarios eficientemente desde las plataformas web o móvil donde se use el servicio de chat, estas plataformas se favorecerán al ganar en calidad en el servicio. </a:t>
            </a:r>
          </a:p>
        </p:txBody>
      </p:sp>
    </p:spTree>
    <p:extLst>
      <p:ext uri="{BB962C8B-B14F-4D97-AF65-F5344CB8AC3E}">
        <p14:creationId xmlns:p14="http://schemas.microsoft.com/office/powerpoint/2010/main" val="23937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C0955-1AA8-406E-8C4B-58DC377FF286}"/>
              </a:ext>
            </a:extLst>
          </p:cNvPr>
          <p:cNvSpPr>
            <a:spLocks noGrp="1"/>
          </p:cNvSpPr>
          <p:nvPr>
            <p:ph type="title"/>
          </p:nvPr>
        </p:nvSpPr>
        <p:spPr/>
        <p:txBody>
          <a:bodyPr/>
          <a:lstStyle/>
          <a:p>
            <a:pPr algn="ctr"/>
            <a:r>
              <a:rPr lang="es-ES" dirty="0"/>
              <a:t>Plataformas para desarrollar Asistentes Virtuales</a:t>
            </a:r>
          </a:p>
        </p:txBody>
      </p:sp>
      <p:pic>
        <p:nvPicPr>
          <p:cNvPr id="4" name="Imagen 3">
            <a:extLst>
              <a:ext uri="{FF2B5EF4-FFF2-40B4-BE49-F238E27FC236}">
                <a16:creationId xmlns:a16="http://schemas.microsoft.com/office/drawing/2014/main" id="{BC395ECD-DBA9-415F-8FF4-FA6E54147F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2" y="5018375"/>
            <a:ext cx="1685925" cy="89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D8639118-DF94-41D6-839A-96338033308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0146" y="2556664"/>
            <a:ext cx="1831340" cy="1095375"/>
          </a:xfrm>
          <a:prstGeom prst="rect">
            <a:avLst/>
          </a:prstGeom>
          <a:ln w="57150" cap="sq">
            <a:solidFill>
              <a:srgbClr val="00B05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0E9BEDC6-38BC-46BC-864F-997C038ABB0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56789"/>
            <a:ext cx="1676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ACF6082A-1A41-4BE7-A261-2C3E85DDB2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70311" y="4774401"/>
            <a:ext cx="1831340"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B4F7C0F5-4E8B-402C-9ADC-77E867D1F1C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73250" y="2556664"/>
            <a:ext cx="177165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0AEE687-1E65-459B-80D2-647E41689EA1}"/>
              </a:ext>
            </a:extLst>
          </p:cNvPr>
          <p:cNvSpPr txBox="1"/>
          <p:nvPr/>
        </p:nvSpPr>
        <p:spPr>
          <a:xfrm>
            <a:off x="5029790" y="4589735"/>
            <a:ext cx="222641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Azure Bot Service</a:t>
            </a:r>
            <a:endParaRPr lang="es-ES" dirty="0"/>
          </a:p>
        </p:txBody>
      </p:sp>
      <p:sp>
        <p:nvSpPr>
          <p:cNvPr id="12" name="CuadroTexto 11">
            <a:extLst>
              <a:ext uri="{FF2B5EF4-FFF2-40B4-BE49-F238E27FC236}">
                <a16:creationId xmlns:a16="http://schemas.microsoft.com/office/drawing/2014/main" id="{31E1267E-7502-48B7-B335-A97445CB8EA6}"/>
              </a:ext>
            </a:extLst>
          </p:cNvPr>
          <p:cNvSpPr txBox="1"/>
          <p:nvPr/>
        </p:nvSpPr>
        <p:spPr>
          <a:xfrm>
            <a:off x="1980561" y="3650145"/>
            <a:ext cx="162147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Amazon Lex </a:t>
            </a:r>
            <a:endParaRPr lang="es-ES" dirty="0"/>
          </a:p>
        </p:txBody>
      </p:sp>
      <p:sp>
        <p:nvSpPr>
          <p:cNvPr id="14" name="CuadroTexto 13">
            <a:extLst>
              <a:ext uri="{FF2B5EF4-FFF2-40B4-BE49-F238E27FC236}">
                <a16:creationId xmlns:a16="http://schemas.microsoft.com/office/drawing/2014/main" id="{71E03349-2A75-4330-95FD-178D52E0DA03}"/>
              </a:ext>
            </a:extLst>
          </p:cNvPr>
          <p:cNvSpPr txBox="1"/>
          <p:nvPr/>
        </p:nvSpPr>
        <p:spPr>
          <a:xfrm>
            <a:off x="2090584" y="5951825"/>
            <a:ext cx="1511453"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DialogFlow</a:t>
            </a:r>
            <a:r>
              <a:rPr lang="en-US" sz="1800" b="1" dirty="0">
                <a:solidFill>
                  <a:srgbClr val="000000"/>
                </a:solidFill>
                <a:effectLst/>
                <a:latin typeface="Arial" panose="020B0604020202020204" pitchFamily="34" charset="0"/>
                <a:ea typeface="Segoe UI" panose="020B0502040204020203" pitchFamily="34" charset="0"/>
              </a:rPr>
              <a:t> </a:t>
            </a:r>
            <a:endParaRPr lang="es-ES" dirty="0"/>
          </a:p>
        </p:txBody>
      </p:sp>
      <p:sp>
        <p:nvSpPr>
          <p:cNvPr id="16" name="CuadroTexto 15">
            <a:extLst>
              <a:ext uri="{FF2B5EF4-FFF2-40B4-BE49-F238E27FC236}">
                <a16:creationId xmlns:a16="http://schemas.microsoft.com/office/drawing/2014/main" id="{22ACA199-EA84-4B97-95AF-99B4A5725303}"/>
              </a:ext>
            </a:extLst>
          </p:cNvPr>
          <p:cNvSpPr txBox="1"/>
          <p:nvPr/>
        </p:nvSpPr>
        <p:spPr>
          <a:xfrm>
            <a:off x="9104814" y="3745395"/>
            <a:ext cx="962333" cy="369332"/>
          </a:xfrm>
          <a:prstGeom prst="rect">
            <a:avLst/>
          </a:prstGeom>
          <a:noFill/>
        </p:spPr>
        <p:txBody>
          <a:bodyPr wrap="square">
            <a:spAutoFit/>
          </a:bodyPr>
          <a:lstStyle/>
          <a:p>
            <a:r>
              <a:rPr lang="en-US" sz="1800" b="1" u="sng" dirty="0">
                <a:solidFill>
                  <a:srgbClr val="000000"/>
                </a:solidFill>
                <a:effectLst/>
                <a:latin typeface="Arial" panose="020B0604020202020204" pitchFamily="34" charset="0"/>
                <a:ea typeface="Segoe UI" panose="020B0502040204020203" pitchFamily="34" charset="0"/>
              </a:rPr>
              <a:t>RASA</a:t>
            </a:r>
            <a:endParaRPr lang="es-ES" u="sng" dirty="0"/>
          </a:p>
        </p:txBody>
      </p:sp>
      <p:sp>
        <p:nvSpPr>
          <p:cNvPr id="18" name="CuadroTexto 17">
            <a:extLst>
              <a:ext uri="{FF2B5EF4-FFF2-40B4-BE49-F238E27FC236}">
                <a16:creationId xmlns:a16="http://schemas.microsoft.com/office/drawing/2014/main" id="{2DBBAC76-2135-4502-A721-12D8E52255BE}"/>
              </a:ext>
            </a:extLst>
          </p:cNvPr>
          <p:cNvSpPr txBox="1"/>
          <p:nvPr/>
        </p:nvSpPr>
        <p:spPr>
          <a:xfrm>
            <a:off x="9104814" y="5903218"/>
            <a:ext cx="1346672"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BotPress</a:t>
            </a:r>
            <a:endParaRPr lang="es-ES" dirty="0"/>
          </a:p>
        </p:txBody>
      </p:sp>
    </p:spTree>
    <p:extLst>
      <p:ext uri="{BB962C8B-B14F-4D97-AF65-F5344CB8AC3E}">
        <p14:creationId xmlns:p14="http://schemas.microsoft.com/office/powerpoint/2010/main" val="471638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97007F07-7532-4B60-A686-2A0BF4A361E3}" vid="{02368A89-656F-4288-AA58-6DE6FFCE8A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1364</TotalTime>
  <Words>1281</Words>
  <Application>Microsoft Office PowerPoint</Application>
  <PresentationFormat>Panorámica</PresentationFormat>
  <Paragraphs>107</Paragraphs>
  <Slides>20</Slides>
  <Notes>8</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Arial</vt:lpstr>
      <vt:lpstr>Calibri</vt:lpstr>
      <vt:lpstr>Rockwell</vt:lpstr>
      <vt:lpstr>Rockwell (Cuerpo)</vt:lpstr>
      <vt:lpstr>Rockwell Condensed</vt:lpstr>
      <vt:lpstr>Times New Roman</vt:lpstr>
      <vt:lpstr>Wingdings</vt:lpstr>
      <vt:lpstr>Tema1</vt:lpstr>
      <vt:lpstr>Presentación de PowerPoint</vt:lpstr>
      <vt:lpstr>Introducción</vt:lpstr>
      <vt:lpstr>Introducción</vt:lpstr>
      <vt:lpstr>Situación Problémica</vt:lpstr>
      <vt:lpstr>Objeto de Estudio</vt:lpstr>
      <vt:lpstr>Objetivo General</vt:lpstr>
      <vt:lpstr>Objetivos Específicos</vt:lpstr>
      <vt:lpstr>Hipótesis</vt:lpstr>
      <vt:lpstr>Plataformas para desarrollar Asistentes Virtuales</vt:lpstr>
      <vt:lpstr>Estructura de la tesis</vt:lpstr>
      <vt:lpstr>Aportes</vt:lpstr>
      <vt:lpstr>Herramientas de desarrollo</vt:lpstr>
      <vt:lpstr>Requisitos Funcionales</vt:lpstr>
      <vt:lpstr>Requisitos Funcionales</vt:lpstr>
      <vt:lpstr>Estructura del sistema</vt:lpstr>
      <vt:lpstr>Arquitectura del Sistema</vt:lpstr>
      <vt:lpstr>Diseño de Base de Datos</vt:lpstr>
      <vt:lpstr>Conclusiones</vt:lpstr>
      <vt:lpstr>Ejemplo de funcionamiento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dc:creator>
  <cp:lastModifiedBy>Ernesto Duvalón Hernández</cp:lastModifiedBy>
  <cp:revision>479</cp:revision>
  <dcterms:created xsi:type="dcterms:W3CDTF">2022-03-15T12:49:57Z</dcterms:created>
  <dcterms:modified xsi:type="dcterms:W3CDTF">2022-10-08T16:57:15Z</dcterms:modified>
</cp:coreProperties>
</file>