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5"/>
  </p:notesMasterIdLst>
  <p:sldIdLst>
    <p:sldId id="296" r:id="rId2"/>
    <p:sldId id="257" r:id="rId3"/>
    <p:sldId id="300" r:id="rId4"/>
    <p:sldId id="260" r:id="rId5"/>
    <p:sldId id="281" r:id="rId6"/>
    <p:sldId id="263" r:id="rId7"/>
    <p:sldId id="287" r:id="rId8"/>
    <p:sldId id="298" r:id="rId9"/>
    <p:sldId id="269" r:id="rId10"/>
    <p:sldId id="288" r:id="rId11"/>
    <p:sldId id="299" r:id="rId12"/>
    <p:sldId id="286" r:id="rId13"/>
    <p:sldId id="273" r:id="rId14"/>
    <p:sldId id="301" r:id="rId15"/>
    <p:sldId id="302" r:id="rId16"/>
    <p:sldId id="303" r:id="rId17"/>
    <p:sldId id="291" r:id="rId18"/>
    <p:sldId id="290" r:id="rId19"/>
    <p:sldId id="304" r:id="rId20"/>
    <p:sldId id="307" r:id="rId21"/>
    <p:sldId id="306" r:id="rId22"/>
    <p:sldId id="292" r:id="rId23"/>
    <p:sldId id="29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s" initials="D" lastIdx="19" clrIdx="0">
    <p:extLst>
      <p:ext uri="{19B8F6BF-5375-455C-9EA6-DF929625EA0E}">
        <p15:presenceInfo xmlns:p15="http://schemas.microsoft.com/office/powerpoint/2012/main" userId="Di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16" autoAdjust="0"/>
  </p:normalViewPr>
  <p:slideViewPr>
    <p:cSldViewPr snapToGrid="0">
      <p:cViewPr varScale="1">
        <p:scale>
          <a:sx n="56" d="100"/>
          <a:sy n="56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3FE5-A1BD-4A09-B8A7-BCFE3C34C763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80E6FE-DE72-4479-9C6D-8E80ABD40DE9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gm:t>
    </dgm:pt>
    <dgm:pt modelId="{B309A588-BB89-4597-99A0-F448496A90AC}" type="par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537B-EE74-4754-9874-C6790C234A48}" type="sib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FB4DB-DC57-4E0A-9BA8-827A983F4030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gm:t>
    </dgm:pt>
    <dgm:pt modelId="{8A3FEDB9-1AA8-440B-9151-BD55AE8BF98E}" type="par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F9305-F842-457D-ABB1-262E7AFAEC13}" type="sib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D9D9D-9C5F-4A41-B50A-E64D6CC36B9E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gm:t>
    </dgm:pt>
    <dgm:pt modelId="{915084C4-3C6C-4F19-B86C-B8B521BF9614}" type="par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52082-7C7E-42DB-8BC9-19F24D978ABA}" type="sib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767B4-D3D2-4D54-AB4B-7DF4C5165B11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163DC6A8-497E-463F-A591-1863D543F10B}" type="parTrans" cxnId="{A95BD9E5-0913-4A3B-AD05-4C11F458A113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20CE0-F640-4059-89AC-47E20BB45779}" type="sibTrans" cxnId="{A95BD9E5-0913-4A3B-AD05-4C11F458A1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0E6B9-2780-4CCD-A167-FABCA62CF725}" type="pres">
      <dgm:prSet presAssocID="{87313FE5-A1BD-4A09-B8A7-BCFE3C34C763}" presName="cycle" presStyleCnt="0">
        <dgm:presLayoutVars>
          <dgm:dir/>
          <dgm:resizeHandles val="exact"/>
        </dgm:presLayoutVars>
      </dgm:prSet>
      <dgm:spPr/>
    </dgm:pt>
    <dgm:pt modelId="{02CE30C8-BA19-4F7C-AA54-7CBDEF2CDB80}" type="pres">
      <dgm:prSet presAssocID="{B080E6FE-DE72-4479-9C6D-8E80ABD40DE9}" presName="node" presStyleLbl="node1" presStyleIdx="0" presStyleCnt="4" custRadScaleRad="97498">
        <dgm:presLayoutVars>
          <dgm:bulletEnabled val="1"/>
        </dgm:presLayoutVars>
      </dgm:prSet>
      <dgm:spPr/>
    </dgm:pt>
    <dgm:pt modelId="{5FB9D340-F321-401D-897D-A9C653AE8623}" type="pres">
      <dgm:prSet presAssocID="{B080E6FE-DE72-4479-9C6D-8E80ABD40DE9}" presName="spNode" presStyleCnt="0"/>
      <dgm:spPr/>
    </dgm:pt>
    <dgm:pt modelId="{24207952-8189-4BF4-B359-9FDB0CBD39F7}" type="pres">
      <dgm:prSet presAssocID="{9AED537B-EE74-4754-9874-C6790C234A48}" presName="sibTrans" presStyleLbl="sibTrans1D1" presStyleIdx="0" presStyleCnt="4"/>
      <dgm:spPr/>
    </dgm:pt>
    <dgm:pt modelId="{0AEB6790-92A6-4E5A-8ADC-4ED25A55A8A5}" type="pres">
      <dgm:prSet presAssocID="{96CFB4DB-DC57-4E0A-9BA8-827A983F4030}" presName="node" presStyleLbl="node1" presStyleIdx="1" presStyleCnt="4">
        <dgm:presLayoutVars>
          <dgm:bulletEnabled val="1"/>
        </dgm:presLayoutVars>
      </dgm:prSet>
      <dgm:spPr/>
    </dgm:pt>
    <dgm:pt modelId="{4FACC0E5-E634-4D1C-AB6A-C0E6627D6EBB}" type="pres">
      <dgm:prSet presAssocID="{96CFB4DB-DC57-4E0A-9BA8-827A983F4030}" presName="spNode" presStyleCnt="0"/>
      <dgm:spPr/>
    </dgm:pt>
    <dgm:pt modelId="{F385341F-B15C-4248-BD34-768BBACF370D}" type="pres">
      <dgm:prSet presAssocID="{351F9305-F842-457D-ABB1-262E7AFAEC13}" presName="sibTrans" presStyleLbl="sibTrans1D1" presStyleIdx="1" presStyleCnt="4"/>
      <dgm:spPr/>
    </dgm:pt>
    <dgm:pt modelId="{7BEBE472-5E8D-46EB-82D1-801FA87F74FD}" type="pres">
      <dgm:prSet presAssocID="{865D9D9D-9C5F-4A41-B50A-E64D6CC36B9E}" presName="node" presStyleLbl="node1" presStyleIdx="2" presStyleCnt="4">
        <dgm:presLayoutVars>
          <dgm:bulletEnabled val="1"/>
        </dgm:presLayoutVars>
      </dgm:prSet>
      <dgm:spPr/>
    </dgm:pt>
    <dgm:pt modelId="{7118A4F8-BE51-48EA-AE54-BA2625368A24}" type="pres">
      <dgm:prSet presAssocID="{865D9D9D-9C5F-4A41-B50A-E64D6CC36B9E}" presName="spNode" presStyleCnt="0"/>
      <dgm:spPr/>
    </dgm:pt>
    <dgm:pt modelId="{8BC77B64-4A7C-4938-A296-A6C21642770A}" type="pres">
      <dgm:prSet presAssocID="{37052082-7C7E-42DB-8BC9-19F24D978ABA}" presName="sibTrans" presStyleLbl="sibTrans1D1" presStyleIdx="2" presStyleCnt="4"/>
      <dgm:spPr/>
    </dgm:pt>
    <dgm:pt modelId="{49D1B486-DE84-426B-B503-EAE613280661}" type="pres">
      <dgm:prSet presAssocID="{45B767B4-D3D2-4D54-AB4B-7DF4C5165B11}" presName="node" presStyleLbl="node1" presStyleIdx="3" presStyleCnt="4">
        <dgm:presLayoutVars>
          <dgm:bulletEnabled val="1"/>
        </dgm:presLayoutVars>
      </dgm:prSet>
      <dgm:spPr/>
    </dgm:pt>
    <dgm:pt modelId="{5DCAEB0C-228F-4A62-97D0-DD58E9DA0CEA}" type="pres">
      <dgm:prSet presAssocID="{45B767B4-D3D2-4D54-AB4B-7DF4C5165B11}" presName="spNode" presStyleCnt="0"/>
      <dgm:spPr/>
    </dgm:pt>
    <dgm:pt modelId="{FA6A6527-6CDC-4A00-8D68-D03EFA4802E6}" type="pres">
      <dgm:prSet presAssocID="{07A20CE0-F640-4059-89AC-47E20BB45779}" presName="sibTrans" presStyleLbl="sibTrans1D1" presStyleIdx="3" presStyleCnt="4"/>
      <dgm:spPr/>
    </dgm:pt>
  </dgm:ptLst>
  <dgm:cxnLst>
    <dgm:cxn modelId="{FBB2CA02-861C-439B-BB2A-C69F51E36BFF}" type="presOf" srcId="{96CFB4DB-DC57-4E0A-9BA8-827A983F4030}" destId="{0AEB6790-92A6-4E5A-8ADC-4ED25A55A8A5}" srcOrd="0" destOrd="0" presId="urn:microsoft.com/office/officeart/2005/8/layout/cycle5"/>
    <dgm:cxn modelId="{7944BC03-6CAA-47ED-AEAF-FF4DB26B6744}" type="presOf" srcId="{351F9305-F842-457D-ABB1-262E7AFAEC13}" destId="{F385341F-B15C-4248-BD34-768BBACF370D}" srcOrd="0" destOrd="0" presId="urn:microsoft.com/office/officeart/2005/8/layout/cycle5"/>
    <dgm:cxn modelId="{D19D622F-2D6F-4A46-9F33-4758749BE12F}" type="presOf" srcId="{07A20CE0-F640-4059-89AC-47E20BB45779}" destId="{FA6A6527-6CDC-4A00-8D68-D03EFA4802E6}" srcOrd="0" destOrd="0" presId="urn:microsoft.com/office/officeart/2005/8/layout/cycle5"/>
    <dgm:cxn modelId="{32A1EE38-1397-4DBF-A570-795C3E75017B}" srcId="{87313FE5-A1BD-4A09-B8A7-BCFE3C34C763}" destId="{96CFB4DB-DC57-4E0A-9BA8-827A983F4030}" srcOrd="1" destOrd="0" parTransId="{8A3FEDB9-1AA8-440B-9151-BD55AE8BF98E}" sibTransId="{351F9305-F842-457D-ABB1-262E7AFAEC13}"/>
    <dgm:cxn modelId="{17C10366-0576-41A9-B4D4-803ECD1B80EF}" type="presOf" srcId="{865D9D9D-9C5F-4A41-B50A-E64D6CC36B9E}" destId="{7BEBE472-5E8D-46EB-82D1-801FA87F74FD}" srcOrd="0" destOrd="0" presId="urn:microsoft.com/office/officeart/2005/8/layout/cycle5"/>
    <dgm:cxn modelId="{E21DCC4E-273E-4195-9D6C-1C5B222D63AB}" srcId="{87313FE5-A1BD-4A09-B8A7-BCFE3C34C763}" destId="{B080E6FE-DE72-4479-9C6D-8E80ABD40DE9}" srcOrd="0" destOrd="0" parTransId="{B309A588-BB89-4597-99A0-F448496A90AC}" sibTransId="{9AED537B-EE74-4754-9874-C6790C234A48}"/>
    <dgm:cxn modelId="{BD089651-CD9F-4F32-9294-1697C4BCCE6D}" type="presOf" srcId="{45B767B4-D3D2-4D54-AB4B-7DF4C5165B11}" destId="{49D1B486-DE84-426B-B503-EAE613280661}" srcOrd="0" destOrd="0" presId="urn:microsoft.com/office/officeart/2005/8/layout/cycle5"/>
    <dgm:cxn modelId="{9203FD7F-74E3-4A37-807F-EE575142E3DE}" type="presOf" srcId="{87313FE5-A1BD-4A09-B8A7-BCFE3C34C763}" destId="{79E0E6B9-2780-4CCD-A167-FABCA62CF725}" srcOrd="0" destOrd="0" presId="urn:microsoft.com/office/officeart/2005/8/layout/cycle5"/>
    <dgm:cxn modelId="{845027A7-970D-4B70-9665-24F1AFA146CF}" srcId="{87313FE5-A1BD-4A09-B8A7-BCFE3C34C763}" destId="{865D9D9D-9C5F-4A41-B50A-E64D6CC36B9E}" srcOrd="2" destOrd="0" parTransId="{915084C4-3C6C-4F19-B86C-B8B521BF9614}" sibTransId="{37052082-7C7E-42DB-8BC9-19F24D978ABA}"/>
    <dgm:cxn modelId="{0742C0A7-8B70-4907-A66D-B5EEE2D028D6}" type="presOf" srcId="{9AED537B-EE74-4754-9874-C6790C234A48}" destId="{24207952-8189-4BF4-B359-9FDB0CBD39F7}" srcOrd="0" destOrd="0" presId="urn:microsoft.com/office/officeart/2005/8/layout/cycle5"/>
    <dgm:cxn modelId="{2DD018E2-85E7-40EF-8F11-FC3EAF23E4AD}" type="presOf" srcId="{B080E6FE-DE72-4479-9C6D-8E80ABD40DE9}" destId="{02CE30C8-BA19-4F7C-AA54-7CBDEF2CDB80}" srcOrd="0" destOrd="0" presId="urn:microsoft.com/office/officeart/2005/8/layout/cycle5"/>
    <dgm:cxn modelId="{A95BD9E5-0913-4A3B-AD05-4C11F458A113}" srcId="{87313FE5-A1BD-4A09-B8A7-BCFE3C34C763}" destId="{45B767B4-D3D2-4D54-AB4B-7DF4C5165B11}" srcOrd="3" destOrd="0" parTransId="{163DC6A8-497E-463F-A591-1863D543F10B}" sibTransId="{07A20CE0-F640-4059-89AC-47E20BB45779}"/>
    <dgm:cxn modelId="{B49195EF-0A1B-491E-BC12-481AEA19E418}" type="presOf" srcId="{37052082-7C7E-42DB-8BC9-19F24D978ABA}" destId="{8BC77B64-4A7C-4938-A296-A6C21642770A}" srcOrd="0" destOrd="0" presId="urn:microsoft.com/office/officeart/2005/8/layout/cycle5"/>
    <dgm:cxn modelId="{69305D78-814B-4494-AEAA-1A0A9DCF384F}" type="presParOf" srcId="{79E0E6B9-2780-4CCD-A167-FABCA62CF725}" destId="{02CE30C8-BA19-4F7C-AA54-7CBDEF2CDB80}" srcOrd="0" destOrd="0" presId="urn:microsoft.com/office/officeart/2005/8/layout/cycle5"/>
    <dgm:cxn modelId="{F39680D6-0EE4-4069-9E39-4A70AC61A018}" type="presParOf" srcId="{79E0E6B9-2780-4CCD-A167-FABCA62CF725}" destId="{5FB9D340-F321-401D-897D-A9C653AE8623}" srcOrd="1" destOrd="0" presId="urn:microsoft.com/office/officeart/2005/8/layout/cycle5"/>
    <dgm:cxn modelId="{BB56AE81-3819-47AB-9B46-7654A5769935}" type="presParOf" srcId="{79E0E6B9-2780-4CCD-A167-FABCA62CF725}" destId="{24207952-8189-4BF4-B359-9FDB0CBD39F7}" srcOrd="2" destOrd="0" presId="urn:microsoft.com/office/officeart/2005/8/layout/cycle5"/>
    <dgm:cxn modelId="{DA4FB4A7-611D-4681-A38F-F93312D6E55E}" type="presParOf" srcId="{79E0E6B9-2780-4CCD-A167-FABCA62CF725}" destId="{0AEB6790-92A6-4E5A-8ADC-4ED25A55A8A5}" srcOrd="3" destOrd="0" presId="urn:microsoft.com/office/officeart/2005/8/layout/cycle5"/>
    <dgm:cxn modelId="{4CAEF841-4A97-449B-9652-52BDD9341921}" type="presParOf" srcId="{79E0E6B9-2780-4CCD-A167-FABCA62CF725}" destId="{4FACC0E5-E634-4D1C-AB6A-C0E6627D6EBB}" srcOrd="4" destOrd="0" presId="urn:microsoft.com/office/officeart/2005/8/layout/cycle5"/>
    <dgm:cxn modelId="{B37857D1-8B6E-47CD-8293-52C868CB007B}" type="presParOf" srcId="{79E0E6B9-2780-4CCD-A167-FABCA62CF725}" destId="{F385341F-B15C-4248-BD34-768BBACF370D}" srcOrd="5" destOrd="0" presId="urn:microsoft.com/office/officeart/2005/8/layout/cycle5"/>
    <dgm:cxn modelId="{816E5171-B87D-4528-9FB7-2EFAF060BF00}" type="presParOf" srcId="{79E0E6B9-2780-4CCD-A167-FABCA62CF725}" destId="{7BEBE472-5E8D-46EB-82D1-801FA87F74FD}" srcOrd="6" destOrd="0" presId="urn:microsoft.com/office/officeart/2005/8/layout/cycle5"/>
    <dgm:cxn modelId="{D25D78CC-21C5-49A4-BEC3-823D44C2C45A}" type="presParOf" srcId="{79E0E6B9-2780-4CCD-A167-FABCA62CF725}" destId="{7118A4F8-BE51-48EA-AE54-BA2625368A24}" srcOrd="7" destOrd="0" presId="urn:microsoft.com/office/officeart/2005/8/layout/cycle5"/>
    <dgm:cxn modelId="{46928C3D-B23D-4CBA-8F4C-591300180997}" type="presParOf" srcId="{79E0E6B9-2780-4CCD-A167-FABCA62CF725}" destId="{8BC77B64-4A7C-4938-A296-A6C21642770A}" srcOrd="8" destOrd="0" presId="urn:microsoft.com/office/officeart/2005/8/layout/cycle5"/>
    <dgm:cxn modelId="{B91BD638-886C-4416-AAD0-45A3762B0A18}" type="presParOf" srcId="{79E0E6B9-2780-4CCD-A167-FABCA62CF725}" destId="{49D1B486-DE84-426B-B503-EAE613280661}" srcOrd="9" destOrd="0" presId="urn:microsoft.com/office/officeart/2005/8/layout/cycle5"/>
    <dgm:cxn modelId="{F7480B0D-8445-450B-B74C-7535591AAFB6}" type="presParOf" srcId="{79E0E6B9-2780-4CCD-A167-FABCA62CF725}" destId="{5DCAEB0C-228F-4A62-97D0-DD58E9DA0CEA}" srcOrd="10" destOrd="0" presId="urn:microsoft.com/office/officeart/2005/8/layout/cycle5"/>
    <dgm:cxn modelId="{E7DA3DA3-921E-405D-9199-DAE27FC0BCAD}" type="presParOf" srcId="{79E0E6B9-2780-4CCD-A167-FABCA62CF725}" destId="{FA6A6527-6CDC-4A00-8D68-D03EFA4802E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E30C8-BA19-4F7C-AA54-7CBDEF2CDB80}">
      <dsp:nvSpPr>
        <dsp:cNvPr id="0" name=""/>
        <dsp:cNvSpPr/>
      </dsp:nvSpPr>
      <dsp:spPr>
        <a:xfrm>
          <a:off x="2186805" y="46025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sp:txBody>
      <dsp:txXfrm>
        <a:off x="2240847" y="100067"/>
        <a:ext cx="1595072" cy="998967"/>
      </dsp:txXfrm>
    </dsp:sp>
    <dsp:sp modelId="{24207952-8189-4BF4-B359-9FDB0CBD39F7}">
      <dsp:nvSpPr>
        <dsp:cNvPr id="0" name=""/>
        <dsp:cNvSpPr/>
      </dsp:nvSpPr>
      <dsp:spPr>
        <a:xfrm>
          <a:off x="1231521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888797" y="339181"/>
              </a:moveTo>
              <a:arcTo wR="1828103" hR="1828103" stAng="18327943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B6790-92A6-4E5A-8ADC-4ED25A55A8A5}">
      <dsp:nvSpPr>
        <dsp:cNvPr id="0" name=""/>
        <dsp:cNvSpPr/>
      </dsp:nvSpPr>
      <dsp:spPr>
        <a:xfrm>
          <a:off x="4014909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sp:txBody>
      <dsp:txXfrm>
        <a:off x="4068951" y="1882431"/>
        <a:ext cx="1595072" cy="998967"/>
      </dsp:txXfrm>
    </dsp:sp>
    <dsp:sp modelId="{F385341F-B15C-4248-BD34-768BBACF370D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3466638" y="2638759"/>
              </a:moveTo>
              <a:arcTo wR="1828103" hR="1828103" stAng="1579419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E472-5E8D-46EB-82D1-801FA87F74FD}">
      <dsp:nvSpPr>
        <dsp:cNvPr id="0" name=""/>
        <dsp:cNvSpPr/>
      </dsp:nvSpPr>
      <dsp:spPr>
        <a:xfrm>
          <a:off x="2186805" y="3656492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sp:txBody>
      <dsp:txXfrm>
        <a:off x="2240847" y="3710534"/>
        <a:ext cx="1595072" cy="998967"/>
      </dsp:txXfrm>
    </dsp:sp>
    <dsp:sp modelId="{8BC77B64-4A7C-4938-A296-A6C21642770A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741673" y="3298352"/>
              </a:moveTo>
              <a:arcTo wR="1828103" hR="1828103" stAng="7587736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B486-DE84-426B-B503-EAE613280661}">
      <dsp:nvSpPr>
        <dsp:cNvPr id="0" name=""/>
        <dsp:cNvSpPr/>
      </dsp:nvSpPr>
      <dsp:spPr>
        <a:xfrm>
          <a:off x="358702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412744" y="1882431"/>
        <a:ext cx="1595072" cy="998967"/>
      </dsp:txXfrm>
    </dsp:sp>
    <dsp:sp modelId="{FA6A6527-6CDC-4A00-8D68-D03EFA4802E6}">
      <dsp:nvSpPr>
        <dsp:cNvPr id="0" name=""/>
        <dsp:cNvSpPr/>
      </dsp:nvSpPr>
      <dsp:spPr>
        <a:xfrm>
          <a:off x="1189039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16344" y="965436"/>
              </a:moveTo>
              <a:arcTo wR="1828103" hR="1828103" stAng="12489430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18E3-A54E-4A1B-925B-0B6BE85402D7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BF56-2ECF-4460-BCB4-07206B519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7758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Un Asistente virtual </a:t>
            </a:r>
            <a:r>
              <a:rPr lang="es-ES" sz="1200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(AV)</a:t>
            </a:r>
            <a:r>
              <a:rPr lang="es-ES" sz="1200" i="1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es un programa informático que permite a los seres humanos interactuar con la tecnología utilizando una variedad de métodos de entrada (voz, texto, gestos, tacto, etc.). </a:t>
            </a:r>
          </a:p>
          <a:p>
            <a:pPr algn="just"/>
            <a:endParaRPr lang="es-ES" sz="1200" dirty="0">
              <a:latin typeface="Rockwell (Cuerpo)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nuestro país actualmente esta tecnología no es muy explotada, aunque han existido, como es el ejemplo de Amanda (Usada para información sobre las elecciones en Cuba);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ELIZ que es un asistente virtual para la plataforma ENZONA la cual brinda información sobre los servicios de la aplicación;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revista Alma Mater tiene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donde se puede recibir el boletín de publicaciones semanales, aclara dudas o medidas sobre la Covid-19 y el estado de las alertas ciclónicas en el país, enviar sugerencias u opiniones.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centro de soporte de la Universidad de Ciencias Informáticas (UCI) posee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llamado “C.S.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para la atención al cliente, donde atiende entre otras cosas cuestiones sobre incidencias reportadas por los usuarios.</a:t>
            </a:r>
          </a:p>
          <a:p>
            <a:pPr algn="just"/>
            <a:endParaRPr lang="es-MX" sz="1200" dirty="0">
              <a:solidFill>
                <a:srgbClr val="000000"/>
              </a:solidFill>
              <a:latin typeface="Rockwell (Cuerpo)"/>
            </a:endParaRPr>
          </a:p>
          <a:p>
            <a:pPr algn="just"/>
            <a:r>
              <a:rPr lang="es-MX" sz="1200" dirty="0">
                <a:solidFill>
                  <a:srgbClr val="000000"/>
                </a:solidFill>
                <a:latin typeface="Rockwell (Cuerpo)"/>
              </a:rPr>
              <a:t>El propósito de esta investigación es, además de facilitar el desarrollo de asistentes virtuales, potenciar el uso de los mismos mejorando sus capacidades de respuesta al interactuar con las personas.</a:t>
            </a:r>
            <a:endParaRPr lang="es-ES" sz="1200" dirty="0">
              <a:latin typeface="Rockwell (Cuerpo)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>
                <a:latin typeface="Rockwell (Cuerpo)"/>
                <a:cs typeface="Arial" panose="020B0604020202020204" pitchFamily="34" charset="0"/>
              </a:rPr>
              <a:t>Situacion</a:t>
            </a:r>
            <a:r>
              <a:rPr lang="es-MX" dirty="0">
                <a:latin typeface="Rockwell (Cuerpo)"/>
                <a:cs typeface="Arial" panose="020B0604020202020204" pitchFamily="34" charset="0"/>
              </a:rPr>
              <a:t> </a:t>
            </a:r>
            <a:r>
              <a:rPr lang="es-MX" dirty="0" err="1">
                <a:latin typeface="Rockwell (Cuerpo)"/>
                <a:cs typeface="Arial" panose="020B0604020202020204" pitchFamily="34" charset="0"/>
              </a:rPr>
              <a:t>Problemica</a:t>
            </a: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Las personas necesitan satisfacer dudas sobre cualquier tema constantemente y las entidades han buscado formas para ello con el uso de personal especializado que debe estar disponibles las 24 horas. Muchas veces este personal no puede atenderlos por horario o problemas con el servicio el cual genera altos costos. Las personas muchas veces tienen que moverse grandes distancias para acceder a la información que necesitan.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asistente virtual puede resolver estas cuestiones pero requiere de una base de conocimientos para poder generar las posibles respuestas a los clientes. Esta base de conocimiento puede crearse a partir del conocimiento de especialistas, que crean o reúnen el posible conocimiento que pueda servir para dar respuestas a las posibles preguntas o conversaciones de los usuarios. Otra opción es la indexación de grandes volúmenes de información que permita la inferencia de conocimiento a partir de minar la información almacenada en grandes fuentes de datos, como los que tienen empresas transnacionales como Amazon, Google y otras. Esta opción resulta muy costosa para países en desarrollo o empresas pequeñas o gobiernos locales. 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Rockwell (Cuerpo)"/>
                <a:cs typeface="Arial" panose="020B0604020202020204" pitchFamily="34" charset="0"/>
              </a:rPr>
              <a:t>Problema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creación del conocimiento para poder contar con una Base de Conocimiento que sirva a los asistentes virtuales es un reto que puede resultar en costos en tiempo y recursos. El objetivo de esta investigación es, además de facilitar el desarrollo de asistentes virtuales de tal manera que resulte en minimizar costos, recursos y trabajo manual, es potenciar el uso de los mismos mejorando sus capacidades de respuesta.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1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Virtuales, para que estos puedan ser más eficientes al responder cualquier duda o inquietud de los usuarios.</a:t>
            </a:r>
            <a:endParaRPr lang="es-ES" dirty="0">
              <a:latin typeface="Rockwell (Cuerpo)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2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4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/>
              <a:t>Para el trabajo de investigación se contará con la plataforma Rasa, porque su forma de trabajo permite modificar o configurar a nivel de archivos el conocimiento necesario para los asistentes virtuales desarrollados en ella. Además, Rasa posee una comunidad activa y una rica </a:t>
            </a:r>
            <a:r>
              <a:rPr lang="es-ES" sz="2800" dirty="0" err="1"/>
              <a:t>documentación,así</a:t>
            </a:r>
            <a:r>
              <a:rPr lang="es-ES" sz="2800" dirty="0"/>
              <a:t> como las facilidades que brinda para desarrollar y entrenar sus agentes conversacionales gracias a sus herramientas de procesamiento de información, integración con otros sistemas, posibilidad de probar, evaluar, mejorar y personalizar.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9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45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8655D5-7C77-493A-8D32-5357D2FC22A3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ACF00-C608-9E92-931F-E153A3A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de desarrollo</a:t>
            </a:r>
          </a:p>
        </p:txBody>
      </p:sp>
      <p:pic>
        <p:nvPicPr>
          <p:cNvPr id="7" name="Imagen 11">
            <a:extLst>
              <a:ext uri="{FF2B5EF4-FFF2-40B4-BE49-F238E27FC236}">
                <a16:creationId xmlns:a16="http://schemas.microsoft.com/office/drawing/2014/main" id="{442A4FAF-7353-0543-0E1A-6055F13F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6" y="2529316"/>
            <a:ext cx="1847850" cy="86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332109E-73B6-16DD-15CB-E730BF54E783}"/>
              </a:ext>
            </a:extLst>
          </p:cNvPr>
          <p:cNvGrpSpPr/>
          <p:nvPr/>
        </p:nvGrpSpPr>
        <p:grpSpPr>
          <a:xfrm>
            <a:off x="1069848" y="4579358"/>
            <a:ext cx="1943314" cy="1167844"/>
            <a:chOff x="1069848" y="4021074"/>
            <a:chExt cx="1943314" cy="1167844"/>
          </a:xfrm>
        </p:grpSpPr>
        <p:pic>
          <p:nvPicPr>
            <p:cNvPr id="4" name="Imagen 7">
              <a:extLst>
                <a:ext uri="{FF2B5EF4-FFF2-40B4-BE49-F238E27FC236}">
                  <a16:creationId xmlns:a16="http://schemas.microsoft.com/office/drawing/2014/main" id="{3B5700F6-7EBF-2D7B-38DB-437ABD6F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48" y="4021074"/>
              <a:ext cx="1162050" cy="11636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1">
              <a:extLst>
                <a:ext uri="{FF2B5EF4-FFF2-40B4-BE49-F238E27FC236}">
                  <a16:creationId xmlns:a16="http://schemas.microsoft.com/office/drawing/2014/main" id="{C6086DBD-6C58-1054-0100-7299E9B5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535" y="481958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3.8.0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675A8E-2322-DBA0-46EF-F7FDF2203AFC}"/>
              </a:ext>
            </a:extLst>
          </p:cNvPr>
          <p:cNvGrpSpPr/>
          <p:nvPr/>
        </p:nvGrpSpPr>
        <p:grpSpPr>
          <a:xfrm>
            <a:off x="9370330" y="2182509"/>
            <a:ext cx="2023863" cy="1163638"/>
            <a:chOff x="7871607" y="1977235"/>
            <a:chExt cx="2023863" cy="1163638"/>
          </a:xfrm>
        </p:grpSpPr>
        <p:pic>
          <p:nvPicPr>
            <p:cNvPr id="5" name="Imagen 8">
              <a:extLst>
                <a:ext uri="{FF2B5EF4-FFF2-40B4-BE49-F238E27FC236}">
                  <a16:creationId xmlns:a16="http://schemas.microsoft.com/office/drawing/2014/main" id="{F87AB91A-473B-8C3A-8FD4-0EC6AA1E2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07" y="1977235"/>
              <a:ext cx="1162050" cy="1163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2">
              <a:extLst>
                <a:ext uri="{FF2B5EF4-FFF2-40B4-BE49-F238E27FC236}">
                  <a16:creationId xmlns:a16="http://schemas.microsoft.com/office/drawing/2014/main" id="{C011A753-56DC-DE82-4A4A-89908A18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843" y="2744502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2021</a:t>
              </a:r>
            </a:p>
          </p:txBody>
        </p:sp>
      </p:grpSp>
      <p:sp>
        <p:nvSpPr>
          <p:cNvPr id="10" name="Rectángulo 3">
            <a:extLst>
              <a:ext uri="{FF2B5EF4-FFF2-40B4-BE49-F238E27FC236}">
                <a16:creationId xmlns:a16="http://schemas.microsoft.com/office/drawing/2014/main" id="{32D3C357-F407-8A19-57D6-FF638FB1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6" y="2035605"/>
            <a:ext cx="3288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Lenguaje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de P</a:t>
            </a:r>
            <a:r>
              <a:rPr lang="es-ES" altLang="es-CU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rogramación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s-ES" altLang="es-C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3B56280-F54F-2CD2-E3E1-C648BE5B91C6}"/>
              </a:ext>
            </a:extLst>
          </p:cNvPr>
          <p:cNvGrpSpPr/>
          <p:nvPr/>
        </p:nvGrpSpPr>
        <p:grpSpPr>
          <a:xfrm>
            <a:off x="8734251" y="4261302"/>
            <a:ext cx="3357569" cy="1485900"/>
            <a:chOff x="7967741" y="3890526"/>
            <a:chExt cx="3357569" cy="1485900"/>
          </a:xfrm>
        </p:grpSpPr>
        <p:pic>
          <p:nvPicPr>
            <p:cNvPr id="6" name="Imagen 9">
              <a:extLst>
                <a:ext uri="{FF2B5EF4-FFF2-40B4-BE49-F238E27FC236}">
                  <a16:creationId xmlns:a16="http://schemas.microsoft.com/office/drawing/2014/main" id="{982E4272-6C2D-106F-CEC7-7CABA7F44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741" y="3890526"/>
              <a:ext cx="2512476" cy="1485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">
              <a:extLst>
                <a:ext uri="{FF2B5EF4-FFF2-40B4-BE49-F238E27FC236}">
                  <a16:creationId xmlns:a16="http://schemas.microsoft.com/office/drawing/2014/main" id="{209A1363-5683-83C8-2F34-745AF1B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7683" y="5007094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3.2.8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4919C9E-5339-E4EF-534F-92A8D477BFD4}"/>
              </a:ext>
            </a:extLst>
          </p:cNvPr>
          <p:cNvGrpSpPr/>
          <p:nvPr/>
        </p:nvGrpSpPr>
        <p:grpSpPr>
          <a:xfrm>
            <a:off x="4469034" y="2182509"/>
            <a:ext cx="2615964" cy="1369945"/>
            <a:chOff x="4469034" y="2182509"/>
            <a:chExt cx="2615964" cy="13699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FE5452-6C3F-616B-3C6A-73EAC684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34" y="2182509"/>
              <a:ext cx="2615964" cy="13699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Rectángulo 1">
              <a:extLst>
                <a:ext uri="{FF2B5EF4-FFF2-40B4-BE49-F238E27FC236}">
                  <a16:creationId xmlns:a16="http://schemas.microsoft.com/office/drawing/2014/main" id="{1ACA4D38-74A2-1F0E-5356-01014DC4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100" y="2248092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7E7A53E-1E0F-EC99-EF34-37287D739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34" y="4354051"/>
            <a:ext cx="2876519" cy="161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6352B5A5-E8E9-81A4-2534-9A809012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92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C749-795F-8A6C-CF45-E19653A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21764"/>
            <a:ext cx="10058400" cy="92333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Usuarios del sistema y responsabilidades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630CDC94-90A4-5805-D664-B6221008109C}"/>
              </a:ext>
            </a:extLst>
          </p:cNvPr>
          <p:cNvSpPr txBox="1"/>
          <p:nvPr/>
        </p:nvSpPr>
        <p:spPr>
          <a:xfrm>
            <a:off x="8942947" y="3618873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8C74C8A-BC44-BD4C-EF51-E442A7235027}"/>
              </a:ext>
            </a:extLst>
          </p:cNvPr>
          <p:cNvGrpSpPr/>
          <p:nvPr/>
        </p:nvGrpSpPr>
        <p:grpSpPr>
          <a:xfrm>
            <a:off x="2066753" y="3667185"/>
            <a:ext cx="2452254" cy="2041465"/>
            <a:chOff x="2767793" y="3606225"/>
            <a:chExt cx="2452254" cy="204146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D16DB44-4F1F-7BA5-EFF8-FBC8F605F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3370465" y="3606225"/>
              <a:ext cx="1246909" cy="1633286"/>
            </a:xfrm>
            <a:prstGeom prst="rect">
              <a:avLst/>
            </a:prstGeom>
          </p:spPr>
        </p:pic>
        <p:sp>
          <p:nvSpPr>
            <p:cNvPr id="8" name="CuadroTexto 2">
              <a:extLst>
                <a:ext uri="{FF2B5EF4-FFF2-40B4-BE49-F238E27FC236}">
                  <a16:creationId xmlns:a16="http://schemas.microsoft.com/office/drawing/2014/main" id="{F044B281-32CB-5E78-426D-2AB98C674304}"/>
                </a:ext>
              </a:extLst>
            </p:cNvPr>
            <p:cNvSpPr txBox="1"/>
            <p:nvPr/>
          </p:nvSpPr>
          <p:spPr>
            <a:xfrm>
              <a:off x="2767793" y="5278358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0C50FFA-A7C7-25E6-3865-2A29763AA84F}"/>
              </a:ext>
            </a:extLst>
          </p:cNvPr>
          <p:cNvGrpSpPr/>
          <p:nvPr/>
        </p:nvGrpSpPr>
        <p:grpSpPr>
          <a:xfrm>
            <a:off x="8097753" y="3729423"/>
            <a:ext cx="2452254" cy="2016580"/>
            <a:chOff x="8036793" y="3592263"/>
            <a:chExt cx="2452254" cy="20165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D3EEA48-A19B-BC1D-1DB6-2BCDECEC8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8639466" y="3592263"/>
              <a:ext cx="1246909" cy="1633286"/>
            </a:xfrm>
            <a:prstGeom prst="rect">
              <a:avLst/>
            </a:prstGeom>
          </p:spPr>
        </p:pic>
        <p:sp>
          <p:nvSpPr>
            <p:cNvPr id="9" name="CuadroTexto 11">
              <a:extLst>
                <a:ext uri="{FF2B5EF4-FFF2-40B4-BE49-F238E27FC236}">
                  <a16:creationId xmlns:a16="http://schemas.microsoft.com/office/drawing/2014/main" id="{ACCF4B7B-FED7-F7DA-69BD-863819E1D52B}"/>
                </a:ext>
              </a:extLst>
            </p:cNvPr>
            <p:cNvSpPr txBox="1"/>
            <p:nvPr/>
          </p:nvSpPr>
          <p:spPr>
            <a:xfrm>
              <a:off x="8036793" y="5239511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8C0C0F-36E7-584F-0C34-73A3F2D56E6C}"/>
              </a:ext>
            </a:extLst>
          </p:cNvPr>
          <p:cNvSpPr/>
          <p:nvPr/>
        </p:nvSpPr>
        <p:spPr>
          <a:xfrm>
            <a:off x="3011633" y="1499869"/>
            <a:ext cx="6111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Usuarios del Sistema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9E984F-0B8B-00B3-5E06-CD73B8111C58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67342" y="2423199"/>
            <a:ext cx="3256539" cy="13062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F9471A-4AA9-EBF2-B78D-BFFA5A396F7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292880" y="2423199"/>
            <a:ext cx="2774462" cy="12439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EFB8273C-04D3-96B6-96B4-C7DFAA9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855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471A-7A51-11EE-627B-0CF66074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17777-492F-9F1F-22E9-DE7EE679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91596"/>
            <a:ext cx="5486227" cy="22724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RF1: Autenticar usuario</a:t>
            </a:r>
          </a:p>
          <a:p>
            <a:pPr algn="just"/>
            <a:r>
              <a:rPr lang="es-ES" dirty="0"/>
              <a:t>RF2: Generar preguntas y respuestas</a:t>
            </a:r>
          </a:p>
          <a:p>
            <a:pPr algn="just"/>
            <a:r>
              <a:rPr lang="es-ES" dirty="0"/>
              <a:t>RF3: Carga y guardado de datos</a:t>
            </a:r>
          </a:p>
          <a:p>
            <a:pPr algn="just"/>
            <a:r>
              <a:rPr lang="es-ES" dirty="0"/>
              <a:t>RF4: Generar conocimiento del Asistente</a:t>
            </a:r>
          </a:p>
          <a:p>
            <a:pPr algn="just"/>
            <a:r>
              <a:rPr lang="es-ES" dirty="0"/>
              <a:t>RF5: Crear Asistente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F41D1-F165-C859-BD15-077718B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8CE0E4-0F79-9535-018D-683FA89DCD46}"/>
              </a:ext>
            </a:extLst>
          </p:cNvPr>
          <p:cNvSpPr txBox="1">
            <a:spLocks/>
          </p:cNvSpPr>
          <p:nvPr/>
        </p:nvSpPr>
        <p:spPr>
          <a:xfrm>
            <a:off x="6464981" y="2449215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RF6: Entrenar Asistente</a:t>
            </a:r>
          </a:p>
          <a:p>
            <a:pPr algn="just"/>
            <a:r>
              <a:rPr lang="es-ES" dirty="0"/>
              <a:t>RF7: Integración a servicio web Chat</a:t>
            </a:r>
          </a:p>
          <a:p>
            <a:pPr algn="just"/>
            <a:r>
              <a:rPr lang="es-ES" dirty="0"/>
              <a:t>RF8: Probar Asistente</a:t>
            </a:r>
          </a:p>
          <a:p>
            <a:pPr algn="just"/>
            <a:r>
              <a:rPr lang="es-ES" dirty="0"/>
              <a:t>RF9: Conexión con cliente de mensajería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1481DEA-1D92-0A9C-4726-0C6DD361ADB7}"/>
              </a:ext>
            </a:extLst>
          </p:cNvPr>
          <p:cNvSpPr txBox="1">
            <a:spLocks/>
          </p:cNvSpPr>
          <p:nvPr/>
        </p:nvSpPr>
        <p:spPr>
          <a:xfrm>
            <a:off x="3352886" y="4823847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ACD4E3-4B90-D331-041D-7628196041E5}"/>
              </a:ext>
            </a:extLst>
          </p:cNvPr>
          <p:cNvSpPr txBox="1"/>
          <p:nvPr/>
        </p:nvSpPr>
        <p:spPr>
          <a:xfrm>
            <a:off x="1371600" y="5188226"/>
            <a:ext cx="1015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Estos requisitos funcionales se convierten en 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1424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6E24-3186-4571-9303-AC591BE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911832"/>
            <a:ext cx="10058400" cy="1327242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effectLst/>
                <a:latin typeface="Rockwell Condensed (Títulos)"/>
                <a:ea typeface="Calibri" panose="020F0502020204030204" pitchFamily="34" charset="0"/>
              </a:rPr>
              <a:t>Sistema de Generación de Conocimiento Automático (SGCA)</a:t>
            </a:r>
            <a:b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E943C-0C49-49BB-BC05-BB7FA1FD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355"/>
            <a:ext cx="10058400" cy="363083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el SGCA que consiste en la generación automática de preguntas y respuestas a partir de una entrada de datos (Un texto), se encontró una solución de terceros ya implementada. Las solución encontrada sólo genera preguntas, como respuesta se tomaron las oraciones y usa idioma inglés.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/>
              <a:t>Se implementaron otras soluciones para idioma español, las mismas fueron integradas al sistema para verificar su funcionamiento. Estás generan preguntas y respuestas.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15">
            <a:extLst>
              <a:ext uri="{FF2B5EF4-FFF2-40B4-BE49-F238E27FC236}">
                <a16:creationId xmlns:a16="http://schemas.microsoft.com/office/drawing/2014/main" id="{6813AE19-4A2A-1138-7CD0-443662DD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603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6" y="240157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Modelos Pre-Entrenados</a:t>
            </a:r>
          </a:p>
        </p:txBody>
      </p:sp>
      <p:sp>
        <p:nvSpPr>
          <p:cNvPr id="36" name="AutoShape 27">
            <a:extLst>
              <a:ext uri="{FF2B5EF4-FFF2-40B4-BE49-F238E27FC236}">
                <a16:creationId xmlns:a16="http://schemas.microsoft.com/office/drawing/2014/main" id="{E1908B59-A073-3400-0CE1-F8198962DB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399" y="2120845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0AF7A">
                  <a:gamma/>
                  <a:shade val="46275"/>
                  <a:invGamma/>
                </a:srgbClr>
              </a:gs>
              <a:gs pos="50000">
                <a:srgbClr val="B0AF7A"/>
              </a:gs>
              <a:gs pos="100000">
                <a:srgbClr val="B0AF7A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Preguntas</a:t>
            </a:r>
            <a:r>
              <a:rPr lang="en-US" altLang="es-E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y </a:t>
            </a: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Respuestas</a:t>
            </a:r>
            <a:endParaRPr lang="en-US" altLang="es-ES" sz="2000" b="1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651F2D9-3435-554A-6F6B-331011353E50}"/>
              </a:ext>
            </a:extLst>
          </p:cNvPr>
          <p:cNvGrpSpPr/>
          <p:nvPr/>
        </p:nvGrpSpPr>
        <p:grpSpPr>
          <a:xfrm>
            <a:off x="3217862" y="2911420"/>
            <a:ext cx="5759450" cy="2638425"/>
            <a:chOff x="3217862" y="2773396"/>
            <a:chExt cx="5759450" cy="2638425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4FCC9973-A4CA-C429-2B46-2467ECCB48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17862" y="2773396"/>
              <a:ext cx="5759450" cy="2638425"/>
            </a:xfrm>
            <a:prstGeom prst="upArrow">
              <a:avLst>
                <a:gd name="adj1" fmla="val 56944"/>
                <a:gd name="adj2" fmla="val 50782"/>
              </a:avLst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3F64EADE-5818-B199-BB6F-53AE2CB21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055" y="3379821"/>
              <a:ext cx="1800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latin typeface="Arial" panose="020B0604020202020204" pitchFamily="34" charset="0"/>
                </a:rPr>
                <a:t>INTEGRACIÓN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5B15090-92BD-F81B-AADB-D40E9254883F}"/>
              </a:ext>
            </a:extLst>
          </p:cNvPr>
          <p:cNvGrpSpPr/>
          <p:nvPr/>
        </p:nvGrpSpPr>
        <p:grpSpPr>
          <a:xfrm>
            <a:off x="2405062" y="4697358"/>
            <a:ext cx="1544637" cy="1690687"/>
            <a:chOff x="2405062" y="4559334"/>
            <a:chExt cx="1544637" cy="1690687"/>
          </a:xfrm>
        </p:grpSpPr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3C76CD20-5305-559E-63D9-10F2CEDE0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062" y="4559334"/>
              <a:ext cx="1544637" cy="1690687"/>
              <a:chOff x="555" y="2823"/>
              <a:chExt cx="973" cy="1065"/>
            </a:xfrm>
          </p:grpSpPr>
          <p:pic>
            <p:nvPicPr>
              <p:cNvPr id="39" name="Picture 34">
                <a:extLst>
                  <a:ext uri="{FF2B5EF4-FFF2-40B4-BE49-F238E27FC236}">
                    <a16:creationId xmlns:a16="http://schemas.microsoft.com/office/drawing/2014/main" id="{E6A74C43-4EEF-3A12-D6D1-EE92BB163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5">
                <a:extLst>
                  <a:ext uri="{FF2B5EF4-FFF2-40B4-BE49-F238E27FC236}">
                    <a16:creationId xmlns:a16="http://schemas.microsoft.com/office/drawing/2014/main" id="{5F06EBA1-2E20-D101-85EB-D213916BC6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EA72A0C5-2FEA-6D2B-F5BD-E68926B44C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alpha val="85001"/>
                    </a:srgbClr>
                  </a:gs>
                  <a:gs pos="100000">
                    <a:srgbClr val="FF99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90BE559E-CF95-C6A8-89AB-6AA91D3FC7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43" name="Picture 33">
                <a:extLst>
                  <a:ext uri="{FF2B5EF4-FFF2-40B4-BE49-F238E27FC236}">
                    <a16:creationId xmlns:a16="http://schemas.microsoft.com/office/drawing/2014/main" id="{5175D6BB-8520-5467-DD47-CE4FCBFCA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14B96C70-15CF-4511-5F31-CE8242FE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241" y="5178459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Texto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9A64365-E686-BB21-27CB-FBFA55ED0914}"/>
              </a:ext>
            </a:extLst>
          </p:cNvPr>
          <p:cNvGrpSpPr/>
          <p:nvPr/>
        </p:nvGrpSpPr>
        <p:grpSpPr>
          <a:xfrm>
            <a:off x="4343399" y="4697358"/>
            <a:ext cx="1544638" cy="1690687"/>
            <a:chOff x="4343399" y="4559334"/>
            <a:chExt cx="1544638" cy="1690687"/>
          </a:xfrm>
        </p:grpSpPr>
        <p:grpSp>
          <p:nvGrpSpPr>
            <p:cNvPr id="45" name="Group 37">
              <a:extLst>
                <a:ext uri="{FF2B5EF4-FFF2-40B4-BE49-F238E27FC236}">
                  <a16:creationId xmlns:a16="http://schemas.microsoft.com/office/drawing/2014/main" id="{3B694D64-50E4-30A9-5665-E8EC77C7F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399" y="4559334"/>
              <a:ext cx="1544638" cy="1690687"/>
              <a:chOff x="555" y="2823"/>
              <a:chExt cx="973" cy="1065"/>
            </a:xfrm>
          </p:grpSpPr>
          <p:pic>
            <p:nvPicPr>
              <p:cNvPr id="46" name="Picture 38">
                <a:extLst>
                  <a:ext uri="{FF2B5EF4-FFF2-40B4-BE49-F238E27FC236}">
                    <a16:creationId xmlns:a16="http://schemas.microsoft.com/office/drawing/2014/main" id="{051741C0-9C08-E6DD-F59D-119EDCE4ED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Oval 39">
                <a:extLst>
                  <a:ext uri="{FF2B5EF4-FFF2-40B4-BE49-F238E27FC236}">
                    <a16:creationId xmlns:a16="http://schemas.microsoft.com/office/drawing/2014/main" id="{3B2792E2-4AB6-7A92-81E9-544BE27077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40">
                <a:extLst>
                  <a:ext uri="{FF2B5EF4-FFF2-40B4-BE49-F238E27FC236}">
                    <a16:creationId xmlns:a16="http://schemas.microsoft.com/office/drawing/2014/main" id="{015DCE9D-6B51-2807-A27F-43642C452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0EA00">
                      <a:alpha val="85001"/>
                    </a:srgbClr>
                  </a:gs>
                  <a:gs pos="100000">
                    <a:srgbClr val="F0EA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41">
                <a:extLst>
                  <a:ext uri="{FF2B5EF4-FFF2-40B4-BE49-F238E27FC236}">
                    <a16:creationId xmlns:a16="http://schemas.microsoft.com/office/drawing/2014/main" id="{E75D0427-E0B3-78FB-A20D-4706E07522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0" name="Picture 42">
                <a:extLst>
                  <a:ext uri="{FF2B5EF4-FFF2-40B4-BE49-F238E27FC236}">
                    <a16:creationId xmlns:a16="http://schemas.microsoft.com/office/drawing/2014/main" id="{6E7BD7C0-A1CC-F438-EE1A-65A6940B9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1E957A69-A236-A3C9-5267-6B91D2DB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922" y="5003364"/>
              <a:ext cx="103425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PLN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SPACY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95EE80B-FF90-E2A0-B10B-F995B6D0A432}"/>
              </a:ext>
            </a:extLst>
          </p:cNvPr>
          <p:cNvGrpSpPr/>
          <p:nvPr/>
        </p:nvGrpSpPr>
        <p:grpSpPr>
          <a:xfrm>
            <a:off x="6241210" y="4697358"/>
            <a:ext cx="1698440" cy="1690687"/>
            <a:chOff x="6241210" y="4559334"/>
            <a:chExt cx="1698440" cy="1690687"/>
          </a:xfrm>
        </p:grpSpPr>
        <p:grpSp>
          <p:nvGrpSpPr>
            <p:cNvPr id="52" name="Group 44">
              <a:extLst>
                <a:ext uri="{FF2B5EF4-FFF2-40B4-BE49-F238E27FC236}">
                  <a16:creationId xmlns:a16="http://schemas.microsoft.com/office/drawing/2014/main" id="{2EE1590C-DE94-24F6-06CA-ADA7A82DB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99" y="4559334"/>
              <a:ext cx="1544638" cy="1690687"/>
              <a:chOff x="555" y="2823"/>
              <a:chExt cx="973" cy="1065"/>
            </a:xfrm>
          </p:grpSpPr>
          <p:pic>
            <p:nvPicPr>
              <p:cNvPr id="53" name="Picture 45">
                <a:extLst>
                  <a:ext uri="{FF2B5EF4-FFF2-40B4-BE49-F238E27FC236}">
                    <a16:creationId xmlns:a16="http://schemas.microsoft.com/office/drawing/2014/main" id="{36D24C76-299D-E85D-046A-30294821E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46">
                <a:extLst>
                  <a:ext uri="{FF2B5EF4-FFF2-40B4-BE49-F238E27FC236}">
                    <a16:creationId xmlns:a16="http://schemas.microsoft.com/office/drawing/2014/main" id="{C1CE3E23-5055-FDEC-449B-B8E57E71B5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Oval 47">
                <a:extLst>
                  <a:ext uri="{FF2B5EF4-FFF2-40B4-BE49-F238E27FC236}">
                    <a16:creationId xmlns:a16="http://schemas.microsoft.com/office/drawing/2014/main" id="{8FFA4826-8226-7283-F1D2-838B83A19A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30C230">
                      <a:alpha val="85001"/>
                    </a:srgbClr>
                  </a:gs>
                  <a:gs pos="100000">
                    <a:srgbClr val="30C23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Oval 48">
                <a:extLst>
                  <a:ext uri="{FF2B5EF4-FFF2-40B4-BE49-F238E27FC236}">
                    <a16:creationId xmlns:a16="http://schemas.microsoft.com/office/drawing/2014/main" id="{A70A99C6-2246-9147-1EA9-102D685B69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7" name="Picture 49">
                <a:extLst>
                  <a:ext uri="{FF2B5EF4-FFF2-40B4-BE49-F238E27FC236}">
                    <a16:creationId xmlns:a16="http://schemas.microsoft.com/office/drawing/2014/main" id="{7868B7E6-D560-2ABD-8BBD-390B4F1E7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0">
              <a:extLst>
                <a:ext uri="{FF2B5EF4-FFF2-40B4-BE49-F238E27FC236}">
                  <a16:creationId xmlns:a16="http://schemas.microsoft.com/office/drawing/2014/main" id="{503A23A8-C9E1-4051-39F5-D3B84BEE1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210" y="4815202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preguntas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9A6D6C0-0A49-7B92-F9E5-22B011560272}"/>
              </a:ext>
            </a:extLst>
          </p:cNvPr>
          <p:cNvGrpSpPr/>
          <p:nvPr/>
        </p:nvGrpSpPr>
        <p:grpSpPr>
          <a:xfrm>
            <a:off x="8228264" y="4697358"/>
            <a:ext cx="1698440" cy="1690687"/>
            <a:chOff x="8228264" y="4559334"/>
            <a:chExt cx="1698440" cy="1690687"/>
          </a:xfrm>
        </p:grpSpPr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491802BA-7E9F-8FAB-DDF0-C9DD6196A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799" y="4559334"/>
              <a:ext cx="1544638" cy="1690687"/>
              <a:chOff x="555" y="2823"/>
              <a:chExt cx="973" cy="1065"/>
            </a:xfrm>
          </p:grpSpPr>
          <p:pic>
            <p:nvPicPr>
              <p:cNvPr id="60" name="Picture 52">
                <a:extLst>
                  <a:ext uri="{FF2B5EF4-FFF2-40B4-BE49-F238E27FC236}">
                    <a16:creationId xmlns:a16="http://schemas.microsoft.com/office/drawing/2014/main" id="{728B19E6-24C0-F5D2-C0DF-60B1B199F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Oval 53">
                <a:extLst>
                  <a:ext uri="{FF2B5EF4-FFF2-40B4-BE49-F238E27FC236}">
                    <a16:creationId xmlns:a16="http://schemas.microsoft.com/office/drawing/2014/main" id="{540B9D17-CC68-AEE9-0708-80C548182C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54">
                <a:extLst>
                  <a:ext uri="{FF2B5EF4-FFF2-40B4-BE49-F238E27FC236}">
                    <a16:creationId xmlns:a16="http://schemas.microsoft.com/office/drawing/2014/main" id="{246A35B6-2246-5F68-2B72-33379AE520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AE50E2">
                      <a:alpha val="85001"/>
                    </a:srgbClr>
                  </a:gs>
                  <a:gs pos="100000">
                    <a:srgbClr val="AE50E2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" name="Oval 55">
                <a:extLst>
                  <a:ext uri="{FF2B5EF4-FFF2-40B4-BE49-F238E27FC236}">
                    <a16:creationId xmlns:a16="http://schemas.microsoft.com/office/drawing/2014/main" id="{1FE3332D-09A9-CF61-DE23-2E183F4776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64" name="Picture 56">
                <a:extLst>
                  <a:ext uri="{FF2B5EF4-FFF2-40B4-BE49-F238E27FC236}">
                    <a16:creationId xmlns:a16="http://schemas.microsoft.com/office/drawing/2014/main" id="{ADB18C78-CE2E-CACE-3890-05C1829AB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50">
              <a:extLst>
                <a:ext uri="{FF2B5EF4-FFF2-40B4-BE49-F238E27FC236}">
                  <a16:creationId xmlns:a16="http://schemas.microsoft.com/office/drawing/2014/main" id="{134F60F9-35B8-5DBB-5302-4437753E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264" y="4809818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respuestas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72" name="Marcador de número de diapositiva 6">
            <a:extLst>
              <a:ext uri="{FF2B5EF4-FFF2-40B4-BE49-F238E27FC236}">
                <a16:creationId xmlns:a16="http://schemas.microsoft.com/office/drawing/2014/main" id="{3EC0E280-5AFC-65B4-D24C-86D0CC1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772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5" y="271707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entidades nombradas</a:t>
            </a:r>
          </a:p>
        </p:txBody>
      </p:sp>
      <p:grpSp>
        <p:nvGrpSpPr>
          <p:cNvPr id="3" name="Group 128">
            <a:extLst>
              <a:ext uri="{FF2B5EF4-FFF2-40B4-BE49-F238E27FC236}">
                <a16:creationId xmlns:a16="http://schemas.microsoft.com/office/drawing/2014/main" id="{61E1FEC5-E077-9CBA-C26A-FEFCEBA962D7}"/>
              </a:ext>
            </a:extLst>
          </p:cNvPr>
          <p:cNvGrpSpPr>
            <a:grpSpLocks/>
          </p:cNvGrpSpPr>
          <p:nvPr/>
        </p:nvGrpSpPr>
        <p:grpSpPr bwMode="auto">
          <a:xfrm>
            <a:off x="3987523" y="4954715"/>
            <a:ext cx="1439863" cy="1439863"/>
            <a:chOff x="2789" y="1625"/>
            <a:chExt cx="907" cy="907"/>
          </a:xfrm>
        </p:grpSpPr>
        <p:sp>
          <p:nvSpPr>
            <p:cNvPr id="4" name="Oval 129">
              <a:extLst>
                <a:ext uri="{FF2B5EF4-FFF2-40B4-BE49-F238E27FC236}">
                  <a16:creationId xmlns:a16="http://schemas.microsoft.com/office/drawing/2014/main" id="{1B5FA66B-7113-F641-BC79-0AA0AEE17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5" name="Oval 130">
              <a:extLst>
                <a:ext uri="{FF2B5EF4-FFF2-40B4-BE49-F238E27FC236}">
                  <a16:creationId xmlns:a16="http://schemas.microsoft.com/office/drawing/2014/main" id="{5407615F-FD3A-62D6-634F-9C7B91A613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6" name="Oval 131">
              <a:extLst>
                <a:ext uri="{FF2B5EF4-FFF2-40B4-BE49-F238E27FC236}">
                  <a16:creationId xmlns:a16="http://schemas.microsoft.com/office/drawing/2014/main" id="{9B24C221-7EFB-D80D-879F-4DF7342573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" name="Oval 132">
              <a:extLst>
                <a:ext uri="{FF2B5EF4-FFF2-40B4-BE49-F238E27FC236}">
                  <a16:creationId xmlns:a16="http://schemas.microsoft.com/office/drawing/2014/main" id="{CAF3797C-FE0D-5133-A711-4CA17AA85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" name="Oval 133">
              <a:extLst>
                <a:ext uri="{FF2B5EF4-FFF2-40B4-BE49-F238E27FC236}">
                  <a16:creationId xmlns:a16="http://schemas.microsoft.com/office/drawing/2014/main" id="{8F56F674-7238-250C-4493-2045107256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9" name="Group 134">
              <a:extLst>
                <a:ext uri="{FF2B5EF4-FFF2-40B4-BE49-F238E27FC236}">
                  <a16:creationId xmlns:a16="http://schemas.microsoft.com/office/drawing/2014/main" id="{94C9A4B6-BE19-FFF9-13E5-4205A2B0B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0" name="Oval 135">
                <a:extLst>
                  <a:ext uri="{FF2B5EF4-FFF2-40B4-BE49-F238E27FC236}">
                    <a16:creationId xmlns:a16="http://schemas.microsoft.com/office/drawing/2014/main" id="{8A8BDA00-B79C-94F3-5248-D67D00A58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1" name="Oval 136">
                <a:extLst>
                  <a:ext uri="{FF2B5EF4-FFF2-40B4-BE49-F238E27FC236}">
                    <a16:creationId xmlns:a16="http://schemas.microsoft.com/office/drawing/2014/main" id="{1C3B409D-E4B3-B93E-E989-1065F01C4E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2" name="Oval 137">
                <a:extLst>
                  <a:ext uri="{FF2B5EF4-FFF2-40B4-BE49-F238E27FC236}">
                    <a16:creationId xmlns:a16="http://schemas.microsoft.com/office/drawing/2014/main" id="{41FD5CD9-1ED4-5527-B8CC-00455AA7D7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3" name="Oval 138">
                <a:extLst>
                  <a:ext uri="{FF2B5EF4-FFF2-40B4-BE49-F238E27FC236}">
                    <a16:creationId xmlns:a16="http://schemas.microsoft.com/office/drawing/2014/main" id="{840A5974-891B-4732-AF06-45B2CB8F51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14" name="AutoShape 126">
            <a:extLst>
              <a:ext uri="{FF2B5EF4-FFF2-40B4-BE49-F238E27FC236}">
                <a16:creationId xmlns:a16="http://schemas.microsoft.com/office/drawing/2014/main" id="{A2DFA966-A84E-BD46-5DBA-42E05932A992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7264123" y="32021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4">
            <a:extLst>
              <a:ext uri="{FF2B5EF4-FFF2-40B4-BE49-F238E27FC236}">
                <a16:creationId xmlns:a16="http://schemas.microsoft.com/office/drawing/2014/main" id="{CB6C6B0C-4892-2164-8488-EB50A83DADD9}"/>
              </a:ext>
            </a:extLst>
          </p:cNvPr>
          <p:cNvSpPr>
            <a:spLocks noChangeArrowheads="1"/>
          </p:cNvSpPr>
          <p:nvPr/>
        </p:nvSpPr>
        <p:spPr bwMode="gray">
          <a:xfrm rot="17914860">
            <a:off x="4978123" y="44975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23">
            <a:extLst>
              <a:ext uri="{FF2B5EF4-FFF2-40B4-BE49-F238E27FC236}">
                <a16:creationId xmlns:a16="http://schemas.microsoft.com/office/drawing/2014/main" id="{9B32B458-72A8-AB76-5351-00A18D4B85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2323" y="32021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25">
            <a:extLst>
              <a:ext uri="{FF2B5EF4-FFF2-40B4-BE49-F238E27FC236}">
                <a16:creationId xmlns:a16="http://schemas.microsoft.com/office/drawing/2014/main" id="{F29B04F6-69FF-ADA6-3989-E6116CEFB28E}"/>
              </a:ext>
            </a:extLst>
          </p:cNvPr>
          <p:cNvSpPr>
            <a:spLocks noChangeArrowheads="1"/>
          </p:cNvSpPr>
          <p:nvPr/>
        </p:nvSpPr>
        <p:spPr bwMode="gray">
          <a:xfrm rot="13815450">
            <a:off x="6578323" y="44975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D181A2B6-CC33-45A7-C2F9-2CFF654E9812}"/>
              </a:ext>
            </a:extLst>
          </p:cNvPr>
          <p:cNvGrpSpPr>
            <a:grpSpLocks/>
          </p:cNvGrpSpPr>
          <p:nvPr/>
        </p:nvGrpSpPr>
        <p:grpSpPr bwMode="auto">
          <a:xfrm>
            <a:off x="2692123" y="2668715"/>
            <a:ext cx="1446213" cy="1524000"/>
            <a:chOff x="884" y="2523"/>
            <a:chExt cx="862" cy="862"/>
          </a:xfrm>
        </p:grpSpPr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471EE2D4-5699-0933-A081-3DC8072CEC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B70DBCE-ACC9-1802-061C-35BFB01F19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90CEAC9F-A0AE-CB3A-7233-B099A59B5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80ACB8CE-62E3-1D0B-5B4D-29AC93E179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3" name="Oval 39">
              <a:extLst>
                <a:ext uri="{FF2B5EF4-FFF2-40B4-BE49-F238E27FC236}">
                  <a16:creationId xmlns:a16="http://schemas.microsoft.com/office/drawing/2014/main" id="{E62E82F6-A659-9155-C6CC-10BE876EEE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8075D6A2-A76E-4F2C-B0A1-BD3BBA01A2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852B93CD-677D-9CE6-C58E-D18B1B78B5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6" name="Oval 42">
              <a:extLst>
                <a:ext uri="{FF2B5EF4-FFF2-40B4-BE49-F238E27FC236}">
                  <a16:creationId xmlns:a16="http://schemas.microsoft.com/office/drawing/2014/main" id="{E527D337-7CAB-2262-B47B-C1F5AA4E92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10C74C63-4920-324D-D98E-62D64A75D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grpSp>
        <p:nvGrpSpPr>
          <p:cNvPr id="28" name="Group 64">
            <a:extLst>
              <a:ext uri="{FF2B5EF4-FFF2-40B4-BE49-F238E27FC236}">
                <a16:creationId xmlns:a16="http://schemas.microsoft.com/office/drawing/2014/main" id="{D9EAC191-AFCA-09BE-9FC2-FCA83D6AC1C8}"/>
              </a:ext>
            </a:extLst>
          </p:cNvPr>
          <p:cNvGrpSpPr>
            <a:grpSpLocks/>
          </p:cNvGrpSpPr>
          <p:nvPr/>
        </p:nvGrpSpPr>
        <p:grpSpPr bwMode="auto">
          <a:xfrm>
            <a:off x="4906961" y="2358230"/>
            <a:ext cx="2378075" cy="2374900"/>
            <a:chOff x="2065" y="1496"/>
            <a:chExt cx="1498" cy="1496"/>
          </a:xfrm>
        </p:grpSpPr>
        <p:sp>
          <p:nvSpPr>
            <p:cNvPr id="29" name="Oval 65">
              <a:extLst>
                <a:ext uri="{FF2B5EF4-FFF2-40B4-BE49-F238E27FC236}">
                  <a16:creationId xmlns:a16="http://schemas.microsoft.com/office/drawing/2014/main" id="{47F7EB28-FFDE-4D78-D050-0FF0FB81BE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0" name="Oval 66">
              <a:extLst>
                <a:ext uri="{FF2B5EF4-FFF2-40B4-BE49-F238E27FC236}">
                  <a16:creationId xmlns:a16="http://schemas.microsoft.com/office/drawing/2014/main" id="{F33E0F8D-FC1B-A346-A78D-B6925D6AA5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1" name="Oval 67">
              <a:extLst>
                <a:ext uri="{FF2B5EF4-FFF2-40B4-BE49-F238E27FC236}">
                  <a16:creationId xmlns:a16="http://schemas.microsoft.com/office/drawing/2014/main" id="{5477E802-C3AA-2AC4-482F-B04F2DE2AA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3BD411B8-3047-743F-1030-11224D3DE5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3" name="Oval 69">
              <a:extLst>
                <a:ext uri="{FF2B5EF4-FFF2-40B4-BE49-F238E27FC236}">
                  <a16:creationId xmlns:a16="http://schemas.microsoft.com/office/drawing/2014/main" id="{95954FB0-6536-C1FB-1D96-A3312DA70A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4" name="Oval 70">
              <a:extLst>
                <a:ext uri="{FF2B5EF4-FFF2-40B4-BE49-F238E27FC236}">
                  <a16:creationId xmlns:a16="http://schemas.microsoft.com/office/drawing/2014/main" id="{4C962826-9081-FF82-870C-643BEB8C10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25703381-2AF6-5792-7AE4-9378257BDC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7" name="Oval 72">
              <a:extLst>
                <a:ext uri="{FF2B5EF4-FFF2-40B4-BE49-F238E27FC236}">
                  <a16:creationId xmlns:a16="http://schemas.microsoft.com/office/drawing/2014/main" id="{28CECC73-5473-B0A6-EB7A-27118346C3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8" name="Oval 73">
              <a:extLst>
                <a:ext uri="{FF2B5EF4-FFF2-40B4-BE49-F238E27FC236}">
                  <a16:creationId xmlns:a16="http://schemas.microsoft.com/office/drawing/2014/main" id="{F8BBB690-B49E-C1E3-AEF8-9D23DFEA8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69" name="Text Box 116">
            <a:extLst>
              <a:ext uri="{FF2B5EF4-FFF2-40B4-BE49-F238E27FC236}">
                <a16:creationId xmlns:a16="http://schemas.microsoft.com/office/drawing/2014/main" id="{09E9EF1E-6839-4B5B-383F-215E08B71F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48652" y="2767415"/>
            <a:ext cx="1694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Spacy</a:t>
            </a:r>
          </a:p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PLN</a:t>
            </a:r>
          </a:p>
          <a:p>
            <a:pPr algn="ctr"/>
            <a:r>
              <a:rPr lang="en-US" altLang="es-ES" sz="2400" b="1" dirty="0" err="1">
                <a:solidFill>
                  <a:srgbClr val="000000"/>
                </a:solidFill>
              </a:rPr>
              <a:t>Entidades</a:t>
            </a:r>
            <a:endParaRPr lang="en-US" altLang="es-ES" sz="2400" b="1" dirty="0">
              <a:solidFill>
                <a:srgbClr val="000000"/>
              </a:solidFill>
            </a:endParaRPr>
          </a:p>
        </p:txBody>
      </p:sp>
      <p:sp>
        <p:nvSpPr>
          <p:cNvPr id="70" name="Text Box 118">
            <a:extLst>
              <a:ext uri="{FF2B5EF4-FFF2-40B4-BE49-F238E27FC236}">
                <a16:creationId xmlns:a16="http://schemas.microsoft.com/office/drawing/2014/main" id="{64922F29-36C7-73FB-BA2F-B787E7EE48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73123" y="3262440"/>
            <a:ext cx="715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PER</a:t>
            </a:r>
          </a:p>
        </p:txBody>
      </p:sp>
      <p:sp>
        <p:nvSpPr>
          <p:cNvPr id="71" name="Text Box 119">
            <a:extLst>
              <a:ext uri="{FF2B5EF4-FFF2-40B4-BE49-F238E27FC236}">
                <a16:creationId xmlns:a16="http://schemas.microsoft.com/office/drawing/2014/main" id="{5152680C-A4D8-FCAB-D88B-873F5F8819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26393" y="5488115"/>
            <a:ext cx="898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MISC</a:t>
            </a:r>
          </a:p>
        </p:txBody>
      </p:sp>
      <p:grpSp>
        <p:nvGrpSpPr>
          <p:cNvPr id="72" name="Group 139">
            <a:extLst>
              <a:ext uri="{FF2B5EF4-FFF2-40B4-BE49-F238E27FC236}">
                <a16:creationId xmlns:a16="http://schemas.microsoft.com/office/drawing/2014/main" id="{6AA3BBEA-DE4C-9DF1-AFFB-0D668D6495F9}"/>
              </a:ext>
            </a:extLst>
          </p:cNvPr>
          <p:cNvGrpSpPr>
            <a:grpSpLocks/>
          </p:cNvGrpSpPr>
          <p:nvPr/>
        </p:nvGrpSpPr>
        <p:grpSpPr bwMode="auto">
          <a:xfrm>
            <a:off x="8034061" y="2668715"/>
            <a:ext cx="1439862" cy="1439863"/>
            <a:chOff x="2789" y="1625"/>
            <a:chExt cx="907" cy="907"/>
          </a:xfrm>
        </p:grpSpPr>
        <p:sp>
          <p:nvSpPr>
            <p:cNvPr id="73" name="Oval 140">
              <a:extLst>
                <a:ext uri="{FF2B5EF4-FFF2-40B4-BE49-F238E27FC236}">
                  <a16:creationId xmlns:a16="http://schemas.microsoft.com/office/drawing/2014/main" id="{847F464D-CFDE-0535-FA1D-B8A94EF1BB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4" name="Oval 141">
              <a:extLst>
                <a:ext uri="{FF2B5EF4-FFF2-40B4-BE49-F238E27FC236}">
                  <a16:creationId xmlns:a16="http://schemas.microsoft.com/office/drawing/2014/main" id="{0818A755-4989-3E56-410C-4DB13ECDA7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5" name="Oval 142">
              <a:extLst>
                <a:ext uri="{FF2B5EF4-FFF2-40B4-BE49-F238E27FC236}">
                  <a16:creationId xmlns:a16="http://schemas.microsoft.com/office/drawing/2014/main" id="{5A15DB5A-D45D-B23B-AC24-D6CDC73E41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6" name="Oval 143">
              <a:extLst>
                <a:ext uri="{FF2B5EF4-FFF2-40B4-BE49-F238E27FC236}">
                  <a16:creationId xmlns:a16="http://schemas.microsoft.com/office/drawing/2014/main" id="{69EF13D6-FC8F-6437-39CC-11A8FCF49D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7" name="Oval 144">
              <a:extLst>
                <a:ext uri="{FF2B5EF4-FFF2-40B4-BE49-F238E27FC236}">
                  <a16:creationId xmlns:a16="http://schemas.microsoft.com/office/drawing/2014/main" id="{00F9E77A-0CAE-0E5E-F0BF-2CACDE864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78" name="Group 145">
              <a:extLst>
                <a:ext uri="{FF2B5EF4-FFF2-40B4-BE49-F238E27FC236}">
                  <a16:creationId xmlns:a16="http://schemas.microsoft.com/office/drawing/2014/main" id="{6DEA4550-72F3-48F7-C4F0-7CEF59D81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" name="Oval 146">
                <a:extLst>
                  <a:ext uri="{FF2B5EF4-FFF2-40B4-BE49-F238E27FC236}">
                    <a16:creationId xmlns:a16="http://schemas.microsoft.com/office/drawing/2014/main" id="{A15688A6-FA2A-7653-CFBC-8F1B25FAE4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0" name="Oval 147">
                <a:extLst>
                  <a:ext uri="{FF2B5EF4-FFF2-40B4-BE49-F238E27FC236}">
                    <a16:creationId xmlns:a16="http://schemas.microsoft.com/office/drawing/2014/main" id="{E86000E2-632E-884A-8830-F41A5C879F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1" name="Oval 148">
                <a:extLst>
                  <a:ext uri="{FF2B5EF4-FFF2-40B4-BE49-F238E27FC236}">
                    <a16:creationId xmlns:a16="http://schemas.microsoft.com/office/drawing/2014/main" id="{90893960-ED23-8BA1-084B-EA1AED0983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7F24DCD9-368C-683D-C00A-B5FDA876FED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83" name="Text Box 150">
            <a:extLst>
              <a:ext uri="{FF2B5EF4-FFF2-40B4-BE49-F238E27FC236}">
                <a16:creationId xmlns:a16="http://schemas.microsoft.com/office/drawing/2014/main" id="{84BAA347-45C3-8BA6-B360-E7C0D70E90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9661" y="3202115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4" name="Group 151">
            <a:extLst>
              <a:ext uri="{FF2B5EF4-FFF2-40B4-BE49-F238E27FC236}">
                <a16:creationId xmlns:a16="http://schemas.microsoft.com/office/drawing/2014/main" id="{B7A984F8-FA75-D8C6-7818-029B60743811}"/>
              </a:ext>
            </a:extLst>
          </p:cNvPr>
          <p:cNvGrpSpPr>
            <a:grpSpLocks/>
          </p:cNvGrpSpPr>
          <p:nvPr/>
        </p:nvGrpSpPr>
        <p:grpSpPr bwMode="auto">
          <a:xfrm>
            <a:off x="6959323" y="4802315"/>
            <a:ext cx="1446213" cy="1524000"/>
            <a:chOff x="884" y="2523"/>
            <a:chExt cx="862" cy="862"/>
          </a:xfrm>
        </p:grpSpPr>
        <p:sp>
          <p:nvSpPr>
            <p:cNvPr id="85" name="Oval 152">
              <a:extLst>
                <a:ext uri="{FF2B5EF4-FFF2-40B4-BE49-F238E27FC236}">
                  <a16:creationId xmlns:a16="http://schemas.microsoft.com/office/drawing/2014/main" id="{B3FA1EEF-C5EE-0927-2EAB-ECA025BD46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6" name="Oval 153">
              <a:extLst>
                <a:ext uri="{FF2B5EF4-FFF2-40B4-BE49-F238E27FC236}">
                  <a16:creationId xmlns:a16="http://schemas.microsoft.com/office/drawing/2014/main" id="{ABEBEA48-1420-59C3-F9C1-A85A2B9246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7" name="Oval 154">
              <a:extLst>
                <a:ext uri="{FF2B5EF4-FFF2-40B4-BE49-F238E27FC236}">
                  <a16:creationId xmlns:a16="http://schemas.microsoft.com/office/drawing/2014/main" id="{5419C311-0C33-2B47-2287-9DB66B1A0C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8" name="Oval 155">
              <a:extLst>
                <a:ext uri="{FF2B5EF4-FFF2-40B4-BE49-F238E27FC236}">
                  <a16:creationId xmlns:a16="http://schemas.microsoft.com/office/drawing/2014/main" id="{99E909DC-8E7F-2D28-5C5A-03939FF04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9" name="Oval 156">
              <a:extLst>
                <a:ext uri="{FF2B5EF4-FFF2-40B4-BE49-F238E27FC236}">
                  <a16:creationId xmlns:a16="http://schemas.microsoft.com/office/drawing/2014/main" id="{E124DB97-1289-F4C9-22D9-F6C0F5F562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90" name="Oval 157">
              <a:extLst>
                <a:ext uri="{FF2B5EF4-FFF2-40B4-BE49-F238E27FC236}">
                  <a16:creationId xmlns:a16="http://schemas.microsoft.com/office/drawing/2014/main" id="{A1819766-2CF9-8BBB-6027-F21A8A7EF5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1" name="Oval 158">
              <a:extLst>
                <a:ext uri="{FF2B5EF4-FFF2-40B4-BE49-F238E27FC236}">
                  <a16:creationId xmlns:a16="http://schemas.microsoft.com/office/drawing/2014/main" id="{6E801911-190F-31FD-31AF-DE5E8F21AB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2" name="Oval 159">
              <a:extLst>
                <a:ext uri="{FF2B5EF4-FFF2-40B4-BE49-F238E27FC236}">
                  <a16:creationId xmlns:a16="http://schemas.microsoft.com/office/drawing/2014/main" id="{D61AE5BB-B390-7D74-9FA5-5CE5F783B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3" name="Oval 160">
              <a:extLst>
                <a:ext uri="{FF2B5EF4-FFF2-40B4-BE49-F238E27FC236}">
                  <a16:creationId xmlns:a16="http://schemas.microsoft.com/office/drawing/2014/main" id="{D90C7F7A-DF8D-3AD5-8644-AAFDF890A6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94" name="Text Box 161">
            <a:extLst>
              <a:ext uri="{FF2B5EF4-FFF2-40B4-BE49-F238E27FC236}">
                <a16:creationId xmlns:a16="http://schemas.microsoft.com/office/drawing/2014/main" id="{7C5EA9C9-4634-12E9-9ECD-C29729A615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4340" y="5396040"/>
            <a:ext cx="808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95" name="Marcador de número de diapositiva 6">
            <a:extLst>
              <a:ext uri="{FF2B5EF4-FFF2-40B4-BE49-F238E27FC236}">
                <a16:creationId xmlns:a16="http://schemas.microsoft.com/office/drawing/2014/main" id="{FC0C7D28-769E-FBAB-5555-09D4AA0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7548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9367E-833E-3C46-815E-CD695358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542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ejemplo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4F7749-DF32-750F-DE74-64495B019D1B}"/>
              </a:ext>
            </a:extLst>
          </p:cNvPr>
          <p:cNvSpPr/>
          <p:nvPr/>
        </p:nvSpPr>
        <p:spPr>
          <a:xfrm>
            <a:off x="5728995" y="1810139"/>
            <a:ext cx="2649894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4A2724-00FD-0658-A1B4-7D90AE087F67}"/>
              </a:ext>
            </a:extLst>
          </p:cNvPr>
          <p:cNvSpPr/>
          <p:nvPr/>
        </p:nvSpPr>
        <p:spPr>
          <a:xfrm>
            <a:off x="8378889" y="1810139"/>
            <a:ext cx="1119674" cy="4105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C8A8D-9B8C-4CC9-AE64-2B6DB794E127}"/>
              </a:ext>
            </a:extLst>
          </p:cNvPr>
          <p:cNvSpPr/>
          <p:nvPr/>
        </p:nvSpPr>
        <p:spPr>
          <a:xfrm>
            <a:off x="1063752" y="2388637"/>
            <a:ext cx="3414942" cy="391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8C7278E-52E3-0618-B20C-60538BD25E96}"/>
              </a:ext>
            </a:extLst>
          </p:cNvPr>
          <p:cNvSpPr/>
          <p:nvPr/>
        </p:nvSpPr>
        <p:spPr>
          <a:xfrm>
            <a:off x="7837715" y="2388637"/>
            <a:ext cx="2519265" cy="3918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26919-D687-AD20-7616-A1A65AE2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6089"/>
            <a:ext cx="10058400" cy="47593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Oración: EL presidente de Cuba  Miguel Diaz Canel felicitó a la Universidad de Oriente ubicada en la provincia Santiago de Cuba por su aniversario 75.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Preguntas generadas: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</a:t>
            </a:r>
            <a:r>
              <a:rPr lang="es-ES" u="sng" dirty="0"/>
              <a:t>felicitó</a:t>
            </a:r>
            <a:r>
              <a:rPr lang="es-ES" dirty="0"/>
              <a:t> a la Universidad de Oriente?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es </a:t>
            </a:r>
            <a:r>
              <a:rPr lang="es-ES" u="sng" dirty="0"/>
              <a:t>Miguel Diaz Canel</a:t>
            </a:r>
            <a:r>
              <a:rPr lang="es-E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¿Qué es </a:t>
            </a:r>
            <a:r>
              <a:rPr lang="es-ES" u="sng" dirty="0"/>
              <a:t>Santiago de Cuba</a:t>
            </a:r>
            <a:r>
              <a:rPr lang="es-E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¿Dónde radica </a:t>
            </a:r>
            <a:r>
              <a:rPr lang="es-ES" u="sng" dirty="0"/>
              <a:t>Universidad de Oriente</a:t>
            </a:r>
            <a:r>
              <a:rPr lang="es-E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3" name="Marcador de número de diapositiva 6">
            <a:extLst>
              <a:ext uri="{FF2B5EF4-FFF2-40B4-BE49-F238E27FC236}">
                <a16:creationId xmlns:a16="http://schemas.microsoft.com/office/drawing/2014/main" id="{748E1E5C-7427-EB48-10A0-95ED7EC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247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F82A-C5C9-B4D7-227E-B11D64B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191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Base de Datos NO relacional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D075B-A9DC-6AA9-05D8-A71C298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C33B68-78D3-8EB0-4924-7465A40B02C7}"/>
              </a:ext>
            </a:extLst>
          </p:cNvPr>
          <p:cNvSpPr/>
          <p:nvPr/>
        </p:nvSpPr>
        <p:spPr>
          <a:xfrm>
            <a:off x="898358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Usuarios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contraseña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B05E48-16CA-019B-B673-CBFB51BA3967}"/>
              </a:ext>
            </a:extLst>
          </p:cNvPr>
          <p:cNvSpPr/>
          <p:nvPr/>
        </p:nvSpPr>
        <p:spPr>
          <a:xfrm>
            <a:off x="3633536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Temas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texto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preguntas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s-ES" dirty="0"/>
              <a:t>respuestas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8A1D54-582E-9F07-3342-A7F7F92EC311}"/>
              </a:ext>
            </a:extLst>
          </p:cNvPr>
          <p:cNvSpPr/>
          <p:nvPr/>
        </p:nvSpPr>
        <p:spPr>
          <a:xfrm>
            <a:off x="6408823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  <a:p>
            <a:pPr algn="ctr"/>
            <a:r>
              <a:rPr lang="es-ES" sz="2400" dirty="0"/>
              <a:t>Asistentes Virtuales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ubicación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Dueño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entrenado</a:t>
            </a:r>
          </a:p>
          <a:p>
            <a:pPr marL="285750" indent="-285750" algn="ctr">
              <a:buFontTx/>
              <a:buChar char="-"/>
            </a:pP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55C20A9-F1A2-F2E8-9F3F-2ADB1AF352CC}"/>
              </a:ext>
            </a:extLst>
          </p:cNvPr>
          <p:cNvSpPr/>
          <p:nvPr/>
        </p:nvSpPr>
        <p:spPr>
          <a:xfrm>
            <a:off x="9353189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Acciones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usuario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temas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asistentes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sesiones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BCF1EB46-7C57-796E-7B74-F4B1E29C2C57}"/>
              </a:ext>
            </a:extLst>
          </p:cNvPr>
          <p:cNvSpPr/>
          <p:nvPr/>
        </p:nvSpPr>
        <p:spPr>
          <a:xfrm rot="5400000">
            <a:off x="5658854" y="4018"/>
            <a:ext cx="1042737" cy="10547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7FB46A-22D4-0537-0E2D-E5A5AAC108D1}"/>
              </a:ext>
            </a:extLst>
          </p:cNvPr>
          <p:cNvSpPr/>
          <p:nvPr/>
        </p:nvSpPr>
        <p:spPr>
          <a:xfrm>
            <a:off x="4451685" y="6079958"/>
            <a:ext cx="3457074" cy="557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262126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265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B0B33C-94E9-26F4-D136-166A83C7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B95367D-F90E-28CC-88F4-59872984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89" y="3125754"/>
            <a:ext cx="2143058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frases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dice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definida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C168B8E-9FE2-8708-4E68-8571107D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62" y="3219060"/>
            <a:ext cx="2496422" cy="3053723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tomará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C16DB747-F76A-39A0-5F5A-7685770E0C07}"/>
              </a:ext>
            </a:extLst>
          </p:cNvPr>
          <p:cNvGrpSpPr>
            <a:grpSpLocks/>
          </p:cNvGrpSpPr>
          <p:nvPr/>
        </p:nvGrpSpPr>
        <p:grpSpPr bwMode="auto">
          <a:xfrm>
            <a:off x="2519265" y="1863691"/>
            <a:ext cx="7023457" cy="990600"/>
            <a:chOff x="624" y="1152"/>
            <a:chExt cx="4080" cy="720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BFB7B38-C07C-B735-5076-46D3E11C98D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solidFill>
              <a:srgbClr val="9B96D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B96DC"/>
              </a:extrusionClr>
              <a:contourClr>
                <a:srgbClr val="9B96D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C3AE90D6-37C9-1F99-A77D-893BDFB6F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A9C1A250-570D-CE50-372B-6C4162403D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D77321A-0199-CB48-78EF-3D9AF8B903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C3FDB9D3-9E91-C66F-8B41-5BA63FCBD5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3" name="Oval 11">
                <a:extLst>
                  <a:ext uri="{FF2B5EF4-FFF2-40B4-BE49-F238E27FC236}">
                    <a16:creationId xmlns:a16="http://schemas.microsoft.com/office/drawing/2014/main" id="{9632177A-AE9C-7ABF-4D0D-1A7417845D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2F5F52F-381D-F48C-21D2-31417E3B95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rgbClr val="5491D4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5491D4"/>
              </a:extrusionClr>
              <a:contourClr>
                <a:srgbClr val="5491D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10E9F356-DB0C-4F4E-F7A7-DB83B528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id="{AB74AAFB-E1B2-42EC-901A-77068837ED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F4C45B22-023D-F4B1-42D9-386DF947D8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Oval 16">
                <a:extLst>
                  <a:ext uri="{FF2B5EF4-FFF2-40B4-BE49-F238E27FC236}">
                    <a16:creationId xmlns:a16="http://schemas.microsoft.com/office/drawing/2014/main" id="{A6FDB5E8-BB6E-66C5-9585-63D7C2424A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" name="Oval 17">
                <a:extLst>
                  <a:ext uri="{FF2B5EF4-FFF2-40B4-BE49-F238E27FC236}">
                    <a16:creationId xmlns:a16="http://schemas.microsoft.com/office/drawing/2014/main" id="{E12D8E8E-52AE-CBDF-5955-F046C10B3B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CD8BAB-13F6-AFE3-8135-69D2C1AE58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45EF3-9016-B010-A589-9366DA015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0B7DF40B-A45D-4573-7D74-858ADD4806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40DDFB37-9826-BE7D-0B50-D99C92AB6B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89622D98-AA3B-EE22-5109-E2EEA788A1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8A82C965-79A1-9F44-17E2-056E1E1DDD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86BD2A2A-940E-AA76-49C5-7468E39B0B9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DFB62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FB621"/>
              </a:extrusionClr>
              <a:contourClr>
                <a:srgbClr val="DFB62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</p:grpSp>
      <p:sp>
        <p:nvSpPr>
          <p:cNvPr id="34" name="Text Box 25">
            <a:extLst>
              <a:ext uri="{FF2B5EF4-FFF2-40B4-BE49-F238E27FC236}">
                <a16:creationId xmlns:a16="http://schemas.microsoft.com/office/drawing/2014/main" id="{809AB7CC-ABF7-5289-9466-A53274C867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06352" y="2104182"/>
            <a:ext cx="111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Domain.yml</a:t>
            </a:r>
            <a:endParaRPr lang="en-US" altLang="es-ES" b="1" dirty="0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2C6DEBA-7836-DCE2-DBED-9C2F7F97E7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8244" y="2141505"/>
            <a:ext cx="118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b="1" dirty="0" err="1"/>
              <a:t>NLU.yml</a:t>
            </a:r>
            <a:endParaRPr lang="en-US" altLang="es-ES" b="1" dirty="0"/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3D2100BB-C1B8-E685-62BD-6662F0BE67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20543" y="2029539"/>
            <a:ext cx="10726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Stories.yml</a:t>
            </a:r>
            <a:endParaRPr lang="en-US" altLang="es-ES" b="1" dirty="0"/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C1F5465F-D19C-E863-9CB7-79B80E3CCA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88826" y="2029538"/>
            <a:ext cx="862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Rules.yml</a:t>
            </a:r>
            <a:endParaRPr lang="en-US" altLang="es-ES" b="1" dirty="0"/>
          </a:p>
        </p:txBody>
      </p:sp>
      <p:sp>
        <p:nvSpPr>
          <p:cNvPr id="38" name="AutoShape 29">
            <a:extLst>
              <a:ext uri="{FF2B5EF4-FFF2-40B4-BE49-F238E27FC236}">
                <a16:creationId xmlns:a16="http://schemas.microsoft.com/office/drawing/2014/main" id="{1CC1178C-F9C0-D31D-9CFC-BAF5C2E9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04" y="3125755"/>
            <a:ext cx="2338625" cy="3147028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rápidas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 Es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historias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específicas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782104F5-8190-CB5E-D8C9-635977C4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68" y="3125754"/>
            <a:ext cx="2282637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caminos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seguirá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haber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teniedo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2853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  <a:br>
              <a:rPr lang="es-ES" dirty="0"/>
            </a:br>
            <a:r>
              <a:rPr lang="es-ES" dirty="0" err="1"/>
              <a:t>Domain.yml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C9A55-F98F-1CFC-BFD0-9CB32876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5" y="1698536"/>
            <a:ext cx="9309394" cy="4915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02237BE3-A71D-A5AA-8953-E4C03D8F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91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04" y="2586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Introducción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09" y="1165123"/>
            <a:ext cx="5899341" cy="262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1DF1F65-98AD-4492-B695-140255AE1B23}"/>
              </a:ext>
            </a:extLst>
          </p:cNvPr>
          <p:cNvGrpSpPr/>
          <p:nvPr/>
        </p:nvGrpSpPr>
        <p:grpSpPr>
          <a:xfrm>
            <a:off x="1301205" y="4750004"/>
            <a:ext cx="9404722" cy="1246402"/>
            <a:chOff x="1077103" y="4361880"/>
            <a:chExt cx="7962045" cy="12464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87B340E-9CE5-46D7-8C29-DFD08215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777" y="4361880"/>
              <a:ext cx="1655371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EADE028-EBFB-4424-BB9D-0465D103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512" y="4361880"/>
              <a:ext cx="1585426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C4FFEE-6C49-4E04-AC07-40C924D1BBD4}"/>
                </a:ext>
              </a:extLst>
            </p:cNvPr>
            <p:cNvGrpSpPr/>
            <p:nvPr/>
          </p:nvGrpSpPr>
          <p:grpSpPr>
            <a:xfrm>
              <a:off x="1077103" y="4361881"/>
              <a:ext cx="1426865" cy="1246400"/>
              <a:chOff x="1077103" y="4361881"/>
              <a:chExt cx="1245463" cy="12464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7EB3E0B-CDF4-4FE2-A38B-56585929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3" y="4361881"/>
                <a:ext cx="1245463" cy="1246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078D816-56CC-4E58-BB59-236648083603}"/>
                  </a:ext>
                </a:extLst>
              </p:cNvPr>
              <p:cNvSpPr txBox="1"/>
              <p:nvPr/>
            </p:nvSpPr>
            <p:spPr>
              <a:xfrm>
                <a:off x="1334825" y="4815803"/>
                <a:ext cx="9339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Cortana</a:t>
                </a: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AFD21F4-017C-4546-A80D-5DB4D76E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66" y="4361881"/>
              <a:ext cx="1720668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862579-AD7D-40AA-8E08-51B3BBFAD0E0}"/>
              </a:ext>
            </a:extLst>
          </p:cNvPr>
          <p:cNvCxnSpPr/>
          <p:nvPr/>
        </p:nvCxnSpPr>
        <p:spPr>
          <a:xfrm flipH="1">
            <a:off x="2403987" y="3790334"/>
            <a:ext cx="582622" cy="7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D34225-9C82-482C-853C-FFB0C4E5367F}"/>
              </a:ext>
            </a:extLst>
          </p:cNvPr>
          <p:cNvCxnSpPr/>
          <p:nvPr/>
        </p:nvCxnSpPr>
        <p:spPr>
          <a:xfrm>
            <a:off x="4569920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7410E2-188C-40F8-894D-7D295AFCAB00}"/>
              </a:ext>
            </a:extLst>
          </p:cNvPr>
          <p:cNvCxnSpPr>
            <a:cxnSpLocks/>
          </p:cNvCxnSpPr>
          <p:nvPr/>
        </p:nvCxnSpPr>
        <p:spPr>
          <a:xfrm>
            <a:off x="7162435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20EDB3-74B6-4B60-80AD-7FBB9B08B8D6}"/>
              </a:ext>
            </a:extLst>
          </p:cNvPr>
          <p:cNvCxnSpPr/>
          <p:nvPr/>
        </p:nvCxnSpPr>
        <p:spPr>
          <a:xfrm>
            <a:off x="8885950" y="3790334"/>
            <a:ext cx="729998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60EA955-0C4A-D7CA-6B91-C5D9E98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4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F769-1224-88B2-2AEF-157EBFFA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3582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Pruebas-Gestión de Conocimiento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148DF7-E31F-5938-590A-F62D34DA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1826"/>
              </p:ext>
            </p:extLst>
          </p:nvPr>
        </p:nvGraphicFramePr>
        <p:xfrm>
          <a:off x="1224172" y="1331494"/>
          <a:ext cx="9668416" cy="524369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227773">
                  <a:extLst>
                    <a:ext uri="{9D8B030D-6E8A-4147-A177-3AD203B41FA5}">
                      <a16:colId xmlns:a16="http://schemas.microsoft.com/office/drawing/2014/main" val="2133837302"/>
                    </a:ext>
                  </a:extLst>
                </a:gridCol>
                <a:gridCol w="3227773">
                  <a:extLst>
                    <a:ext uri="{9D8B030D-6E8A-4147-A177-3AD203B41FA5}">
                      <a16:colId xmlns:a16="http://schemas.microsoft.com/office/drawing/2014/main" val="3191578799"/>
                    </a:ext>
                  </a:extLst>
                </a:gridCol>
                <a:gridCol w="3212870">
                  <a:extLst>
                    <a:ext uri="{9D8B030D-6E8A-4147-A177-3AD203B41FA5}">
                      <a16:colId xmlns:a16="http://schemas.microsoft.com/office/drawing/2014/main" val="703282417"/>
                    </a:ext>
                  </a:extLst>
                </a:gridCol>
              </a:tblGrid>
              <a:tr h="229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Entrada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Resultados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Condición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370715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Un asunto o título que identifique el contenido de los datos.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lanza una alerta si ya existe el asunto entrado.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asunto entrado ya existe.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3262797"/>
                  </a:ext>
                </a:extLst>
              </a:tr>
              <a:tr h="1229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(Uno o varios textos con determinado contenido).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 análisis de los datos que da como resultado preguntas y respuestas referentes al contenido de dichos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Entrada de datos para procesar.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157500"/>
                  </a:ext>
                </a:extLst>
              </a:tr>
              <a:tr h="7294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y resultados de análisis.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Los datos y resultados de análisis se guardan en la base de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Una vez acabado el análisis y se arrojen los resultados.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889678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Finaliza el proceso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pregunta si desea realizar un nuevo análisis con nuevos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Culmina el proceso de generación de conocimiento actual.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871194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Carga de datos y resultados guardados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crean los archivos de entrenamiento con la información cargada.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cargan los datos y se llama a la función para crear los archivos de entrenamiento.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278639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FC6F4B91-ABE5-90B9-3863-7532D40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8360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D8EB-EC21-62E9-63D5-E1EB2638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545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Interacción con el asistente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9824E-6B6A-BF24-340D-B0DFC88B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328860"/>
            <a:ext cx="6304547" cy="480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42427C-241D-6842-D142-B7E9D160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59" y="1328860"/>
            <a:ext cx="4635417" cy="4807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número de diapositiva 6">
            <a:extLst>
              <a:ext uri="{FF2B5EF4-FFF2-40B4-BE49-F238E27FC236}">
                <a16:creationId xmlns:a16="http://schemas.microsoft.com/office/drawing/2014/main" id="{C11AD480-84E7-E543-0A50-691616A2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0619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15DC7-02CB-7D93-93BE-B585EEE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DC5C-B673-EF80-73B8-54B97E79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realizó un estudio del estado del arte de los marcos para crear asistentes virtuales, lo que permitió usar el más apto y óptimo para realizar el trabajo de investigación, la plataforma Rasa fue la que resultó elegida. </a:t>
            </a:r>
          </a:p>
          <a:p>
            <a:r>
              <a:rPr lang="es-ES" dirty="0"/>
              <a:t>Se diseñó el prototipo de la herramienta informática que permite la construcción de conocimiento para un asistente virtual de forma automática. </a:t>
            </a:r>
          </a:p>
          <a:p>
            <a:r>
              <a:rPr lang="es-ES" dirty="0"/>
              <a:t>Se definieron las herramientas de desarrollo y se implementó la herramienta diseñada. </a:t>
            </a:r>
          </a:p>
          <a:p>
            <a:r>
              <a:rPr lang="es-ES" dirty="0"/>
              <a:t>Se probó la herramienta diseñada en varias esferas de conocimiento humano y se verificaron los resultados. </a:t>
            </a:r>
          </a:p>
          <a:p>
            <a:r>
              <a:rPr lang="es-ES" dirty="0"/>
              <a:t>Se desplegó la herramienta junto a la plataforma para crear asistentes virtuales antes mencionada, dando como resultado una integración que permitió cumplir el objetivo y la hipótesis propuestas, así como mejorar las capacidades de respuesta de los asistentes, la interacción y atención a los usuarios.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51F16-F95C-3554-F054-5647DE6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88024"/>
            <a:ext cx="640080" cy="365125"/>
          </a:xfrm>
        </p:spPr>
        <p:txBody>
          <a:bodyPr/>
          <a:lstStyle/>
          <a:p>
            <a:r>
              <a:rPr lang="es-E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8348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8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995603" y="1216354"/>
            <a:ext cx="5771962" cy="4865913"/>
            <a:chOff x="2006600" y="1838325"/>
            <a:chExt cx="8153400" cy="443547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00" y="1838325"/>
              <a:ext cx="8153400" cy="44354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CuadroTexto 5"/>
            <p:cNvSpPr txBox="1"/>
            <p:nvPr/>
          </p:nvSpPr>
          <p:spPr>
            <a:xfrm>
              <a:off x="2187448" y="4749800"/>
              <a:ext cx="354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Conocimiento del </a:t>
              </a:r>
              <a:r>
                <a:rPr lang="es-ES" dirty="0" err="1"/>
                <a:t>Chatbot</a:t>
              </a:r>
              <a:endParaRPr lang="es-ES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71CBA660-EEE7-5749-6F06-1D7B48A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3" y="-136313"/>
            <a:ext cx="5771962" cy="1609725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BA7A9-4B18-EE5B-1013-EEA40A8779C4}"/>
              </a:ext>
            </a:extLst>
          </p:cNvPr>
          <p:cNvSpPr txBox="1">
            <a:spLocks/>
          </p:cNvSpPr>
          <p:nvPr/>
        </p:nvSpPr>
        <p:spPr>
          <a:xfrm>
            <a:off x="6400597" y="-38339"/>
            <a:ext cx="5568246" cy="13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Problema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522FB433-5ACC-E08B-9B51-8817BC3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7574A87-019D-F7BA-E39F-8AB219258F33}"/>
              </a:ext>
            </a:extLst>
          </p:cNvPr>
          <p:cNvGrpSpPr/>
          <p:nvPr/>
        </p:nvGrpSpPr>
        <p:grpSpPr>
          <a:xfrm>
            <a:off x="223157" y="1216353"/>
            <a:ext cx="5568246" cy="4865913"/>
            <a:chOff x="1879599" y="914400"/>
            <a:chExt cx="8512175" cy="50292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02D4F00-1369-F9D2-1CD4-1E143339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599" y="914400"/>
              <a:ext cx="8512175" cy="5029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65A79AD-8C66-64D4-8361-7AF0463E6EB1}"/>
                </a:ext>
              </a:extLst>
            </p:cNvPr>
            <p:cNvSpPr txBox="1"/>
            <p:nvPr/>
          </p:nvSpPr>
          <p:spPr>
            <a:xfrm>
              <a:off x="2965530" y="5132284"/>
              <a:ext cx="1812809" cy="31884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Cliente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6845204-A741-06DF-7472-BE78A6192CE1}"/>
                </a:ext>
              </a:extLst>
            </p:cNvPr>
            <p:cNvSpPr txBox="1"/>
            <p:nvPr/>
          </p:nvSpPr>
          <p:spPr>
            <a:xfrm>
              <a:off x="6123362" y="5238235"/>
              <a:ext cx="4106445" cy="33824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Servicio de Agente Humano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14164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de Estudio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7110"/>
            <a:ext cx="9064270" cy="91888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La gestión </a:t>
            </a:r>
            <a:r>
              <a:rPr lang="es-ES" dirty="0">
                <a:latin typeface="Rockwell (Cuerpo)"/>
                <a:ea typeface="Calibri" panose="020F0502020204030204" pitchFamily="34" charset="0"/>
              </a:rPr>
              <a:t>automatizada del</a:t>
            </a: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 conocimiento y el procesamiento de lenguaje natural.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935A8C-F2CD-9028-39DA-B57FB3CB6B69}"/>
              </a:ext>
            </a:extLst>
          </p:cNvPr>
          <p:cNvSpPr txBox="1">
            <a:spLocks/>
          </p:cNvSpPr>
          <p:nvPr/>
        </p:nvSpPr>
        <p:spPr>
          <a:xfrm>
            <a:off x="1103312" y="189711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Campo de Acción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B50A711-94A7-5633-8F77-8E9F80A1A88A}"/>
              </a:ext>
            </a:extLst>
          </p:cNvPr>
          <p:cNvSpPr txBox="1">
            <a:spLocks/>
          </p:cNvSpPr>
          <p:nvPr/>
        </p:nvSpPr>
        <p:spPr>
          <a:xfrm>
            <a:off x="1030288" y="3329143"/>
            <a:ext cx="10058400" cy="4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Los Asistentes Virtuales.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BC6FD9-C17F-C4D1-A876-E1AE524E4ACE}"/>
              </a:ext>
            </a:extLst>
          </p:cNvPr>
          <p:cNvSpPr txBox="1">
            <a:spLocks/>
          </p:cNvSpPr>
          <p:nvPr/>
        </p:nvSpPr>
        <p:spPr>
          <a:xfrm>
            <a:off x="1103312" y="3620765"/>
            <a:ext cx="10058400" cy="1522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Objetivo General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499EF86-4CD6-E80D-0AA8-5359F0798668}"/>
              </a:ext>
            </a:extLst>
          </p:cNvPr>
          <p:cNvSpPr txBox="1">
            <a:spLocks/>
          </p:cNvSpPr>
          <p:nvPr/>
        </p:nvSpPr>
        <p:spPr>
          <a:xfrm>
            <a:off x="1103312" y="5028935"/>
            <a:ext cx="10058400" cy="8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Virtuales.</a:t>
            </a:r>
            <a:endParaRPr lang="es-ES" dirty="0">
              <a:latin typeface="Rockwell (Cuerpo)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5D5F530-D8BC-5A9F-1FAD-24A4461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51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7D65-76FB-9794-C5E8-AF2AF3DF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Estudio del estado del arte de las herramientas para la creación de asistentes virtuales.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Diseñar un prototipo de herramienta para la creación de conocimiento de un asistente virtual.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Implementar el prototipo de herramienta diseñado.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Probar el prototipo de herramienta diseñado en varias esferas del conocimiento humano.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Desplegar la herramienta junto a un sistema de gestión para la creación de asistentes virtuales. 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F6A608-76BD-C020-3506-9A63DA0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Objetivos Específicos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18463-8B8A-6B8D-950F-A45DDBA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33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Hipótesis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Se desarrollará una aplicación informática que construya el conocimiento para el desarrollo de asistentes virtuales de forma automática, que permita a los mismos responder o evacuar cualquier duda de los usuarios eficientemente desde las plataformas web o móvil donde se use el servicio de chat, estas plataformas se favorecerán al ganar en calidad en el servicio.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676E-8F27-107C-9968-2454B7B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3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C15E-A287-C6A2-92E3-BE8EFECB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440"/>
            <a:ext cx="10058400" cy="1179576"/>
          </a:xfrm>
        </p:spPr>
        <p:txBody>
          <a:bodyPr/>
          <a:lstStyle/>
          <a:p>
            <a:pPr algn="ctr"/>
            <a:r>
              <a:rPr lang="es-ES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4EAD7-0F0F-56FF-09D0-4E490CAC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345027"/>
            <a:ext cx="10862554" cy="4582701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Un sistema que a partir de datos proporcionados pudiera generar o construir automáticamente la estructura de conocimiento reduciendo en gran medida el error humano.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Construcción automática de asistentes virtuales a partir de una base de conocimiento nueva previamente construida.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Evidenciar las facilidades que brinda este tipo de solución en el desarrollo de asistentes virtuales sin necesidad de especialistas.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Reducción del trabajo que cuesta construir el conocimiento para los asistentes virtuales.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Mejora de la capacidad de respuesta de los asistentes virtuales y a su vez la calidad de su servicio al interactuar con las personas.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75B6C-7B64-7D05-46F7-92CEA2F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12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40F1-818D-E9A6-8ADA-B2D79180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4289"/>
            <a:ext cx="10058400" cy="966216"/>
          </a:xfrm>
        </p:spPr>
        <p:txBody>
          <a:bodyPr/>
          <a:lstStyle/>
          <a:p>
            <a:pPr algn="ctr"/>
            <a:r>
              <a:rPr lang="es-ES" dirty="0"/>
              <a:t>Metodología empleada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C8A442E-9260-44C1-D882-4F96BF2F8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07148"/>
              </p:ext>
            </p:extLst>
          </p:nvPr>
        </p:nvGraphicFramePr>
        <p:xfrm>
          <a:off x="5917112" y="1447799"/>
          <a:ext cx="6076768" cy="476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1401D23D-5A79-A7B7-D4B9-98B10501726A}"/>
              </a:ext>
            </a:extLst>
          </p:cNvPr>
          <p:cNvSpPr>
            <a:spLocks noGrp="1"/>
          </p:cNvSpPr>
          <p:nvPr/>
        </p:nvSpPr>
        <p:spPr>
          <a:xfrm>
            <a:off x="380636" y="1598507"/>
            <a:ext cx="5504544" cy="39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Programación Extrema (XP):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Metodología ágil de software que tiene como propósito satisfacer a los clientes mediante la entrega temprana y continua de un software funcional, cuando ello implica incluso apoyar el cambio de los requerimientos en cualquier etapa del desarrollo. </a:t>
            </a:r>
          </a:p>
          <a:p>
            <a:pPr marL="0" indent="0">
              <a:lnSpc>
                <a:spcPct val="170000"/>
              </a:lnSpc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5788AB8A-587A-E0FD-872B-7DED2E5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36952"/>
            <a:ext cx="640080" cy="272395"/>
          </a:xfrm>
        </p:spPr>
        <p:txBody>
          <a:bodyPr/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028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0955-1AA8-406E-8C4B-58DC377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desarrollar Asistentes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5ECD-DBA9-415F-8FF4-FA6E54147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5018375"/>
            <a:ext cx="1685925" cy="89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39118-DF94-41D6-839A-9633803330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6" y="2556664"/>
            <a:ext cx="1831340" cy="1095375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9BEDC6-38BC-46BC-864F-997C038AB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56789"/>
            <a:ext cx="16764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6082A-1A41-4BE7-A261-2C3E85DDB2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11" y="4774401"/>
            <a:ext cx="183134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7C0F5-4E8B-402C-9ADC-77E867D1F1C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556664"/>
            <a:ext cx="1771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AEE687-1E65-459B-80D2-647E41689EA1}"/>
              </a:ext>
            </a:extLst>
          </p:cNvPr>
          <p:cNvSpPr txBox="1"/>
          <p:nvPr/>
        </p:nvSpPr>
        <p:spPr>
          <a:xfrm>
            <a:off x="5029790" y="4589735"/>
            <a:ext cx="22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Azure Bot Service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E1267E-7502-48B7-B335-A97445CB8EA6}"/>
              </a:ext>
            </a:extLst>
          </p:cNvPr>
          <p:cNvSpPr txBox="1"/>
          <p:nvPr/>
        </p:nvSpPr>
        <p:spPr>
          <a:xfrm>
            <a:off x="1980561" y="3650145"/>
            <a:ext cx="162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Amazon Lex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03349-2A75-4330-95FD-178D52E0DA03}"/>
              </a:ext>
            </a:extLst>
          </p:cNvPr>
          <p:cNvSpPr txBox="1"/>
          <p:nvPr/>
        </p:nvSpPr>
        <p:spPr>
          <a:xfrm>
            <a:off x="2090584" y="5951825"/>
            <a:ext cx="151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DialogFlow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ACA199-EA84-4B97-95AF-99B4A5725303}"/>
              </a:ext>
            </a:extLst>
          </p:cNvPr>
          <p:cNvSpPr txBox="1"/>
          <p:nvPr/>
        </p:nvSpPr>
        <p:spPr>
          <a:xfrm>
            <a:off x="9104814" y="3745395"/>
            <a:ext cx="96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RASA</a:t>
            </a:r>
            <a:endParaRPr lang="es-ES" u="sng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BAC76-2135-4502-A721-12D8E52255BE}"/>
              </a:ext>
            </a:extLst>
          </p:cNvPr>
          <p:cNvSpPr txBox="1"/>
          <p:nvPr/>
        </p:nvSpPr>
        <p:spPr>
          <a:xfrm>
            <a:off x="9104814" y="5903218"/>
            <a:ext cx="134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BotPress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932ABB0-EBB3-7A1D-B21B-03B65F6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7163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7007F07-7532-4B60-A686-2A0BF4A361E3}" vid="{02368A89-656F-4288-AA58-6DE6FFCE8A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1946</TotalTime>
  <Words>1797</Words>
  <Application>Microsoft Office PowerPoint</Application>
  <PresentationFormat>Panorámica</PresentationFormat>
  <Paragraphs>221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Rockwell</vt:lpstr>
      <vt:lpstr>Rockwell (Cuerpo)</vt:lpstr>
      <vt:lpstr>Rockwell Condensed</vt:lpstr>
      <vt:lpstr>Rockwell Condensed (Títulos)</vt:lpstr>
      <vt:lpstr>Times New Roman</vt:lpstr>
      <vt:lpstr>Verdana</vt:lpstr>
      <vt:lpstr>Wingdings</vt:lpstr>
      <vt:lpstr>Tema1</vt:lpstr>
      <vt:lpstr>Presentación de PowerPoint</vt:lpstr>
      <vt:lpstr>Introducción</vt:lpstr>
      <vt:lpstr>Situación Problémica</vt:lpstr>
      <vt:lpstr>Objeto de Estudio</vt:lpstr>
      <vt:lpstr>Objetivos Específicos</vt:lpstr>
      <vt:lpstr>Hipótesis</vt:lpstr>
      <vt:lpstr>Aportes</vt:lpstr>
      <vt:lpstr>Metodología empleada</vt:lpstr>
      <vt:lpstr>Plataformas para desarrollar Asistentes Virtuales</vt:lpstr>
      <vt:lpstr>Herramientas de desarrollo</vt:lpstr>
      <vt:lpstr>Usuarios del sistema y responsabilidades</vt:lpstr>
      <vt:lpstr>Requisitos Funcionales</vt:lpstr>
      <vt:lpstr>Sistema de Generación de Conocimiento Automático (SGCA) </vt:lpstr>
      <vt:lpstr>Generación de preguntas y respuestas Mediante Modelos Pre-Entrenados</vt:lpstr>
      <vt:lpstr>Generación de preguntas y respuestas mediante entidades nombradas</vt:lpstr>
      <vt:lpstr>ejemplo</vt:lpstr>
      <vt:lpstr>Base de Datos NO relacional</vt:lpstr>
      <vt:lpstr>Archivos de Entrenamiento</vt:lpstr>
      <vt:lpstr>Archivos de Entrenamiento Domain.yml</vt:lpstr>
      <vt:lpstr>Pruebas-Gestión de Conocimiento</vt:lpstr>
      <vt:lpstr>Interacción con el asistente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 Duvalón Hernández</cp:lastModifiedBy>
  <cp:revision>696</cp:revision>
  <dcterms:created xsi:type="dcterms:W3CDTF">2022-03-15T12:49:57Z</dcterms:created>
  <dcterms:modified xsi:type="dcterms:W3CDTF">2022-11-05T16:21:49Z</dcterms:modified>
</cp:coreProperties>
</file>