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0"/>
  </p:notesMasterIdLst>
  <p:sldIdLst>
    <p:sldId id="296" r:id="rId2"/>
    <p:sldId id="257" r:id="rId3"/>
    <p:sldId id="265" r:id="rId4"/>
    <p:sldId id="260" r:id="rId5"/>
    <p:sldId id="281" r:id="rId6"/>
    <p:sldId id="263" r:id="rId7"/>
    <p:sldId id="269" r:id="rId8"/>
    <p:sldId id="284" r:id="rId9"/>
    <p:sldId id="287" r:id="rId10"/>
    <p:sldId id="288" r:id="rId11"/>
    <p:sldId id="286" r:id="rId12"/>
    <p:sldId id="273" r:id="rId13"/>
    <p:sldId id="290" r:id="rId14"/>
    <p:sldId id="291" r:id="rId15"/>
    <p:sldId id="292" r:id="rId16"/>
    <p:sldId id="276" r:id="rId17"/>
    <p:sldId id="275" r:id="rId18"/>
    <p:sldId id="297"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onis" initials="D" lastIdx="19" clrIdx="0">
    <p:extLst>
      <p:ext uri="{19B8F6BF-5375-455C-9EA6-DF929625EA0E}">
        <p15:presenceInfo xmlns:p15="http://schemas.microsoft.com/office/powerpoint/2012/main" userId="Dio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33" autoAdjust="0"/>
  </p:normalViewPr>
  <p:slideViewPr>
    <p:cSldViewPr snapToGrid="0">
      <p:cViewPr varScale="1">
        <p:scale>
          <a:sx n="63" d="100"/>
          <a:sy n="6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11/10/2022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57758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17</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218451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 </a:t>
            </a:r>
            <a:r>
              <a:rPr lang="es-ES" sz="1200" dirty="0">
                <a:effectLst/>
                <a:latin typeface="Rockwell (Cuerpo)"/>
                <a:ea typeface="Times New Roman" panose="02020603050405020304" pitchFamily="18" charset="0"/>
              </a:rPr>
              <a:t>Un Asistente virtual </a:t>
            </a:r>
            <a:r>
              <a:rPr lang="es-ES" sz="1200" dirty="0">
                <a:solidFill>
                  <a:srgbClr val="000000"/>
                </a:solidFill>
                <a:effectLst/>
                <a:latin typeface="Rockwell (Cuerpo)"/>
                <a:ea typeface="Calibri" panose="020F0502020204030204" pitchFamily="34" charset="0"/>
              </a:rPr>
              <a:t>(AV)</a:t>
            </a:r>
            <a:r>
              <a:rPr lang="es-ES" sz="1200" i="1" dirty="0">
                <a:solidFill>
                  <a:srgbClr val="000000"/>
                </a:solidFill>
                <a:effectLst/>
                <a:latin typeface="Rockwell (Cuerpo)"/>
                <a:ea typeface="Calibri" panose="020F0502020204030204" pitchFamily="34" charset="0"/>
              </a:rPr>
              <a:t> </a:t>
            </a:r>
            <a:r>
              <a:rPr lang="es-ES" sz="1200" dirty="0">
                <a:effectLst/>
                <a:latin typeface="Rockwell (Cuerpo)"/>
                <a:ea typeface="Times New Roman" panose="02020603050405020304" pitchFamily="18" charset="0"/>
              </a:rPr>
              <a:t>es un programa informático que permite a los seres humanos interactuar con la tecnología utilizando una variedad de métodos de entrada (voz, texto, gestos, tacto, etc.). </a:t>
            </a:r>
          </a:p>
          <a:p>
            <a:pPr algn="just"/>
            <a:endParaRPr lang="es-ES" sz="1200" dirty="0">
              <a:latin typeface="Rockwell (Cuerpo)"/>
            </a:endParaRPr>
          </a:p>
          <a:p>
            <a:pPr algn="just"/>
            <a:r>
              <a:rPr lang="es-ES" sz="1200" dirty="0">
                <a:effectLst/>
                <a:latin typeface="Rockwell (Cuerpo)"/>
                <a:ea typeface="Times New Roman" panose="02020603050405020304" pitchFamily="18" charset="0"/>
              </a:rPr>
              <a:t>Durante muchos años, los asistentes virtuales se utilizaron sólo en entornos de servicio al cliente, pero ahora se han añadido otros casos de uso principalmente dentro de las empresas para mejorar la experiencia del cliente y la eficiencia empresarial. </a:t>
            </a:r>
          </a:p>
          <a:p>
            <a:pPr algn="just"/>
            <a:endParaRPr lang="es-ES" sz="1200" dirty="0">
              <a:latin typeface="Rockwell (Cuerpo)"/>
            </a:endParaRPr>
          </a:p>
          <a:p>
            <a:pPr algn="just"/>
            <a:r>
              <a:rPr lang="es-MX" sz="1200" dirty="0">
                <a:solidFill>
                  <a:srgbClr val="000000"/>
                </a:solidFill>
                <a:effectLst/>
                <a:latin typeface="Rockwell (Cuerpo)"/>
                <a:ea typeface="Calibri" panose="020F0502020204030204" pitchFamily="34" charset="0"/>
              </a:rPr>
              <a:t>En nuestro país actualmente esta tecnología no es muy explotada, aunque han existido, como es el ejemplo de Amanda (Usada para información sobre las elecciones en Cuba) y ELIZ que es un asistente virtual para la plataforma ENZONA. </a:t>
            </a:r>
          </a:p>
          <a:p>
            <a:pPr algn="just"/>
            <a:endParaRPr lang="es-MX" sz="1200" dirty="0">
              <a:solidFill>
                <a:srgbClr val="000000"/>
              </a:solidFill>
              <a:latin typeface="Rockwell (Cuerpo)"/>
            </a:endParaRPr>
          </a:p>
          <a:p>
            <a:pPr algn="just"/>
            <a:r>
              <a:rPr lang="es-MX" sz="1200" dirty="0">
                <a:solidFill>
                  <a:srgbClr val="000000"/>
                </a:solidFill>
                <a:latin typeface="Rockwell (Cuerpo)"/>
              </a:rPr>
              <a:t>El propósito de esta investigación es, además de facilitar el desarrollo de asistentes virtuales, potenciar el uso de los mismos mejorando sus capacidades de respuesta al interactuar con las personas.</a:t>
            </a:r>
            <a:endParaRPr lang="es-ES" sz="1200" dirty="0">
              <a:latin typeface="Rockwell (Cuerpo)"/>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2</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latin typeface="Rockwell (Cuerpo)"/>
                <a:cs typeface="Arial" panose="020B0604020202020204" pitchFamily="34" charset="0"/>
              </a:rPr>
              <a:t>Situacion</a:t>
            </a:r>
            <a:r>
              <a:rPr lang="es-MX" dirty="0">
                <a:latin typeface="Rockwell (Cuerpo)"/>
                <a:cs typeface="Arial" panose="020B0604020202020204" pitchFamily="34" charset="0"/>
              </a:rPr>
              <a:t> </a:t>
            </a:r>
            <a:r>
              <a:rPr lang="es-MX" dirty="0" err="1">
                <a:latin typeface="Rockwell (Cuerpo)"/>
                <a:cs typeface="Arial" panose="020B0604020202020204" pitchFamily="34" charset="0"/>
              </a:rPr>
              <a:t>Problemica</a:t>
            </a: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Los Asistentes Virtuales tienen la capacidad de brindar un servicio de atención mediante chat por diferentes vías, permiten la aclaración rápida de dudas y búsqueda de información que las personas demandan constantemente; sin embargo no están aptos muchas veces para dar respuestas o soluciones porque necesitan el conocimiento suficiente para 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Problema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latin typeface="Rockwell (Cuerpo)"/>
                <a:ea typeface="Calibri" panose="020F0502020204030204" pitchFamily="34" charset="0"/>
              </a:rPr>
              <a:t>El servicio agente de atención al cliente a través de personas supone costos, gasto físico y muchas veces limitaciones en el servicio, ya sea por el horario laboral, problemas de salud o falta de personal capacitado para satisfacer la demanda que de búsqueda de información que generan las personas. </a:t>
            </a:r>
            <a:r>
              <a:rPr lang="es-ES" b="1" dirty="0">
                <a:effectLst/>
                <a:latin typeface="Rockwell (Cuerpo)"/>
                <a:ea typeface="Calibri" panose="020F0502020204030204" pitchFamily="34" charset="0"/>
              </a:rPr>
              <a:t>Un asistente virtual que puede estar disponible a toda hora, atender a muchos usuarios a la vez con una buena base de conocimiento que actualmente es insuficiente, necesita de especialistas y de un laborioso trabajo para construirse, puede dar solución a estas cuestiones o necesidades.</a:t>
            </a:r>
            <a:endParaRPr lang="es-ES" dirty="0">
              <a:effectLst/>
              <a:latin typeface="Rockwell (Cuerpo)"/>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latin typeface="Rockwell (Cuerpo)"/>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2880916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Rockwell (Cuerpo)"/>
                <a:ea typeface="Times New Roman" panose="02020603050405020304" pitchFamily="18" charset="0"/>
              </a:rPr>
              <a:t>Desarrollar una aplicación informática que permita la gestión o construcción de conocimiento de manera automática para Asistentes Virtuales, para que estos puedan ser más eficientes al responder cualquier duda o inquietud de los usuarios.</a:t>
            </a:r>
            <a:endParaRPr lang="es-ES" dirty="0">
              <a:latin typeface="Rockwell (Cuerpo)"/>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81632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6</a:t>
            </a:fld>
            <a:endParaRPr lang="es-ES"/>
          </a:p>
        </p:txBody>
      </p:sp>
    </p:spTree>
    <p:extLst>
      <p:ext uri="{BB962C8B-B14F-4D97-AF65-F5344CB8AC3E}">
        <p14:creationId xmlns:p14="http://schemas.microsoft.com/office/powerpoint/2010/main" val="258507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7</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sistema que a partir de datos proporcionados pudiera generar o construir automáticamente la estructura de conocimiento de un asistente virtual desarrollado en Rasa, lo que reduce en gran medida el error humano al realizar este trabajo manualmente.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investigación también permitió saber el cómo lograr la construcción automática de asistentes virtuales a partir de una base de conocimiento nueva previamente construida.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se logró evidenciar las facilidades que brinda este tipo de solución en el desarrollo de asistentes virtuales sin necesidad de especialistas y reduciendo el trabajo que cuesta dicha tarea; también cómo mejora la capacidad de respuesta de los asistentes virtuales y a su vez la calidad de su servicio al interactuar con las personas.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9</a:t>
            </a:fld>
            <a:endParaRPr lang="es-ES"/>
          </a:p>
        </p:txBody>
      </p:sp>
    </p:spTree>
    <p:extLst>
      <p:ext uri="{BB962C8B-B14F-4D97-AF65-F5344CB8AC3E}">
        <p14:creationId xmlns:p14="http://schemas.microsoft.com/office/powerpoint/2010/main" val="132742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a:t>RF1: Permitirá el acceso al sistema y funcionalidades correspondientes. </a:t>
            </a:r>
          </a:p>
          <a:p>
            <a:pPr algn="just"/>
            <a:r>
              <a:rPr lang="es-ES" dirty="0"/>
              <a:t>RF2: Es donde el usuario a partir de una entrada de datos al sistema, este último analizará dichos datos y creará los archivos de entrenamiento.</a:t>
            </a:r>
          </a:p>
          <a:p>
            <a:pPr algn="just"/>
            <a:r>
              <a:rPr lang="es-ES" dirty="0"/>
              <a:t>RF3: Proporciona la posibilidad de crear el asistente virtual a partir de cierta información.</a:t>
            </a:r>
          </a:p>
          <a:p>
            <a:pPr algn="just"/>
            <a:r>
              <a:rPr lang="es-ES" dirty="0"/>
              <a:t>RF4: Permitirá una vez creado el asistente y los archivos de entrenamiento poder entrenarlo, y una vez finalizado este proceso tendrá la posibilidad de probarlo e interactuar con el robot conversacional.</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11</a:t>
            </a:fld>
            <a:endParaRPr lang="es-ES"/>
          </a:p>
        </p:txBody>
      </p:sp>
    </p:spTree>
    <p:extLst>
      <p:ext uri="{BB962C8B-B14F-4D97-AF65-F5344CB8AC3E}">
        <p14:creationId xmlns:p14="http://schemas.microsoft.com/office/powerpoint/2010/main" val="87686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Generación de preguntas a partir de un texto entrado</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16</a:t>
            </a:fld>
            <a:endParaRPr lang="es-ES"/>
          </a:p>
        </p:txBody>
      </p:sp>
    </p:spTree>
    <p:extLst>
      <p:ext uri="{BB962C8B-B14F-4D97-AF65-F5344CB8AC3E}">
        <p14:creationId xmlns:p14="http://schemas.microsoft.com/office/powerpoint/2010/main" val="6855046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11/10/2022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11/10/2022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11/10/2022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11/10/2022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11/10/2022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11/10/2022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11/10/2022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11/10/2022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11/10/2022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11/10/2022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11/10/2022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11/10/2022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8.png"/><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329"/>
            <a:ext cx="3494314"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3265714" y="1329933"/>
            <a:ext cx="9073241"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4820652" y="2750349"/>
            <a:ext cx="5676439" cy="1877437"/>
          </a:xfrm>
          <a:prstGeom prst="rect">
            <a:avLst/>
          </a:prstGeom>
          <a:noFill/>
        </p:spPr>
        <p:txBody>
          <a:bodyPr wrap="square">
            <a:spAutoFit/>
          </a:bodyPr>
          <a:lstStyle/>
          <a:p>
            <a:pPr algn="ctr"/>
            <a:r>
              <a:rPr lang="es-ES" sz="2400" b="1" dirty="0">
                <a:latin typeface="Calibri" panose="020F0502020204030204" pitchFamily="34" charset="0"/>
                <a:cs typeface="Calibri" panose="020F0502020204030204" pitchFamily="34" charset="0"/>
              </a:rPr>
              <a:t>Autor</a:t>
            </a:r>
          </a:p>
          <a:p>
            <a:pPr algn="ctr"/>
            <a:r>
              <a:rPr lang="es-ES" sz="2400" b="1" dirty="0">
                <a:latin typeface="Calibri" panose="020F0502020204030204" pitchFamily="34" charset="0"/>
                <a:cs typeface="Calibri" panose="020F0502020204030204" pitchFamily="34" charset="0"/>
              </a:rPr>
              <a:t>Jorge Ernesto Duvalón Hernández</a:t>
            </a:r>
          </a:p>
          <a:p>
            <a:pPr algn="ctr"/>
            <a:r>
              <a:rPr lang="es-ES" sz="2000" b="1" dirty="0">
                <a:latin typeface="Calibri" panose="020F0502020204030204" pitchFamily="34" charset="0"/>
                <a:cs typeface="Calibri" panose="020F0502020204030204" pitchFamily="34" charset="0"/>
              </a:rPr>
              <a:t>Tutor </a:t>
            </a:r>
          </a:p>
          <a:p>
            <a:pPr algn="ctr"/>
            <a:r>
              <a:rPr lang="es-ES" sz="2000" b="1" dirty="0" err="1">
                <a:latin typeface="Calibri" panose="020F0502020204030204" pitchFamily="34" charset="0"/>
                <a:cs typeface="Calibri" panose="020F0502020204030204" pitchFamily="34" charset="0"/>
              </a:rPr>
              <a:t>MSc</a:t>
            </a:r>
            <a:r>
              <a:rPr lang="es-ES" sz="20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
        <p:nvSpPr>
          <p:cNvPr id="3" name="Text Box 3">
            <a:extLst>
              <a:ext uri="{FF2B5EF4-FFF2-40B4-BE49-F238E27FC236}">
                <a16:creationId xmlns:a16="http://schemas.microsoft.com/office/drawing/2014/main" id="{47DE047C-BC85-4E10-D7FE-79155DC5475E}"/>
              </a:ext>
            </a:extLst>
          </p:cNvPr>
          <p:cNvSpPr txBox="1">
            <a:spLocks noChangeArrowheads="1"/>
          </p:cNvSpPr>
          <p:nvPr/>
        </p:nvSpPr>
        <p:spPr bwMode="auto">
          <a:xfrm>
            <a:off x="3616777" y="4646757"/>
            <a:ext cx="8371114"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b="1" dirty="0">
                <a:solidFill>
                  <a:schemeClr val="tx1"/>
                </a:solidFill>
                <a:effectLst/>
                <a:ea typeface="Calibri" panose="020F0502020204030204" pitchFamily="34" charset="0"/>
              </a:rPr>
              <a:t>Facultad de Ingeniería en Telecomunicaciones, Informática y Biom</a:t>
            </a:r>
            <a:r>
              <a:rPr lang="es-ES" b="1" dirty="0">
                <a:solidFill>
                  <a:schemeClr val="tx1"/>
                </a:solidFill>
                <a:ea typeface="Calibri" panose="020F0502020204030204" pitchFamily="34" charset="0"/>
              </a:rPr>
              <a:t>édica</a:t>
            </a:r>
            <a:endParaRPr lang="es-ES" b="1" dirty="0">
              <a:solidFill>
                <a:schemeClr val="tx1"/>
              </a:solidFill>
              <a:effectLst/>
              <a:ea typeface="Calibri" panose="020F0502020204030204" pitchFamily="34" charset="0"/>
            </a:endParaRPr>
          </a:p>
          <a:p>
            <a:pPr algn="ctr"/>
            <a:r>
              <a:rPr lang="es-ES" b="1" dirty="0">
                <a:solidFill>
                  <a:schemeClr val="tx1"/>
                </a:solidFill>
                <a:ea typeface="Calibri" panose="020F0502020204030204" pitchFamily="34" charset="0"/>
              </a:rPr>
              <a:t>Departamento de Ingeniería Informática</a:t>
            </a:r>
          </a:p>
          <a:p>
            <a:pPr algn="ctr"/>
            <a:r>
              <a:rPr lang="es-ES" b="1" dirty="0">
                <a:solidFill>
                  <a:schemeClr val="tx1"/>
                </a:solidFill>
                <a:effectLst/>
                <a:ea typeface="Calibri" panose="020F0502020204030204" pitchFamily="34" charset="0"/>
              </a:rPr>
              <a:t>Proyecto </a:t>
            </a:r>
            <a:r>
              <a:rPr lang="es-ES" b="1" dirty="0">
                <a:solidFill>
                  <a:schemeClr val="tx1"/>
                </a:solidFill>
                <a:ea typeface="Calibri" panose="020F0502020204030204" pitchFamily="34" charset="0"/>
              </a:rPr>
              <a:t>de Investigación </a:t>
            </a:r>
          </a:p>
          <a:p>
            <a:pPr algn="ctr"/>
            <a:r>
              <a:rPr lang="es-ES" b="1" dirty="0">
                <a:solidFill>
                  <a:schemeClr val="tx1"/>
                </a:solidFill>
                <a:ea typeface="Calibri" panose="020F0502020204030204" pitchFamily="34" charset="0"/>
              </a:rPr>
              <a:t>“Soluciones informática para la gestión de los procesos universitarios a partir de plataformas de gobierno electrónico”</a:t>
            </a:r>
            <a:endParaRPr lang="es-ES" b="1" dirty="0">
              <a:solidFill>
                <a:schemeClr val="tx1"/>
              </a:solidFill>
              <a:effectLst/>
              <a:ea typeface="Calibri" panose="020F0502020204030204" pitchFamily="34" charset="0"/>
            </a:endParaRP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1238932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ACF00-C608-9E92-931F-E153A3AC113A}"/>
              </a:ext>
            </a:extLst>
          </p:cNvPr>
          <p:cNvSpPr>
            <a:spLocks noGrp="1"/>
          </p:cNvSpPr>
          <p:nvPr>
            <p:ph type="title"/>
          </p:nvPr>
        </p:nvSpPr>
        <p:spPr/>
        <p:txBody>
          <a:bodyPr/>
          <a:lstStyle/>
          <a:p>
            <a:pPr algn="ctr"/>
            <a:r>
              <a:rPr lang="es-ES" dirty="0"/>
              <a:t>Herramientas de desarrollo</a:t>
            </a:r>
          </a:p>
        </p:txBody>
      </p:sp>
      <p:pic>
        <p:nvPicPr>
          <p:cNvPr id="7" name="Imagen 11">
            <a:extLst>
              <a:ext uri="{FF2B5EF4-FFF2-40B4-BE49-F238E27FC236}">
                <a16:creationId xmlns:a16="http://schemas.microsoft.com/office/drawing/2014/main" id="{442A4FAF-7353-0543-0E1A-6055F13F1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36" y="2529316"/>
            <a:ext cx="1847850" cy="86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1332109E-73B6-16DD-15CB-E730BF54E783}"/>
              </a:ext>
            </a:extLst>
          </p:cNvPr>
          <p:cNvGrpSpPr/>
          <p:nvPr/>
        </p:nvGrpSpPr>
        <p:grpSpPr>
          <a:xfrm>
            <a:off x="1069848" y="4579358"/>
            <a:ext cx="1943314" cy="1167844"/>
            <a:chOff x="1069848" y="4021074"/>
            <a:chExt cx="1943314" cy="1167844"/>
          </a:xfrm>
        </p:grpSpPr>
        <p:pic>
          <p:nvPicPr>
            <p:cNvPr id="4" name="Imagen 7">
              <a:extLst>
                <a:ext uri="{FF2B5EF4-FFF2-40B4-BE49-F238E27FC236}">
                  <a16:creationId xmlns:a16="http://schemas.microsoft.com/office/drawing/2014/main" id="{3B5700F6-7EBF-2D7B-38DB-437ABD6F5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48" y="4021074"/>
              <a:ext cx="1162050" cy="1163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ángulo 1">
              <a:extLst>
                <a:ext uri="{FF2B5EF4-FFF2-40B4-BE49-F238E27FC236}">
                  <a16:creationId xmlns:a16="http://schemas.microsoft.com/office/drawing/2014/main" id="{C6086DBD-6C58-1054-0100-7299E9B56474}"/>
                </a:ext>
              </a:extLst>
            </p:cNvPr>
            <p:cNvSpPr>
              <a:spLocks noChangeArrowheads="1"/>
            </p:cNvSpPr>
            <p:nvPr/>
          </p:nvSpPr>
          <p:spPr bwMode="auto">
            <a:xfrm>
              <a:off x="2315535" y="481958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3.8.0</a:t>
              </a:r>
              <a:endParaRPr lang="es-CU" altLang="es-CU" sz="1800" dirty="0">
                <a:latin typeface="Arial" panose="020B0604020202020204" pitchFamily="34" charset="0"/>
              </a:endParaRPr>
            </a:p>
          </p:txBody>
        </p:sp>
      </p:grpSp>
      <p:grpSp>
        <p:nvGrpSpPr>
          <p:cNvPr id="16" name="Grupo 15">
            <a:extLst>
              <a:ext uri="{FF2B5EF4-FFF2-40B4-BE49-F238E27FC236}">
                <a16:creationId xmlns:a16="http://schemas.microsoft.com/office/drawing/2014/main" id="{AC675A8E-2322-DBA0-46EF-F7FDF2203AFC}"/>
              </a:ext>
            </a:extLst>
          </p:cNvPr>
          <p:cNvGrpSpPr/>
          <p:nvPr/>
        </p:nvGrpSpPr>
        <p:grpSpPr>
          <a:xfrm>
            <a:off x="9370330" y="2182509"/>
            <a:ext cx="2023863" cy="1163638"/>
            <a:chOff x="7871607" y="1977235"/>
            <a:chExt cx="2023863" cy="1163638"/>
          </a:xfrm>
        </p:grpSpPr>
        <p:pic>
          <p:nvPicPr>
            <p:cNvPr id="5" name="Imagen 8">
              <a:extLst>
                <a:ext uri="{FF2B5EF4-FFF2-40B4-BE49-F238E27FC236}">
                  <a16:creationId xmlns:a16="http://schemas.microsoft.com/office/drawing/2014/main" id="{F87AB91A-473B-8C3A-8FD4-0EC6AA1E2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607" y="1977235"/>
              <a:ext cx="1162050" cy="1163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ángulo 2">
              <a:extLst>
                <a:ext uri="{FF2B5EF4-FFF2-40B4-BE49-F238E27FC236}">
                  <a16:creationId xmlns:a16="http://schemas.microsoft.com/office/drawing/2014/main" id="{C011A753-56DC-DE82-4A4A-89908A184ABB}"/>
                </a:ext>
              </a:extLst>
            </p:cNvPr>
            <p:cNvSpPr>
              <a:spLocks noChangeArrowheads="1"/>
            </p:cNvSpPr>
            <p:nvPr/>
          </p:nvSpPr>
          <p:spPr bwMode="auto">
            <a:xfrm>
              <a:off x="9197843" y="2744502"/>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2021</a:t>
              </a:r>
            </a:p>
          </p:txBody>
        </p:sp>
      </p:grpSp>
      <p:sp>
        <p:nvSpPr>
          <p:cNvPr id="10" name="Rectángulo 3">
            <a:extLst>
              <a:ext uri="{FF2B5EF4-FFF2-40B4-BE49-F238E27FC236}">
                <a16:creationId xmlns:a16="http://schemas.microsoft.com/office/drawing/2014/main" id="{32D3C357-F407-8A19-57D6-FF638FB15597}"/>
              </a:ext>
            </a:extLst>
          </p:cNvPr>
          <p:cNvSpPr>
            <a:spLocks noChangeArrowheads="1"/>
          </p:cNvSpPr>
          <p:nvPr/>
        </p:nvSpPr>
        <p:spPr bwMode="auto">
          <a:xfrm>
            <a:off x="361846" y="2035605"/>
            <a:ext cx="3288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CU" sz="1800" b="1" dirty="0">
                <a:solidFill>
                  <a:srgbClr val="000000"/>
                </a:solidFill>
                <a:latin typeface="Arial" panose="020B0604020202020204" pitchFamily="34" charset="0"/>
              </a:rPr>
              <a:t>Lenguaje</a:t>
            </a:r>
            <a:r>
              <a:rPr lang="en-US" altLang="es-CU" sz="1800" b="1" dirty="0">
                <a:solidFill>
                  <a:srgbClr val="000000"/>
                </a:solidFill>
                <a:latin typeface="Arial" panose="020B0604020202020204" pitchFamily="34" charset="0"/>
              </a:rPr>
              <a:t> de P</a:t>
            </a:r>
            <a:r>
              <a:rPr lang="es-ES" altLang="es-CU" sz="1800" b="1" dirty="0" err="1">
                <a:solidFill>
                  <a:srgbClr val="000000"/>
                </a:solidFill>
                <a:latin typeface="Arial" panose="020B0604020202020204" pitchFamily="34" charset="0"/>
              </a:rPr>
              <a:t>rogramación</a:t>
            </a:r>
            <a:r>
              <a:rPr lang="en-US" altLang="es-CU" sz="1800" b="1" dirty="0">
                <a:solidFill>
                  <a:srgbClr val="000000"/>
                </a:solidFill>
                <a:latin typeface="Arial" panose="020B0604020202020204" pitchFamily="34" charset="0"/>
              </a:rPr>
              <a:t>: </a:t>
            </a:r>
            <a:endParaRPr lang="es-ES" altLang="es-CU" dirty="0">
              <a:solidFill>
                <a:srgbClr val="000000"/>
              </a:solidFill>
              <a:latin typeface="Arial" panose="020B0604020202020204" pitchFamily="34" charset="0"/>
            </a:endParaRPr>
          </a:p>
        </p:txBody>
      </p:sp>
      <p:grpSp>
        <p:nvGrpSpPr>
          <p:cNvPr id="13" name="Grupo 12">
            <a:extLst>
              <a:ext uri="{FF2B5EF4-FFF2-40B4-BE49-F238E27FC236}">
                <a16:creationId xmlns:a16="http://schemas.microsoft.com/office/drawing/2014/main" id="{13B56280-F54F-2CD2-E3E1-C648BE5B91C6}"/>
              </a:ext>
            </a:extLst>
          </p:cNvPr>
          <p:cNvGrpSpPr/>
          <p:nvPr/>
        </p:nvGrpSpPr>
        <p:grpSpPr>
          <a:xfrm>
            <a:off x="8734251" y="4261302"/>
            <a:ext cx="3357569" cy="1485900"/>
            <a:chOff x="7967741" y="3890526"/>
            <a:chExt cx="3357569" cy="1485900"/>
          </a:xfrm>
        </p:grpSpPr>
        <p:pic>
          <p:nvPicPr>
            <p:cNvPr id="6" name="Imagen 9">
              <a:extLst>
                <a:ext uri="{FF2B5EF4-FFF2-40B4-BE49-F238E27FC236}">
                  <a16:creationId xmlns:a16="http://schemas.microsoft.com/office/drawing/2014/main" id="{982E4272-6C2D-106F-CEC7-7CABA7F44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741" y="3890526"/>
              <a:ext cx="2512476"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ángulo 1">
              <a:extLst>
                <a:ext uri="{FF2B5EF4-FFF2-40B4-BE49-F238E27FC236}">
                  <a16:creationId xmlns:a16="http://schemas.microsoft.com/office/drawing/2014/main" id="{209A1363-5683-83C8-2F34-745AF1BCEE1D}"/>
                </a:ext>
              </a:extLst>
            </p:cNvPr>
            <p:cNvSpPr>
              <a:spLocks noChangeArrowheads="1"/>
            </p:cNvSpPr>
            <p:nvPr/>
          </p:nvSpPr>
          <p:spPr bwMode="auto">
            <a:xfrm>
              <a:off x="10627683" y="50070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3.2.8</a:t>
              </a:r>
              <a:endParaRPr lang="es-CU" altLang="es-CU" sz="1800" dirty="0">
                <a:latin typeface="Arial" panose="020B0604020202020204" pitchFamily="34" charset="0"/>
              </a:endParaRPr>
            </a:p>
          </p:txBody>
        </p:sp>
      </p:grpSp>
      <p:grpSp>
        <p:nvGrpSpPr>
          <p:cNvPr id="18" name="Grupo 17">
            <a:extLst>
              <a:ext uri="{FF2B5EF4-FFF2-40B4-BE49-F238E27FC236}">
                <a16:creationId xmlns:a16="http://schemas.microsoft.com/office/drawing/2014/main" id="{A4919C9E-5339-E4EF-534F-92A8D477BFD4}"/>
              </a:ext>
            </a:extLst>
          </p:cNvPr>
          <p:cNvGrpSpPr/>
          <p:nvPr/>
        </p:nvGrpSpPr>
        <p:grpSpPr>
          <a:xfrm>
            <a:off x="4469034" y="2182509"/>
            <a:ext cx="2615964" cy="1369945"/>
            <a:chOff x="4469034" y="2182509"/>
            <a:chExt cx="2615964" cy="1369945"/>
          </a:xfrm>
        </p:grpSpPr>
        <p:pic>
          <p:nvPicPr>
            <p:cNvPr id="14" name="Imagen 13">
              <a:extLst>
                <a:ext uri="{FF2B5EF4-FFF2-40B4-BE49-F238E27FC236}">
                  <a16:creationId xmlns:a16="http://schemas.microsoft.com/office/drawing/2014/main" id="{E3FE5452-6C3F-616B-3C6A-73EAC684C7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9034" y="2182509"/>
              <a:ext cx="2615964" cy="136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ángulo 1">
              <a:extLst>
                <a:ext uri="{FF2B5EF4-FFF2-40B4-BE49-F238E27FC236}">
                  <a16:creationId xmlns:a16="http://schemas.microsoft.com/office/drawing/2014/main" id="{1ACA4D38-74A2-1F0E-5356-01014DC4CF4F}"/>
                </a:ext>
              </a:extLst>
            </p:cNvPr>
            <p:cNvSpPr>
              <a:spLocks noChangeArrowheads="1"/>
            </p:cNvSpPr>
            <p:nvPr/>
          </p:nvSpPr>
          <p:spPr bwMode="auto">
            <a:xfrm>
              <a:off x="6408100" y="224809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5.2</a:t>
              </a:r>
              <a:endParaRPr lang="es-CU" altLang="es-CU" sz="1800" dirty="0">
                <a:latin typeface="Arial" panose="020B0604020202020204" pitchFamily="34" charset="0"/>
              </a:endParaRPr>
            </a:p>
          </p:txBody>
        </p:sp>
      </p:grpSp>
      <p:pic>
        <p:nvPicPr>
          <p:cNvPr id="12" name="Imagen 11">
            <a:extLst>
              <a:ext uri="{FF2B5EF4-FFF2-40B4-BE49-F238E27FC236}">
                <a16:creationId xmlns:a16="http://schemas.microsoft.com/office/drawing/2014/main" id="{87E7A53E-1E0F-EC99-EF34-37287D739F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9034" y="4354051"/>
            <a:ext cx="2876519" cy="16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Marcador de número de diapositiva 20">
            <a:extLst>
              <a:ext uri="{FF2B5EF4-FFF2-40B4-BE49-F238E27FC236}">
                <a16:creationId xmlns:a16="http://schemas.microsoft.com/office/drawing/2014/main" id="{6352B5A5-E8E9-81A4-2534-9A809012D783}"/>
              </a:ext>
            </a:extLst>
          </p:cNvPr>
          <p:cNvSpPr>
            <a:spLocks noGrp="1"/>
          </p:cNvSpPr>
          <p:nvPr>
            <p:ph type="sldNum" sz="quarter" idx="12"/>
          </p:nvPr>
        </p:nvSpPr>
        <p:spPr/>
        <p:txBody>
          <a:bodyPr/>
          <a:lstStyle/>
          <a:p>
            <a:r>
              <a:rPr lang="es-ES" dirty="0"/>
              <a:t>9</a:t>
            </a:r>
          </a:p>
        </p:txBody>
      </p:sp>
    </p:spTree>
    <p:extLst>
      <p:ext uri="{BB962C8B-B14F-4D97-AF65-F5344CB8AC3E}">
        <p14:creationId xmlns:p14="http://schemas.microsoft.com/office/powerpoint/2010/main" val="103925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p:txBody>
          <a:bodyPr/>
          <a:lstStyle/>
          <a:p>
            <a:pPr algn="just"/>
            <a:r>
              <a:rPr lang="es-ES" dirty="0"/>
              <a:t>RF1: Autenticar usuario. </a:t>
            </a:r>
          </a:p>
          <a:p>
            <a:pPr algn="just"/>
            <a:endParaRPr lang="es-ES" dirty="0"/>
          </a:p>
          <a:p>
            <a:pPr algn="just"/>
            <a:r>
              <a:rPr lang="es-ES" dirty="0"/>
              <a:t>RF2: Generar conocimiento del Asistente.</a:t>
            </a:r>
          </a:p>
          <a:p>
            <a:pPr algn="just"/>
            <a:endParaRPr lang="es-ES" dirty="0"/>
          </a:p>
          <a:p>
            <a:pPr algn="just"/>
            <a:r>
              <a:rPr lang="es-ES" dirty="0"/>
              <a:t>RF3: Crear Asistente virtual.</a:t>
            </a:r>
          </a:p>
          <a:p>
            <a:pPr algn="just"/>
            <a:endParaRPr lang="es-ES" dirty="0"/>
          </a:p>
          <a:p>
            <a:pPr algn="just"/>
            <a:r>
              <a:rPr lang="es-ES" dirty="0"/>
              <a:t>RF4: Entrenar Asistente y probarlo.</a:t>
            </a:r>
          </a:p>
          <a:p>
            <a:endParaRPr lang="es-ES" dirty="0"/>
          </a:p>
          <a:p>
            <a:endParaRPr lang="es-ES" dirty="0"/>
          </a:p>
        </p:txBody>
      </p:sp>
      <p:sp>
        <p:nvSpPr>
          <p:cNvPr id="7" name="Marcador de número de diapositiva 6">
            <a:extLst>
              <a:ext uri="{FF2B5EF4-FFF2-40B4-BE49-F238E27FC236}">
                <a16:creationId xmlns:a16="http://schemas.microsoft.com/office/drawing/2014/main" id="{703F41D1-F165-C859-BD15-077718B31C02}"/>
              </a:ext>
            </a:extLst>
          </p:cNvPr>
          <p:cNvSpPr>
            <a:spLocks noGrp="1"/>
          </p:cNvSpPr>
          <p:nvPr>
            <p:ph type="sldNum" sz="quarter" idx="12"/>
          </p:nvPr>
        </p:nvSpPr>
        <p:spPr/>
        <p:txBody>
          <a:bodyPr/>
          <a:lstStyle/>
          <a:p>
            <a:r>
              <a:rPr lang="es-ES" dirty="0"/>
              <a:t>10</a:t>
            </a:r>
          </a:p>
        </p:txBody>
      </p:sp>
    </p:spTree>
    <p:extLst>
      <p:ext uri="{BB962C8B-B14F-4D97-AF65-F5344CB8AC3E}">
        <p14:creationId xmlns:p14="http://schemas.microsoft.com/office/powerpoint/2010/main" val="114240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76E24-3186-4571-9303-AC591BE115D9}"/>
              </a:ext>
            </a:extLst>
          </p:cNvPr>
          <p:cNvSpPr>
            <a:spLocks noGrp="1"/>
          </p:cNvSpPr>
          <p:nvPr>
            <p:ph type="title"/>
          </p:nvPr>
        </p:nvSpPr>
        <p:spPr>
          <a:xfrm>
            <a:off x="944880" y="457200"/>
            <a:ext cx="10058400" cy="1609344"/>
          </a:xfrm>
        </p:spPr>
        <p:txBody>
          <a:bodyPr>
            <a:noAutofit/>
          </a:bodyPr>
          <a:lstStyle/>
          <a:p>
            <a:pPr algn="ctr"/>
            <a:r>
              <a:rPr lang="es-ES" dirty="0">
                <a:effectLst/>
                <a:latin typeface="Rockwell Condensed (Títulos)"/>
                <a:ea typeface="Calibri" panose="020F0502020204030204" pitchFamily="34" charset="0"/>
              </a:rPr>
              <a:t>Sistema de Generación de Conocimiento Automático (SGCA)</a:t>
            </a:r>
            <a:br>
              <a:rPr lang="es-ES" dirty="0">
                <a:effectLst/>
                <a:latin typeface="Arial" panose="020B0604020202020204" pitchFamily="34" charset="0"/>
                <a:ea typeface="Calibri" panose="020F0502020204030204" pitchFamily="34" charset="0"/>
              </a:rPr>
            </a:br>
            <a:endParaRPr lang="es-ES" b="1" dirty="0"/>
          </a:p>
        </p:txBody>
      </p:sp>
      <p:sp>
        <p:nvSpPr>
          <p:cNvPr id="3" name="Marcador de contenido 2">
            <a:extLst>
              <a:ext uri="{FF2B5EF4-FFF2-40B4-BE49-F238E27FC236}">
                <a16:creationId xmlns:a16="http://schemas.microsoft.com/office/drawing/2014/main" id="{E96E943C-0C49-49BB-BC05-BB7FA1FD85E6}"/>
              </a:ext>
            </a:extLst>
          </p:cNvPr>
          <p:cNvSpPr>
            <a:spLocks noGrp="1"/>
          </p:cNvSpPr>
          <p:nvPr>
            <p:ph idx="1"/>
          </p:nvPr>
        </p:nvSpPr>
        <p:spPr>
          <a:xfrm>
            <a:off x="838200" y="2194560"/>
            <a:ext cx="10058400" cy="4419600"/>
          </a:xfrm>
        </p:spPr>
        <p:txBody>
          <a:bodyPr>
            <a:normAutofit/>
          </a:bodyPr>
          <a:lstStyle/>
          <a:p>
            <a:pPr algn="just"/>
            <a:r>
              <a:rPr lang="es-ES" dirty="0"/>
              <a:t>Para el SGCA que consiste en la generación automática de preguntas y respuestas a partir de una entrada de datos, se buscaron varias soluciones de terceros ya implementadas, cada una con sus características y limitaciones. Las solución encontrada sólo genera preguntas y como respuesta se tomaron las oraciones.</a:t>
            </a:r>
          </a:p>
          <a:p>
            <a:pPr marL="0" indent="0" algn="just">
              <a:buNone/>
            </a:pPr>
            <a:endParaRPr lang="es-ES" dirty="0"/>
          </a:p>
          <a:p>
            <a:r>
              <a:rPr lang="es-ES" dirty="0"/>
              <a:t>Las soluciones encontradas funcionan con idioma inglés, lo que constituye una limitación pues el idioma destino es el español. </a:t>
            </a:r>
          </a:p>
          <a:p>
            <a:endParaRPr lang="es-ES" dirty="0"/>
          </a:p>
          <a:p>
            <a:r>
              <a:rPr lang="es-ES" dirty="0"/>
              <a:t>Los datos entrados deben ser inglés, por el momento podemos traducir la información resultante del análisis al español y una vez entrenado con dichos resultados lograr una conversación con el asistente virtual en dicho idioma.</a:t>
            </a:r>
          </a:p>
          <a:p>
            <a:endParaRPr lang="es-ES" dirty="0"/>
          </a:p>
        </p:txBody>
      </p:sp>
      <p:sp>
        <p:nvSpPr>
          <p:cNvPr id="4" name="Marcador de número de diapositiva 15">
            <a:extLst>
              <a:ext uri="{FF2B5EF4-FFF2-40B4-BE49-F238E27FC236}">
                <a16:creationId xmlns:a16="http://schemas.microsoft.com/office/drawing/2014/main" id="{6813AE19-4A2A-1138-7CD0-443662DD6273}"/>
              </a:ext>
            </a:extLst>
          </p:cNvPr>
          <p:cNvSpPr>
            <a:spLocks noGrp="1"/>
          </p:cNvSpPr>
          <p:nvPr>
            <p:ph type="sldNum" sz="quarter" idx="12"/>
          </p:nvPr>
        </p:nvSpPr>
        <p:spPr>
          <a:xfrm>
            <a:off x="11311128" y="6272784"/>
            <a:ext cx="640080" cy="365125"/>
          </a:xfrm>
        </p:spPr>
        <p:txBody>
          <a:bodyPr/>
          <a:lstStyle/>
          <a:p>
            <a:r>
              <a:rPr lang="es-ES" dirty="0"/>
              <a:t>11</a:t>
            </a:r>
          </a:p>
        </p:txBody>
      </p:sp>
    </p:spTree>
    <p:extLst>
      <p:ext uri="{BB962C8B-B14F-4D97-AF65-F5344CB8AC3E}">
        <p14:creationId xmlns:p14="http://schemas.microsoft.com/office/powerpoint/2010/main" val="296603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E683-1C27-C7EC-A7A2-4597F1B24AAC}"/>
              </a:ext>
            </a:extLst>
          </p:cNvPr>
          <p:cNvSpPr>
            <a:spLocks noGrp="1"/>
          </p:cNvSpPr>
          <p:nvPr>
            <p:ph type="title"/>
          </p:nvPr>
        </p:nvSpPr>
        <p:spPr>
          <a:xfrm>
            <a:off x="1069848" y="-297032"/>
            <a:ext cx="10058400" cy="1609344"/>
          </a:xfrm>
        </p:spPr>
        <p:txBody>
          <a:bodyPr/>
          <a:lstStyle/>
          <a:p>
            <a:pPr algn="ctr"/>
            <a:r>
              <a:rPr lang="es-ES" dirty="0"/>
              <a:t>Estructura del sistema</a:t>
            </a:r>
          </a:p>
        </p:txBody>
      </p:sp>
      <p:pic>
        <p:nvPicPr>
          <p:cNvPr id="4" name="Marcador de contenido 3">
            <a:extLst>
              <a:ext uri="{FF2B5EF4-FFF2-40B4-BE49-F238E27FC236}">
                <a16:creationId xmlns:a16="http://schemas.microsoft.com/office/drawing/2014/main" id="{27CEF424-227D-B2EC-B2B5-78F339B566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67" y="911531"/>
            <a:ext cx="10600945" cy="5828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CF021982-FDCC-6DEA-FB53-56AD238916A6}"/>
              </a:ext>
            </a:extLst>
          </p:cNvPr>
          <p:cNvSpPr txBox="1"/>
          <p:nvPr/>
        </p:nvSpPr>
        <p:spPr>
          <a:xfrm>
            <a:off x="3020786" y="3820886"/>
            <a:ext cx="342900" cy="400110"/>
          </a:xfrm>
          <a:prstGeom prst="rect">
            <a:avLst/>
          </a:prstGeom>
          <a:noFill/>
        </p:spPr>
        <p:txBody>
          <a:bodyPr wrap="square" rtlCol="0">
            <a:spAutoFit/>
          </a:bodyPr>
          <a:lstStyle/>
          <a:p>
            <a:r>
              <a:rPr lang="es-ES" sz="2000" b="1" dirty="0"/>
              <a:t>1</a:t>
            </a:r>
          </a:p>
        </p:txBody>
      </p:sp>
      <p:sp>
        <p:nvSpPr>
          <p:cNvPr id="5" name="CuadroTexto 4">
            <a:extLst>
              <a:ext uri="{FF2B5EF4-FFF2-40B4-BE49-F238E27FC236}">
                <a16:creationId xmlns:a16="http://schemas.microsoft.com/office/drawing/2014/main" id="{5B467354-2551-AAAB-13DE-C4FF63DAB6CE}"/>
              </a:ext>
            </a:extLst>
          </p:cNvPr>
          <p:cNvSpPr txBox="1"/>
          <p:nvPr/>
        </p:nvSpPr>
        <p:spPr>
          <a:xfrm>
            <a:off x="4740729" y="2520875"/>
            <a:ext cx="342900" cy="400110"/>
          </a:xfrm>
          <a:prstGeom prst="rect">
            <a:avLst/>
          </a:prstGeom>
          <a:noFill/>
        </p:spPr>
        <p:txBody>
          <a:bodyPr wrap="square" rtlCol="0">
            <a:spAutoFit/>
          </a:bodyPr>
          <a:lstStyle/>
          <a:p>
            <a:r>
              <a:rPr lang="es-ES" sz="2000" b="1" dirty="0"/>
              <a:t>2</a:t>
            </a:r>
          </a:p>
        </p:txBody>
      </p:sp>
      <p:sp>
        <p:nvSpPr>
          <p:cNvPr id="6" name="CuadroTexto 5">
            <a:extLst>
              <a:ext uri="{FF2B5EF4-FFF2-40B4-BE49-F238E27FC236}">
                <a16:creationId xmlns:a16="http://schemas.microsoft.com/office/drawing/2014/main" id="{725BCF2F-1FAD-6A74-36F8-961CB5B3818D}"/>
              </a:ext>
            </a:extLst>
          </p:cNvPr>
          <p:cNvSpPr txBox="1"/>
          <p:nvPr/>
        </p:nvSpPr>
        <p:spPr>
          <a:xfrm>
            <a:off x="5619653" y="3086104"/>
            <a:ext cx="342900" cy="400110"/>
          </a:xfrm>
          <a:prstGeom prst="rect">
            <a:avLst/>
          </a:prstGeom>
          <a:noFill/>
        </p:spPr>
        <p:txBody>
          <a:bodyPr wrap="square" rtlCol="0">
            <a:spAutoFit/>
          </a:bodyPr>
          <a:lstStyle/>
          <a:p>
            <a:r>
              <a:rPr lang="es-ES" sz="2000" b="1" dirty="0"/>
              <a:t>3</a:t>
            </a:r>
          </a:p>
        </p:txBody>
      </p:sp>
      <p:sp>
        <p:nvSpPr>
          <p:cNvPr id="7" name="CuadroTexto 6">
            <a:extLst>
              <a:ext uri="{FF2B5EF4-FFF2-40B4-BE49-F238E27FC236}">
                <a16:creationId xmlns:a16="http://schemas.microsoft.com/office/drawing/2014/main" id="{914261B6-FF7B-FB7F-E859-239866BB1B1C}"/>
              </a:ext>
            </a:extLst>
          </p:cNvPr>
          <p:cNvSpPr txBox="1"/>
          <p:nvPr/>
        </p:nvSpPr>
        <p:spPr>
          <a:xfrm>
            <a:off x="5949048" y="3906641"/>
            <a:ext cx="342900" cy="400110"/>
          </a:xfrm>
          <a:prstGeom prst="rect">
            <a:avLst/>
          </a:prstGeom>
          <a:noFill/>
        </p:spPr>
        <p:txBody>
          <a:bodyPr wrap="square" rtlCol="0">
            <a:spAutoFit/>
          </a:bodyPr>
          <a:lstStyle/>
          <a:p>
            <a:r>
              <a:rPr lang="es-ES" sz="2000" b="1" dirty="0"/>
              <a:t>4</a:t>
            </a:r>
          </a:p>
        </p:txBody>
      </p:sp>
      <p:sp>
        <p:nvSpPr>
          <p:cNvPr id="8" name="CuadroTexto 7">
            <a:extLst>
              <a:ext uri="{FF2B5EF4-FFF2-40B4-BE49-F238E27FC236}">
                <a16:creationId xmlns:a16="http://schemas.microsoft.com/office/drawing/2014/main" id="{AD18E729-B6F9-E42B-BD75-A8C6003B4CDA}"/>
              </a:ext>
            </a:extLst>
          </p:cNvPr>
          <p:cNvSpPr txBox="1"/>
          <p:nvPr/>
        </p:nvSpPr>
        <p:spPr>
          <a:xfrm>
            <a:off x="4740729" y="5946469"/>
            <a:ext cx="342900" cy="400110"/>
          </a:xfrm>
          <a:prstGeom prst="rect">
            <a:avLst/>
          </a:prstGeom>
          <a:noFill/>
        </p:spPr>
        <p:txBody>
          <a:bodyPr wrap="square" rtlCol="0">
            <a:spAutoFit/>
          </a:bodyPr>
          <a:lstStyle/>
          <a:p>
            <a:r>
              <a:rPr lang="es-ES" sz="2000" b="1" dirty="0"/>
              <a:t>5</a:t>
            </a:r>
          </a:p>
        </p:txBody>
      </p:sp>
      <p:sp>
        <p:nvSpPr>
          <p:cNvPr id="12" name="Marcador de número de diapositiva 11">
            <a:extLst>
              <a:ext uri="{FF2B5EF4-FFF2-40B4-BE49-F238E27FC236}">
                <a16:creationId xmlns:a16="http://schemas.microsoft.com/office/drawing/2014/main" id="{07B0B33C-94E9-26F4-D136-166A83C7FA5A}"/>
              </a:ext>
            </a:extLst>
          </p:cNvPr>
          <p:cNvSpPr>
            <a:spLocks noGrp="1"/>
          </p:cNvSpPr>
          <p:nvPr>
            <p:ph type="sldNum" sz="quarter" idx="12"/>
          </p:nvPr>
        </p:nvSpPr>
        <p:spPr/>
        <p:txBody>
          <a:bodyPr/>
          <a:lstStyle/>
          <a:p>
            <a:r>
              <a:rPr lang="es-ES" dirty="0"/>
              <a:t>12</a:t>
            </a:r>
          </a:p>
        </p:txBody>
      </p:sp>
    </p:spTree>
    <p:extLst>
      <p:ext uri="{BB962C8B-B14F-4D97-AF65-F5344CB8AC3E}">
        <p14:creationId xmlns:p14="http://schemas.microsoft.com/office/powerpoint/2010/main" val="327754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EF82A-C5C9-B4D7-227E-B11D64B9BE4C}"/>
              </a:ext>
            </a:extLst>
          </p:cNvPr>
          <p:cNvSpPr>
            <a:spLocks noGrp="1"/>
          </p:cNvSpPr>
          <p:nvPr>
            <p:ph type="title"/>
          </p:nvPr>
        </p:nvSpPr>
        <p:spPr>
          <a:xfrm>
            <a:off x="1069848" y="-194845"/>
            <a:ext cx="10058400" cy="1609344"/>
          </a:xfrm>
        </p:spPr>
        <p:txBody>
          <a:bodyPr/>
          <a:lstStyle/>
          <a:p>
            <a:pPr algn="ctr"/>
            <a:r>
              <a:rPr lang="es-ES" dirty="0"/>
              <a:t>Diseño de Base de Datos</a:t>
            </a:r>
          </a:p>
        </p:txBody>
      </p:sp>
      <p:pic>
        <p:nvPicPr>
          <p:cNvPr id="7" name="Imagen 6">
            <a:extLst>
              <a:ext uri="{FF2B5EF4-FFF2-40B4-BE49-F238E27FC236}">
                <a16:creationId xmlns:a16="http://schemas.microsoft.com/office/drawing/2014/main" id="{6B91F4FA-A409-121D-C298-1AB8DDAD4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83" y="1067825"/>
            <a:ext cx="10762569" cy="5570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Marcador de número de diapositiva 5">
            <a:extLst>
              <a:ext uri="{FF2B5EF4-FFF2-40B4-BE49-F238E27FC236}">
                <a16:creationId xmlns:a16="http://schemas.microsoft.com/office/drawing/2014/main" id="{D05D075B-A9DC-6AA9-05D8-A71C29891EE1}"/>
              </a:ext>
            </a:extLst>
          </p:cNvPr>
          <p:cNvSpPr>
            <a:spLocks noGrp="1"/>
          </p:cNvSpPr>
          <p:nvPr>
            <p:ph type="sldNum" sz="quarter" idx="12"/>
          </p:nvPr>
        </p:nvSpPr>
        <p:spPr/>
        <p:txBody>
          <a:bodyPr/>
          <a:lstStyle/>
          <a:p>
            <a:r>
              <a:rPr lang="es-ES" dirty="0"/>
              <a:t>13</a:t>
            </a:r>
          </a:p>
        </p:txBody>
      </p:sp>
    </p:spTree>
    <p:extLst>
      <p:ext uri="{BB962C8B-B14F-4D97-AF65-F5344CB8AC3E}">
        <p14:creationId xmlns:p14="http://schemas.microsoft.com/office/powerpoint/2010/main" val="262126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5DC7-02CB-7D93-93BE-B585EEE17373}"/>
              </a:ext>
            </a:extLst>
          </p:cNvPr>
          <p:cNvSpPr>
            <a:spLocks noGrp="1"/>
          </p:cNvSpPr>
          <p:nvPr>
            <p:ph type="title"/>
          </p:nvPr>
        </p:nvSpPr>
        <p:spPr/>
        <p:txBody>
          <a:bodyPr/>
          <a:lstStyle/>
          <a:p>
            <a:pPr algn="ctr"/>
            <a:r>
              <a:rPr lang="es-ES" dirty="0"/>
              <a:t>Conclusiones</a:t>
            </a:r>
          </a:p>
        </p:txBody>
      </p:sp>
      <p:sp>
        <p:nvSpPr>
          <p:cNvPr id="3" name="Marcador de contenido 2">
            <a:extLst>
              <a:ext uri="{FF2B5EF4-FFF2-40B4-BE49-F238E27FC236}">
                <a16:creationId xmlns:a16="http://schemas.microsoft.com/office/drawing/2014/main" id="{A63ADC5C-B673-EF80-73B8-54B97E799BA3}"/>
              </a:ext>
            </a:extLst>
          </p:cNvPr>
          <p:cNvSpPr>
            <a:spLocks noGrp="1"/>
          </p:cNvSpPr>
          <p:nvPr>
            <p:ph idx="1"/>
          </p:nvPr>
        </p:nvSpPr>
        <p:spPr/>
        <p:txBody>
          <a:bodyPr/>
          <a:lstStyle/>
          <a:p>
            <a:r>
              <a:rPr lang="es-ES" dirty="0"/>
              <a:t>Se realizó el estudio del estado del arte de los sistemas para desarrollar asistentes virtuales dando como resultado la elección de la mejor solución para la herramienta informática propuesta.</a:t>
            </a:r>
          </a:p>
          <a:p>
            <a:r>
              <a:rPr lang="es-ES" dirty="0"/>
              <a:t>Se diseñó e implementó el prototipo de la herramienta  informática.</a:t>
            </a:r>
          </a:p>
          <a:p>
            <a:r>
              <a:rPr lang="es-ES" dirty="0"/>
              <a:t>Se desplegó la herramienta junto a un sistema para desarrollar asistentes virtuales.</a:t>
            </a:r>
          </a:p>
          <a:p>
            <a:r>
              <a:rPr lang="es-ES" dirty="0"/>
              <a:t>Algunas de las pruebas realizadas a la herramienta demuestran que aún falta mejorar el sistema de generación de conocimiento al proporcionar las preguntas y respuestas a partir de los datos entrados.</a:t>
            </a:r>
          </a:p>
          <a:p>
            <a:r>
              <a:rPr lang="es-ES" dirty="0"/>
              <a:t>Cómo trabajo futuro se pretende mejorar la interfaz visual de la herramienta y que no sea interfaz basada en texto. Mejorar el algoritmo de generación de preguntas y respuestas, así como hacerlo extensible a idioma tanto español como inglés.</a:t>
            </a:r>
          </a:p>
        </p:txBody>
      </p:sp>
      <p:sp>
        <p:nvSpPr>
          <p:cNvPr id="7" name="Marcador de número de diapositiva 6">
            <a:extLst>
              <a:ext uri="{FF2B5EF4-FFF2-40B4-BE49-F238E27FC236}">
                <a16:creationId xmlns:a16="http://schemas.microsoft.com/office/drawing/2014/main" id="{DD851F16-F95C-3554-F054-5647DE66AE18}"/>
              </a:ext>
            </a:extLst>
          </p:cNvPr>
          <p:cNvSpPr>
            <a:spLocks noGrp="1"/>
          </p:cNvSpPr>
          <p:nvPr>
            <p:ph type="sldNum" sz="quarter" idx="12"/>
          </p:nvPr>
        </p:nvSpPr>
        <p:spPr>
          <a:xfrm>
            <a:off x="11311128" y="6288024"/>
            <a:ext cx="640080" cy="365125"/>
          </a:xfrm>
        </p:spPr>
        <p:txBody>
          <a:bodyPr/>
          <a:lstStyle/>
          <a:p>
            <a:r>
              <a:rPr lang="es-ES" dirty="0"/>
              <a:t>14</a:t>
            </a:r>
          </a:p>
        </p:txBody>
      </p:sp>
    </p:spTree>
    <p:extLst>
      <p:ext uri="{BB962C8B-B14F-4D97-AF65-F5344CB8AC3E}">
        <p14:creationId xmlns:p14="http://schemas.microsoft.com/office/powerpoint/2010/main" val="8348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E58B3-618A-4FB8-8FD8-38D92F30D796}"/>
              </a:ext>
            </a:extLst>
          </p:cNvPr>
          <p:cNvSpPr>
            <a:spLocks noGrp="1"/>
          </p:cNvSpPr>
          <p:nvPr>
            <p:ph type="title"/>
          </p:nvPr>
        </p:nvSpPr>
        <p:spPr>
          <a:xfrm>
            <a:off x="1069848" y="-94488"/>
            <a:ext cx="10058400" cy="1609344"/>
          </a:xfrm>
        </p:spPr>
        <p:txBody>
          <a:bodyPr/>
          <a:lstStyle/>
          <a:p>
            <a:pPr algn="ctr"/>
            <a:r>
              <a:rPr lang="es-CU" dirty="0"/>
              <a:t>Ejemplo</a:t>
            </a:r>
            <a:r>
              <a:rPr lang="en-US" dirty="0"/>
              <a:t> de </a:t>
            </a:r>
            <a:r>
              <a:rPr lang="es-CU" dirty="0"/>
              <a:t>funcionamiento</a:t>
            </a:r>
          </a:p>
        </p:txBody>
      </p:sp>
      <p:pic>
        <p:nvPicPr>
          <p:cNvPr id="5" name="Marcador de contenido 4">
            <a:extLst>
              <a:ext uri="{FF2B5EF4-FFF2-40B4-BE49-F238E27FC236}">
                <a16:creationId xmlns:a16="http://schemas.microsoft.com/office/drawing/2014/main" id="{7A5D4EC4-7F28-4090-B46E-26BE80EDB4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764" y="1158240"/>
            <a:ext cx="10957088" cy="5479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Marcador de número de diapositiva 15">
            <a:extLst>
              <a:ext uri="{FF2B5EF4-FFF2-40B4-BE49-F238E27FC236}">
                <a16:creationId xmlns:a16="http://schemas.microsoft.com/office/drawing/2014/main" id="{3909184E-ED19-17E1-B54D-DC83BCFAE3E0}"/>
              </a:ext>
            </a:extLst>
          </p:cNvPr>
          <p:cNvSpPr>
            <a:spLocks noGrp="1"/>
          </p:cNvSpPr>
          <p:nvPr>
            <p:ph type="sldNum" sz="quarter" idx="12"/>
          </p:nvPr>
        </p:nvSpPr>
        <p:spPr>
          <a:xfrm>
            <a:off x="11311128" y="6272784"/>
            <a:ext cx="640080" cy="365125"/>
          </a:xfrm>
        </p:spPr>
        <p:txBody>
          <a:bodyPr/>
          <a:lstStyle/>
          <a:p>
            <a:r>
              <a:rPr lang="es-ES" dirty="0"/>
              <a:t>15</a:t>
            </a:r>
          </a:p>
        </p:txBody>
      </p:sp>
    </p:spTree>
    <p:extLst>
      <p:ext uri="{BB962C8B-B14F-4D97-AF65-F5344CB8AC3E}">
        <p14:creationId xmlns:p14="http://schemas.microsoft.com/office/powerpoint/2010/main" val="427974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16331"/>
            <a:ext cx="10058400" cy="800100"/>
          </a:xfrm>
        </p:spPr>
        <p:txBody>
          <a:bodyPr>
            <a:normAutofit fontScale="90000"/>
          </a:bodyPr>
          <a:lstStyle/>
          <a:p>
            <a:pPr algn="ctr"/>
            <a:r>
              <a:rPr lang="es-CU" dirty="0"/>
              <a:t>Ejemplo</a:t>
            </a:r>
            <a:r>
              <a:rPr lang="en-US" dirty="0"/>
              <a:t> de </a:t>
            </a:r>
            <a:r>
              <a:rPr lang="es-CU" dirty="0"/>
              <a:t>funcionamiento</a:t>
            </a:r>
            <a:endParaRPr lang="es-ES" dirty="0"/>
          </a:p>
        </p:txBody>
      </p:sp>
      <p:pic>
        <p:nvPicPr>
          <p:cNvPr id="11" name="Proceso">
            <a:hlinkClick r:id="" action="ppaction://media"/>
            <a:extLst>
              <a:ext uri="{FF2B5EF4-FFF2-40B4-BE49-F238E27FC236}">
                <a16:creationId xmlns:a16="http://schemas.microsoft.com/office/drawing/2014/main" id="{D607E7AE-67FA-5D15-6336-04D5CD5C649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50520" y="816431"/>
            <a:ext cx="10911840" cy="5889169"/>
          </a:xfrm>
          <a:prstGeom prst="rect">
            <a:avLst/>
          </a:prstGeom>
        </p:spPr>
      </p:pic>
      <p:sp>
        <p:nvSpPr>
          <p:cNvPr id="16" name="Marcador de número de diapositiva 15">
            <a:extLst>
              <a:ext uri="{FF2B5EF4-FFF2-40B4-BE49-F238E27FC236}">
                <a16:creationId xmlns:a16="http://schemas.microsoft.com/office/drawing/2014/main" id="{4C613CB8-083B-0599-8739-0DF019D6A694}"/>
              </a:ext>
            </a:extLst>
          </p:cNvPr>
          <p:cNvSpPr>
            <a:spLocks noGrp="1"/>
          </p:cNvSpPr>
          <p:nvPr>
            <p:ph type="sldNum" sz="quarter" idx="12"/>
          </p:nvPr>
        </p:nvSpPr>
        <p:spPr/>
        <p:txBody>
          <a:bodyPr/>
          <a:lstStyle/>
          <a:p>
            <a:r>
              <a:rPr lang="es-ES" dirty="0"/>
              <a:t>16</a:t>
            </a:r>
          </a:p>
        </p:txBody>
      </p:sp>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854"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329"/>
            <a:ext cx="3494314"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3265714" y="1329933"/>
            <a:ext cx="9073241" cy="212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4820652" y="2750349"/>
            <a:ext cx="5676439" cy="1877437"/>
          </a:xfrm>
          <a:prstGeom prst="rect">
            <a:avLst/>
          </a:prstGeom>
          <a:noFill/>
        </p:spPr>
        <p:txBody>
          <a:bodyPr wrap="square">
            <a:spAutoFit/>
          </a:bodyPr>
          <a:lstStyle/>
          <a:p>
            <a:pPr algn="ctr"/>
            <a:r>
              <a:rPr lang="es-ES" sz="2400" b="1" dirty="0">
                <a:latin typeface="Calibri" panose="020F0502020204030204" pitchFamily="34" charset="0"/>
                <a:cs typeface="Calibri" panose="020F0502020204030204" pitchFamily="34" charset="0"/>
              </a:rPr>
              <a:t>Autor</a:t>
            </a:r>
          </a:p>
          <a:p>
            <a:pPr algn="ctr"/>
            <a:r>
              <a:rPr lang="es-ES" sz="2400" b="1" dirty="0">
                <a:latin typeface="Calibri" panose="020F0502020204030204" pitchFamily="34" charset="0"/>
                <a:cs typeface="Calibri" panose="020F0502020204030204" pitchFamily="34" charset="0"/>
              </a:rPr>
              <a:t>Jorge Ernesto Duvalón Hernández</a:t>
            </a:r>
          </a:p>
          <a:p>
            <a:pPr algn="ctr"/>
            <a:r>
              <a:rPr lang="es-ES" sz="2000" b="1" dirty="0">
                <a:latin typeface="Calibri" panose="020F0502020204030204" pitchFamily="34" charset="0"/>
                <a:cs typeface="Calibri" panose="020F0502020204030204" pitchFamily="34" charset="0"/>
              </a:rPr>
              <a:t>Tutor </a:t>
            </a:r>
          </a:p>
          <a:p>
            <a:pPr algn="ctr"/>
            <a:r>
              <a:rPr lang="es-ES" sz="2000" b="1" dirty="0" err="1">
                <a:latin typeface="Calibri" panose="020F0502020204030204" pitchFamily="34" charset="0"/>
                <a:cs typeface="Calibri" panose="020F0502020204030204" pitchFamily="34" charset="0"/>
              </a:rPr>
              <a:t>MSc</a:t>
            </a:r>
            <a:r>
              <a:rPr lang="es-ES" sz="20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
        <p:nvSpPr>
          <p:cNvPr id="3" name="Text Box 3">
            <a:extLst>
              <a:ext uri="{FF2B5EF4-FFF2-40B4-BE49-F238E27FC236}">
                <a16:creationId xmlns:a16="http://schemas.microsoft.com/office/drawing/2014/main" id="{47DE047C-BC85-4E10-D7FE-79155DC5475E}"/>
              </a:ext>
            </a:extLst>
          </p:cNvPr>
          <p:cNvSpPr txBox="1">
            <a:spLocks noChangeArrowheads="1"/>
          </p:cNvSpPr>
          <p:nvPr/>
        </p:nvSpPr>
        <p:spPr bwMode="auto">
          <a:xfrm>
            <a:off x="3616777" y="4646757"/>
            <a:ext cx="8371114"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b="1" dirty="0">
                <a:solidFill>
                  <a:schemeClr val="tx1"/>
                </a:solidFill>
                <a:effectLst/>
                <a:ea typeface="Calibri" panose="020F0502020204030204" pitchFamily="34" charset="0"/>
              </a:rPr>
              <a:t>Facultad de Ingeniería en Telecomunicaciones, Informática y Biom</a:t>
            </a:r>
            <a:r>
              <a:rPr lang="es-ES" b="1" dirty="0">
                <a:solidFill>
                  <a:schemeClr val="tx1"/>
                </a:solidFill>
                <a:ea typeface="Calibri" panose="020F0502020204030204" pitchFamily="34" charset="0"/>
              </a:rPr>
              <a:t>édica</a:t>
            </a:r>
            <a:endParaRPr lang="es-ES" b="1" dirty="0">
              <a:solidFill>
                <a:schemeClr val="tx1"/>
              </a:solidFill>
              <a:effectLst/>
              <a:ea typeface="Calibri" panose="020F0502020204030204" pitchFamily="34" charset="0"/>
            </a:endParaRPr>
          </a:p>
          <a:p>
            <a:pPr algn="ctr"/>
            <a:r>
              <a:rPr lang="es-ES" b="1" dirty="0">
                <a:solidFill>
                  <a:schemeClr val="tx1"/>
                </a:solidFill>
                <a:ea typeface="Calibri" panose="020F0502020204030204" pitchFamily="34" charset="0"/>
              </a:rPr>
              <a:t>Departamento de Ingeniería Informática</a:t>
            </a:r>
          </a:p>
          <a:p>
            <a:pPr algn="ctr"/>
            <a:r>
              <a:rPr lang="es-ES" b="1" dirty="0">
                <a:solidFill>
                  <a:schemeClr val="tx1"/>
                </a:solidFill>
                <a:effectLst/>
                <a:ea typeface="Calibri" panose="020F0502020204030204" pitchFamily="34" charset="0"/>
              </a:rPr>
              <a:t>Proyecto </a:t>
            </a:r>
            <a:r>
              <a:rPr lang="es-ES" b="1" dirty="0">
                <a:solidFill>
                  <a:schemeClr val="tx1"/>
                </a:solidFill>
                <a:ea typeface="Calibri" panose="020F0502020204030204" pitchFamily="34" charset="0"/>
              </a:rPr>
              <a:t>de Investigación </a:t>
            </a:r>
          </a:p>
          <a:p>
            <a:pPr algn="ctr"/>
            <a:r>
              <a:rPr lang="es-ES" b="1" dirty="0">
                <a:solidFill>
                  <a:schemeClr val="tx1"/>
                </a:solidFill>
                <a:ea typeface="Calibri" panose="020F0502020204030204" pitchFamily="34" charset="0"/>
              </a:rPr>
              <a:t>“Soluciones informática para la gestión de los procesos universitarios a partir de plataformas de gobierno electrónico”</a:t>
            </a:r>
            <a:endParaRPr lang="es-ES" b="1" dirty="0">
              <a:solidFill>
                <a:schemeClr val="tx1"/>
              </a:solidFill>
              <a:effectLst/>
              <a:ea typeface="Calibri" panose="020F0502020204030204" pitchFamily="34" charset="0"/>
            </a:endParaRP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0225288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Introducción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Marcador de número de diapositiva 9">
            <a:extLst>
              <a:ext uri="{FF2B5EF4-FFF2-40B4-BE49-F238E27FC236}">
                <a16:creationId xmlns:a16="http://schemas.microsoft.com/office/drawing/2014/main" id="{F60EA955-0C4A-D7CA-6B91-C5D9E98610A9}"/>
              </a:ext>
            </a:extLst>
          </p:cNvPr>
          <p:cNvSpPr>
            <a:spLocks noGrp="1"/>
          </p:cNvSpPr>
          <p:nvPr>
            <p:ph type="sldNum" sz="quarter" idx="12"/>
          </p:nvPr>
        </p:nvSpPr>
        <p:spPr/>
        <p:txBody>
          <a:bodyPr/>
          <a:lstStyle/>
          <a:p>
            <a:r>
              <a:rPr lang="es-ES" dirty="0"/>
              <a:t>1</a:t>
            </a:r>
          </a:p>
        </p:txBody>
      </p:sp>
    </p:spTree>
    <p:extLst>
      <p:ext uri="{BB962C8B-B14F-4D97-AF65-F5344CB8AC3E}">
        <p14:creationId xmlns:p14="http://schemas.microsoft.com/office/powerpoint/2010/main" val="65445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73744" y="1216354"/>
            <a:ext cx="5771962" cy="4865913"/>
            <a:chOff x="2006600" y="1838325"/>
            <a:chExt cx="8153400" cy="4435475"/>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187448" y="4749800"/>
              <a:ext cx="3540252" cy="369332"/>
            </a:xfrm>
            <a:prstGeom prst="rect">
              <a:avLst/>
            </a:prstGeom>
            <a:noFill/>
          </p:spPr>
          <p:txBody>
            <a:bodyPr wrap="square" rtlCol="0">
              <a:spAutoFit/>
            </a:bodyPr>
            <a:lstStyle/>
            <a:p>
              <a:r>
                <a:rPr lang="es-ES" dirty="0"/>
                <a:t>Conocimiento del </a:t>
              </a:r>
              <a:r>
                <a:rPr lang="es-ES" dirty="0" err="1"/>
                <a:t>Chatbot</a:t>
              </a:r>
              <a:endParaRPr lang="es-ES" dirty="0"/>
            </a:p>
          </p:txBody>
        </p:sp>
      </p:grpSp>
      <p:sp>
        <p:nvSpPr>
          <p:cNvPr id="9" name="Título 1">
            <a:extLst>
              <a:ext uri="{FF2B5EF4-FFF2-40B4-BE49-F238E27FC236}">
                <a16:creationId xmlns:a16="http://schemas.microsoft.com/office/drawing/2014/main" id="{71CBA660-EEE7-5749-6F06-1D7B48A3B681}"/>
              </a:ext>
            </a:extLst>
          </p:cNvPr>
          <p:cNvSpPr>
            <a:spLocks noGrp="1"/>
          </p:cNvSpPr>
          <p:nvPr>
            <p:ph type="title"/>
          </p:nvPr>
        </p:nvSpPr>
        <p:spPr>
          <a:xfrm>
            <a:off x="390073" y="-136313"/>
            <a:ext cx="5771962" cy="1609725"/>
          </a:xfrm>
        </p:spPr>
        <p:txBody>
          <a:bodyPr>
            <a:normAutofit/>
          </a:bodyPr>
          <a:lstStyle/>
          <a:p>
            <a:pPr algn="ctr"/>
            <a:r>
              <a:rPr lang="es-ES" sz="4400" dirty="0"/>
              <a:t>Situación Problémica</a:t>
            </a:r>
          </a:p>
        </p:txBody>
      </p:sp>
      <p:sp>
        <p:nvSpPr>
          <p:cNvPr id="2" name="Título 1">
            <a:extLst>
              <a:ext uri="{FF2B5EF4-FFF2-40B4-BE49-F238E27FC236}">
                <a16:creationId xmlns:a16="http://schemas.microsoft.com/office/drawing/2014/main" id="{CA4BA7A9-4B18-EE5B-1013-EEA40A8779C4}"/>
              </a:ext>
            </a:extLst>
          </p:cNvPr>
          <p:cNvSpPr txBox="1">
            <a:spLocks/>
          </p:cNvSpPr>
          <p:nvPr/>
        </p:nvSpPr>
        <p:spPr>
          <a:xfrm>
            <a:off x="6400597" y="-38339"/>
            <a:ext cx="5568246" cy="1387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Problema</a:t>
            </a:r>
          </a:p>
        </p:txBody>
      </p:sp>
      <p:grpSp>
        <p:nvGrpSpPr>
          <p:cNvPr id="3" name="Grupo 2">
            <a:extLst>
              <a:ext uri="{FF2B5EF4-FFF2-40B4-BE49-F238E27FC236}">
                <a16:creationId xmlns:a16="http://schemas.microsoft.com/office/drawing/2014/main" id="{1F5EBB35-8757-0252-F09A-B640898971CC}"/>
              </a:ext>
            </a:extLst>
          </p:cNvPr>
          <p:cNvGrpSpPr/>
          <p:nvPr/>
        </p:nvGrpSpPr>
        <p:grpSpPr>
          <a:xfrm>
            <a:off x="6384269" y="1224616"/>
            <a:ext cx="5568246" cy="4865913"/>
            <a:chOff x="1879599" y="914400"/>
            <a:chExt cx="8512175" cy="5029200"/>
          </a:xfrm>
        </p:grpSpPr>
        <p:pic>
          <p:nvPicPr>
            <p:cNvPr id="4" name="Imagen 3">
              <a:extLst>
                <a:ext uri="{FF2B5EF4-FFF2-40B4-BE49-F238E27FC236}">
                  <a16:creationId xmlns:a16="http://schemas.microsoft.com/office/drawing/2014/main" id="{69327A56-0856-63DD-F9C3-97B91FA9C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a:ln w="38100"/>
          </p:spPr>
          <p:style>
            <a:lnRef idx="2">
              <a:schemeClr val="dk1"/>
            </a:lnRef>
            <a:fillRef idx="1">
              <a:schemeClr val="lt1"/>
            </a:fillRef>
            <a:effectRef idx="0">
              <a:schemeClr val="dk1"/>
            </a:effectRef>
            <a:fontRef idx="minor">
              <a:schemeClr val="dk1"/>
            </a:fontRef>
          </p:style>
        </p:pic>
        <p:sp>
          <p:nvSpPr>
            <p:cNvPr id="8" name="CuadroTexto 7">
              <a:extLst>
                <a:ext uri="{FF2B5EF4-FFF2-40B4-BE49-F238E27FC236}">
                  <a16:creationId xmlns:a16="http://schemas.microsoft.com/office/drawing/2014/main" id="{1E72EEA2-3B2A-38AC-EB33-BAAE164FB8F4}"/>
                </a:ext>
              </a:extLst>
            </p:cNvPr>
            <p:cNvSpPr txBox="1"/>
            <p:nvPr/>
          </p:nvSpPr>
          <p:spPr>
            <a:xfrm>
              <a:off x="2965530" y="5132284"/>
              <a:ext cx="1812809" cy="31884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10" name="CuadroTexto 9">
              <a:extLst>
                <a:ext uri="{FF2B5EF4-FFF2-40B4-BE49-F238E27FC236}">
                  <a16:creationId xmlns:a16="http://schemas.microsoft.com/office/drawing/2014/main" id="{4FFE47B6-9788-A73A-4BA8-229EAC65C39A}"/>
                </a:ext>
              </a:extLst>
            </p:cNvPr>
            <p:cNvSpPr txBox="1"/>
            <p:nvPr/>
          </p:nvSpPr>
          <p:spPr>
            <a:xfrm>
              <a:off x="6123362" y="5238235"/>
              <a:ext cx="4106445" cy="33824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sp>
        <p:nvSpPr>
          <p:cNvPr id="14" name="Marcador de número de diapositiva 13">
            <a:extLst>
              <a:ext uri="{FF2B5EF4-FFF2-40B4-BE49-F238E27FC236}">
                <a16:creationId xmlns:a16="http://schemas.microsoft.com/office/drawing/2014/main" id="{522FB433-5ACC-E08B-9B51-8817BC3D25CE}"/>
              </a:ext>
            </a:extLst>
          </p:cNvPr>
          <p:cNvSpPr>
            <a:spLocks noGrp="1"/>
          </p:cNvSpPr>
          <p:nvPr>
            <p:ph type="sldNum" sz="quarter" idx="12"/>
          </p:nvPr>
        </p:nvSpPr>
        <p:spPr/>
        <p:txBody>
          <a:bodyPr/>
          <a:lstStyle/>
          <a:p>
            <a:r>
              <a:rPr lang="es-ES" dirty="0"/>
              <a:t>2</a:t>
            </a:r>
          </a:p>
        </p:txBody>
      </p:sp>
    </p:spTree>
    <p:extLst>
      <p:ext uri="{BB962C8B-B14F-4D97-AF65-F5344CB8AC3E}">
        <p14:creationId xmlns:p14="http://schemas.microsoft.com/office/powerpoint/2010/main" val="320418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141647"/>
            <a:ext cx="10058400" cy="1609344"/>
          </a:xfrm>
        </p:spPr>
        <p:txBody>
          <a:bodyPr>
            <a:normAutofit/>
          </a:bodyPr>
          <a:lstStyle/>
          <a:p>
            <a:pPr algn="ctr"/>
            <a:r>
              <a:rPr lang="es-ES" sz="4400" dirty="0"/>
              <a:t>Objeto de Estudio</a:t>
            </a:r>
          </a:p>
        </p:txBody>
      </p:sp>
      <p:sp>
        <p:nvSpPr>
          <p:cNvPr id="3" name="Marcador de contenido 2"/>
          <p:cNvSpPr>
            <a:spLocks noGrp="1"/>
          </p:cNvSpPr>
          <p:nvPr>
            <p:ph idx="1"/>
          </p:nvPr>
        </p:nvSpPr>
        <p:spPr>
          <a:xfrm>
            <a:off x="1103312" y="1367110"/>
            <a:ext cx="9064270" cy="918889"/>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La gestión </a:t>
            </a:r>
            <a:r>
              <a:rPr lang="es-ES" dirty="0">
                <a:latin typeface="Rockwell (Cuerpo)"/>
                <a:ea typeface="Calibri" panose="020F0502020204030204" pitchFamily="34" charset="0"/>
              </a:rPr>
              <a:t>automatizada del</a:t>
            </a:r>
            <a:r>
              <a:rPr lang="es-ES" dirty="0">
                <a:effectLst/>
                <a:latin typeface="Rockwell (Cuerpo)"/>
                <a:ea typeface="Calibri" panose="020F0502020204030204" pitchFamily="34" charset="0"/>
              </a:rPr>
              <a:t> conocimiento y el procesamiento de lenguaje natural.</a:t>
            </a:r>
          </a:p>
        </p:txBody>
      </p:sp>
      <p:sp>
        <p:nvSpPr>
          <p:cNvPr id="4" name="Título 1">
            <a:extLst>
              <a:ext uri="{FF2B5EF4-FFF2-40B4-BE49-F238E27FC236}">
                <a16:creationId xmlns:a16="http://schemas.microsoft.com/office/drawing/2014/main" id="{A6935A8C-F2CD-9028-39DA-B57FB3CB6B69}"/>
              </a:ext>
            </a:extLst>
          </p:cNvPr>
          <p:cNvSpPr txBox="1">
            <a:spLocks/>
          </p:cNvSpPr>
          <p:nvPr/>
        </p:nvSpPr>
        <p:spPr>
          <a:xfrm>
            <a:off x="1103312" y="1897118"/>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Campo de Acción</a:t>
            </a:r>
          </a:p>
        </p:txBody>
      </p:sp>
      <p:sp>
        <p:nvSpPr>
          <p:cNvPr id="7" name="Marcador de contenido 2">
            <a:extLst>
              <a:ext uri="{FF2B5EF4-FFF2-40B4-BE49-F238E27FC236}">
                <a16:creationId xmlns:a16="http://schemas.microsoft.com/office/drawing/2014/main" id="{8B50A711-94A7-5633-8F77-8E9F80A1A88A}"/>
              </a:ext>
            </a:extLst>
          </p:cNvPr>
          <p:cNvSpPr txBox="1">
            <a:spLocks/>
          </p:cNvSpPr>
          <p:nvPr/>
        </p:nvSpPr>
        <p:spPr>
          <a:xfrm>
            <a:off x="1030288" y="3329143"/>
            <a:ext cx="10058400" cy="4199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solidFill>
                  <a:srgbClr val="000000"/>
                </a:solidFill>
                <a:latin typeface="Rockwell (Cuerpo)"/>
                <a:ea typeface="Times New Roman" panose="02020603050405020304" pitchFamily="18" charset="0"/>
              </a:rPr>
              <a:t>Los Asistentes Virtuales.</a:t>
            </a:r>
            <a:endParaRPr lang="es-ES" dirty="0">
              <a:latin typeface="Rockwell (Cuerpo)"/>
              <a:cs typeface="Arial" panose="020B0604020202020204" pitchFamily="34" charset="0"/>
            </a:endParaRPr>
          </a:p>
        </p:txBody>
      </p:sp>
      <p:sp>
        <p:nvSpPr>
          <p:cNvPr id="5" name="Título 1">
            <a:extLst>
              <a:ext uri="{FF2B5EF4-FFF2-40B4-BE49-F238E27FC236}">
                <a16:creationId xmlns:a16="http://schemas.microsoft.com/office/drawing/2014/main" id="{FFBC6FD9-C17F-C4D1-A876-E1AE524E4ACE}"/>
              </a:ext>
            </a:extLst>
          </p:cNvPr>
          <p:cNvSpPr txBox="1">
            <a:spLocks/>
          </p:cNvSpPr>
          <p:nvPr/>
        </p:nvSpPr>
        <p:spPr>
          <a:xfrm>
            <a:off x="1103312" y="3620765"/>
            <a:ext cx="10058400" cy="1522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Objetivo General</a:t>
            </a:r>
          </a:p>
        </p:txBody>
      </p:sp>
      <p:sp>
        <p:nvSpPr>
          <p:cNvPr id="6" name="Marcador de contenido 2">
            <a:extLst>
              <a:ext uri="{FF2B5EF4-FFF2-40B4-BE49-F238E27FC236}">
                <a16:creationId xmlns:a16="http://schemas.microsoft.com/office/drawing/2014/main" id="{B499EF86-4CD6-E80D-0AA8-5359F0798668}"/>
              </a:ext>
            </a:extLst>
          </p:cNvPr>
          <p:cNvSpPr txBox="1">
            <a:spLocks/>
          </p:cNvSpPr>
          <p:nvPr/>
        </p:nvSpPr>
        <p:spPr>
          <a:xfrm>
            <a:off x="1103312" y="5028935"/>
            <a:ext cx="10058400" cy="81142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None/>
            </a:pPr>
            <a:r>
              <a:rPr lang="es-ES" dirty="0">
                <a:solidFill>
                  <a:srgbClr val="000000"/>
                </a:solidFill>
                <a:latin typeface="Rockwell (Cuerpo)"/>
                <a:ea typeface="Times New Roman" panose="02020603050405020304" pitchFamily="18" charset="0"/>
              </a:rPr>
              <a:t>Desarrollar una aplicación informática que permita la gestión o construcción de conocimiento de manera automática para Asistentes Virtuales.</a:t>
            </a:r>
            <a:endParaRPr lang="es-ES" dirty="0">
              <a:latin typeface="Rockwell (Cuerpo)"/>
            </a:endParaRPr>
          </a:p>
        </p:txBody>
      </p:sp>
      <p:sp>
        <p:nvSpPr>
          <p:cNvPr id="13" name="Marcador de número de diapositiva 12">
            <a:extLst>
              <a:ext uri="{FF2B5EF4-FFF2-40B4-BE49-F238E27FC236}">
                <a16:creationId xmlns:a16="http://schemas.microsoft.com/office/drawing/2014/main" id="{35D5F530-D8BC-5A9F-1FAD-24A44618B0A4}"/>
              </a:ext>
            </a:extLst>
          </p:cNvPr>
          <p:cNvSpPr>
            <a:spLocks noGrp="1"/>
          </p:cNvSpPr>
          <p:nvPr>
            <p:ph type="sldNum" sz="quarter" idx="12"/>
          </p:nvPr>
        </p:nvSpPr>
        <p:spPr/>
        <p:txBody>
          <a:bodyPr/>
          <a:lstStyle/>
          <a:p>
            <a:r>
              <a:rPr lang="es-ES" dirty="0"/>
              <a:t>3</a:t>
            </a:r>
          </a:p>
        </p:txBody>
      </p:sp>
    </p:spTree>
    <p:extLst>
      <p:ext uri="{BB962C8B-B14F-4D97-AF65-F5344CB8AC3E}">
        <p14:creationId xmlns:p14="http://schemas.microsoft.com/office/powerpoint/2010/main" val="212512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7"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17D65-76FB-9794-C5E8-AF2AF3DF5CCC}"/>
              </a:ext>
            </a:extLst>
          </p:cNvPr>
          <p:cNvSpPr>
            <a:spLocks noGrp="1"/>
          </p:cNvSpPr>
          <p:nvPr>
            <p:ph idx="1"/>
          </p:nvPr>
        </p:nvSpPr>
        <p:spPr/>
        <p:txBody>
          <a:bodyPr/>
          <a:lstStyle/>
          <a:p>
            <a:pPr algn="just">
              <a:lnSpc>
                <a:spcPct val="115000"/>
              </a:lnSpc>
            </a:pPr>
            <a:r>
              <a:rPr lang="es-US" dirty="0">
                <a:effectLst/>
                <a:latin typeface="Rockwell (Cuerpo)"/>
                <a:ea typeface="Calibri" panose="020F0502020204030204" pitchFamily="34" charset="0"/>
              </a:rPr>
              <a:t>Estudio del estado del arte de las herramientas para la creación de asistentes virtuales.</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Diseñar un prototipo de herramienta para la creación de conocimiento de un asistente virtual.</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Implementar el prototipo de herramienta diseñado.</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Probar el prototipo de herramienta diseñado en varias esferas del conocimiento humano.</a:t>
            </a:r>
            <a:endParaRPr lang="es-ES" dirty="0">
              <a:effectLst/>
              <a:latin typeface="Rockwell (Cuerpo)"/>
              <a:ea typeface="Calibri" panose="020F0502020204030204" pitchFamily="34" charset="0"/>
            </a:endParaRPr>
          </a:p>
          <a:p>
            <a:pPr algn="just">
              <a:lnSpc>
                <a:spcPct val="115000"/>
              </a:lnSpc>
              <a:spcAft>
                <a:spcPts val="1000"/>
              </a:spcAft>
            </a:pPr>
            <a:r>
              <a:rPr lang="es-US" dirty="0">
                <a:effectLst/>
                <a:latin typeface="Rockwell (Cuerpo)"/>
                <a:ea typeface="Calibri" panose="020F0502020204030204" pitchFamily="34" charset="0"/>
              </a:rPr>
              <a:t>Desplegar la herramienta junto a un sistema de gestión para la creación de asistentes virtuales. </a:t>
            </a:r>
            <a:endParaRPr lang="es-ES" dirty="0">
              <a:effectLst/>
              <a:latin typeface="Rockwell (Cuerpo)"/>
              <a:ea typeface="Calibri" panose="020F0502020204030204" pitchFamily="34" charset="0"/>
            </a:endParaRPr>
          </a:p>
          <a:p>
            <a:endParaRPr lang="es-ES" dirty="0"/>
          </a:p>
        </p:txBody>
      </p:sp>
      <p:sp>
        <p:nvSpPr>
          <p:cNvPr id="4" name="Título 1">
            <a:extLst>
              <a:ext uri="{FF2B5EF4-FFF2-40B4-BE49-F238E27FC236}">
                <a16:creationId xmlns:a16="http://schemas.microsoft.com/office/drawing/2014/main" id="{64F6A608-76BD-C020-3506-9A63DA061446}"/>
              </a:ext>
            </a:extLst>
          </p:cNvPr>
          <p:cNvSpPr>
            <a:spLocks noGrp="1"/>
          </p:cNvSpPr>
          <p:nvPr>
            <p:ph type="title"/>
          </p:nvPr>
        </p:nvSpPr>
        <p:spPr>
          <a:xfrm>
            <a:off x="1069848" y="484632"/>
            <a:ext cx="10058400" cy="1609344"/>
          </a:xfrm>
        </p:spPr>
        <p:txBody>
          <a:bodyPr>
            <a:normAutofit/>
          </a:bodyPr>
          <a:lstStyle/>
          <a:p>
            <a:pPr algn="ctr"/>
            <a:r>
              <a:rPr lang="es-ES" sz="4400" dirty="0"/>
              <a:t>Objetivos Específicos</a:t>
            </a:r>
          </a:p>
        </p:txBody>
      </p:sp>
      <p:sp>
        <p:nvSpPr>
          <p:cNvPr id="7" name="Marcador de número de diapositiva 6">
            <a:extLst>
              <a:ext uri="{FF2B5EF4-FFF2-40B4-BE49-F238E27FC236}">
                <a16:creationId xmlns:a16="http://schemas.microsoft.com/office/drawing/2014/main" id="{A3E18463-8B8A-6B8D-950F-A45DDBA4B789}"/>
              </a:ext>
            </a:extLst>
          </p:cNvPr>
          <p:cNvSpPr>
            <a:spLocks noGrp="1"/>
          </p:cNvSpPr>
          <p:nvPr>
            <p:ph type="sldNum" sz="quarter" idx="12"/>
          </p:nvPr>
        </p:nvSpPr>
        <p:spPr/>
        <p:txBody>
          <a:bodyPr/>
          <a:lstStyle/>
          <a:p>
            <a:r>
              <a:rPr lang="es-ES" dirty="0"/>
              <a:t>4</a:t>
            </a:r>
          </a:p>
        </p:txBody>
      </p:sp>
    </p:spTree>
    <p:extLst>
      <p:ext uri="{BB962C8B-B14F-4D97-AF65-F5344CB8AC3E}">
        <p14:creationId xmlns:p14="http://schemas.microsoft.com/office/powerpoint/2010/main" val="6933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Hipótesis</a:t>
            </a:r>
          </a:p>
        </p:txBody>
      </p:sp>
      <p:sp>
        <p:nvSpPr>
          <p:cNvPr id="3" name="Marcador de contenido 2"/>
          <p:cNvSpPr>
            <a:spLocks noGrp="1"/>
          </p:cNvSpPr>
          <p:nvPr>
            <p:ph idx="1"/>
          </p:nvPr>
        </p:nvSpPr>
        <p:spPr>
          <a:xfrm>
            <a:off x="1103312" y="2052918"/>
            <a:ext cx="930993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Se desarrollará una aplicación informática que construya el conocimiento para el desarrollo de asistentes virtuales de forma automática, que permita a los mismos responder o evacuar cualquier duda de los usuarios eficientemente desde las plataformas web o móvil donde se use el servicio de chat, estas plataformas se favorecerán al ganar en calidad en el servicio. </a:t>
            </a:r>
          </a:p>
        </p:txBody>
      </p:sp>
      <p:sp>
        <p:nvSpPr>
          <p:cNvPr id="7" name="Marcador de número de diapositiva 6">
            <a:extLst>
              <a:ext uri="{FF2B5EF4-FFF2-40B4-BE49-F238E27FC236}">
                <a16:creationId xmlns:a16="http://schemas.microsoft.com/office/drawing/2014/main" id="{CFBD676E-8F27-107C-9968-2454B7BE5E89}"/>
              </a:ext>
            </a:extLst>
          </p:cNvPr>
          <p:cNvSpPr>
            <a:spLocks noGrp="1"/>
          </p:cNvSpPr>
          <p:nvPr>
            <p:ph type="sldNum" sz="quarter" idx="12"/>
          </p:nvPr>
        </p:nvSpPr>
        <p:spPr/>
        <p:txBody>
          <a:bodyPr/>
          <a:lstStyle/>
          <a:p>
            <a:r>
              <a:rPr lang="es-ES" dirty="0"/>
              <a:t>5</a:t>
            </a:r>
          </a:p>
        </p:txBody>
      </p:sp>
    </p:spTree>
    <p:extLst>
      <p:ext uri="{BB962C8B-B14F-4D97-AF65-F5344CB8AC3E}">
        <p14:creationId xmlns:p14="http://schemas.microsoft.com/office/powerpoint/2010/main" val="23937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
        <p:nvSpPr>
          <p:cNvPr id="13" name="Marcador de número de diapositiva 12">
            <a:extLst>
              <a:ext uri="{FF2B5EF4-FFF2-40B4-BE49-F238E27FC236}">
                <a16:creationId xmlns:a16="http://schemas.microsoft.com/office/drawing/2014/main" id="{5932ABB0-EBB3-7A1D-B21B-03B65F656573}"/>
              </a:ext>
            </a:extLst>
          </p:cNvPr>
          <p:cNvSpPr>
            <a:spLocks noGrp="1"/>
          </p:cNvSpPr>
          <p:nvPr>
            <p:ph type="sldNum" sz="quarter" idx="12"/>
          </p:nvPr>
        </p:nvSpPr>
        <p:spPr/>
        <p:txBody>
          <a:bodyPr/>
          <a:lstStyle/>
          <a:p>
            <a:r>
              <a:rPr lang="es-ES" dirty="0"/>
              <a:t>6</a:t>
            </a:r>
          </a:p>
        </p:txBody>
      </p:sp>
    </p:spTree>
    <p:extLst>
      <p:ext uri="{BB962C8B-B14F-4D97-AF65-F5344CB8AC3E}">
        <p14:creationId xmlns:p14="http://schemas.microsoft.com/office/powerpoint/2010/main" val="47163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217C3-7961-22A7-D709-ED798861B56B}"/>
              </a:ext>
            </a:extLst>
          </p:cNvPr>
          <p:cNvSpPr>
            <a:spLocks noGrp="1"/>
          </p:cNvSpPr>
          <p:nvPr>
            <p:ph type="title"/>
          </p:nvPr>
        </p:nvSpPr>
        <p:spPr>
          <a:xfrm>
            <a:off x="863371" y="86083"/>
            <a:ext cx="10058400" cy="1269246"/>
          </a:xfrm>
        </p:spPr>
        <p:txBody>
          <a:bodyPr/>
          <a:lstStyle/>
          <a:p>
            <a:pPr algn="ctr"/>
            <a:r>
              <a:rPr lang="es-ES" dirty="0"/>
              <a:t>Estructura de la tesis</a:t>
            </a:r>
          </a:p>
        </p:txBody>
      </p:sp>
      <p:sp>
        <p:nvSpPr>
          <p:cNvPr id="5" name="AutoShape 4">
            <a:extLst>
              <a:ext uri="{FF2B5EF4-FFF2-40B4-BE49-F238E27FC236}">
                <a16:creationId xmlns:a16="http://schemas.microsoft.com/office/drawing/2014/main" id="{BECC851E-C150-6A88-36E3-9AE0E51D5F59}"/>
              </a:ext>
            </a:extLst>
          </p:cNvPr>
          <p:cNvSpPr>
            <a:spLocks noChangeArrowheads="1"/>
          </p:cNvSpPr>
          <p:nvPr/>
        </p:nvSpPr>
        <p:spPr bwMode="gray">
          <a:xfrm>
            <a:off x="220715" y="2725759"/>
            <a:ext cx="5754415" cy="5334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1.</a:t>
            </a:r>
            <a:r>
              <a:rPr lang="es-ES" altLang="es-ES" sz="2400" b="1" dirty="0">
                <a:solidFill>
                  <a:srgbClr val="FFFFFF"/>
                </a:solidFill>
                <a:effectLst>
                  <a:outerShdw blurRad="38100" dist="38100" dir="2700000" algn="tl">
                    <a:srgbClr val="000000"/>
                  </a:outerShdw>
                </a:effectLst>
              </a:rPr>
              <a:t> </a:t>
            </a:r>
            <a:r>
              <a:rPr lang="en-US" altLang="es-ES" sz="2400" b="1" dirty="0">
                <a:solidFill>
                  <a:srgbClr val="FFFFFF"/>
                </a:solidFill>
                <a:effectLst>
                  <a:outerShdw blurRad="38100" dist="38100" dir="2700000" algn="tl">
                    <a:srgbClr val="000000"/>
                  </a:outerShdw>
                </a:effectLst>
              </a:rPr>
              <a:t>Marco </a:t>
            </a:r>
            <a:r>
              <a:rPr lang="es-ES" altLang="es-ES" sz="2400" b="1" dirty="0">
                <a:solidFill>
                  <a:srgbClr val="FFFFFF"/>
                </a:solidFill>
                <a:effectLst>
                  <a:outerShdw blurRad="38100" dist="38100" dir="2700000" algn="tl">
                    <a:srgbClr val="000000"/>
                  </a:outerShdw>
                </a:effectLst>
              </a:rPr>
              <a:t>Referencial</a:t>
            </a:r>
          </a:p>
        </p:txBody>
      </p:sp>
      <p:sp>
        <p:nvSpPr>
          <p:cNvPr id="6" name="AutoShape 5">
            <a:extLst>
              <a:ext uri="{FF2B5EF4-FFF2-40B4-BE49-F238E27FC236}">
                <a16:creationId xmlns:a16="http://schemas.microsoft.com/office/drawing/2014/main" id="{A38CD4A4-922A-078C-518F-DA1C0E6BCFD1}"/>
              </a:ext>
            </a:extLst>
          </p:cNvPr>
          <p:cNvSpPr>
            <a:spLocks noChangeArrowheads="1"/>
          </p:cNvSpPr>
          <p:nvPr/>
        </p:nvSpPr>
        <p:spPr bwMode="gray">
          <a:xfrm>
            <a:off x="220717" y="3703730"/>
            <a:ext cx="5754414" cy="5334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2. </a:t>
            </a:r>
            <a:r>
              <a:rPr lang="en-US" altLang="es-ES" sz="2400" b="1" dirty="0" err="1">
                <a:solidFill>
                  <a:srgbClr val="FFFFFF"/>
                </a:solidFill>
                <a:effectLst>
                  <a:outerShdw blurRad="38100" dist="38100" dir="2700000" algn="tl">
                    <a:srgbClr val="000000"/>
                  </a:outerShdw>
                </a:effectLst>
              </a:rPr>
              <a:t>Planificación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Diseño</a:t>
            </a:r>
            <a:endParaRPr lang="en-US" altLang="es-ES" sz="2400" b="1" dirty="0">
              <a:solidFill>
                <a:srgbClr val="FFFFFF"/>
              </a:solidFill>
              <a:effectLst>
                <a:outerShdw blurRad="38100" dist="38100" dir="2700000" algn="tl">
                  <a:srgbClr val="000000"/>
                </a:outerShdw>
              </a:effectLst>
            </a:endParaRPr>
          </a:p>
        </p:txBody>
      </p:sp>
      <p:sp>
        <p:nvSpPr>
          <p:cNvPr id="7" name="AutoShape 6">
            <a:extLst>
              <a:ext uri="{FF2B5EF4-FFF2-40B4-BE49-F238E27FC236}">
                <a16:creationId xmlns:a16="http://schemas.microsoft.com/office/drawing/2014/main" id="{A8EAE851-39B8-98AB-093C-E20A237AB3B9}"/>
              </a:ext>
            </a:extLst>
          </p:cNvPr>
          <p:cNvSpPr>
            <a:spLocks noChangeArrowheads="1"/>
          </p:cNvSpPr>
          <p:nvPr/>
        </p:nvSpPr>
        <p:spPr bwMode="gray">
          <a:xfrm>
            <a:off x="220717" y="4752137"/>
            <a:ext cx="5875282" cy="533400"/>
          </a:xfrm>
          <a:prstGeom prst="roundRect">
            <a:avLst>
              <a:gd name="adj" fmla="val 16667"/>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3. </a:t>
            </a:r>
            <a:r>
              <a:rPr lang="es-ES" altLang="es-ES" sz="2400" b="1" dirty="0">
                <a:solidFill>
                  <a:srgbClr val="FFFFFF"/>
                </a:solidFill>
                <a:effectLst>
                  <a:outerShdw blurRad="38100" dist="38100" dir="2700000" algn="tl">
                    <a:srgbClr val="000000"/>
                  </a:outerShdw>
                </a:effectLst>
              </a:rPr>
              <a:t>Implementación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Prueba</a:t>
            </a:r>
            <a:endParaRPr lang="en-US" altLang="es-ES" sz="2400" b="1" dirty="0">
              <a:solidFill>
                <a:srgbClr val="FFFFFF"/>
              </a:solidFill>
              <a:effectLst>
                <a:outerShdw blurRad="38100" dist="38100" dir="2700000" algn="tl">
                  <a:srgbClr val="000000"/>
                </a:outerShdw>
              </a:effectLst>
            </a:endParaRPr>
          </a:p>
        </p:txBody>
      </p:sp>
      <p:sp>
        <p:nvSpPr>
          <p:cNvPr id="8" name="AutoShape 7">
            <a:extLst>
              <a:ext uri="{FF2B5EF4-FFF2-40B4-BE49-F238E27FC236}">
                <a16:creationId xmlns:a16="http://schemas.microsoft.com/office/drawing/2014/main" id="{6320ED67-A965-CB22-0FC8-43B36B2B13FF}"/>
              </a:ext>
            </a:extLst>
          </p:cNvPr>
          <p:cNvSpPr>
            <a:spLocks noChangeArrowheads="1"/>
          </p:cNvSpPr>
          <p:nvPr/>
        </p:nvSpPr>
        <p:spPr bwMode="gray">
          <a:xfrm>
            <a:off x="6442837" y="1884932"/>
            <a:ext cx="5528447" cy="533400"/>
          </a:xfrm>
          <a:prstGeom prst="roundRect">
            <a:avLst>
              <a:gd name="adj" fmla="val 16667"/>
            </a:avLst>
          </a:prstGeom>
          <a:gradFill rotWithShape="1">
            <a:gsLst>
              <a:gs pos="0">
                <a:srgbClr val="A48B2E"/>
              </a:gs>
              <a:gs pos="50000">
                <a:srgbClr val="A48B2E">
                  <a:gamma/>
                  <a:tint val="51373"/>
                  <a:invGamma/>
                </a:srgbClr>
              </a:gs>
              <a:gs pos="100000">
                <a:srgbClr val="A48B2E"/>
              </a:gs>
            </a:gsLst>
            <a:lin ang="5400000" scaled="1"/>
          </a:gra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Conclusiones</a:t>
            </a:r>
            <a:endParaRPr lang="en-US" altLang="es-ES" sz="2400" b="1" dirty="0">
              <a:solidFill>
                <a:srgbClr val="FFFFFF"/>
              </a:solidFill>
              <a:effectLst>
                <a:outerShdw blurRad="38100" dist="38100" dir="2700000" algn="tl">
                  <a:srgbClr val="000000"/>
                </a:outerShdw>
              </a:effectLst>
            </a:endParaRPr>
          </a:p>
        </p:txBody>
      </p:sp>
      <p:sp>
        <p:nvSpPr>
          <p:cNvPr id="9" name="AutoShape 8">
            <a:extLst>
              <a:ext uri="{FF2B5EF4-FFF2-40B4-BE49-F238E27FC236}">
                <a16:creationId xmlns:a16="http://schemas.microsoft.com/office/drawing/2014/main" id="{C4AE7C83-6949-324B-5075-D54AA1663711}"/>
              </a:ext>
            </a:extLst>
          </p:cNvPr>
          <p:cNvSpPr>
            <a:spLocks noChangeArrowheads="1"/>
          </p:cNvSpPr>
          <p:nvPr/>
        </p:nvSpPr>
        <p:spPr bwMode="gray">
          <a:xfrm>
            <a:off x="6442837" y="2741525"/>
            <a:ext cx="5528447" cy="533400"/>
          </a:xfrm>
          <a:prstGeom prst="roundRect">
            <a:avLst>
              <a:gd name="adj" fmla="val 16667"/>
            </a:avLst>
          </a:prstGeom>
          <a:solidFill>
            <a:schemeClr val="accent1">
              <a:lumMod val="50000"/>
            </a:schemeClr>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Recomendaciones</a:t>
            </a:r>
            <a:endParaRPr lang="en-US" altLang="es-ES" sz="2400" b="1" dirty="0">
              <a:solidFill>
                <a:srgbClr val="FFFFFF"/>
              </a:solidFill>
              <a:effectLst>
                <a:outerShdw blurRad="38100" dist="38100" dir="2700000" algn="tl">
                  <a:srgbClr val="000000"/>
                </a:outerShdw>
              </a:effectLst>
            </a:endParaRPr>
          </a:p>
        </p:txBody>
      </p:sp>
      <p:sp>
        <p:nvSpPr>
          <p:cNvPr id="10" name="AutoShape 8">
            <a:extLst>
              <a:ext uri="{FF2B5EF4-FFF2-40B4-BE49-F238E27FC236}">
                <a16:creationId xmlns:a16="http://schemas.microsoft.com/office/drawing/2014/main" id="{FF68A702-E263-D77B-10FD-659B32A81E23}"/>
              </a:ext>
            </a:extLst>
          </p:cNvPr>
          <p:cNvSpPr>
            <a:spLocks noChangeArrowheads="1"/>
          </p:cNvSpPr>
          <p:nvPr/>
        </p:nvSpPr>
        <p:spPr bwMode="gray">
          <a:xfrm>
            <a:off x="6442837" y="3712124"/>
            <a:ext cx="5528447" cy="533400"/>
          </a:xfrm>
          <a:prstGeom prst="roundRect">
            <a:avLst>
              <a:gd name="adj" fmla="val 16667"/>
            </a:avLst>
          </a:prstGeom>
          <a:solidFill>
            <a:schemeClr val="tx2"/>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Bibliografía</a:t>
            </a:r>
            <a:endParaRPr lang="en-US" altLang="es-ES" sz="2400" b="1" dirty="0">
              <a:solidFill>
                <a:srgbClr val="FFFFFF"/>
              </a:solidFill>
              <a:effectLst>
                <a:outerShdw blurRad="38100" dist="38100" dir="2700000" algn="tl">
                  <a:srgbClr val="000000"/>
                </a:outerShdw>
              </a:effectLst>
            </a:endParaRPr>
          </a:p>
        </p:txBody>
      </p:sp>
      <p:sp>
        <p:nvSpPr>
          <p:cNvPr id="11" name="AutoShape 8">
            <a:extLst>
              <a:ext uri="{FF2B5EF4-FFF2-40B4-BE49-F238E27FC236}">
                <a16:creationId xmlns:a16="http://schemas.microsoft.com/office/drawing/2014/main" id="{857F2ECE-B266-D963-49D5-A6BFFF9900AE}"/>
              </a:ext>
            </a:extLst>
          </p:cNvPr>
          <p:cNvSpPr>
            <a:spLocks noChangeArrowheads="1"/>
          </p:cNvSpPr>
          <p:nvPr/>
        </p:nvSpPr>
        <p:spPr bwMode="gray">
          <a:xfrm>
            <a:off x="6442838" y="4741839"/>
            <a:ext cx="5528446" cy="533400"/>
          </a:xfrm>
          <a:prstGeom prst="roundRect">
            <a:avLst>
              <a:gd name="adj" fmla="val 16667"/>
            </a:avLst>
          </a:prstGeom>
          <a:solidFill>
            <a:srgbClr val="002060"/>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Anexos</a:t>
            </a:r>
            <a:endParaRPr lang="en-US" altLang="es-ES" sz="2400" b="1" dirty="0">
              <a:solidFill>
                <a:srgbClr val="FFFFFF"/>
              </a:solidFill>
              <a:effectLst>
                <a:outerShdw blurRad="38100" dist="38100" dir="2700000" algn="tl">
                  <a:srgbClr val="000000"/>
                </a:outerShdw>
              </a:effectLst>
            </a:endParaRPr>
          </a:p>
        </p:txBody>
      </p:sp>
      <p:sp>
        <p:nvSpPr>
          <p:cNvPr id="12" name="AutoShape 4">
            <a:extLst>
              <a:ext uri="{FF2B5EF4-FFF2-40B4-BE49-F238E27FC236}">
                <a16:creationId xmlns:a16="http://schemas.microsoft.com/office/drawing/2014/main" id="{A54702AF-EA42-895A-FE12-F4D1840AA459}"/>
              </a:ext>
            </a:extLst>
          </p:cNvPr>
          <p:cNvSpPr>
            <a:spLocks noChangeArrowheads="1"/>
          </p:cNvSpPr>
          <p:nvPr/>
        </p:nvSpPr>
        <p:spPr bwMode="gray">
          <a:xfrm>
            <a:off x="220715" y="1884932"/>
            <a:ext cx="5754415" cy="5334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Introducción</a:t>
            </a:r>
          </a:p>
        </p:txBody>
      </p:sp>
      <p:sp>
        <p:nvSpPr>
          <p:cNvPr id="14" name="Marcador de número de diapositiva 13">
            <a:extLst>
              <a:ext uri="{FF2B5EF4-FFF2-40B4-BE49-F238E27FC236}">
                <a16:creationId xmlns:a16="http://schemas.microsoft.com/office/drawing/2014/main" id="{67345973-BF2D-7590-A054-6C2925AE48BA}"/>
              </a:ext>
            </a:extLst>
          </p:cNvPr>
          <p:cNvSpPr>
            <a:spLocks noGrp="1"/>
          </p:cNvSpPr>
          <p:nvPr>
            <p:ph type="sldNum" sz="quarter" idx="12"/>
          </p:nvPr>
        </p:nvSpPr>
        <p:spPr/>
        <p:txBody>
          <a:bodyPr/>
          <a:lstStyle/>
          <a:p>
            <a:r>
              <a:rPr lang="es-ES" dirty="0"/>
              <a:t>7</a:t>
            </a:r>
          </a:p>
        </p:txBody>
      </p:sp>
    </p:spTree>
    <p:extLst>
      <p:ext uri="{BB962C8B-B14F-4D97-AF65-F5344CB8AC3E}">
        <p14:creationId xmlns:p14="http://schemas.microsoft.com/office/powerpoint/2010/main" val="301474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7C15E-A287-C6A2-92E3-BE8EFECB0C05}"/>
              </a:ext>
            </a:extLst>
          </p:cNvPr>
          <p:cNvSpPr>
            <a:spLocks noGrp="1"/>
          </p:cNvSpPr>
          <p:nvPr>
            <p:ph type="title"/>
          </p:nvPr>
        </p:nvSpPr>
        <p:spPr/>
        <p:txBody>
          <a:bodyPr/>
          <a:lstStyle/>
          <a:p>
            <a:pPr algn="ctr"/>
            <a:r>
              <a:rPr lang="es-ES" dirty="0"/>
              <a:t>Aportes</a:t>
            </a:r>
          </a:p>
        </p:txBody>
      </p:sp>
      <p:sp>
        <p:nvSpPr>
          <p:cNvPr id="3" name="Marcador de contenido 2">
            <a:extLst>
              <a:ext uri="{FF2B5EF4-FFF2-40B4-BE49-F238E27FC236}">
                <a16:creationId xmlns:a16="http://schemas.microsoft.com/office/drawing/2014/main" id="{DDE4EAD7-0F0F-56FF-09D0-4E490CAC9307}"/>
              </a:ext>
            </a:extLst>
          </p:cNvPr>
          <p:cNvSpPr>
            <a:spLocks noGrp="1"/>
          </p:cNvSpPr>
          <p:nvPr>
            <p:ph idx="1"/>
          </p:nvPr>
        </p:nvSpPr>
        <p:spPr>
          <a:xfrm>
            <a:off x="1069848" y="2121408"/>
            <a:ext cx="10058400" cy="2238321"/>
          </a:xfrm>
        </p:spPr>
        <p:txBody>
          <a:bodyPr>
            <a:noAutofit/>
          </a:bodyPr>
          <a:lstStyle/>
          <a:p>
            <a:pPr algn="just"/>
            <a:r>
              <a:rPr lang="es-ES" dirty="0"/>
              <a:t>Un sistema que a partir de datos proporcionados pudiera generar o construir automáticamente la estructura de conocimiento.</a:t>
            </a:r>
          </a:p>
          <a:p>
            <a:pPr marL="0" indent="0" algn="just">
              <a:buNone/>
            </a:pPr>
            <a:endParaRPr lang="es-ES" dirty="0"/>
          </a:p>
          <a:p>
            <a:pPr algn="just"/>
            <a:r>
              <a:rPr lang="es-ES" dirty="0"/>
              <a:t>La investigación también permitió saber el cómo lograr la construcción automática de asistentes virtuales.</a:t>
            </a:r>
          </a:p>
          <a:p>
            <a:pPr algn="just"/>
            <a:endParaRPr lang="es-ES" dirty="0"/>
          </a:p>
          <a:p>
            <a:pPr algn="just"/>
            <a:r>
              <a:rPr lang="es-ES" dirty="0"/>
              <a:t>Además se logró evidenciar las facilidades que brinda este tipo de solución en el desarrollo de asistentes virtuales.</a:t>
            </a:r>
          </a:p>
        </p:txBody>
      </p:sp>
      <p:sp>
        <p:nvSpPr>
          <p:cNvPr id="7" name="Marcador de número de diapositiva 6">
            <a:extLst>
              <a:ext uri="{FF2B5EF4-FFF2-40B4-BE49-F238E27FC236}">
                <a16:creationId xmlns:a16="http://schemas.microsoft.com/office/drawing/2014/main" id="{1F875B6C-7B64-7D05-46F7-92CEA2F17BC6}"/>
              </a:ext>
            </a:extLst>
          </p:cNvPr>
          <p:cNvSpPr>
            <a:spLocks noGrp="1"/>
          </p:cNvSpPr>
          <p:nvPr>
            <p:ph type="sldNum" sz="quarter" idx="12"/>
          </p:nvPr>
        </p:nvSpPr>
        <p:spPr/>
        <p:txBody>
          <a:bodyPr/>
          <a:lstStyle/>
          <a:p>
            <a:r>
              <a:rPr lang="es-ES" dirty="0"/>
              <a:t>8</a:t>
            </a:r>
          </a:p>
        </p:txBody>
      </p:sp>
    </p:spTree>
    <p:extLst>
      <p:ext uri="{BB962C8B-B14F-4D97-AF65-F5344CB8AC3E}">
        <p14:creationId xmlns:p14="http://schemas.microsoft.com/office/powerpoint/2010/main" val="931240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1631</TotalTime>
  <Words>1530</Words>
  <Application>Microsoft Office PowerPoint</Application>
  <PresentationFormat>Panorámica</PresentationFormat>
  <Paragraphs>144</Paragraphs>
  <Slides>18</Slides>
  <Notes>11</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Calibri</vt:lpstr>
      <vt:lpstr>Rockwell</vt:lpstr>
      <vt:lpstr>Rockwell (Cuerpo)</vt:lpstr>
      <vt:lpstr>Rockwell Condensed</vt:lpstr>
      <vt:lpstr>Rockwell Condensed (Títulos)</vt:lpstr>
      <vt:lpstr>Times New Roman</vt:lpstr>
      <vt:lpstr>Wingdings</vt:lpstr>
      <vt:lpstr>Tema1</vt:lpstr>
      <vt:lpstr>Presentación de PowerPoint</vt:lpstr>
      <vt:lpstr>Introducción</vt:lpstr>
      <vt:lpstr>Situación Problémica</vt:lpstr>
      <vt:lpstr>Objeto de Estudio</vt:lpstr>
      <vt:lpstr>Objetivos Específicos</vt:lpstr>
      <vt:lpstr>Hipótesis</vt:lpstr>
      <vt:lpstr>Plataformas para desarrollar Asistentes Virtuales</vt:lpstr>
      <vt:lpstr>Estructura de la tesis</vt:lpstr>
      <vt:lpstr>Aportes</vt:lpstr>
      <vt:lpstr>Herramientas de desarrollo</vt:lpstr>
      <vt:lpstr>Requisitos Funcionales</vt:lpstr>
      <vt:lpstr>Sistema de Generación de Conocimiento Automático (SGCA) </vt:lpstr>
      <vt:lpstr>Estructura del sistema</vt:lpstr>
      <vt:lpstr>Diseño de Base de Datos</vt:lpstr>
      <vt:lpstr>Conclusiones</vt:lpstr>
      <vt:lpstr>Ejemplo de funcionamiento</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559</cp:revision>
  <dcterms:created xsi:type="dcterms:W3CDTF">2022-03-15T12:49:57Z</dcterms:created>
  <dcterms:modified xsi:type="dcterms:W3CDTF">2022-10-11T17:54:02Z</dcterms:modified>
</cp:coreProperties>
</file>