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1"/>
  </p:notesMasterIdLst>
  <p:sldIdLst>
    <p:sldId id="296" r:id="rId2"/>
    <p:sldId id="257" r:id="rId3"/>
    <p:sldId id="265" r:id="rId4"/>
    <p:sldId id="260" r:id="rId5"/>
    <p:sldId id="281" r:id="rId6"/>
    <p:sldId id="263" r:id="rId7"/>
    <p:sldId id="287" r:id="rId8"/>
    <p:sldId id="298" r:id="rId9"/>
    <p:sldId id="269" r:id="rId10"/>
    <p:sldId id="288" r:id="rId11"/>
    <p:sldId id="299" r:id="rId12"/>
    <p:sldId id="286" r:id="rId13"/>
    <p:sldId id="273" r:id="rId14"/>
    <p:sldId id="290" r:id="rId15"/>
    <p:sldId id="291" r:id="rId16"/>
    <p:sldId id="292" r:id="rId17"/>
    <p:sldId id="276" r:id="rId18"/>
    <p:sldId id="275" r:id="rId19"/>
    <p:sldId id="297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" initials="D" lastIdx="19" clrIdx="0">
    <p:extLst>
      <p:ext uri="{19B8F6BF-5375-455C-9EA6-DF929625EA0E}">
        <p15:presenceInfo xmlns:p15="http://schemas.microsoft.com/office/powerpoint/2012/main" userId="Di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8" autoAdjust="0"/>
  </p:normalViewPr>
  <p:slideViewPr>
    <p:cSldViewPr snapToGrid="0">
      <p:cViewPr varScale="1">
        <p:scale>
          <a:sx n="56" d="100"/>
          <a:sy n="56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3FE5-A1BD-4A09-B8A7-BCFE3C34C76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80E6FE-DE72-4479-9C6D-8E80ABD40DE9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gm:t>
    </dgm:pt>
    <dgm:pt modelId="{B309A588-BB89-4597-99A0-F448496A90AC}" type="par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537B-EE74-4754-9874-C6790C234A48}" type="sib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FB4DB-DC57-4E0A-9BA8-827A983F4030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gm:t>
    </dgm:pt>
    <dgm:pt modelId="{8A3FEDB9-1AA8-440B-9151-BD55AE8BF98E}" type="par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9305-F842-457D-ABB1-262E7AFAEC13}" type="sib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D9D9D-9C5F-4A41-B50A-E64D6CC36B9E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gm:t>
    </dgm:pt>
    <dgm:pt modelId="{915084C4-3C6C-4F19-B86C-B8B521BF9614}" type="par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52082-7C7E-42DB-8BC9-19F24D978ABA}" type="sib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767B4-D3D2-4D54-AB4B-7DF4C5165B11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163DC6A8-497E-463F-A591-1863D543F10B}" type="parTrans" cxnId="{A95BD9E5-0913-4A3B-AD05-4C11F458A113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20CE0-F640-4059-89AC-47E20BB45779}" type="sibTrans" cxnId="{A95BD9E5-0913-4A3B-AD05-4C11F458A1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0E6B9-2780-4CCD-A167-FABCA62CF725}" type="pres">
      <dgm:prSet presAssocID="{87313FE5-A1BD-4A09-B8A7-BCFE3C34C763}" presName="cycle" presStyleCnt="0">
        <dgm:presLayoutVars>
          <dgm:dir/>
          <dgm:resizeHandles val="exact"/>
        </dgm:presLayoutVars>
      </dgm:prSet>
      <dgm:spPr/>
    </dgm:pt>
    <dgm:pt modelId="{02CE30C8-BA19-4F7C-AA54-7CBDEF2CDB80}" type="pres">
      <dgm:prSet presAssocID="{B080E6FE-DE72-4479-9C6D-8E80ABD40DE9}" presName="node" presStyleLbl="node1" presStyleIdx="0" presStyleCnt="4" custRadScaleRad="97498">
        <dgm:presLayoutVars>
          <dgm:bulletEnabled val="1"/>
        </dgm:presLayoutVars>
      </dgm:prSet>
      <dgm:spPr/>
    </dgm:pt>
    <dgm:pt modelId="{5FB9D340-F321-401D-897D-A9C653AE8623}" type="pres">
      <dgm:prSet presAssocID="{B080E6FE-DE72-4479-9C6D-8E80ABD40DE9}" presName="spNode" presStyleCnt="0"/>
      <dgm:spPr/>
    </dgm:pt>
    <dgm:pt modelId="{24207952-8189-4BF4-B359-9FDB0CBD39F7}" type="pres">
      <dgm:prSet presAssocID="{9AED537B-EE74-4754-9874-C6790C234A48}" presName="sibTrans" presStyleLbl="sibTrans1D1" presStyleIdx="0" presStyleCnt="4"/>
      <dgm:spPr/>
    </dgm:pt>
    <dgm:pt modelId="{0AEB6790-92A6-4E5A-8ADC-4ED25A55A8A5}" type="pres">
      <dgm:prSet presAssocID="{96CFB4DB-DC57-4E0A-9BA8-827A983F4030}" presName="node" presStyleLbl="node1" presStyleIdx="1" presStyleCnt="4">
        <dgm:presLayoutVars>
          <dgm:bulletEnabled val="1"/>
        </dgm:presLayoutVars>
      </dgm:prSet>
      <dgm:spPr/>
    </dgm:pt>
    <dgm:pt modelId="{4FACC0E5-E634-4D1C-AB6A-C0E6627D6EBB}" type="pres">
      <dgm:prSet presAssocID="{96CFB4DB-DC57-4E0A-9BA8-827A983F4030}" presName="spNode" presStyleCnt="0"/>
      <dgm:spPr/>
    </dgm:pt>
    <dgm:pt modelId="{F385341F-B15C-4248-BD34-768BBACF370D}" type="pres">
      <dgm:prSet presAssocID="{351F9305-F842-457D-ABB1-262E7AFAEC13}" presName="sibTrans" presStyleLbl="sibTrans1D1" presStyleIdx="1" presStyleCnt="4"/>
      <dgm:spPr/>
    </dgm:pt>
    <dgm:pt modelId="{7BEBE472-5E8D-46EB-82D1-801FA87F74FD}" type="pres">
      <dgm:prSet presAssocID="{865D9D9D-9C5F-4A41-B50A-E64D6CC36B9E}" presName="node" presStyleLbl="node1" presStyleIdx="2" presStyleCnt="4">
        <dgm:presLayoutVars>
          <dgm:bulletEnabled val="1"/>
        </dgm:presLayoutVars>
      </dgm:prSet>
      <dgm:spPr/>
    </dgm:pt>
    <dgm:pt modelId="{7118A4F8-BE51-48EA-AE54-BA2625368A24}" type="pres">
      <dgm:prSet presAssocID="{865D9D9D-9C5F-4A41-B50A-E64D6CC36B9E}" presName="spNode" presStyleCnt="0"/>
      <dgm:spPr/>
    </dgm:pt>
    <dgm:pt modelId="{8BC77B64-4A7C-4938-A296-A6C21642770A}" type="pres">
      <dgm:prSet presAssocID="{37052082-7C7E-42DB-8BC9-19F24D978ABA}" presName="sibTrans" presStyleLbl="sibTrans1D1" presStyleIdx="2" presStyleCnt="4"/>
      <dgm:spPr/>
    </dgm:pt>
    <dgm:pt modelId="{49D1B486-DE84-426B-B503-EAE613280661}" type="pres">
      <dgm:prSet presAssocID="{45B767B4-D3D2-4D54-AB4B-7DF4C5165B11}" presName="node" presStyleLbl="node1" presStyleIdx="3" presStyleCnt="4">
        <dgm:presLayoutVars>
          <dgm:bulletEnabled val="1"/>
        </dgm:presLayoutVars>
      </dgm:prSet>
      <dgm:spPr/>
    </dgm:pt>
    <dgm:pt modelId="{5DCAEB0C-228F-4A62-97D0-DD58E9DA0CEA}" type="pres">
      <dgm:prSet presAssocID="{45B767B4-D3D2-4D54-AB4B-7DF4C5165B11}" presName="spNode" presStyleCnt="0"/>
      <dgm:spPr/>
    </dgm:pt>
    <dgm:pt modelId="{FA6A6527-6CDC-4A00-8D68-D03EFA4802E6}" type="pres">
      <dgm:prSet presAssocID="{07A20CE0-F640-4059-89AC-47E20BB45779}" presName="sibTrans" presStyleLbl="sibTrans1D1" presStyleIdx="3" presStyleCnt="4"/>
      <dgm:spPr/>
    </dgm:pt>
  </dgm:ptLst>
  <dgm:cxnLst>
    <dgm:cxn modelId="{FBB2CA02-861C-439B-BB2A-C69F51E36BFF}" type="presOf" srcId="{96CFB4DB-DC57-4E0A-9BA8-827A983F4030}" destId="{0AEB6790-92A6-4E5A-8ADC-4ED25A55A8A5}" srcOrd="0" destOrd="0" presId="urn:microsoft.com/office/officeart/2005/8/layout/cycle5"/>
    <dgm:cxn modelId="{7944BC03-6CAA-47ED-AEAF-FF4DB26B6744}" type="presOf" srcId="{351F9305-F842-457D-ABB1-262E7AFAEC13}" destId="{F385341F-B15C-4248-BD34-768BBACF370D}" srcOrd="0" destOrd="0" presId="urn:microsoft.com/office/officeart/2005/8/layout/cycle5"/>
    <dgm:cxn modelId="{D19D622F-2D6F-4A46-9F33-4758749BE12F}" type="presOf" srcId="{07A20CE0-F640-4059-89AC-47E20BB45779}" destId="{FA6A6527-6CDC-4A00-8D68-D03EFA4802E6}" srcOrd="0" destOrd="0" presId="urn:microsoft.com/office/officeart/2005/8/layout/cycle5"/>
    <dgm:cxn modelId="{32A1EE38-1397-4DBF-A570-795C3E75017B}" srcId="{87313FE5-A1BD-4A09-B8A7-BCFE3C34C763}" destId="{96CFB4DB-DC57-4E0A-9BA8-827A983F4030}" srcOrd="1" destOrd="0" parTransId="{8A3FEDB9-1AA8-440B-9151-BD55AE8BF98E}" sibTransId="{351F9305-F842-457D-ABB1-262E7AFAEC13}"/>
    <dgm:cxn modelId="{17C10366-0576-41A9-B4D4-803ECD1B80EF}" type="presOf" srcId="{865D9D9D-9C5F-4A41-B50A-E64D6CC36B9E}" destId="{7BEBE472-5E8D-46EB-82D1-801FA87F74FD}" srcOrd="0" destOrd="0" presId="urn:microsoft.com/office/officeart/2005/8/layout/cycle5"/>
    <dgm:cxn modelId="{E21DCC4E-273E-4195-9D6C-1C5B222D63AB}" srcId="{87313FE5-A1BD-4A09-B8A7-BCFE3C34C763}" destId="{B080E6FE-DE72-4479-9C6D-8E80ABD40DE9}" srcOrd="0" destOrd="0" parTransId="{B309A588-BB89-4597-99A0-F448496A90AC}" sibTransId="{9AED537B-EE74-4754-9874-C6790C234A48}"/>
    <dgm:cxn modelId="{BD089651-CD9F-4F32-9294-1697C4BCCE6D}" type="presOf" srcId="{45B767B4-D3D2-4D54-AB4B-7DF4C5165B11}" destId="{49D1B486-DE84-426B-B503-EAE613280661}" srcOrd="0" destOrd="0" presId="urn:microsoft.com/office/officeart/2005/8/layout/cycle5"/>
    <dgm:cxn modelId="{9203FD7F-74E3-4A37-807F-EE575142E3DE}" type="presOf" srcId="{87313FE5-A1BD-4A09-B8A7-BCFE3C34C763}" destId="{79E0E6B9-2780-4CCD-A167-FABCA62CF725}" srcOrd="0" destOrd="0" presId="urn:microsoft.com/office/officeart/2005/8/layout/cycle5"/>
    <dgm:cxn modelId="{845027A7-970D-4B70-9665-24F1AFA146CF}" srcId="{87313FE5-A1BD-4A09-B8A7-BCFE3C34C763}" destId="{865D9D9D-9C5F-4A41-B50A-E64D6CC36B9E}" srcOrd="2" destOrd="0" parTransId="{915084C4-3C6C-4F19-B86C-B8B521BF9614}" sibTransId="{37052082-7C7E-42DB-8BC9-19F24D978ABA}"/>
    <dgm:cxn modelId="{0742C0A7-8B70-4907-A66D-B5EEE2D028D6}" type="presOf" srcId="{9AED537B-EE74-4754-9874-C6790C234A48}" destId="{24207952-8189-4BF4-B359-9FDB0CBD39F7}" srcOrd="0" destOrd="0" presId="urn:microsoft.com/office/officeart/2005/8/layout/cycle5"/>
    <dgm:cxn modelId="{2DD018E2-85E7-40EF-8F11-FC3EAF23E4AD}" type="presOf" srcId="{B080E6FE-DE72-4479-9C6D-8E80ABD40DE9}" destId="{02CE30C8-BA19-4F7C-AA54-7CBDEF2CDB80}" srcOrd="0" destOrd="0" presId="urn:microsoft.com/office/officeart/2005/8/layout/cycle5"/>
    <dgm:cxn modelId="{A95BD9E5-0913-4A3B-AD05-4C11F458A113}" srcId="{87313FE5-A1BD-4A09-B8A7-BCFE3C34C763}" destId="{45B767B4-D3D2-4D54-AB4B-7DF4C5165B11}" srcOrd="3" destOrd="0" parTransId="{163DC6A8-497E-463F-A591-1863D543F10B}" sibTransId="{07A20CE0-F640-4059-89AC-47E20BB45779}"/>
    <dgm:cxn modelId="{B49195EF-0A1B-491E-BC12-481AEA19E418}" type="presOf" srcId="{37052082-7C7E-42DB-8BC9-19F24D978ABA}" destId="{8BC77B64-4A7C-4938-A296-A6C21642770A}" srcOrd="0" destOrd="0" presId="urn:microsoft.com/office/officeart/2005/8/layout/cycle5"/>
    <dgm:cxn modelId="{69305D78-814B-4494-AEAA-1A0A9DCF384F}" type="presParOf" srcId="{79E0E6B9-2780-4CCD-A167-FABCA62CF725}" destId="{02CE30C8-BA19-4F7C-AA54-7CBDEF2CDB80}" srcOrd="0" destOrd="0" presId="urn:microsoft.com/office/officeart/2005/8/layout/cycle5"/>
    <dgm:cxn modelId="{F39680D6-0EE4-4069-9E39-4A70AC61A018}" type="presParOf" srcId="{79E0E6B9-2780-4CCD-A167-FABCA62CF725}" destId="{5FB9D340-F321-401D-897D-A9C653AE8623}" srcOrd="1" destOrd="0" presId="urn:microsoft.com/office/officeart/2005/8/layout/cycle5"/>
    <dgm:cxn modelId="{BB56AE81-3819-47AB-9B46-7654A5769935}" type="presParOf" srcId="{79E0E6B9-2780-4CCD-A167-FABCA62CF725}" destId="{24207952-8189-4BF4-B359-9FDB0CBD39F7}" srcOrd="2" destOrd="0" presId="urn:microsoft.com/office/officeart/2005/8/layout/cycle5"/>
    <dgm:cxn modelId="{DA4FB4A7-611D-4681-A38F-F93312D6E55E}" type="presParOf" srcId="{79E0E6B9-2780-4CCD-A167-FABCA62CF725}" destId="{0AEB6790-92A6-4E5A-8ADC-4ED25A55A8A5}" srcOrd="3" destOrd="0" presId="urn:microsoft.com/office/officeart/2005/8/layout/cycle5"/>
    <dgm:cxn modelId="{4CAEF841-4A97-449B-9652-52BDD9341921}" type="presParOf" srcId="{79E0E6B9-2780-4CCD-A167-FABCA62CF725}" destId="{4FACC0E5-E634-4D1C-AB6A-C0E6627D6EBB}" srcOrd="4" destOrd="0" presId="urn:microsoft.com/office/officeart/2005/8/layout/cycle5"/>
    <dgm:cxn modelId="{B37857D1-8B6E-47CD-8293-52C868CB007B}" type="presParOf" srcId="{79E0E6B9-2780-4CCD-A167-FABCA62CF725}" destId="{F385341F-B15C-4248-BD34-768BBACF370D}" srcOrd="5" destOrd="0" presId="urn:microsoft.com/office/officeart/2005/8/layout/cycle5"/>
    <dgm:cxn modelId="{816E5171-B87D-4528-9FB7-2EFAF060BF00}" type="presParOf" srcId="{79E0E6B9-2780-4CCD-A167-FABCA62CF725}" destId="{7BEBE472-5E8D-46EB-82D1-801FA87F74FD}" srcOrd="6" destOrd="0" presId="urn:microsoft.com/office/officeart/2005/8/layout/cycle5"/>
    <dgm:cxn modelId="{D25D78CC-21C5-49A4-BEC3-823D44C2C45A}" type="presParOf" srcId="{79E0E6B9-2780-4CCD-A167-FABCA62CF725}" destId="{7118A4F8-BE51-48EA-AE54-BA2625368A24}" srcOrd="7" destOrd="0" presId="urn:microsoft.com/office/officeart/2005/8/layout/cycle5"/>
    <dgm:cxn modelId="{46928C3D-B23D-4CBA-8F4C-591300180997}" type="presParOf" srcId="{79E0E6B9-2780-4CCD-A167-FABCA62CF725}" destId="{8BC77B64-4A7C-4938-A296-A6C21642770A}" srcOrd="8" destOrd="0" presId="urn:microsoft.com/office/officeart/2005/8/layout/cycle5"/>
    <dgm:cxn modelId="{B91BD638-886C-4416-AAD0-45A3762B0A18}" type="presParOf" srcId="{79E0E6B9-2780-4CCD-A167-FABCA62CF725}" destId="{49D1B486-DE84-426B-B503-EAE613280661}" srcOrd="9" destOrd="0" presId="urn:microsoft.com/office/officeart/2005/8/layout/cycle5"/>
    <dgm:cxn modelId="{F7480B0D-8445-450B-B74C-7535591AAFB6}" type="presParOf" srcId="{79E0E6B9-2780-4CCD-A167-FABCA62CF725}" destId="{5DCAEB0C-228F-4A62-97D0-DD58E9DA0CEA}" srcOrd="10" destOrd="0" presId="urn:microsoft.com/office/officeart/2005/8/layout/cycle5"/>
    <dgm:cxn modelId="{E7DA3DA3-921E-405D-9199-DAE27FC0BCAD}" type="presParOf" srcId="{79E0E6B9-2780-4CCD-A167-FABCA62CF725}" destId="{FA6A6527-6CDC-4A00-8D68-D03EFA4802E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E30C8-BA19-4F7C-AA54-7CBDEF2CDB80}">
      <dsp:nvSpPr>
        <dsp:cNvPr id="0" name=""/>
        <dsp:cNvSpPr/>
      </dsp:nvSpPr>
      <dsp:spPr>
        <a:xfrm>
          <a:off x="2186805" y="46025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sp:txBody>
      <dsp:txXfrm>
        <a:off x="2240847" y="100067"/>
        <a:ext cx="1595072" cy="998967"/>
      </dsp:txXfrm>
    </dsp:sp>
    <dsp:sp modelId="{24207952-8189-4BF4-B359-9FDB0CBD39F7}">
      <dsp:nvSpPr>
        <dsp:cNvPr id="0" name=""/>
        <dsp:cNvSpPr/>
      </dsp:nvSpPr>
      <dsp:spPr>
        <a:xfrm>
          <a:off x="1231521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888797" y="339181"/>
              </a:moveTo>
              <a:arcTo wR="1828103" hR="1828103" stAng="18327943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6790-92A6-4E5A-8ADC-4ED25A55A8A5}">
      <dsp:nvSpPr>
        <dsp:cNvPr id="0" name=""/>
        <dsp:cNvSpPr/>
      </dsp:nvSpPr>
      <dsp:spPr>
        <a:xfrm>
          <a:off x="4014909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sp:txBody>
      <dsp:txXfrm>
        <a:off x="4068951" y="1882431"/>
        <a:ext cx="1595072" cy="998967"/>
      </dsp:txXfrm>
    </dsp:sp>
    <dsp:sp modelId="{F385341F-B15C-4248-BD34-768BBACF370D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3466638" y="2638759"/>
              </a:moveTo>
              <a:arcTo wR="1828103" hR="1828103" stAng="1579419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E472-5E8D-46EB-82D1-801FA87F74FD}">
      <dsp:nvSpPr>
        <dsp:cNvPr id="0" name=""/>
        <dsp:cNvSpPr/>
      </dsp:nvSpPr>
      <dsp:spPr>
        <a:xfrm>
          <a:off x="2186805" y="3656492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sp:txBody>
      <dsp:txXfrm>
        <a:off x="2240847" y="3710534"/>
        <a:ext cx="1595072" cy="998967"/>
      </dsp:txXfrm>
    </dsp:sp>
    <dsp:sp modelId="{8BC77B64-4A7C-4938-A296-A6C21642770A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741673" y="3298352"/>
              </a:moveTo>
              <a:arcTo wR="1828103" hR="1828103" stAng="7587736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B486-DE84-426B-B503-EAE613280661}">
      <dsp:nvSpPr>
        <dsp:cNvPr id="0" name=""/>
        <dsp:cNvSpPr/>
      </dsp:nvSpPr>
      <dsp:spPr>
        <a:xfrm>
          <a:off x="358702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412744" y="1882431"/>
        <a:ext cx="1595072" cy="998967"/>
      </dsp:txXfrm>
    </dsp:sp>
    <dsp:sp modelId="{FA6A6527-6CDC-4A00-8D68-D03EFA4802E6}">
      <dsp:nvSpPr>
        <dsp:cNvPr id="0" name=""/>
        <dsp:cNvSpPr/>
      </dsp:nvSpPr>
      <dsp:spPr>
        <a:xfrm>
          <a:off x="1189039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16344" y="965436"/>
              </a:moveTo>
              <a:arcTo wR="1828103" hR="1828103" stAng="12489430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7758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s-CU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0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451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Un Asistente virtual </a:t>
            </a:r>
            <a:r>
              <a:rPr lang="es-ES" sz="1200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(AV)</a:t>
            </a:r>
            <a:r>
              <a:rPr lang="es-ES" sz="1200" i="1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es un programa informático que permite a los seres humanos interactuar con la tecnología utilizando una variedad de métodos de entrada (voz, texto, gestos, tacto, etc.). </a:t>
            </a:r>
          </a:p>
          <a:p>
            <a:pPr algn="just"/>
            <a:endParaRPr lang="es-ES" sz="1200" dirty="0">
              <a:latin typeface="Rockwell (Cuerpo)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nuestro país actualmente esta tecnología no es muy explotada, aunque han existido, como es el ejemplo de Amanda (Usada para información sobre las elecciones en Cuba);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ELIZ que es un asistente virtual para la plataforma ENZONA la cual brinda información sobre los servicios de la aplicación;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revista Alma Mater tiene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donde se puede recibir el boletín de publicaciones semanales, aclara dudas o medidas sobre la Covid-19 y el estado de las alertas ciclónicas en el país, enviar sugerencias u opiniones.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centro de soporte de la Universidad de Ciencias Informáticas (UCI) posee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llamado “C.S.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para la atención al cliente, donde atiende entre otras cosas cuestiones sobre incidencias reportadas por los usuarios.</a:t>
            </a:r>
          </a:p>
          <a:p>
            <a:pPr algn="just"/>
            <a:endParaRPr lang="es-MX" sz="1200" dirty="0">
              <a:solidFill>
                <a:srgbClr val="000000"/>
              </a:solidFill>
              <a:latin typeface="Rockwell (Cuerpo)"/>
            </a:endParaRPr>
          </a:p>
          <a:p>
            <a:pPr algn="just"/>
            <a:r>
              <a:rPr lang="es-MX" sz="1200" dirty="0">
                <a:solidFill>
                  <a:srgbClr val="000000"/>
                </a:solidFill>
                <a:latin typeface="Rockwell (Cuerpo)"/>
              </a:rPr>
              <a:t>El propósito de esta investigación es, además de facilitar el desarrollo de asistentes virtuales, potenciar el uso de los mismos mejorando sus capacidades de respuesta al interactuar con las personas.</a:t>
            </a:r>
            <a:endParaRPr lang="es-ES" sz="1200" dirty="0">
              <a:latin typeface="Rockwell (Cuerpo)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>
                <a:latin typeface="Rockwell (Cuerpo)"/>
                <a:cs typeface="Arial" panose="020B0604020202020204" pitchFamily="34" charset="0"/>
              </a:rPr>
              <a:t>Situacion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 </a:t>
            </a:r>
            <a:r>
              <a:rPr lang="es-MX" dirty="0" err="1">
                <a:latin typeface="Rockwell (Cuerpo)"/>
                <a:cs typeface="Arial" panose="020B0604020202020204" pitchFamily="34" charset="0"/>
              </a:rPr>
              <a:t>Problemica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El servicio agente de atención al cliente a través de personas supone costos, gasto físico y muchas veces limitaciones en el servicio, ya sea por el horario laboral, problemas de salud o falta de personal capacitado para satisfacer la demanda que de búsqueda de información que generan las personas, sin embargo un asistente virtual puede hacer este trabajo con disponibilidad a tiempo completo, pero 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construir la base de conocimiento para un asistente virtual es un laborioso trabajo que requiere de especialistas que reúnan, procesen y den la estructura correcta a la información</a:t>
            </a:r>
            <a:r>
              <a:rPr lang="es-ES" dirty="0">
                <a:latin typeface="Rockwell (Cuerpo)"/>
                <a:cs typeface="Arial" panose="020B0604020202020204" pitchFamily="34" charset="0"/>
              </a:rPr>
              <a:t> para que pueda ser captada por los asistentes virtuales, el uso de especialistas supone altos costos, este proceso puede durar tiempo y contener el error humano.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Rockwell (Cuerpo)"/>
                <a:cs typeface="Arial" panose="020B0604020202020204" pitchFamily="34" charset="0"/>
              </a:rPr>
              <a:t>Problema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¿Un asistente virtual que puede estar disponible a toda hora y atender a muchos usuarios a la vez, que cuente con una buena construcción de su base de conocimiento que actualmente es insuficiente, necesita de especialistas y de un laborioso trabajo, puede dar solución a estas cuestiones o necesidades?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para que estos puedan ser más eficientes al responder cualquier duda o inquietud de los usuarios.</a:t>
            </a:r>
            <a:endParaRPr lang="es-ES" dirty="0">
              <a:latin typeface="Rockwell (Cuerpo)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las plataformas estudiadas lo mejor es el uso de sistemas Open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(Código Abierto) como lo son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BotPress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RASA por su manejo y la posibilidad de modificar en aras de adaptar y dar mejores facilidades en comparación con las otras plataformas, permite una mayor colaboración entre los que usan este tipo de sistemas y por lo tanto tienen una gran comunidad de desarrolladores activos. Las otras plataformas: Azure Bot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Service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DialogFlow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Amazon Lex si bien son bastante completas y son las más usadas por las grandes empresas, estas son sistemas privados y hoy la industria del software libre es un gran paso de avance en la tecnología, una mejor alternativa, está en ascenso y es más flexible para los desarrolladores. La plataforma Rasa fue la elegida para trabajar, ya que por su forma de uso permite modificar o configurar a nivel de archivos cómo se lleva el conocimiento a los asistentes virtuales desarrollados en ella. Además, Rasa se ajusta más a la línea o idea que se está siguiendo en este trabajo porque al usar comandos permite de alguna manera automatizar del proceso que se está trabajando; además de la basta comunidad y tutoriales que posee, así como las facilidades que brinda para desarrollar y entrenar sus agentes conversacionales.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U" dirty="0"/>
              <a:t>Generación de preguntas a partir de un texto entrado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ACF00-C608-9E92-931F-E153A3A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de desarrollo</a:t>
            </a:r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442A4FAF-7353-0543-0E1A-6055F13F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6" y="2529316"/>
            <a:ext cx="1847850" cy="86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332109E-73B6-16DD-15CB-E730BF54E783}"/>
              </a:ext>
            </a:extLst>
          </p:cNvPr>
          <p:cNvGrpSpPr/>
          <p:nvPr/>
        </p:nvGrpSpPr>
        <p:grpSpPr>
          <a:xfrm>
            <a:off x="1069848" y="4579358"/>
            <a:ext cx="1943314" cy="1167844"/>
            <a:chOff x="1069848" y="4021074"/>
            <a:chExt cx="1943314" cy="1167844"/>
          </a:xfrm>
        </p:grpSpPr>
        <p:pic>
          <p:nvPicPr>
            <p:cNvPr id="4" name="Imagen 7">
              <a:extLst>
                <a:ext uri="{FF2B5EF4-FFF2-40B4-BE49-F238E27FC236}">
                  <a16:creationId xmlns:a16="http://schemas.microsoft.com/office/drawing/2014/main" id="{3B5700F6-7EBF-2D7B-38DB-437ABD6F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4021074"/>
              <a:ext cx="1162050" cy="11636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1">
              <a:extLst>
                <a:ext uri="{FF2B5EF4-FFF2-40B4-BE49-F238E27FC236}">
                  <a16:creationId xmlns:a16="http://schemas.microsoft.com/office/drawing/2014/main" id="{C6086DBD-6C58-1054-0100-7299E9B5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535" y="481958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3.8.0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675A8E-2322-DBA0-46EF-F7FDF2203AFC}"/>
              </a:ext>
            </a:extLst>
          </p:cNvPr>
          <p:cNvGrpSpPr/>
          <p:nvPr/>
        </p:nvGrpSpPr>
        <p:grpSpPr>
          <a:xfrm>
            <a:off x="9370330" y="2182509"/>
            <a:ext cx="2023863" cy="1163638"/>
            <a:chOff x="7871607" y="1977235"/>
            <a:chExt cx="2023863" cy="1163638"/>
          </a:xfrm>
        </p:grpSpPr>
        <p:pic>
          <p:nvPicPr>
            <p:cNvPr id="5" name="Imagen 8">
              <a:extLst>
                <a:ext uri="{FF2B5EF4-FFF2-40B4-BE49-F238E27FC236}">
                  <a16:creationId xmlns:a16="http://schemas.microsoft.com/office/drawing/2014/main" id="{F87AB91A-473B-8C3A-8FD4-0EC6AA1E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07" y="1977235"/>
              <a:ext cx="1162050" cy="1163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C011A753-56DC-DE82-4A4A-89908A18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843" y="274450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" name="Rectángulo 3">
            <a:extLst>
              <a:ext uri="{FF2B5EF4-FFF2-40B4-BE49-F238E27FC236}">
                <a16:creationId xmlns:a16="http://schemas.microsoft.com/office/drawing/2014/main" id="{32D3C357-F407-8A19-57D6-FF638FB1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6" y="2035605"/>
            <a:ext cx="3288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Lenguaje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de P</a:t>
            </a:r>
            <a:r>
              <a:rPr lang="es-ES" altLang="es-CU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rogramación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s-ES" altLang="es-C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B56280-F54F-2CD2-E3E1-C648BE5B91C6}"/>
              </a:ext>
            </a:extLst>
          </p:cNvPr>
          <p:cNvGrpSpPr/>
          <p:nvPr/>
        </p:nvGrpSpPr>
        <p:grpSpPr>
          <a:xfrm>
            <a:off x="8734251" y="4261302"/>
            <a:ext cx="3357569" cy="1485900"/>
            <a:chOff x="7967741" y="3890526"/>
            <a:chExt cx="3357569" cy="1485900"/>
          </a:xfrm>
        </p:grpSpPr>
        <p:pic>
          <p:nvPicPr>
            <p:cNvPr id="6" name="Imagen 9">
              <a:extLst>
                <a:ext uri="{FF2B5EF4-FFF2-40B4-BE49-F238E27FC236}">
                  <a16:creationId xmlns:a16="http://schemas.microsoft.com/office/drawing/2014/main" id="{982E4272-6C2D-106F-CEC7-7CABA7F4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741" y="3890526"/>
              <a:ext cx="2512476" cy="1485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">
              <a:extLst>
                <a:ext uri="{FF2B5EF4-FFF2-40B4-BE49-F238E27FC236}">
                  <a16:creationId xmlns:a16="http://schemas.microsoft.com/office/drawing/2014/main" id="{209A1363-5683-83C8-2F34-745AF1B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7683" y="5007094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3.2.8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4919C9E-5339-E4EF-534F-92A8D477BFD4}"/>
              </a:ext>
            </a:extLst>
          </p:cNvPr>
          <p:cNvGrpSpPr/>
          <p:nvPr/>
        </p:nvGrpSpPr>
        <p:grpSpPr>
          <a:xfrm>
            <a:off x="4469034" y="2182509"/>
            <a:ext cx="2615964" cy="1369945"/>
            <a:chOff x="4469034" y="2182509"/>
            <a:chExt cx="2615964" cy="13699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FE5452-6C3F-616B-3C6A-73EAC68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34" y="2182509"/>
              <a:ext cx="2615964" cy="13699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ángulo 1">
              <a:extLst>
                <a:ext uri="{FF2B5EF4-FFF2-40B4-BE49-F238E27FC236}">
                  <a16:creationId xmlns:a16="http://schemas.microsoft.com/office/drawing/2014/main" id="{1ACA4D38-74A2-1F0E-5356-01014DC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100" y="2248092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7E7A53E-1E0F-EC99-EF34-37287D739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34" y="4354051"/>
            <a:ext cx="2876519" cy="161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352B5A5-E8E9-81A4-2534-9A80901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9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C749-795F-8A6C-CF45-E19653A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183740"/>
            <a:ext cx="10058400" cy="9233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Usuarios del sistema y responsabilidades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630CDC94-90A4-5805-D664-B6221008109C}"/>
              </a:ext>
            </a:extLst>
          </p:cNvPr>
          <p:cNvSpPr txBox="1"/>
          <p:nvPr/>
        </p:nvSpPr>
        <p:spPr>
          <a:xfrm>
            <a:off x="8942947" y="3618873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8C74C8A-BC44-BD4C-EF51-E442A7235027}"/>
              </a:ext>
            </a:extLst>
          </p:cNvPr>
          <p:cNvGrpSpPr/>
          <p:nvPr/>
        </p:nvGrpSpPr>
        <p:grpSpPr>
          <a:xfrm>
            <a:off x="2066753" y="3667185"/>
            <a:ext cx="2452254" cy="2041465"/>
            <a:chOff x="2767793" y="3606225"/>
            <a:chExt cx="2452254" cy="20414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16DB44-4F1F-7BA5-EFF8-FBC8F605F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3370465" y="3606225"/>
              <a:ext cx="1246909" cy="1633286"/>
            </a:xfrm>
            <a:prstGeom prst="rect">
              <a:avLst/>
            </a:prstGeom>
          </p:spPr>
        </p:pic>
        <p:sp>
          <p:nvSpPr>
            <p:cNvPr id="8" name="CuadroTexto 2">
              <a:extLst>
                <a:ext uri="{FF2B5EF4-FFF2-40B4-BE49-F238E27FC236}">
                  <a16:creationId xmlns:a16="http://schemas.microsoft.com/office/drawing/2014/main" id="{F044B281-32CB-5E78-426D-2AB98C674304}"/>
                </a:ext>
              </a:extLst>
            </p:cNvPr>
            <p:cNvSpPr txBox="1"/>
            <p:nvPr/>
          </p:nvSpPr>
          <p:spPr>
            <a:xfrm>
              <a:off x="2767793" y="5278358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0C50FFA-A7C7-25E6-3865-2A29763AA84F}"/>
              </a:ext>
            </a:extLst>
          </p:cNvPr>
          <p:cNvGrpSpPr/>
          <p:nvPr/>
        </p:nvGrpSpPr>
        <p:grpSpPr>
          <a:xfrm>
            <a:off x="8097753" y="3729423"/>
            <a:ext cx="2452254" cy="2016580"/>
            <a:chOff x="8036793" y="3592263"/>
            <a:chExt cx="2452254" cy="20165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D3EEA48-A19B-BC1D-1DB6-2BCDECEC8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8639466" y="3592263"/>
              <a:ext cx="1246909" cy="1633286"/>
            </a:xfrm>
            <a:prstGeom prst="rect">
              <a:avLst/>
            </a:prstGeom>
          </p:spPr>
        </p:pic>
        <p:sp>
          <p:nvSpPr>
            <p:cNvPr id="9" name="CuadroTexto 11">
              <a:extLst>
                <a:ext uri="{FF2B5EF4-FFF2-40B4-BE49-F238E27FC236}">
                  <a16:creationId xmlns:a16="http://schemas.microsoft.com/office/drawing/2014/main" id="{ACCF4B7B-FED7-F7DA-69BD-863819E1D52B}"/>
                </a:ext>
              </a:extLst>
            </p:cNvPr>
            <p:cNvSpPr txBox="1"/>
            <p:nvPr/>
          </p:nvSpPr>
          <p:spPr>
            <a:xfrm>
              <a:off x="8036793" y="5239511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8C0C0F-36E7-584F-0C34-73A3F2D56E6C}"/>
              </a:ext>
            </a:extLst>
          </p:cNvPr>
          <p:cNvSpPr/>
          <p:nvPr/>
        </p:nvSpPr>
        <p:spPr>
          <a:xfrm>
            <a:off x="3011633" y="1499869"/>
            <a:ext cx="6111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Usuarios del Sistema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9E984F-0B8B-00B3-5E06-CD73B8111C5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67342" y="2423199"/>
            <a:ext cx="3256539" cy="13062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F9471A-4AA9-EBF2-B78D-BFFA5A396F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292880" y="2423199"/>
            <a:ext cx="2774462" cy="12439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471A-7A51-11EE-627B-0CF660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17777-492F-9F1F-22E9-DE7EE679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31961"/>
            <a:ext cx="5486227" cy="394349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RF1: Autenticar usuario</a:t>
            </a:r>
          </a:p>
          <a:p>
            <a:pPr algn="just"/>
            <a:r>
              <a:rPr lang="es-ES" dirty="0"/>
              <a:t>RF2: Generar preguntas y respuestas</a:t>
            </a:r>
          </a:p>
          <a:p>
            <a:pPr algn="just"/>
            <a:r>
              <a:rPr lang="es-ES" dirty="0"/>
              <a:t>RF3: Carga y guardado de datos</a:t>
            </a:r>
          </a:p>
          <a:p>
            <a:pPr algn="just"/>
            <a:r>
              <a:rPr lang="es-ES" dirty="0"/>
              <a:t>RF4: Generar conocimiento del Asistente</a:t>
            </a:r>
          </a:p>
          <a:p>
            <a:pPr algn="just"/>
            <a:r>
              <a:rPr lang="es-ES" dirty="0"/>
              <a:t>RF5: Crear Asistente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41D1-F165-C859-BD15-077718B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8CE0E4-0F79-9535-018D-683FA89DCD46}"/>
              </a:ext>
            </a:extLst>
          </p:cNvPr>
          <p:cNvSpPr txBox="1">
            <a:spLocks/>
          </p:cNvSpPr>
          <p:nvPr/>
        </p:nvSpPr>
        <p:spPr>
          <a:xfrm>
            <a:off x="6464981" y="2449214"/>
            <a:ext cx="5486227" cy="394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RF6: Entrenar Asistente</a:t>
            </a:r>
          </a:p>
          <a:p>
            <a:pPr algn="just"/>
            <a:r>
              <a:rPr lang="es-ES" dirty="0"/>
              <a:t>RF7: Integración a servicio web Chat</a:t>
            </a:r>
          </a:p>
          <a:p>
            <a:pPr algn="just"/>
            <a:r>
              <a:rPr lang="es-ES" dirty="0"/>
              <a:t>RF8: Probar Asistente</a:t>
            </a:r>
          </a:p>
          <a:p>
            <a:pPr algn="just"/>
            <a:r>
              <a:rPr lang="es-ES"/>
              <a:t>RF9: </a:t>
            </a:r>
            <a:r>
              <a:rPr lang="es-ES" dirty="0"/>
              <a:t>Conexión con cliente de mensajería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24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6E24-3186-4571-9303-AC591BE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457200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effectLst/>
                <a:latin typeface="Rockwell Condensed (Títulos)"/>
                <a:ea typeface="Calibri" panose="020F0502020204030204" pitchFamily="34" charset="0"/>
              </a:rPr>
              <a:t>Sistema de Generación de Conocimiento Automático (SGCA)</a:t>
            </a:r>
            <a:b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943C-0C49-49BB-BC05-BB7FA1F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10058400" cy="44196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el SGCA que consiste en la generación automática de preguntas y respuestas a partir de una entrada de datos, se buscaron varias soluciones de terceros ya implementadas, cada una con sus características y limitaciones. Las solución encontrada sólo genera preguntas y como respuesta se tomaron las oraciones.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Las soluciones encontradas funcionan con idioma inglés, lo que constituye una limitación pues el idioma destino es el español. </a:t>
            </a:r>
          </a:p>
          <a:p>
            <a:endParaRPr lang="es-ES" dirty="0"/>
          </a:p>
          <a:p>
            <a:r>
              <a:rPr lang="es-ES" dirty="0"/>
              <a:t>Los datos entrados deben ser inglés, por el momento podemos traducir la información resultante del análisis al español y una vez entrenado con dichos resultados lograr una conversación con el asistente virtual en dicho idioma.</a:t>
            </a:r>
          </a:p>
          <a:p>
            <a:endParaRPr lang="es-ES" dirty="0"/>
          </a:p>
        </p:txBody>
      </p:sp>
      <p:sp>
        <p:nvSpPr>
          <p:cNvPr id="4" name="Marcador de número de diapositiva 15">
            <a:extLst>
              <a:ext uri="{FF2B5EF4-FFF2-40B4-BE49-F238E27FC236}">
                <a16:creationId xmlns:a16="http://schemas.microsoft.com/office/drawing/2014/main" id="{6813AE19-4A2A-1138-7CD0-443662D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660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97032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Estructura del sistema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7CEF424-227D-B2EC-B2B5-78F339B56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7" y="911531"/>
            <a:ext cx="10600945" cy="5828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021982-FDCC-6DEA-FB53-56AD238916A6}"/>
              </a:ext>
            </a:extLst>
          </p:cNvPr>
          <p:cNvSpPr txBox="1"/>
          <p:nvPr/>
        </p:nvSpPr>
        <p:spPr>
          <a:xfrm>
            <a:off x="3020786" y="3820886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467354-2551-AAAB-13DE-C4FF63DAB6CE}"/>
              </a:ext>
            </a:extLst>
          </p:cNvPr>
          <p:cNvSpPr txBox="1"/>
          <p:nvPr/>
        </p:nvSpPr>
        <p:spPr>
          <a:xfrm>
            <a:off x="4740729" y="2520875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5BCF2F-1FAD-6A74-36F8-961CB5B3818D}"/>
              </a:ext>
            </a:extLst>
          </p:cNvPr>
          <p:cNvSpPr txBox="1"/>
          <p:nvPr/>
        </p:nvSpPr>
        <p:spPr>
          <a:xfrm>
            <a:off x="5619653" y="3086104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4261B6-FF7B-FB7F-E859-239866BB1B1C}"/>
              </a:ext>
            </a:extLst>
          </p:cNvPr>
          <p:cNvSpPr txBox="1"/>
          <p:nvPr/>
        </p:nvSpPr>
        <p:spPr>
          <a:xfrm>
            <a:off x="5949048" y="3906641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18E729-B6F9-E42B-BD75-A8C6003B4CDA}"/>
              </a:ext>
            </a:extLst>
          </p:cNvPr>
          <p:cNvSpPr txBox="1"/>
          <p:nvPr/>
        </p:nvSpPr>
        <p:spPr>
          <a:xfrm>
            <a:off x="4740729" y="5946469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5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B0B33C-94E9-26F4-D136-166A83C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82A-C5C9-B4D7-227E-B11D64B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94845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Diseño de 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91F4FA-A409-121D-C298-1AB8DDAD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3" y="1067825"/>
            <a:ext cx="10762569" cy="5570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D075B-A9DC-6AA9-05D8-A71C298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212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5DC7-02CB-7D93-93BE-B585EEE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DC5C-B673-EF80-73B8-54B97E79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realizó el estudio del estado del arte de los sistemas para desarrollar asistentes virtuales dando como resultado la elección de la mejor solución para la herramienta informática propuesta.</a:t>
            </a:r>
          </a:p>
          <a:p>
            <a:r>
              <a:rPr lang="es-ES" dirty="0"/>
              <a:t>Se diseñó e implementó el prototipo de la herramienta  informática.</a:t>
            </a:r>
          </a:p>
          <a:p>
            <a:r>
              <a:rPr lang="es-ES" dirty="0"/>
              <a:t>Se desplegó la herramienta junto a un sistema para desarrollar asistentes virtuales.</a:t>
            </a:r>
          </a:p>
          <a:p>
            <a:r>
              <a:rPr lang="es-ES" dirty="0"/>
              <a:t>Algunas de las pruebas realizadas a la herramienta demuestran que aún falta mejorar el sistema de generación de conocimiento al proporcionar las preguntas y respuestas a partir de los datos entrados.</a:t>
            </a:r>
          </a:p>
          <a:p>
            <a:r>
              <a:rPr lang="es-ES" dirty="0"/>
              <a:t>Cómo trabajo futuro se pretende mejorar la interfaz visual de la herramienta y que no sea interfaz basada en texto. Mejorar el algoritmo de generación de preguntas y respuestas, así como hacerlo extensible a idioma tanto español como inglés.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51F16-F95C-3554-F054-5647DE6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88024"/>
            <a:ext cx="640080" cy="365125"/>
          </a:xfrm>
        </p:spPr>
        <p:txBody>
          <a:bodyPr/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348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E58B3-618A-4FB8-8FD8-38D92F3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4488"/>
            <a:ext cx="10058400" cy="1609344"/>
          </a:xfrm>
        </p:spPr>
        <p:txBody>
          <a:bodyPr/>
          <a:lstStyle/>
          <a:p>
            <a:pPr algn="ctr"/>
            <a:r>
              <a:rPr lang="es-CU" dirty="0"/>
              <a:t>Ejemplo</a:t>
            </a:r>
            <a:r>
              <a:rPr lang="en-US" dirty="0"/>
              <a:t> de </a:t>
            </a:r>
            <a:r>
              <a:rPr lang="es-CU" dirty="0"/>
              <a:t>funcionamiento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5D4EC4-7F28-4090-B46E-26BE80ED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4" y="1158240"/>
            <a:ext cx="10957088" cy="5479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arcador de número de diapositiva 15">
            <a:extLst>
              <a:ext uri="{FF2B5EF4-FFF2-40B4-BE49-F238E27FC236}">
                <a16:creationId xmlns:a16="http://schemas.microsoft.com/office/drawing/2014/main" id="{3909184E-ED19-17E1-B54D-DC83BCF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7974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4DC5D-F0BB-4707-BDEC-8153887B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31"/>
            <a:ext cx="10058400" cy="800100"/>
          </a:xfrm>
        </p:spPr>
        <p:txBody>
          <a:bodyPr>
            <a:normAutofit fontScale="90000"/>
          </a:bodyPr>
          <a:lstStyle/>
          <a:p>
            <a:pPr algn="ctr"/>
            <a:r>
              <a:rPr lang="es-CU" dirty="0"/>
              <a:t>Ejemplo</a:t>
            </a:r>
            <a:r>
              <a:rPr lang="en-US" dirty="0"/>
              <a:t> de </a:t>
            </a:r>
            <a:r>
              <a:rPr lang="es-CU" dirty="0"/>
              <a:t>funcionamiento</a:t>
            </a:r>
            <a:endParaRPr lang="es-ES" dirty="0"/>
          </a:p>
        </p:txBody>
      </p:sp>
      <p:pic>
        <p:nvPicPr>
          <p:cNvPr id="11" name="Proceso">
            <a:hlinkClick r:id="" action="ppaction://media"/>
            <a:extLst>
              <a:ext uri="{FF2B5EF4-FFF2-40B4-BE49-F238E27FC236}">
                <a16:creationId xmlns:a16="http://schemas.microsoft.com/office/drawing/2014/main" id="{D607E7AE-67FA-5D15-6336-04D5CD5C64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520" y="816431"/>
            <a:ext cx="10911840" cy="5889169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C613CB8-083B-0599-8739-0DF019D6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202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85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8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Introducción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60EA955-0C4A-D7CA-6B91-C5D9E98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3" y="-136313"/>
            <a:ext cx="5771962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F5EBB35-8757-0252-F09A-B640898971CC}"/>
              </a:ext>
            </a:extLst>
          </p:cNvPr>
          <p:cNvGrpSpPr/>
          <p:nvPr/>
        </p:nvGrpSpPr>
        <p:grpSpPr>
          <a:xfrm>
            <a:off x="345419" y="1293627"/>
            <a:ext cx="5568246" cy="4865913"/>
            <a:chOff x="1879599" y="914400"/>
            <a:chExt cx="8512175" cy="50292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9327A56-0856-63DD-F9C3-97B91FA9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E72EEA2-3B2A-38AC-EB33-BAAE164FB8F4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FFE47B6-9788-A73A-4BA8-229EAC65C39A}"/>
                </a:ext>
              </a:extLst>
            </p:cNvPr>
            <p:cNvSpPr txBox="1"/>
            <p:nvPr/>
          </p:nvSpPr>
          <p:spPr>
            <a:xfrm>
              <a:off x="6123362" y="5238235"/>
              <a:ext cx="4106445" cy="3382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22FB433-5ACC-E08B-9B51-8817BC3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A9E18D7-924A-5EA0-CCA8-C42F5B768B8D}"/>
              </a:ext>
            </a:extLst>
          </p:cNvPr>
          <p:cNvGrpSpPr/>
          <p:nvPr/>
        </p:nvGrpSpPr>
        <p:grpSpPr>
          <a:xfrm>
            <a:off x="6179246" y="-15542"/>
            <a:ext cx="5771962" cy="6180627"/>
            <a:chOff x="6203489" y="-90098"/>
            <a:chExt cx="5771962" cy="6180627"/>
          </a:xfrm>
        </p:grpSpPr>
        <p:sp>
          <p:nvSpPr>
            <p:cNvPr id="2" name="Título 1">
              <a:extLst>
                <a:ext uri="{FF2B5EF4-FFF2-40B4-BE49-F238E27FC236}">
                  <a16:creationId xmlns:a16="http://schemas.microsoft.com/office/drawing/2014/main" id="{CA4BA7A9-4B18-EE5B-1013-EEA40A8779C4}"/>
                </a:ext>
              </a:extLst>
            </p:cNvPr>
            <p:cNvSpPr txBox="1">
              <a:spLocks/>
            </p:cNvSpPr>
            <p:nvPr/>
          </p:nvSpPr>
          <p:spPr>
            <a:xfrm>
              <a:off x="6400597" y="-90098"/>
              <a:ext cx="5568246" cy="13873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 cap="all" baseline="0">
                  <a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tile tx="6350" ty="-127000" sx="65000" sy="64000" flip="none" algn="tl"/>
                  </a:blip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4400" dirty="0"/>
                <a:t>Problema</a:t>
              </a: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0DF6DA3-DDA7-979E-8E20-64388A49D911}"/>
                </a:ext>
              </a:extLst>
            </p:cNvPr>
            <p:cNvGrpSpPr/>
            <p:nvPr/>
          </p:nvGrpSpPr>
          <p:grpSpPr>
            <a:xfrm>
              <a:off x="6203489" y="1224616"/>
              <a:ext cx="5771962" cy="4865913"/>
              <a:chOff x="2006600" y="1838325"/>
              <a:chExt cx="8153400" cy="4435475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4A3F5969-CC68-49C7-4504-1061AEA5D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6600" y="1838325"/>
                <a:ext cx="8153400" cy="443547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E6ED8C5-07A9-962E-D0A2-66DB325925AE}"/>
                  </a:ext>
                </a:extLst>
              </p:cNvPr>
              <p:cNvSpPr txBox="1"/>
              <p:nvPr/>
            </p:nvSpPr>
            <p:spPr>
              <a:xfrm>
                <a:off x="2187448" y="4749800"/>
                <a:ext cx="3540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Conocimiento del </a:t>
                </a:r>
                <a:r>
                  <a:rPr lang="es-ES" dirty="0" err="1"/>
                  <a:t>Chatbot</a:t>
                </a:r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418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1416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7110"/>
            <a:ext cx="9064270" cy="91888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La gestión </a:t>
            </a:r>
            <a:r>
              <a:rPr lang="es-ES" dirty="0">
                <a:latin typeface="Rockwell (Cuerpo)"/>
                <a:ea typeface="Calibri" panose="020F0502020204030204" pitchFamily="34" charset="0"/>
              </a:rPr>
              <a:t>automatizada del</a:t>
            </a: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 conocimiento y el procesamiento de lenguaje natural.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935A8C-F2CD-9028-39DA-B57FB3CB6B69}"/>
              </a:ext>
            </a:extLst>
          </p:cNvPr>
          <p:cNvSpPr txBox="1">
            <a:spLocks/>
          </p:cNvSpPr>
          <p:nvPr/>
        </p:nvSpPr>
        <p:spPr>
          <a:xfrm>
            <a:off x="1103312" y="18971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50A711-94A7-5633-8F77-8E9F80A1A88A}"/>
              </a:ext>
            </a:extLst>
          </p:cNvPr>
          <p:cNvSpPr txBox="1">
            <a:spLocks/>
          </p:cNvSpPr>
          <p:nvPr/>
        </p:nvSpPr>
        <p:spPr>
          <a:xfrm>
            <a:off x="1030288" y="3329143"/>
            <a:ext cx="10058400" cy="4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BC6FD9-C17F-C4D1-A876-E1AE524E4ACE}"/>
              </a:ext>
            </a:extLst>
          </p:cNvPr>
          <p:cNvSpPr txBox="1">
            <a:spLocks/>
          </p:cNvSpPr>
          <p:nvPr/>
        </p:nvSpPr>
        <p:spPr>
          <a:xfrm>
            <a:off x="1103312" y="3620765"/>
            <a:ext cx="10058400" cy="152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99EF86-4CD6-E80D-0AA8-5359F0798668}"/>
              </a:ext>
            </a:extLst>
          </p:cNvPr>
          <p:cNvSpPr txBox="1">
            <a:spLocks/>
          </p:cNvSpPr>
          <p:nvPr/>
        </p:nvSpPr>
        <p:spPr>
          <a:xfrm>
            <a:off x="1103312" y="5028935"/>
            <a:ext cx="10058400" cy="8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Virtuales.</a:t>
            </a:r>
            <a:endParaRPr lang="es-ES" dirty="0">
              <a:latin typeface="Rockwell (Cuerpo)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D5F530-D8BC-5A9F-1FAD-24A446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18463-8B8A-6B8D-950F-A45DDBA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Se desarrollará una aplicación informática que construya el conocimiento para el desarrollo de asistentes virtuales de forma automática, que permita a los mismos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676E-8F27-107C-9968-2454B7B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C15E-A287-C6A2-92E3-BE8EFEC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440"/>
            <a:ext cx="10058400" cy="1179576"/>
          </a:xfrm>
        </p:spPr>
        <p:txBody>
          <a:bodyPr/>
          <a:lstStyle/>
          <a:p>
            <a:pPr algn="ctr"/>
            <a:r>
              <a:rPr lang="es-ES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4EAD7-0F0F-56FF-09D0-4E490CAC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345027"/>
            <a:ext cx="10862554" cy="4582701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Un sistema que a partir de datos proporcionados pudiera generar o construir automáticamente la estructura de conocimiento reduciendo en gran medida el error humano.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Construcción automática de asistentes virtuales a partir de una base de conocimiento nueva previamente construida.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Evidenciar las facilidades que brinda este tipo de solución en el desarrollo de asistentes virtuales sin necesidad de especialistas.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Reducción del trabajo que cuesta construir el conocimiento para los asistentes virtuales.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Mejora de la capacidad de respuesta de los asistentes virtuales y a su vez la calidad de su servicio al interactuar con las personas.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75B6C-7B64-7D05-46F7-92CEA2F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31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40F1-818D-E9A6-8ADA-B2D79180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66216"/>
          </a:xfrm>
        </p:spPr>
        <p:txBody>
          <a:bodyPr/>
          <a:lstStyle/>
          <a:p>
            <a:pPr algn="ctr"/>
            <a:r>
              <a:rPr lang="es-ES" dirty="0"/>
              <a:t>Metodología empleada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8A442E-9260-44C1-D882-4F96BF2F8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07148"/>
              </p:ext>
            </p:extLst>
          </p:nvPr>
        </p:nvGraphicFramePr>
        <p:xfrm>
          <a:off x="5917112" y="1447799"/>
          <a:ext cx="6076768" cy="47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1401D23D-5A79-A7B7-D4B9-98B10501726A}"/>
              </a:ext>
            </a:extLst>
          </p:cNvPr>
          <p:cNvSpPr>
            <a:spLocks noGrp="1"/>
          </p:cNvSpPr>
          <p:nvPr/>
        </p:nvSpPr>
        <p:spPr>
          <a:xfrm>
            <a:off x="380636" y="1598507"/>
            <a:ext cx="5504544" cy="39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(XP):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Metodología ágil de software que tiene como propósito satisfacer a los clientes mediante la entrega temprana y continua de un software funcional, cuando ello implica incluso apoyar el cambio de los requerimientos en cualquier etapa del desarrollo. </a:t>
            </a:r>
          </a:p>
          <a:p>
            <a:pPr marL="0" indent="0">
              <a:lnSpc>
                <a:spcPct val="170000"/>
              </a:lnSpc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32ABB0-EBB3-7A1D-B21B-03B65F6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1758</TotalTime>
  <Words>1501</Words>
  <Application>Microsoft Office PowerPoint</Application>
  <PresentationFormat>Panorámica</PresentationFormat>
  <Paragraphs>148</Paragraphs>
  <Slides>19</Slides>
  <Notes>11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Rockwell</vt:lpstr>
      <vt:lpstr>Rockwell (Cuerpo)</vt:lpstr>
      <vt:lpstr>Rockwell Condensed</vt:lpstr>
      <vt:lpstr>Rockwell Condensed (Títulos)</vt:lpstr>
      <vt:lpstr>Times New Roman</vt:lpstr>
      <vt:lpstr>Wingdings</vt:lpstr>
      <vt:lpstr>Tema1</vt:lpstr>
      <vt:lpstr>Presentación de PowerPoint</vt:lpstr>
      <vt:lpstr>Introducción</vt:lpstr>
      <vt:lpstr>Situación Problémica</vt:lpstr>
      <vt:lpstr>Objeto de Estudio</vt:lpstr>
      <vt:lpstr>Objetivos Específicos</vt:lpstr>
      <vt:lpstr>Hipótesis</vt:lpstr>
      <vt:lpstr>Aportes</vt:lpstr>
      <vt:lpstr>Metodología empleada</vt:lpstr>
      <vt:lpstr>Plataformas para desarrollar Asistentes Virtuales</vt:lpstr>
      <vt:lpstr>Herramientas de desarrollo</vt:lpstr>
      <vt:lpstr>Usuarios del sistema y responsabilidades</vt:lpstr>
      <vt:lpstr>Requisitos Funcionales</vt:lpstr>
      <vt:lpstr>Sistema de Generación de Conocimiento Automático (SGCA) </vt:lpstr>
      <vt:lpstr>Estructura del sistema</vt:lpstr>
      <vt:lpstr>Diseño de Base de Datos</vt:lpstr>
      <vt:lpstr>Conclusiones</vt:lpstr>
      <vt:lpstr>Ejemplo de funcionamiento</vt:lpstr>
      <vt:lpstr>Ejemplo de funcionamiento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615</cp:revision>
  <dcterms:created xsi:type="dcterms:W3CDTF">2022-03-15T12:49:57Z</dcterms:created>
  <dcterms:modified xsi:type="dcterms:W3CDTF">2022-11-01T16:15:42Z</dcterms:modified>
</cp:coreProperties>
</file>