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notesMasterIdLst>
    <p:notesMasterId r:id="rId18"/>
  </p:notesMasterIdLst>
  <p:sldIdLst>
    <p:sldId id="256" r:id="rId2"/>
    <p:sldId id="271" r:id="rId3"/>
    <p:sldId id="257" r:id="rId4"/>
    <p:sldId id="269" r:id="rId5"/>
    <p:sldId id="258" r:id="rId6"/>
    <p:sldId id="267" r:id="rId7"/>
    <p:sldId id="264" r:id="rId8"/>
    <p:sldId id="265" r:id="rId9"/>
    <p:sldId id="261" r:id="rId10"/>
    <p:sldId id="273" r:id="rId11"/>
    <p:sldId id="274" r:id="rId12"/>
    <p:sldId id="262" r:id="rId13"/>
    <p:sldId id="276" r:id="rId14"/>
    <p:sldId id="277" r:id="rId15"/>
    <p:sldId id="275" r:id="rId16"/>
    <p:sldId id="272"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922" autoAdjust="0"/>
  </p:normalViewPr>
  <p:slideViewPr>
    <p:cSldViewPr snapToGrid="0">
      <p:cViewPr varScale="1">
        <p:scale>
          <a:sx n="65" d="100"/>
          <a:sy n="65" d="100"/>
        </p:scale>
        <p:origin x="5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318E3-A54E-4A1B-925B-0B6BE85402D7}" type="datetimeFigureOut">
              <a:rPr lang="es-ES" smtClean="0"/>
              <a:t>17/06/2022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8BF56-2ECF-4460-BCB4-07206B519773}" type="slidenum">
              <a:rPr lang="es-ES" smtClean="0"/>
              <a:t>‹Nº›</a:t>
            </a:fld>
            <a:endParaRPr lang="es-ES"/>
          </a:p>
        </p:txBody>
      </p:sp>
    </p:spTree>
    <p:extLst>
      <p:ext uri="{BB962C8B-B14F-4D97-AF65-F5344CB8AC3E}">
        <p14:creationId xmlns:p14="http://schemas.microsoft.com/office/powerpoint/2010/main" val="1382295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9CED23EB-26E9-414C-84F4-3AEA6ED1C4B5}"/>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9" name="Text Box 2">
            <a:extLst>
              <a:ext uri="{FF2B5EF4-FFF2-40B4-BE49-F238E27FC236}">
                <a16:creationId xmlns:a16="http://schemas.microsoft.com/office/drawing/2014/main" id="{B397FCA9-2089-4E07-9B23-78A7FEA5BA97}"/>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s-ES" altLang="es-MX"/>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noProof="0" dirty="0"/>
              <a:t>Conversación</a:t>
            </a:r>
            <a:r>
              <a:rPr lang="es-ES" dirty="0"/>
              <a:t> con el asistente virtual</a:t>
            </a:r>
            <a:endParaRPr lang="es-CU"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15</a:t>
            </a:fld>
            <a:endParaRPr lang="es-ES"/>
          </a:p>
        </p:txBody>
      </p:sp>
    </p:spTree>
    <p:extLst>
      <p:ext uri="{BB962C8B-B14F-4D97-AF65-F5344CB8AC3E}">
        <p14:creationId xmlns:p14="http://schemas.microsoft.com/office/powerpoint/2010/main" val="2619308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9CED23EB-26E9-414C-84F4-3AEA6ED1C4B5}"/>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9" name="Text Box 2">
            <a:extLst>
              <a:ext uri="{FF2B5EF4-FFF2-40B4-BE49-F238E27FC236}">
                <a16:creationId xmlns:a16="http://schemas.microsoft.com/office/drawing/2014/main" id="{B397FCA9-2089-4E07-9B23-78A7FEA5BA97}"/>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s-ES" altLang="es-MX"/>
          </a:p>
        </p:txBody>
      </p:sp>
    </p:spTree>
    <p:extLst>
      <p:ext uri="{BB962C8B-B14F-4D97-AF65-F5344CB8AC3E}">
        <p14:creationId xmlns:p14="http://schemas.microsoft.com/office/powerpoint/2010/main" val="1966400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9CED23EB-26E9-414C-84F4-3AEA6ED1C4B5}"/>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9" name="Text Box 2">
            <a:extLst>
              <a:ext uri="{FF2B5EF4-FFF2-40B4-BE49-F238E27FC236}">
                <a16:creationId xmlns:a16="http://schemas.microsoft.com/office/drawing/2014/main" id="{B397FCA9-2089-4E07-9B23-78A7FEA5BA97}"/>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s-ES" altLang="es-MX"/>
          </a:p>
        </p:txBody>
      </p:sp>
    </p:spTree>
    <p:extLst>
      <p:ext uri="{BB962C8B-B14F-4D97-AF65-F5344CB8AC3E}">
        <p14:creationId xmlns:p14="http://schemas.microsoft.com/office/powerpoint/2010/main" val="3310064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dirty="0"/>
              <a:t> </a:t>
            </a:r>
            <a:r>
              <a:rPr lang="es-ES" dirty="0">
                <a:latin typeface="Arial" panose="020B0604020202020204" pitchFamily="34" charset="0"/>
                <a:ea typeface="Calibri" panose="020F0502020204030204" pitchFamily="34" charset="0"/>
              </a:rPr>
              <a:t>Los Asistentes Virtuales (AV) son herramientas informáticas que permiten la interacción hombre máquina. Están diseñados para realizar una serie de tareas por su cuenta y sin la ayuda del ser humano. El modelo más frecuente es el del </a:t>
            </a:r>
            <a:r>
              <a:rPr lang="es-ES" dirty="0" err="1">
                <a:latin typeface="Arial" panose="020B0604020202020204" pitchFamily="34" charset="0"/>
                <a:ea typeface="Calibri" panose="020F0502020204030204" pitchFamily="34" charset="0"/>
              </a:rPr>
              <a:t>chatbot</a:t>
            </a:r>
            <a:r>
              <a:rPr lang="es-ES" dirty="0">
                <a:latin typeface="Arial" panose="020B0604020202020204" pitchFamily="34" charset="0"/>
                <a:ea typeface="Calibri" panose="020F0502020204030204" pitchFamily="34" charset="0"/>
              </a:rPr>
              <a:t>, un robot capaz de simular una conversación con una persona usando la inteligencia artificial y el procesamiento del lenguaje natural para poder decidir acciones o respuestas a determinadas preguntas o peticiones. En la actualidad son altamente usados por las empresas para brindar diversos servicios de atención al cliente, entre los asistentes virtuales más usados están (ejemplos).</a:t>
            </a:r>
          </a:p>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3</a:t>
            </a:fld>
            <a:endParaRPr lang="es-ES"/>
          </a:p>
        </p:txBody>
      </p:sp>
    </p:spTree>
    <p:extLst>
      <p:ext uri="{BB962C8B-B14F-4D97-AF65-F5344CB8AC3E}">
        <p14:creationId xmlns:p14="http://schemas.microsoft.com/office/powerpoint/2010/main" val="18917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Arial" panose="020B0604020202020204" pitchFamily="34" charset="0"/>
                <a:ea typeface="Calibri" panose="020F0502020204030204" pitchFamily="34" charset="0"/>
              </a:rPr>
              <a:t>De las plataformas estudiadas lo mejor es el uso de sistemas Open </a:t>
            </a:r>
            <a:r>
              <a:rPr lang="es-ES" sz="1800" dirty="0" err="1">
                <a:effectLst/>
                <a:latin typeface="Arial" panose="020B0604020202020204" pitchFamily="34" charset="0"/>
                <a:ea typeface="Calibri" panose="020F0502020204030204" pitchFamily="34" charset="0"/>
              </a:rPr>
              <a:t>Source</a:t>
            </a:r>
            <a:r>
              <a:rPr lang="es-ES" sz="1800" dirty="0">
                <a:effectLst/>
                <a:latin typeface="Arial" panose="020B0604020202020204" pitchFamily="34" charset="0"/>
                <a:ea typeface="Calibri" panose="020F0502020204030204" pitchFamily="34" charset="0"/>
              </a:rPr>
              <a:t> (Código Abierto) como lo son </a:t>
            </a:r>
            <a:r>
              <a:rPr lang="es-ES" sz="1800" dirty="0" err="1">
                <a:effectLst/>
                <a:latin typeface="Arial" panose="020B0604020202020204" pitchFamily="34" charset="0"/>
                <a:ea typeface="Calibri" panose="020F0502020204030204" pitchFamily="34" charset="0"/>
              </a:rPr>
              <a:t>BotPress</a:t>
            </a:r>
            <a:r>
              <a:rPr lang="es-ES" sz="1800" dirty="0">
                <a:effectLst/>
                <a:latin typeface="Arial" panose="020B0604020202020204" pitchFamily="34" charset="0"/>
                <a:ea typeface="Calibri" panose="020F0502020204030204" pitchFamily="34" charset="0"/>
              </a:rPr>
              <a:t> y RASA por su manejo y la posibilidad de modificar en aras de adaptar y dar mejores facilidades en comparación con las otras plataformas, permite una mayor colaboración entre los que usan este tipo de sistemas y por lo tanto tienen una gran comunidad de desarrolladores activos. Las otras plataformas: Azure Bot </a:t>
            </a:r>
            <a:r>
              <a:rPr lang="es-ES" sz="1800" dirty="0" err="1">
                <a:effectLst/>
                <a:latin typeface="Arial" panose="020B0604020202020204" pitchFamily="34" charset="0"/>
                <a:ea typeface="Calibri" panose="020F0502020204030204" pitchFamily="34" charset="0"/>
              </a:rPr>
              <a:t>Service</a:t>
            </a:r>
            <a:r>
              <a:rPr lang="es-ES" sz="1800" dirty="0">
                <a:effectLst/>
                <a:latin typeface="Arial" panose="020B0604020202020204" pitchFamily="34" charset="0"/>
                <a:ea typeface="Calibri" panose="020F0502020204030204" pitchFamily="34" charset="0"/>
              </a:rPr>
              <a:t>, </a:t>
            </a:r>
            <a:r>
              <a:rPr lang="es-ES" sz="1800" dirty="0" err="1">
                <a:effectLst/>
                <a:latin typeface="Arial" panose="020B0604020202020204" pitchFamily="34" charset="0"/>
                <a:ea typeface="Calibri" panose="020F0502020204030204" pitchFamily="34" charset="0"/>
              </a:rPr>
              <a:t>DialogFlow</a:t>
            </a:r>
            <a:r>
              <a:rPr lang="es-ES" sz="1800" dirty="0">
                <a:effectLst/>
                <a:latin typeface="Arial" panose="020B0604020202020204" pitchFamily="34" charset="0"/>
                <a:ea typeface="Calibri" panose="020F0502020204030204" pitchFamily="34" charset="0"/>
              </a:rPr>
              <a:t> y Amazon Lex si bien son bastante completas y son las más usadas por las grandes empresas, estas son sistemas privados y hoy la industria del software libre es un gran paso de avance en la tecnología, una mejor alternativa, está en ascenso y es más flexible para los desarrolladores. La plataforma Rasa fue la elegida para trabajar, ya que por su forma de uso permite modificar o configurar a nivel de archivos cómo se lleva el conocimiento a los asistentes virtuales desarrollados en ella. Además, Rasa se ajusta más a la línea o idea que se está siguiendo en este trabajo porque al usar comandos permite de alguna manera automatizar del proceso que se está trabajando; además de la basta comunidad y tutoriales que posee, así como las facilidades que brinda para desarrollar y entrenar sus agentes conversacionales.</a:t>
            </a:r>
          </a:p>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4</a:t>
            </a:fld>
            <a:endParaRPr lang="es-ES"/>
          </a:p>
        </p:txBody>
      </p:sp>
    </p:spTree>
    <p:extLst>
      <p:ext uri="{BB962C8B-B14F-4D97-AF65-F5344CB8AC3E}">
        <p14:creationId xmlns:p14="http://schemas.microsoft.com/office/powerpoint/2010/main" val="2554199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s-ES" b="0" i="0" dirty="0">
                <a:solidFill>
                  <a:srgbClr val="111111"/>
                </a:solidFill>
                <a:effectLst/>
                <a:latin typeface="Roboto" panose="02000000000000000000" pitchFamily="2" charset="0"/>
              </a:rPr>
              <a:t>El Procesamiento del lenguaje natural </a:t>
            </a:r>
            <a:r>
              <a:rPr lang="es-ES" b="0" i="0" u="none" dirty="0">
                <a:solidFill>
                  <a:srgbClr val="111111"/>
                </a:solidFill>
                <a:effectLst/>
                <a:latin typeface="Roboto" panose="02000000000000000000" pitchFamily="2" charset="0"/>
              </a:rPr>
              <a:t>(PLN) </a:t>
            </a:r>
            <a:r>
              <a:rPr lang="es-ES" b="0" i="0" dirty="0">
                <a:solidFill>
                  <a:srgbClr val="111111"/>
                </a:solidFill>
                <a:effectLst/>
                <a:latin typeface="Roboto" panose="02000000000000000000" pitchFamily="2" charset="0"/>
              </a:rPr>
              <a:t>es una forma de Inteligencia artificial que da a las máquinas la capacidad de leer e interpretar el lenguaje humano. Con el PLN, las máquinas pueden dar sentido al texto escrito o hablado. Mediante el aprendizaje automático </a:t>
            </a:r>
            <a:r>
              <a:rPr lang="es-ES" b="0" i="0" dirty="0">
                <a:solidFill>
                  <a:srgbClr val="8A8494"/>
                </a:solidFill>
                <a:effectLst/>
                <a:latin typeface="IBM Plex Sans" panose="020B0604020202020204" pitchFamily="34" charset="0"/>
              </a:rPr>
              <a:t>los sistemas tendrán la capacidad de aprender automáticamente y mejorar a partir de la experiencia.</a:t>
            </a:r>
            <a:r>
              <a:rPr lang="es-ES" b="0" i="0" dirty="0">
                <a:solidFill>
                  <a:srgbClr val="000000"/>
                </a:solidFill>
                <a:effectLst/>
                <a:latin typeface="PT Serif" panose="020B0604020202020204" pitchFamily="18" charset="0"/>
              </a:rPr>
              <a:t> Los motores de búsqueda, los servicios de traducción automática y los asistentes de voz funcionan con esta tecnología.</a:t>
            </a:r>
            <a:endParaRPr lang="es-ES" b="0"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6</a:t>
            </a:fld>
            <a:endParaRPr lang="es-ES"/>
          </a:p>
        </p:txBody>
      </p:sp>
    </p:spTree>
    <p:extLst>
      <p:ext uri="{BB962C8B-B14F-4D97-AF65-F5344CB8AC3E}">
        <p14:creationId xmlns:p14="http://schemas.microsoft.com/office/powerpoint/2010/main" val="1568340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servicio de agente de atención al usuario a través de personas supone costos, gasto físico y muchas veces limitaciones en el servicio, ya sea por problemas de salud del personal, problemas personales o falta de personal capacitado para satisfacer la demanda (Por ejemplo si una entidad tiene 10 personas para la atención al cliente, pero hay 50 usuarios realizando una consulta, sólo 10 de ellos serán atendidos mientras los otros 40 deben esperar, si es de forma presencial se formaría una cola en la entidad; por vía telefónica a esos 40 les dará línea ocupada y así mismo pasaría si se usara un canal de chat directo, no pueden atender a la vez a tantos usuarios). Un asistente virtual puede estar disponible a toda hora y atender a muchos usuarios a la vez. Sin embargo, los asistentes virtuales necesitan el conocimiento suficiente para poder dar una buena atención, dar soluciones.</a:t>
            </a:r>
          </a:p>
        </p:txBody>
      </p:sp>
      <p:sp>
        <p:nvSpPr>
          <p:cNvPr id="4" name="Marcador de número de diapositiva 3"/>
          <p:cNvSpPr>
            <a:spLocks noGrp="1"/>
          </p:cNvSpPr>
          <p:nvPr>
            <p:ph type="sldNum" sz="quarter" idx="5"/>
          </p:nvPr>
        </p:nvSpPr>
        <p:spPr/>
        <p:txBody>
          <a:bodyPr/>
          <a:lstStyle/>
          <a:p>
            <a:fld id="{3078BF56-2ECF-4460-BCB4-07206B519773}" type="slidenum">
              <a:rPr lang="es-ES" smtClean="0"/>
              <a:t>7</a:t>
            </a:fld>
            <a:endParaRPr lang="es-ES"/>
          </a:p>
        </p:txBody>
      </p:sp>
    </p:spTree>
    <p:extLst>
      <p:ext uri="{BB962C8B-B14F-4D97-AF65-F5344CB8AC3E}">
        <p14:creationId xmlns:p14="http://schemas.microsoft.com/office/powerpoint/2010/main" val="2043971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9</a:t>
            </a:fld>
            <a:endParaRPr lang="es-ES"/>
          </a:p>
        </p:txBody>
      </p:sp>
    </p:spTree>
    <p:extLst>
      <p:ext uri="{BB962C8B-B14F-4D97-AF65-F5344CB8AC3E}">
        <p14:creationId xmlns:p14="http://schemas.microsoft.com/office/powerpoint/2010/main" val="3568861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U" dirty="0"/>
              <a:t>Generación de preguntas a partir de un texto entrado</a:t>
            </a:r>
          </a:p>
        </p:txBody>
      </p:sp>
      <p:sp>
        <p:nvSpPr>
          <p:cNvPr id="4" name="Marcador de número de diapositiva 3"/>
          <p:cNvSpPr>
            <a:spLocks noGrp="1"/>
          </p:cNvSpPr>
          <p:nvPr>
            <p:ph type="sldNum" sz="quarter" idx="5"/>
          </p:nvPr>
        </p:nvSpPr>
        <p:spPr/>
        <p:txBody>
          <a:bodyPr/>
          <a:lstStyle/>
          <a:p>
            <a:fld id="{3078BF56-2ECF-4460-BCB4-07206B519773}" type="slidenum">
              <a:rPr lang="es-ES" smtClean="0"/>
              <a:t>13</a:t>
            </a:fld>
            <a:endParaRPr lang="es-ES"/>
          </a:p>
        </p:txBody>
      </p:sp>
    </p:spTree>
    <p:extLst>
      <p:ext uri="{BB962C8B-B14F-4D97-AF65-F5344CB8AC3E}">
        <p14:creationId xmlns:p14="http://schemas.microsoft.com/office/powerpoint/2010/main" val="685504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U" dirty="0"/>
              <a:t>Entrenamiento del asistente virtual</a:t>
            </a:r>
          </a:p>
        </p:txBody>
      </p:sp>
      <p:sp>
        <p:nvSpPr>
          <p:cNvPr id="4" name="Marcador de número de diapositiva 3"/>
          <p:cNvSpPr>
            <a:spLocks noGrp="1"/>
          </p:cNvSpPr>
          <p:nvPr>
            <p:ph type="sldNum" sz="quarter" idx="5"/>
          </p:nvPr>
        </p:nvSpPr>
        <p:spPr/>
        <p:txBody>
          <a:bodyPr/>
          <a:lstStyle/>
          <a:p>
            <a:fld id="{3078BF56-2ECF-4460-BCB4-07206B519773}" type="slidenum">
              <a:rPr lang="es-ES" smtClean="0"/>
              <a:t>14</a:t>
            </a:fld>
            <a:endParaRPr lang="es-ES"/>
          </a:p>
        </p:txBody>
      </p:sp>
    </p:spTree>
    <p:extLst>
      <p:ext uri="{BB962C8B-B14F-4D97-AF65-F5344CB8AC3E}">
        <p14:creationId xmlns:p14="http://schemas.microsoft.com/office/powerpoint/2010/main" val="62388665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17/06/2022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81A339A-6BD1-4090-A5F8-756B452F53BF}" type="slidenum">
              <a:rPr lang="es-ES" smtClean="0"/>
              <a:t>‹Nº›</a:t>
            </a:fld>
            <a:endParaRPr lang="es-ES"/>
          </a:p>
        </p:txBody>
      </p:sp>
    </p:spTree>
    <p:extLst>
      <p:ext uri="{BB962C8B-B14F-4D97-AF65-F5344CB8AC3E}">
        <p14:creationId xmlns:p14="http://schemas.microsoft.com/office/powerpoint/2010/main" val="2429881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17/06/2022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290029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17/06/2022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387063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17/06/2022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46137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B68655D5-7C77-493A-8D32-5357D2FC22A3}" type="datetimeFigureOut">
              <a:rPr lang="es-ES" smtClean="0"/>
              <a:t>17/06/2022</a:t>
            </a:fld>
            <a:endParaRPr lang="es-ES"/>
          </a:p>
        </p:txBody>
      </p:sp>
      <p:sp>
        <p:nvSpPr>
          <p:cNvPr id="5" name="Footer Placeholder 4"/>
          <p:cNvSpPr>
            <a:spLocks noGrp="1"/>
          </p:cNvSpPr>
          <p:nvPr>
            <p:ph type="ftr" sz="quarter" idx="11"/>
          </p:nvPr>
        </p:nvSpPr>
        <p:spPr>
          <a:xfrm>
            <a:off x="2182708" y="6272784"/>
            <a:ext cx="6327648" cy="365125"/>
          </a:xfrm>
        </p:spPr>
        <p:txBody>
          <a:bodyPr/>
          <a:lstStyle/>
          <a:p>
            <a:endParaRPr lang="es-E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81A339A-6BD1-4090-A5F8-756B452F53BF}" type="slidenum">
              <a:rPr lang="es-ES" smtClean="0"/>
              <a:t>‹Nº›</a:t>
            </a:fld>
            <a:endParaRPr lang="es-ES"/>
          </a:p>
        </p:txBody>
      </p:sp>
    </p:spTree>
    <p:extLst>
      <p:ext uri="{BB962C8B-B14F-4D97-AF65-F5344CB8AC3E}">
        <p14:creationId xmlns:p14="http://schemas.microsoft.com/office/powerpoint/2010/main" val="2822578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8655D5-7C77-493A-8D32-5357D2FC22A3}" type="datetimeFigureOut">
              <a:rPr lang="es-ES" smtClean="0"/>
              <a:t>17/06/2022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989305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8655D5-7C77-493A-8D32-5357D2FC22A3}" type="datetimeFigureOut">
              <a:rPr lang="es-ES" smtClean="0"/>
              <a:t>17/06/2022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10299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8655D5-7C77-493A-8D32-5357D2FC22A3}" type="datetimeFigureOut">
              <a:rPr lang="es-ES" smtClean="0"/>
              <a:t>17/06/2022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189020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655D5-7C77-493A-8D32-5357D2FC22A3}" type="datetimeFigureOut">
              <a:rPr lang="es-ES" smtClean="0"/>
              <a:t>17/06/2022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3883062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8655D5-7C77-493A-8D32-5357D2FC22A3}" type="datetimeFigureOut">
              <a:rPr lang="es-ES" smtClean="0"/>
              <a:t>17/06/2022</a:t>
            </a:fld>
            <a:endParaRPr lang="es-ES"/>
          </a:p>
        </p:txBody>
      </p:sp>
      <p:sp>
        <p:nvSpPr>
          <p:cNvPr id="6" name="Footer Placeholder 5"/>
          <p:cNvSpPr>
            <a:spLocks noGrp="1"/>
          </p:cNvSpPr>
          <p:nvPr>
            <p:ph type="ftr" sz="quarter" idx="11"/>
          </p:nvPr>
        </p:nvSpPr>
        <p:spPr/>
        <p:txBody>
          <a:bodyPr/>
          <a:lstStyle/>
          <a:p>
            <a:endParaRPr lang="es-E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4162689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8655D5-7C77-493A-8D32-5357D2FC22A3}" type="datetimeFigureOut">
              <a:rPr lang="es-ES" smtClean="0"/>
              <a:t>17/06/2022</a:t>
            </a:fld>
            <a:endParaRPr lang="es-E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3603271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8655D5-7C77-493A-8D32-5357D2FC22A3}" type="datetimeFigureOut">
              <a:rPr lang="es-ES" smtClean="0"/>
              <a:t>17/06/2022</a:t>
            </a:fld>
            <a:endParaRPr lang="es-E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E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81A339A-6BD1-4090-A5F8-756B452F53BF}" type="slidenum">
              <a:rPr lang="es-ES" smtClean="0"/>
              <a:t>‹Nº›</a:t>
            </a:fld>
            <a:endParaRPr lang="es-ES"/>
          </a:p>
        </p:txBody>
      </p:sp>
    </p:spTree>
    <p:extLst>
      <p:ext uri="{BB962C8B-B14F-4D97-AF65-F5344CB8AC3E}">
        <p14:creationId xmlns:p14="http://schemas.microsoft.com/office/powerpoint/2010/main" val="2084356641"/>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f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jfif"/><Relationship Id="rId5" Type="http://schemas.openxmlformats.org/officeDocument/2006/relationships/image" Target="../media/image9.jfif"/><Relationship Id="rId4" Type="http://schemas.openxmlformats.org/officeDocument/2006/relationships/image" Target="../media/image8.jfif"/></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jf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a:extLst>
              <a:ext uri="{FF2B5EF4-FFF2-40B4-BE49-F238E27FC236}">
                <a16:creationId xmlns:a16="http://schemas.microsoft.com/office/drawing/2014/main" id="{9DC66159-C388-4239-B779-8B52EB223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011562"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2">
            <a:extLst>
              <a:ext uri="{FF2B5EF4-FFF2-40B4-BE49-F238E27FC236}">
                <a16:creationId xmlns:a16="http://schemas.microsoft.com/office/drawing/2014/main" id="{88495DEA-FEBE-4103-85AD-41859F53FD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1818" y="547016"/>
            <a:ext cx="2328863" cy="625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3">
            <a:extLst>
              <a:ext uri="{FF2B5EF4-FFF2-40B4-BE49-F238E27FC236}">
                <a16:creationId xmlns:a16="http://schemas.microsoft.com/office/drawing/2014/main" id="{E1923479-41EA-4291-AA4D-9AA7710E0BC2}"/>
              </a:ext>
            </a:extLst>
          </p:cNvPr>
          <p:cNvSpPr txBox="1">
            <a:spLocks noChangeArrowheads="1"/>
          </p:cNvSpPr>
          <p:nvPr/>
        </p:nvSpPr>
        <p:spPr bwMode="auto">
          <a:xfrm>
            <a:off x="5342220" y="1738158"/>
            <a:ext cx="5676439" cy="2679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a:r>
              <a:rPr lang="es-ES" sz="2800" b="1" dirty="0">
                <a:solidFill>
                  <a:schemeClr val="tx1"/>
                </a:solidFill>
                <a:latin typeface="Calibri" panose="020F0502020204030204" pitchFamily="34" charset="0"/>
                <a:cs typeface="Calibri" panose="020F0502020204030204" pitchFamily="34" charset="0"/>
              </a:rPr>
              <a:t>GENERACIÓN AUTOMÁTICA </a:t>
            </a:r>
          </a:p>
          <a:p>
            <a:pPr algn="ctr"/>
            <a:r>
              <a:rPr lang="es-ES" sz="2800" b="1" dirty="0">
                <a:solidFill>
                  <a:schemeClr val="tx1"/>
                </a:solidFill>
                <a:latin typeface="Calibri" panose="020F0502020204030204" pitchFamily="34" charset="0"/>
                <a:cs typeface="Calibri" panose="020F0502020204030204" pitchFamily="34" charset="0"/>
              </a:rPr>
              <a:t>DE </a:t>
            </a:r>
          </a:p>
          <a:p>
            <a:pPr algn="ctr"/>
            <a:r>
              <a:rPr lang="es-ES" sz="2800" b="1" dirty="0">
                <a:solidFill>
                  <a:schemeClr val="tx1"/>
                </a:solidFill>
                <a:latin typeface="Calibri" panose="020F0502020204030204" pitchFamily="34" charset="0"/>
                <a:cs typeface="Calibri" panose="020F0502020204030204" pitchFamily="34" charset="0"/>
              </a:rPr>
              <a:t>ASISTENTES VIRTUALES</a:t>
            </a:r>
          </a:p>
          <a:p>
            <a:pPr algn="ctr"/>
            <a:endParaRPr lang="es-ES" sz="2800" b="1" dirty="0">
              <a:solidFill>
                <a:schemeClr val="tx1"/>
              </a:solidFill>
              <a:latin typeface="Calibri" panose="020F0502020204030204" pitchFamily="34" charset="0"/>
              <a:cs typeface="Calibri" panose="020F0502020204030204" pitchFamily="34" charset="0"/>
            </a:endParaRPr>
          </a:p>
          <a:p>
            <a:pPr algn="ctr">
              <a:buSzPct val="100000"/>
            </a:pPr>
            <a:r>
              <a:rPr lang="es-ES" sz="2800" b="1" dirty="0">
                <a:solidFill>
                  <a:schemeClr val="tx1"/>
                </a:solidFill>
                <a:latin typeface="Calibri" panose="020F0502020204030204" pitchFamily="34" charset="0"/>
                <a:cs typeface="Calibri" panose="020F0502020204030204" pitchFamily="34" charset="0"/>
              </a:rPr>
              <a:t>Bot de atención a la población </a:t>
            </a:r>
          </a:p>
          <a:p>
            <a:pPr eaLnBrk="1" hangingPunct="1">
              <a:buSzPct val="100000"/>
            </a:pPr>
            <a:endParaRPr lang="es-ES" altLang="es-MX" sz="2800" b="1" dirty="0">
              <a:solidFill>
                <a:srgbClr val="000000"/>
              </a:solidFill>
              <a:latin typeface="Calibri" panose="020F0502020204030204" pitchFamily="34" charset="0"/>
            </a:endParaRPr>
          </a:p>
        </p:txBody>
      </p:sp>
      <p:sp>
        <p:nvSpPr>
          <p:cNvPr id="3077" name="Text Box 4">
            <a:extLst>
              <a:ext uri="{FF2B5EF4-FFF2-40B4-BE49-F238E27FC236}">
                <a16:creationId xmlns:a16="http://schemas.microsoft.com/office/drawing/2014/main" id="{8FD66142-2DAB-4455-8B45-5F028B00099B}"/>
              </a:ext>
            </a:extLst>
          </p:cNvPr>
          <p:cNvSpPr txBox="1">
            <a:spLocks noChangeArrowheads="1"/>
          </p:cNvSpPr>
          <p:nvPr/>
        </p:nvSpPr>
        <p:spPr bwMode="auto">
          <a:xfrm>
            <a:off x="5810250" y="4796509"/>
            <a:ext cx="4572000" cy="1201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eaLnBrk="1" hangingPunct="1">
              <a:buSzPct val="100000"/>
            </a:pPr>
            <a:r>
              <a:rPr lang="es-ES" altLang="es-MX" b="1" dirty="0">
                <a:solidFill>
                  <a:srgbClr val="000000"/>
                </a:solidFill>
                <a:latin typeface="Calibri" panose="020F0502020204030204" pitchFamily="34" charset="0"/>
              </a:rPr>
              <a:t>FACULTAD DE INGENIERÍA EN TELECOMUNICACIONES INFORMÁTICA Y BIOMÉDICA</a:t>
            </a:r>
          </a:p>
          <a:p>
            <a:pPr algn="ctr" eaLnBrk="1" hangingPunct="1">
              <a:buSzPct val="100000"/>
            </a:pPr>
            <a:endParaRPr lang="es-ES" altLang="es-MX" b="1" dirty="0">
              <a:solidFill>
                <a:srgbClr val="000000"/>
              </a:solidFill>
              <a:latin typeface="Calibri" panose="020F0502020204030204" pitchFamily="34" charset="0"/>
            </a:endParaRPr>
          </a:p>
        </p:txBody>
      </p:sp>
      <p:sp>
        <p:nvSpPr>
          <p:cNvPr id="3078" name="Text Box 5">
            <a:extLst>
              <a:ext uri="{FF2B5EF4-FFF2-40B4-BE49-F238E27FC236}">
                <a16:creationId xmlns:a16="http://schemas.microsoft.com/office/drawing/2014/main" id="{1795302F-7E5D-4701-8B61-F0DAF6D7F27B}"/>
              </a:ext>
            </a:extLst>
          </p:cNvPr>
          <p:cNvSpPr txBox="1">
            <a:spLocks noChangeArrowheads="1"/>
          </p:cNvSpPr>
          <p:nvPr/>
        </p:nvSpPr>
        <p:spPr bwMode="auto">
          <a:xfrm>
            <a:off x="5810250" y="5965030"/>
            <a:ext cx="45720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eaLnBrk="1" hangingPunct="1">
              <a:buSzPct val="100000"/>
            </a:pPr>
            <a:r>
              <a:rPr lang="es-ES" altLang="es-MX" b="1" dirty="0">
                <a:solidFill>
                  <a:srgbClr val="000000"/>
                </a:solidFill>
                <a:latin typeface="Calibri" panose="020F0502020204030204" pitchFamily="34" charset="0"/>
              </a:rPr>
              <a:t>20 </a:t>
            </a:r>
            <a:r>
              <a:rPr lang="es-ES" altLang="es-MX" b="1">
                <a:solidFill>
                  <a:srgbClr val="000000"/>
                </a:solidFill>
                <a:latin typeface="Calibri" panose="020F0502020204030204" pitchFamily="34" charset="0"/>
              </a:rPr>
              <a:t>de mayo de 2022</a:t>
            </a:r>
            <a:endParaRPr lang="es-ES" altLang="es-MX" b="1" dirty="0">
              <a:solidFill>
                <a:srgbClr val="000000"/>
              </a:solidFill>
              <a:latin typeface="Calibri" panose="020F0502020204030204" pitchFamily="34" charset="0"/>
            </a:endParaRPr>
          </a:p>
          <a:p>
            <a:pPr eaLnBrk="1" hangingPunct="1">
              <a:buSzPct val="100000"/>
            </a:pPr>
            <a:endParaRPr lang="es-ES" altLang="es-MX" b="1" dirty="0">
              <a:solidFill>
                <a:srgbClr val="000000"/>
              </a:solidFill>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876E24-3186-4571-9303-AC591BE115D9}"/>
              </a:ext>
            </a:extLst>
          </p:cNvPr>
          <p:cNvSpPr>
            <a:spLocks noGrp="1"/>
          </p:cNvSpPr>
          <p:nvPr>
            <p:ph type="title"/>
          </p:nvPr>
        </p:nvSpPr>
        <p:spPr>
          <a:xfrm>
            <a:off x="1066800" y="685800"/>
            <a:ext cx="10058400" cy="1609344"/>
          </a:xfrm>
        </p:spPr>
        <p:txBody>
          <a:bodyPr>
            <a:normAutofit fontScale="90000"/>
          </a:bodyPr>
          <a:lstStyle/>
          <a:p>
            <a:pPr algn="ctr"/>
            <a:r>
              <a:rPr lang="es-ES" sz="4900" dirty="0">
                <a:effectLst/>
                <a:latin typeface="Arial" panose="020B0604020202020204" pitchFamily="34" charset="0"/>
                <a:ea typeface="Calibri" panose="020F0502020204030204" pitchFamily="34" charset="0"/>
              </a:rPr>
              <a:t>Sistema de Generación de Conocimiento Automático (SGCA)</a:t>
            </a:r>
            <a:br>
              <a:rPr lang="es-ES" dirty="0">
                <a:effectLst/>
                <a:latin typeface="Arial" panose="020B0604020202020204" pitchFamily="34" charset="0"/>
                <a:ea typeface="Calibri" panose="020F0502020204030204" pitchFamily="34" charset="0"/>
              </a:rPr>
            </a:br>
            <a:endParaRPr lang="es-ES" b="1" dirty="0"/>
          </a:p>
        </p:txBody>
      </p:sp>
      <p:sp>
        <p:nvSpPr>
          <p:cNvPr id="3" name="Marcador de contenido 2">
            <a:extLst>
              <a:ext uri="{FF2B5EF4-FFF2-40B4-BE49-F238E27FC236}">
                <a16:creationId xmlns:a16="http://schemas.microsoft.com/office/drawing/2014/main" id="{E96E943C-0C49-49BB-BC05-BB7FA1FD85E6}"/>
              </a:ext>
            </a:extLst>
          </p:cNvPr>
          <p:cNvSpPr>
            <a:spLocks noGrp="1"/>
          </p:cNvSpPr>
          <p:nvPr>
            <p:ph idx="1"/>
          </p:nvPr>
        </p:nvSpPr>
        <p:spPr>
          <a:xfrm>
            <a:off x="1066800" y="2649106"/>
            <a:ext cx="10058400" cy="4050792"/>
          </a:xfrm>
        </p:spPr>
        <p:txBody>
          <a:bodyPr>
            <a:normAutofit/>
          </a:bodyPr>
          <a:lstStyle/>
          <a:p>
            <a:pPr algn="just"/>
            <a:r>
              <a:rPr lang="es-ES" dirty="0"/>
              <a:t>Para el SGCA que consiste en la generación automática de preguntas y respuestas a partir de una entrada de datos, se buscaron varias soluciones de terceros ya implementadas, cada una con sus características y limitaciones.</a:t>
            </a:r>
          </a:p>
          <a:p>
            <a:pPr marL="0" indent="0" algn="just">
              <a:buNone/>
            </a:pPr>
            <a:endParaRPr lang="es-ES" dirty="0"/>
          </a:p>
          <a:p>
            <a:pPr algn="just"/>
            <a:r>
              <a:rPr lang="es-ES" dirty="0"/>
              <a:t>Muchas de estas soluciones usan distinto tipo de procesamiento gramatical a la hora de construir las preguntas y respuestas; algunas sólo generan preguntas y en este caso, las respuestas son las oraciones de donde sale cada pregunta. La solución que hayamos tiene limitaciones en este sentido (Sólo crea preguntas </a:t>
            </a:r>
            <a:r>
              <a:rPr lang="en-US" dirty="0"/>
              <a:t>“Qu</a:t>
            </a:r>
            <a:r>
              <a:rPr lang="es-ES" dirty="0"/>
              <a:t>é es</a:t>
            </a:r>
            <a:r>
              <a:rPr lang="en-US" dirty="0"/>
              <a:t>”</a:t>
            </a:r>
            <a:r>
              <a:rPr lang="es-ES" dirty="0"/>
              <a:t>) y se buscará una mejor.  </a:t>
            </a:r>
          </a:p>
          <a:p>
            <a:endParaRPr lang="es-ES" dirty="0"/>
          </a:p>
        </p:txBody>
      </p:sp>
    </p:spTree>
    <p:extLst>
      <p:ext uri="{BB962C8B-B14F-4D97-AF65-F5344CB8AC3E}">
        <p14:creationId xmlns:p14="http://schemas.microsoft.com/office/powerpoint/2010/main" val="2966031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96E943C-0C49-49BB-BC05-BB7FA1FD85E6}"/>
              </a:ext>
            </a:extLst>
          </p:cNvPr>
          <p:cNvSpPr>
            <a:spLocks noGrp="1"/>
          </p:cNvSpPr>
          <p:nvPr>
            <p:ph idx="1"/>
          </p:nvPr>
        </p:nvSpPr>
        <p:spPr>
          <a:xfrm>
            <a:off x="1069975" y="2431124"/>
            <a:ext cx="10058400" cy="4050792"/>
          </a:xfrm>
        </p:spPr>
        <p:txBody>
          <a:bodyPr>
            <a:normAutofit/>
          </a:bodyPr>
          <a:lstStyle/>
          <a:p>
            <a:pPr algn="just"/>
            <a:r>
              <a:rPr lang="es-ES" dirty="0"/>
              <a:t>El lenguaje usado es Python y todas las soluciones usan dependencias o paquetes para funcionar, pero algunas no pudieron usarse por problemas de compatibilidad con dichos paquetes.</a:t>
            </a:r>
          </a:p>
          <a:p>
            <a:pPr marL="0" indent="0" algn="just">
              <a:buNone/>
            </a:pPr>
            <a:endParaRPr lang="es-ES" dirty="0"/>
          </a:p>
          <a:p>
            <a:pPr algn="just"/>
            <a:r>
              <a:rPr lang="es-ES" dirty="0"/>
              <a:t>Las soluciones funcionan con idioma inglés, lo que constituye una limitación pues el idioma destino es el español por lo que se buscará extender o cambiar para dicho idioma. Por el momento podemos traducir la información al español y lograr una conversación con el </a:t>
            </a:r>
            <a:r>
              <a:rPr lang="es-ES" dirty="0" err="1"/>
              <a:t>bot</a:t>
            </a:r>
            <a:r>
              <a:rPr lang="es-ES" dirty="0"/>
              <a:t> en dicho idioma, aunque tiene fallas debido a la limitación en la generación de las preguntas que se describió antes.</a:t>
            </a:r>
          </a:p>
          <a:p>
            <a:endParaRPr lang="es-ES" dirty="0"/>
          </a:p>
        </p:txBody>
      </p:sp>
      <p:sp>
        <p:nvSpPr>
          <p:cNvPr id="7" name="Título 1">
            <a:extLst>
              <a:ext uri="{FF2B5EF4-FFF2-40B4-BE49-F238E27FC236}">
                <a16:creationId xmlns:a16="http://schemas.microsoft.com/office/drawing/2014/main" id="{76A7D638-3C4F-4CCF-A311-6771B872FDAD}"/>
              </a:ext>
            </a:extLst>
          </p:cNvPr>
          <p:cNvSpPr>
            <a:spLocks noGrp="1"/>
          </p:cNvSpPr>
          <p:nvPr>
            <p:ph type="title"/>
          </p:nvPr>
        </p:nvSpPr>
        <p:spPr>
          <a:xfrm>
            <a:off x="1069975" y="675917"/>
            <a:ext cx="10058400" cy="1609725"/>
          </a:xfrm>
        </p:spPr>
        <p:txBody>
          <a:bodyPr>
            <a:normAutofit fontScale="90000"/>
          </a:bodyPr>
          <a:lstStyle/>
          <a:p>
            <a:pPr algn="ctr"/>
            <a:r>
              <a:rPr lang="es-ES" sz="4900" dirty="0">
                <a:effectLst/>
                <a:latin typeface="Arial" panose="020B0604020202020204" pitchFamily="34" charset="0"/>
                <a:ea typeface="Calibri" panose="020F0502020204030204" pitchFamily="34" charset="0"/>
              </a:rPr>
              <a:t>Sistema de Generación de Conocimiento Automático (SGCA)</a:t>
            </a:r>
            <a:br>
              <a:rPr lang="es-ES" dirty="0">
                <a:effectLst/>
                <a:latin typeface="Arial" panose="020B0604020202020204" pitchFamily="34" charset="0"/>
                <a:ea typeface="Calibri" panose="020F0502020204030204" pitchFamily="34" charset="0"/>
              </a:rPr>
            </a:br>
            <a:endParaRPr lang="es-ES" b="1" dirty="0"/>
          </a:p>
        </p:txBody>
      </p:sp>
    </p:spTree>
    <p:extLst>
      <p:ext uri="{BB962C8B-B14F-4D97-AF65-F5344CB8AC3E}">
        <p14:creationId xmlns:p14="http://schemas.microsoft.com/office/powerpoint/2010/main" val="3949691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9848" y="184186"/>
            <a:ext cx="10058400" cy="1609344"/>
          </a:xfrm>
        </p:spPr>
        <p:txBody>
          <a:bodyPr>
            <a:normAutofit/>
          </a:bodyPr>
          <a:lstStyle/>
          <a:p>
            <a:pPr algn="ctr"/>
            <a:r>
              <a:rPr lang="es-ES" sz="4400" dirty="0"/>
              <a:t>Proceso de solución</a:t>
            </a:r>
          </a:p>
        </p:txBody>
      </p:sp>
      <p:sp>
        <p:nvSpPr>
          <p:cNvPr id="3" name="Marcador de contenido 2"/>
          <p:cNvSpPr>
            <a:spLocks noGrp="1"/>
          </p:cNvSpPr>
          <p:nvPr>
            <p:ph idx="1"/>
          </p:nvPr>
        </p:nvSpPr>
        <p:spPr>
          <a:xfrm>
            <a:off x="1063752" y="1793529"/>
            <a:ext cx="10058400" cy="4411327"/>
          </a:xfrm>
        </p:spPr>
        <p:txBody>
          <a:bodyPr>
            <a:noAutofit/>
          </a:bodyPr>
          <a:lstStyle/>
          <a:p>
            <a:pPr algn="just"/>
            <a:r>
              <a:rPr lang="es-ES" dirty="0">
                <a:effectLst/>
                <a:latin typeface="Arial" panose="020B0604020202020204" pitchFamily="34" charset="0"/>
                <a:ea typeface="Calibri" panose="020F0502020204030204" pitchFamily="34" charset="0"/>
              </a:rPr>
              <a:t>Se propone desarrollar un Sistema de Generación de Conocimiento Automático (</a:t>
            </a:r>
            <a:r>
              <a:rPr lang="es-ES" b="1" dirty="0">
                <a:effectLst/>
                <a:latin typeface="Arial" panose="020B0604020202020204" pitchFamily="34" charset="0"/>
                <a:ea typeface="Calibri" panose="020F0502020204030204" pitchFamily="34" charset="0"/>
              </a:rPr>
              <a:t>SGCA</a:t>
            </a:r>
            <a:r>
              <a:rPr lang="es-ES" dirty="0">
                <a:effectLst/>
                <a:latin typeface="Arial" panose="020B0604020202020204" pitchFamily="34" charset="0"/>
                <a:ea typeface="Calibri" panose="020F0502020204030204" pitchFamily="34" charset="0"/>
              </a:rPr>
              <a:t>) que también permitirá crear automáticamente un asistente virtual desarrollado por Rasa. </a:t>
            </a:r>
          </a:p>
          <a:p>
            <a:pPr algn="just"/>
            <a:r>
              <a:rPr lang="es-ES" dirty="0">
                <a:effectLst/>
                <a:latin typeface="Arial" panose="020B0604020202020204" pitchFamily="34" charset="0"/>
                <a:ea typeface="Calibri" panose="020F0502020204030204" pitchFamily="34" charset="0"/>
              </a:rPr>
              <a:t>A partir de una entrada de datos poder generar de forma automática preguntas y respuestas que una persona puede hacerse naturalmente sobre el tema.</a:t>
            </a:r>
          </a:p>
          <a:p>
            <a:pPr algn="just"/>
            <a:r>
              <a:rPr lang="es-ES" dirty="0">
                <a:latin typeface="Arial" panose="020B0604020202020204" pitchFamily="34" charset="0"/>
                <a:ea typeface="Calibri" panose="020F0502020204030204" pitchFamily="34" charset="0"/>
              </a:rPr>
              <a:t>Los datos y resultados se guardarán en una base de datos para volver a ser reutilizados si es necesario.</a:t>
            </a:r>
            <a:endParaRPr lang="es-ES" dirty="0">
              <a:effectLst/>
              <a:latin typeface="Arial" panose="020B0604020202020204" pitchFamily="34" charset="0"/>
              <a:ea typeface="Calibri" panose="020F0502020204030204" pitchFamily="34" charset="0"/>
            </a:endParaRPr>
          </a:p>
          <a:p>
            <a:pPr algn="just"/>
            <a:r>
              <a:rPr lang="es-ES" dirty="0">
                <a:effectLst/>
                <a:latin typeface="Arial" panose="020B0604020202020204" pitchFamily="34" charset="0"/>
                <a:ea typeface="Calibri" panose="020F0502020204030204" pitchFamily="34" charset="0"/>
              </a:rPr>
              <a:t>Crear archivos de entrenamiento y formar la estructura que un asistente virtual de Rasa comprende, dichos archivos contienen el lenguaje natural que será procesado por el </a:t>
            </a:r>
            <a:r>
              <a:rPr lang="es-ES" dirty="0" err="1">
                <a:effectLst/>
                <a:latin typeface="Arial" panose="020B0604020202020204" pitchFamily="34" charset="0"/>
                <a:ea typeface="Calibri" panose="020F0502020204030204" pitchFamily="34" charset="0"/>
              </a:rPr>
              <a:t>bot</a:t>
            </a:r>
            <a:r>
              <a:rPr lang="es-ES" dirty="0">
                <a:effectLst/>
                <a:latin typeface="Arial" panose="020B0604020202020204" pitchFamily="34" charset="0"/>
                <a:ea typeface="Calibri" panose="020F0502020204030204" pitchFamily="34" charset="0"/>
              </a:rPr>
              <a:t>.</a:t>
            </a:r>
          </a:p>
          <a:p>
            <a:pPr algn="just"/>
            <a:r>
              <a:rPr lang="es-ES" dirty="0">
                <a:effectLst/>
                <a:latin typeface="Arial" panose="020B0604020202020204" pitchFamily="34" charset="0"/>
                <a:ea typeface="Calibri" panose="020F0502020204030204" pitchFamily="34" charset="0"/>
              </a:rPr>
              <a:t> Automáticamente el asistente virtual ya creado se entrenará o aprenderá con los archivos generados por la herramienta informática</a:t>
            </a:r>
            <a:r>
              <a:rPr lang="es-ES" dirty="0">
                <a:latin typeface="Arial" panose="020B0604020202020204" pitchFamily="34" charset="0"/>
                <a:ea typeface="Calibri" panose="020F0502020204030204" pitchFamily="34" charset="0"/>
              </a:rPr>
              <a:t>.</a:t>
            </a:r>
            <a:endParaRPr lang="es-ES" dirty="0">
              <a:effectLst/>
              <a:latin typeface="Arial" panose="020B0604020202020204" pitchFamily="34" charset="0"/>
              <a:ea typeface="Calibri" panose="020F0502020204030204" pitchFamily="34" charset="0"/>
            </a:endParaRPr>
          </a:p>
          <a:p>
            <a:pPr algn="just"/>
            <a:r>
              <a:rPr lang="es-ES" dirty="0">
                <a:effectLst/>
                <a:latin typeface="Arial" panose="020B0604020202020204" pitchFamily="34" charset="0"/>
                <a:ea typeface="Calibri" panose="020F0502020204030204" pitchFamily="34" charset="0"/>
              </a:rPr>
              <a:t>Por ú</a:t>
            </a:r>
            <a:r>
              <a:rPr lang="es-ES" dirty="0">
                <a:latin typeface="Arial" panose="020B0604020202020204" pitchFamily="34" charset="0"/>
                <a:ea typeface="Calibri" panose="020F0502020204030204" pitchFamily="34" charset="0"/>
              </a:rPr>
              <a:t>ltimo, el asistente virtual estará en condiciones de interactuar con el usuario</a:t>
            </a:r>
            <a:r>
              <a:rPr lang="es-ES" dirty="0">
                <a:effectLst/>
                <a:latin typeface="Arial" panose="020B0604020202020204" pitchFamily="34" charset="0"/>
                <a:ea typeface="Calibri" panose="020F0502020204030204" pitchFamily="34" charset="0"/>
              </a:rPr>
              <a:t>.</a:t>
            </a:r>
            <a:endParaRPr lang="es-ES" dirty="0"/>
          </a:p>
        </p:txBody>
      </p:sp>
    </p:spTree>
    <p:extLst>
      <p:ext uri="{BB962C8B-B14F-4D97-AF65-F5344CB8AC3E}">
        <p14:creationId xmlns:p14="http://schemas.microsoft.com/office/powerpoint/2010/main" val="3174526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6E58B3-618A-4FB8-8FD8-38D92F30D796}"/>
              </a:ext>
            </a:extLst>
          </p:cNvPr>
          <p:cNvSpPr>
            <a:spLocks noGrp="1"/>
          </p:cNvSpPr>
          <p:nvPr>
            <p:ph type="title"/>
          </p:nvPr>
        </p:nvSpPr>
        <p:spPr/>
        <p:txBody>
          <a:bodyPr/>
          <a:lstStyle/>
          <a:p>
            <a:pPr algn="ctr"/>
            <a:r>
              <a:rPr lang="es-CU" dirty="0"/>
              <a:t>Ejemplo</a:t>
            </a:r>
            <a:r>
              <a:rPr lang="en-US" dirty="0"/>
              <a:t> de </a:t>
            </a:r>
            <a:r>
              <a:rPr lang="es-CU" dirty="0"/>
              <a:t>funcionamiento</a:t>
            </a:r>
          </a:p>
        </p:txBody>
      </p:sp>
      <p:pic>
        <p:nvPicPr>
          <p:cNvPr id="5" name="Marcador de contenido 4">
            <a:extLst>
              <a:ext uri="{FF2B5EF4-FFF2-40B4-BE49-F238E27FC236}">
                <a16:creationId xmlns:a16="http://schemas.microsoft.com/office/drawing/2014/main" id="{7A5D4EC4-7F28-4090-B46E-26BE80EDB4B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9975" y="1976284"/>
            <a:ext cx="10058400" cy="42917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79749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a:extLst>
              <a:ext uri="{FF2B5EF4-FFF2-40B4-BE49-F238E27FC236}">
                <a16:creationId xmlns:a16="http://schemas.microsoft.com/office/drawing/2014/main" id="{D66CFDE5-E781-4717-9733-994497541C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3109" y="1765251"/>
            <a:ext cx="9838915" cy="46085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ítulo 1">
            <a:extLst>
              <a:ext uri="{FF2B5EF4-FFF2-40B4-BE49-F238E27FC236}">
                <a16:creationId xmlns:a16="http://schemas.microsoft.com/office/drawing/2014/main" id="{F98193FE-ECE2-4896-81A6-122B4060BC7F}"/>
              </a:ext>
            </a:extLst>
          </p:cNvPr>
          <p:cNvSpPr>
            <a:spLocks noGrp="1"/>
          </p:cNvSpPr>
          <p:nvPr>
            <p:ph type="title"/>
          </p:nvPr>
        </p:nvSpPr>
        <p:spPr>
          <a:xfrm>
            <a:off x="1069975" y="484188"/>
            <a:ext cx="10058400" cy="1609725"/>
          </a:xfrm>
        </p:spPr>
        <p:txBody>
          <a:bodyPr/>
          <a:lstStyle/>
          <a:p>
            <a:pPr algn="ctr"/>
            <a:r>
              <a:rPr lang="es-CU" dirty="0"/>
              <a:t>Ejemplo</a:t>
            </a:r>
            <a:r>
              <a:rPr lang="en-US" dirty="0"/>
              <a:t> de </a:t>
            </a:r>
            <a:r>
              <a:rPr lang="es-CU" dirty="0"/>
              <a:t>funcionamiento</a:t>
            </a:r>
          </a:p>
        </p:txBody>
      </p:sp>
    </p:spTree>
    <p:extLst>
      <p:ext uri="{BB962C8B-B14F-4D97-AF65-F5344CB8AC3E}">
        <p14:creationId xmlns:p14="http://schemas.microsoft.com/office/powerpoint/2010/main" val="1211000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24DC5D-F0BB-4707-BDEC-8153887BD67F}"/>
              </a:ext>
            </a:extLst>
          </p:cNvPr>
          <p:cNvSpPr>
            <a:spLocks noGrp="1"/>
          </p:cNvSpPr>
          <p:nvPr>
            <p:ph type="title"/>
          </p:nvPr>
        </p:nvSpPr>
        <p:spPr>
          <a:xfrm>
            <a:off x="1066800" y="-206472"/>
            <a:ext cx="10058400" cy="1609344"/>
          </a:xfrm>
        </p:spPr>
        <p:txBody>
          <a:bodyPr/>
          <a:lstStyle/>
          <a:p>
            <a:pPr algn="ctr"/>
            <a:r>
              <a:rPr lang="es-CU"/>
              <a:t>Ejemplo</a:t>
            </a:r>
            <a:r>
              <a:rPr lang="en-US"/>
              <a:t> de </a:t>
            </a:r>
            <a:r>
              <a:rPr lang="es-CU"/>
              <a:t>funcionamiento</a:t>
            </a:r>
            <a:endParaRPr lang="es-ES" dirty="0"/>
          </a:p>
        </p:txBody>
      </p:sp>
      <p:pic>
        <p:nvPicPr>
          <p:cNvPr id="7" name="Imagen 6">
            <a:extLst>
              <a:ext uri="{FF2B5EF4-FFF2-40B4-BE49-F238E27FC236}">
                <a16:creationId xmlns:a16="http://schemas.microsoft.com/office/drawing/2014/main" id="{87A8F324-6DD8-41E1-9416-80E18CF7D7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463" y="1165124"/>
            <a:ext cx="10367180" cy="50586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20222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a:extLst>
              <a:ext uri="{FF2B5EF4-FFF2-40B4-BE49-F238E27FC236}">
                <a16:creationId xmlns:a16="http://schemas.microsoft.com/office/drawing/2014/main" id="{9DC66159-C388-4239-B779-8B52EB223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011562"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2">
            <a:extLst>
              <a:ext uri="{FF2B5EF4-FFF2-40B4-BE49-F238E27FC236}">
                <a16:creationId xmlns:a16="http://schemas.microsoft.com/office/drawing/2014/main" id="{88495DEA-FEBE-4103-85AD-41859F53FD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1818" y="547016"/>
            <a:ext cx="2328863" cy="625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3">
            <a:extLst>
              <a:ext uri="{FF2B5EF4-FFF2-40B4-BE49-F238E27FC236}">
                <a16:creationId xmlns:a16="http://schemas.microsoft.com/office/drawing/2014/main" id="{E1923479-41EA-4291-AA4D-9AA7710E0BC2}"/>
              </a:ext>
            </a:extLst>
          </p:cNvPr>
          <p:cNvSpPr txBox="1">
            <a:spLocks noChangeArrowheads="1"/>
          </p:cNvSpPr>
          <p:nvPr/>
        </p:nvSpPr>
        <p:spPr bwMode="auto">
          <a:xfrm>
            <a:off x="5342220" y="1738158"/>
            <a:ext cx="5676439" cy="2679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a:r>
              <a:rPr lang="es-ES" sz="2800" b="1" dirty="0">
                <a:solidFill>
                  <a:schemeClr val="tx1"/>
                </a:solidFill>
                <a:latin typeface="Calibri" panose="020F0502020204030204" pitchFamily="34" charset="0"/>
                <a:cs typeface="Calibri" panose="020F0502020204030204" pitchFamily="34" charset="0"/>
              </a:rPr>
              <a:t>GENERACIÓN AUTOMÁTICA </a:t>
            </a:r>
          </a:p>
          <a:p>
            <a:pPr algn="ctr"/>
            <a:r>
              <a:rPr lang="es-ES" sz="2800" b="1" dirty="0">
                <a:solidFill>
                  <a:schemeClr val="tx1"/>
                </a:solidFill>
                <a:latin typeface="Calibri" panose="020F0502020204030204" pitchFamily="34" charset="0"/>
                <a:cs typeface="Calibri" panose="020F0502020204030204" pitchFamily="34" charset="0"/>
              </a:rPr>
              <a:t>DE </a:t>
            </a:r>
          </a:p>
          <a:p>
            <a:pPr algn="ctr"/>
            <a:r>
              <a:rPr lang="es-ES" sz="2800" b="1" dirty="0">
                <a:solidFill>
                  <a:schemeClr val="tx1"/>
                </a:solidFill>
                <a:latin typeface="Calibri" panose="020F0502020204030204" pitchFamily="34" charset="0"/>
                <a:cs typeface="Calibri" panose="020F0502020204030204" pitchFamily="34" charset="0"/>
              </a:rPr>
              <a:t>ASISTENTES VIRTUALES</a:t>
            </a:r>
          </a:p>
          <a:p>
            <a:pPr algn="ctr"/>
            <a:endParaRPr lang="es-ES" sz="2800" b="1" dirty="0">
              <a:solidFill>
                <a:schemeClr val="tx1"/>
              </a:solidFill>
              <a:latin typeface="Calibri" panose="020F0502020204030204" pitchFamily="34" charset="0"/>
              <a:cs typeface="Calibri" panose="020F0502020204030204" pitchFamily="34" charset="0"/>
            </a:endParaRPr>
          </a:p>
          <a:p>
            <a:pPr algn="ctr">
              <a:buSzPct val="100000"/>
            </a:pPr>
            <a:r>
              <a:rPr lang="es-ES" sz="2800" b="1" dirty="0">
                <a:solidFill>
                  <a:schemeClr val="tx1"/>
                </a:solidFill>
                <a:latin typeface="Calibri" panose="020F0502020204030204" pitchFamily="34" charset="0"/>
                <a:cs typeface="Calibri" panose="020F0502020204030204" pitchFamily="34" charset="0"/>
              </a:rPr>
              <a:t>Bot de atención a la población </a:t>
            </a:r>
          </a:p>
          <a:p>
            <a:pPr eaLnBrk="1" hangingPunct="1">
              <a:buSzPct val="100000"/>
            </a:pPr>
            <a:endParaRPr lang="es-ES" altLang="es-MX" sz="2800" b="1" dirty="0">
              <a:solidFill>
                <a:srgbClr val="000000"/>
              </a:solidFill>
              <a:latin typeface="Calibri" panose="020F0502020204030204" pitchFamily="34" charset="0"/>
            </a:endParaRPr>
          </a:p>
        </p:txBody>
      </p:sp>
      <p:sp>
        <p:nvSpPr>
          <p:cNvPr id="3077" name="Text Box 4">
            <a:extLst>
              <a:ext uri="{FF2B5EF4-FFF2-40B4-BE49-F238E27FC236}">
                <a16:creationId xmlns:a16="http://schemas.microsoft.com/office/drawing/2014/main" id="{8FD66142-2DAB-4455-8B45-5F028B00099B}"/>
              </a:ext>
            </a:extLst>
          </p:cNvPr>
          <p:cNvSpPr txBox="1">
            <a:spLocks noChangeArrowheads="1"/>
          </p:cNvSpPr>
          <p:nvPr/>
        </p:nvSpPr>
        <p:spPr bwMode="auto">
          <a:xfrm>
            <a:off x="5810250" y="4796509"/>
            <a:ext cx="4572000" cy="1201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eaLnBrk="1" hangingPunct="1">
              <a:buSzPct val="100000"/>
            </a:pPr>
            <a:r>
              <a:rPr lang="es-ES" altLang="es-MX" b="1" dirty="0">
                <a:solidFill>
                  <a:srgbClr val="000000"/>
                </a:solidFill>
                <a:latin typeface="Calibri" panose="020F0502020204030204" pitchFamily="34" charset="0"/>
              </a:rPr>
              <a:t>FACULTAD DE INGENIERÍA EN TELECOMUNICACIONES INFORMÁTICA Y BIOMÉDICA</a:t>
            </a:r>
          </a:p>
          <a:p>
            <a:pPr algn="ctr" eaLnBrk="1" hangingPunct="1">
              <a:buSzPct val="100000"/>
            </a:pPr>
            <a:endParaRPr lang="es-ES" altLang="es-MX" b="1" dirty="0">
              <a:solidFill>
                <a:srgbClr val="000000"/>
              </a:solidFill>
              <a:latin typeface="Calibri" panose="020F0502020204030204" pitchFamily="34" charset="0"/>
            </a:endParaRPr>
          </a:p>
        </p:txBody>
      </p:sp>
      <p:sp>
        <p:nvSpPr>
          <p:cNvPr id="3078" name="Text Box 5">
            <a:extLst>
              <a:ext uri="{FF2B5EF4-FFF2-40B4-BE49-F238E27FC236}">
                <a16:creationId xmlns:a16="http://schemas.microsoft.com/office/drawing/2014/main" id="{1795302F-7E5D-4701-8B61-F0DAF6D7F27B}"/>
              </a:ext>
            </a:extLst>
          </p:cNvPr>
          <p:cNvSpPr txBox="1">
            <a:spLocks noChangeArrowheads="1"/>
          </p:cNvSpPr>
          <p:nvPr/>
        </p:nvSpPr>
        <p:spPr bwMode="auto">
          <a:xfrm>
            <a:off x="5810250" y="5965030"/>
            <a:ext cx="45720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eaLnBrk="1" hangingPunct="1">
              <a:buSzPct val="100000"/>
            </a:pPr>
            <a:r>
              <a:rPr lang="es-ES" altLang="es-MX" b="1" dirty="0">
                <a:solidFill>
                  <a:srgbClr val="000000"/>
                </a:solidFill>
                <a:latin typeface="Calibri" panose="020F0502020204030204" pitchFamily="34" charset="0"/>
              </a:rPr>
              <a:t>22 de octubre de 2020</a:t>
            </a:r>
          </a:p>
          <a:p>
            <a:pPr eaLnBrk="1" hangingPunct="1">
              <a:buSzPct val="100000"/>
            </a:pPr>
            <a:endParaRPr lang="es-ES" altLang="es-MX"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415153906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a:extLst>
              <a:ext uri="{FF2B5EF4-FFF2-40B4-BE49-F238E27FC236}">
                <a16:creationId xmlns:a16="http://schemas.microsoft.com/office/drawing/2014/main" id="{9DC66159-C388-4239-B779-8B52EB223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011562"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2">
            <a:extLst>
              <a:ext uri="{FF2B5EF4-FFF2-40B4-BE49-F238E27FC236}">
                <a16:creationId xmlns:a16="http://schemas.microsoft.com/office/drawing/2014/main" id="{88495DEA-FEBE-4103-85AD-41859F53FD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1818" y="547016"/>
            <a:ext cx="2328863" cy="625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7" name="Text Box 4">
            <a:extLst>
              <a:ext uri="{FF2B5EF4-FFF2-40B4-BE49-F238E27FC236}">
                <a16:creationId xmlns:a16="http://schemas.microsoft.com/office/drawing/2014/main" id="{8FD66142-2DAB-4455-8B45-5F028B00099B}"/>
              </a:ext>
            </a:extLst>
          </p:cNvPr>
          <p:cNvSpPr txBox="1">
            <a:spLocks noChangeArrowheads="1"/>
          </p:cNvSpPr>
          <p:nvPr/>
        </p:nvSpPr>
        <p:spPr bwMode="auto">
          <a:xfrm>
            <a:off x="6039464" y="5521429"/>
            <a:ext cx="4572000"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eaLnBrk="1" hangingPunct="1">
              <a:buSzPct val="100000"/>
            </a:pPr>
            <a:r>
              <a:rPr lang="es-ES" altLang="es-MX" sz="2400" b="1" dirty="0">
                <a:solidFill>
                  <a:srgbClr val="000000"/>
                </a:solidFill>
                <a:latin typeface="Calibri" panose="020F0502020204030204" pitchFamily="34" charset="0"/>
              </a:rPr>
              <a:t>Departamento de Ingeniería Informática</a:t>
            </a:r>
          </a:p>
          <a:p>
            <a:pPr algn="ctr" eaLnBrk="1" hangingPunct="1">
              <a:buSzPct val="100000"/>
            </a:pPr>
            <a:endParaRPr lang="es-ES" altLang="es-MX" sz="2400" b="1" dirty="0">
              <a:solidFill>
                <a:srgbClr val="000000"/>
              </a:solidFill>
              <a:latin typeface="Calibri" panose="020F0502020204030204" pitchFamily="34" charset="0"/>
            </a:endParaRPr>
          </a:p>
        </p:txBody>
      </p:sp>
      <p:sp>
        <p:nvSpPr>
          <p:cNvPr id="7" name="CuadroTexto 6">
            <a:extLst>
              <a:ext uri="{FF2B5EF4-FFF2-40B4-BE49-F238E27FC236}">
                <a16:creationId xmlns:a16="http://schemas.microsoft.com/office/drawing/2014/main" id="{C1308155-A7B1-4DFC-A12E-1212AA235982}"/>
              </a:ext>
            </a:extLst>
          </p:cNvPr>
          <p:cNvSpPr txBox="1"/>
          <p:nvPr/>
        </p:nvSpPr>
        <p:spPr>
          <a:xfrm>
            <a:off x="5276235" y="1461006"/>
            <a:ext cx="6098458" cy="2677656"/>
          </a:xfrm>
          <a:prstGeom prst="rect">
            <a:avLst/>
          </a:prstGeom>
          <a:noFill/>
        </p:spPr>
        <p:txBody>
          <a:bodyPr wrap="square">
            <a:spAutoFit/>
          </a:bodyPr>
          <a:lstStyle/>
          <a:p>
            <a:pPr algn="ctr"/>
            <a:r>
              <a:rPr lang="es-ES" sz="2800" b="1" dirty="0">
                <a:latin typeface="Calibri" panose="020F0502020204030204" pitchFamily="34" charset="0"/>
                <a:cs typeface="Calibri" panose="020F0502020204030204" pitchFamily="34" charset="0"/>
              </a:rPr>
              <a:t>Autores</a:t>
            </a:r>
          </a:p>
          <a:p>
            <a:pPr algn="ctr"/>
            <a:endParaRPr lang="es-ES" sz="2800" b="1" dirty="0">
              <a:latin typeface="Calibri" panose="020F0502020204030204" pitchFamily="34" charset="0"/>
              <a:cs typeface="Calibri" panose="020F0502020204030204" pitchFamily="34" charset="0"/>
            </a:endParaRPr>
          </a:p>
          <a:p>
            <a:pPr algn="ctr"/>
            <a:r>
              <a:rPr lang="es-ES" sz="2800" b="1" dirty="0">
                <a:latin typeface="Calibri" panose="020F0502020204030204" pitchFamily="34" charset="0"/>
                <a:cs typeface="Calibri" panose="020F0502020204030204" pitchFamily="34" charset="0"/>
              </a:rPr>
              <a:t>Jorge Ernesto Duvalón Hernández</a:t>
            </a:r>
          </a:p>
          <a:p>
            <a:pPr algn="ctr"/>
            <a:endParaRPr lang="es-ES" sz="2800" b="1" dirty="0">
              <a:latin typeface="Calibri" panose="020F0502020204030204" pitchFamily="34" charset="0"/>
              <a:cs typeface="Calibri" panose="020F0502020204030204" pitchFamily="34" charset="0"/>
            </a:endParaRPr>
          </a:p>
          <a:p>
            <a:pPr algn="ctr"/>
            <a:r>
              <a:rPr lang="es-ES" sz="2800" b="1" dirty="0">
                <a:latin typeface="Calibri" panose="020F0502020204030204" pitchFamily="34" charset="0"/>
                <a:cs typeface="Calibri" panose="020F0502020204030204" pitchFamily="34" charset="0"/>
              </a:rPr>
              <a:t> </a:t>
            </a:r>
            <a:r>
              <a:rPr lang="es-ES" sz="2800" b="1" dirty="0" err="1">
                <a:latin typeface="Calibri" panose="020F0502020204030204" pitchFamily="34" charset="0"/>
                <a:cs typeface="Calibri" panose="020F0502020204030204" pitchFamily="34" charset="0"/>
              </a:rPr>
              <a:t>Dionis</a:t>
            </a:r>
            <a:r>
              <a:rPr lang="es-ES" sz="2800" b="1" dirty="0">
                <a:latin typeface="Calibri" panose="020F0502020204030204" pitchFamily="34" charset="0"/>
                <a:cs typeface="Calibri" panose="020F0502020204030204" pitchFamily="34" charset="0"/>
              </a:rPr>
              <a:t> López Ramos</a:t>
            </a:r>
            <a:endParaRPr lang="es-ES" sz="2800" dirty="0">
              <a:latin typeface="Calibri" panose="020F0502020204030204" pitchFamily="34" charset="0"/>
              <a:cs typeface="Calibri" panose="020F0502020204030204" pitchFamily="34" charset="0"/>
            </a:endParaRPr>
          </a:p>
          <a:p>
            <a:endParaRPr lang="es-ES" sz="2800" dirty="0"/>
          </a:p>
        </p:txBody>
      </p:sp>
    </p:spTree>
    <p:extLst>
      <p:ext uri="{BB962C8B-B14F-4D97-AF65-F5344CB8AC3E}">
        <p14:creationId xmlns:p14="http://schemas.microsoft.com/office/powerpoint/2010/main" val="328470522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01204" y="2586"/>
            <a:ext cx="9404723" cy="1400530"/>
          </a:xfrm>
        </p:spPr>
        <p:txBody>
          <a:bodyPr>
            <a:normAutofit/>
          </a:bodyPr>
          <a:lstStyle/>
          <a:p>
            <a:pPr algn="ctr"/>
            <a:r>
              <a:rPr lang="es-ES" sz="4400" dirty="0"/>
              <a:t>Concepto Importante</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6609" y="1165123"/>
            <a:ext cx="5899341" cy="26252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7" name="Grupo 16">
            <a:extLst>
              <a:ext uri="{FF2B5EF4-FFF2-40B4-BE49-F238E27FC236}">
                <a16:creationId xmlns:a16="http://schemas.microsoft.com/office/drawing/2014/main" id="{51DF1F65-98AD-4492-B695-140255AE1B23}"/>
              </a:ext>
            </a:extLst>
          </p:cNvPr>
          <p:cNvGrpSpPr/>
          <p:nvPr/>
        </p:nvGrpSpPr>
        <p:grpSpPr>
          <a:xfrm>
            <a:off x="1301205" y="4750004"/>
            <a:ext cx="9404722" cy="1246402"/>
            <a:chOff x="1077103" y="4361880"/>
            <a:chExt cx="7962045" cy="1246402"/>
          </a:xfrm>
        </p:grpSpPr>
        <p:pic>
          <p:nvPicPr>
            <p:cNvPr id="8" name="Imagen 7">
              <a:extLst>
                <a:ext uri="{FF2B5EF4-FFF2-40B4-BE49-F238E27FC236}">
                  <a16:creationId xmlns:a16="http://schemas.microsoft.com/office/drawing/2014/main" id="{087B340E-9CE5-46D7-8C29-DFD0821599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3777" y="4361880"/>
              <a:ext cx="1655371" cy="1246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Imagen 11">
              <a:extLst>
                <a:ext uri="{FF2B5EF4-FFF2-40B4-BE49-F238E27FC236}">
                  <a16:creationId xmlns:a16="http://schemas.microsoft.com/office/drawing/2014/main" id="{2EADE028-EBFB-4424-BB9D-0465D10368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6512" y="4361880"/>
              <a:ext cx="1585426" cy="1246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4" name="Grupo 13">
              <a:extLst>
                <a:ext uri="{FF2B5EF4-FFF2-40B4-BE49-F238E27FC236}">
                  <a16:creationId xmlns:a16="http://schemas.microsoft.com/office/drawing/2014/main" id="{10C4FFEE-6C49-4E04-AC07-40C924D1BBD4}"/>
                </a:ext>
              </a:extLst>
            </p:cNvPr>
            <p:cNvGrpSpPr/>
            <p:nvPr/>
          </p:nvGrpSpPr>
          <p:grpSpPr>
            <a:xfrm>
              <a:off x="1077103" y="4361881"/>
              <a:ext cx="1426865" cy="1246400"/>
              <a:chOff x="1077103" y="4361881"/>
              <a:chExt cx="1245463" cy="1246400"/>
            </a:xfrm>
          </p:grpSpPr>
          <p:pic>
            <p:nvPicPr>
              <p:cNvPr id="6" name="Imagen 5">
                <a:extLst>
                  <a:ext uri="{FF2B5EF4-FFF2-40B4-BE49-F238E27FC236}">
                    <a16:creationId xmlns:a16="http://schemas.microsoft.com/office/drawing/2014/main" id="{D7EB3E0B-CDF4-4FE2-A38B-565859290D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7103" y="4361881"/>
                <a:ext cx="1245463" cy="1246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CuadroTexto 12">
                <a:extLst>
                  <a:ext uri="{FF2B5EF4-FFF2-40B4-BE49-F238E27FC236}">
                    <a16:creationId xmlns:a16="http://schemas.microsoft.com/office/drawing/2014/main" id="{B078D816-56CC-4E58-BB59-236648083603}"/>
                  </a:ext>
                </a:extLst>
              </p:cNvPr>
              <p:cNvSpPr txBox="1"/>
              <p:nvPr/>
            </p:nvSpPr>
            <p:spPr>
              <a:xfrm>
                <a:off x="1334825" y="4815803"/>
                <a:ext cx="933902" cy="338554"/>
              </a:xfrm>
              <a:prstGeom prst="rect">
                <a:avLst/>
              </a:prstGeom>
              <a:noFill/>
              <a:ln>
                <a:noFill/>
              </a:ln>
            </p:spPr>
            <p:txBody>
              <a:bodyPr wrap="square" rtlCol="0">
                <a:spAutoFit/>
              </a:bodyPr>
              <a:lstStyle/>
              <a:p>
                <a:r>
                  <a:rPr lang="es-ES" sz="1600" dirty="0"/>
                  <a:t>Cortana</a:t>
                </a:r>
              </a:p>
            </p:txBody>
          </p:sp>
        </p:grpSp>
        <p:pic>
          <p:nvPicPr>
            <p:cNvPr id="16" name="Imagen 15">
              <a:extLst>
                <a:ext uri="{FF2B5EF4-FFF2-40B4-BE49-F238E27FC236}">
                  <a16:creationId xmlns:a16="http://schemas.microsoft.com/office/drawing/2014/main" id="{BAFD21F4-017C-4546-A80D-5DB4D76E46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84066" y="4361881"/>
              <a:ext cx="1720668" cy="1246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cxnSp>
        <p:nvCxnSpPr>
          <p:cNvPr id="19" name="Conector recto de flecha 18">
            <a:extLst>
              <a:ext uri="{FF2B5EF4-FFF2-40B4-BE49-F238E27FC236}">
                <a16:creationId xmlns:a16="http://schemas.microsoft.com/office/drawing/2014/main" id="{EB862579-AD7D-40AA-8E08-51B3BBFAD0E0}"/>
              </a:ext>
            </a:extLst>
          </p:cNvPr>
          <p:cNvCxnSpPr/>
          <p:nvPr/>
        </p:nvCxnSpPr>
        <p:spPr>
          <a:xfrm flipH="1">
            <a:off x="2403987" y="3790334"/>
            <a:ext cx="582622" cy="7374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ector recto de flecha 20">
            <a:extLst>
              <a:ext uri="{FF2B5EF4-FFF2-40B4-BE49-F238E27FC236}">
                <a16:creationId xmlns:a16="http://schemas.microsoft.com/office/drawing/2014/main" id="{0BD34225-9C82-482C-853C-FFB0C4E5367F}"/>
              </a:ext>
            </a:extLst>
          </p:cNvPr>
          <p:cNvCxnSpPr/>
          <p:nvPr/>
        </p:nvCxnSpPr>
        <p:spPr>
          <a:xfrm>
            <a:off x="4569920" y="3790334"/>
            <a:ext cx="0" cy="817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ector recto de flecha 22">
            <a:extLst>
              <a:ext uri="{FF2B5EF4-FFF2-40B4-BE49-F238E27FC236}">
                <a16:creationId xmlns:a16="http://schemas.microsoft.com/office/drawing/2014/main" id="{5F7410E2-188C-40F8-894D-7D295AFCAB00}"/>
              </a:ext>
            </a:extLst>
          </p:cNvPr>
          <p:cNvCxnSpPr>
            <a:cxnSpLocks/>
          </p:cNvCxnSpPr>
          <p:nvPr/>
        </p:nvCxnSpPr>
        <p:spPr>
          <a:xfrm>
            <a:off x="7162435" y="3790334"/>
            <a:ext cx="0" cy="817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ector recto de flecha 25">
            <a:extLst>
              <a:ext uri="{FF2B5EF4-FFF2-40B4-BE49-F238E27FC236}">
                <a16:creationId xmlns:a16="http://schemas.microsoft.com/office/drawing/2014/main" id="{C620EDB3-74B6-4B60-80AD-7FBB9B08B8D6}"/>
              </a:ext>
            </a:extLst>
          </p:cNvPr>
          <p:cNvCxnSpPr/>
          <p:nvPr/>
        </p:nvCxnSpPr>
        <p:spPr>
          <a:xfrm>
            <a:off x="8885950" y="3790334"/>
            <a:ext cx="729998" cy="817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4456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2C0955-1AA8-406E-8C4B-58DC377FF286}"/>
              </a:ext>
            </a:extLst>
          </p:cNvPr>
          <p:cNvSpPr>
            <a:spLocks noGrp="1"/>
          </p:cNvSpPr>
          <p:nvPr>
            <p:ph type="title"/>
          </p:nvPr>
        </p:nvSpPr>
        <p:spPr/>
        <p:txBody>
          <a:bodyPr/>
          <a:lstStyle/>
          <a:p>
            <a:pPr algn="ctr"/>
            <a:r>
              <a:rPr lang="es-ES" dirty="0"/>
              <a:t>Plataformas para desarrollar Asistentes Virtuales</a:t>
            </a:r>
          </a:p>
        </p:txBody>
      </p:sp>
      <p:pic>
        <p:nvPicPr>
          <p:cNvPr id="4" name="Imagen 3">
            <a:extLst>
              <a:ext uri="{FF2B5EF4-FFF2-40B4-BE49-F238E27FC236}">
                <a16:creationId xmlns:a16="http://schemas.microsoft.com/office/drawing/2014/main" id="{BC395ECD-DBA9-415F-8FF4-FA6E54147F4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6112" y="5018375"/>
            <a:ext cx="1685925" cy="8947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n 4">
            <a:extLst>
              <a:ext uri="{FF2B5EF4-FFF2-40B4-BE49-F238E27FC236}">
                <a16:creationId xmlns:a16="http://schemas.microsoft.com/office/drawing/2014/main" id="{D8639118-DF94-41D6-839A-96338033308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20146" y="2556664"/>
            <a:ext cx="1831340" cy="1095375"/>
          </a:xfrm>
          <a:prstGeom prst="rect">
            <a:avLst/>
          </a:prstGeom>
          <a:ln w="57150" cap="sq">
            <a:solidFill>
              <a:srgbClr val="00B050"/>
            </a:solidFill>
            <a:prstDash val="solid"/>
            <a:miter lim="800000"/>
          </a:ln>
          <a:effectLst>
            <a:outerShdw blurRad="50800" dist="38100" dir="2700000" algn="tl" rotWithShape="0">
              <a:srgbClr val="000000">
                <a:alpha val="43000"/>
              </a:srgbClr>
            </a:outerShdw>
          </a:effectLst>
        </p:spPr>
      </p:pic>
      <p:pic>
        <p:nvPicPr>
          <p:cNvPr id="6" name="Imagen 5">
            <a:extLst>
              <a:ext uri="{FF2B5EF4-FFF2-40B4-BE49-F238E27FC236}">
                <a16:creationId xmlns:a16="http://schemas.microsoft.com/office/drawing/2014/main" id="{0E9BEDC6-38BC-46BC-864F-997C038ABB0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257800" y="3556789"/>
            <a:ext cx="1676400" cy="933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Imagen 6">
            <a:extLst>
              <a:ext uri="{FF2B5EF4-FFF2-40B4-BE49-F238E27FC236}">
                <a16:creationId xmlns:a16="http://schemas.microsoft.com/office/drawing/2014/main" id="{ACF6082A-1A41-4BE7-A261-2C3E85DDB218}"/>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670311" y="4774401"/>
            <a:ext cx="1831340" cy="971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n 7">
            <a:extLst>
              <a:ext uri="{FF2B5EF4-FFF2-40B4-BE49-F238E27FC236}">
                <a16:creationId xmlns:a16="http://schemas.microsoft.com/office/drawing/2014/main" id="{B4F7C0F5-4E8B-402C-9ADC-77E867D1F1C1}"/>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873250" y="2556664"/>
            <a:ext cx="1771650" cy="1000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CuadroTexto 9">
            <a:extLst>
              <a:ext uri="{FF2B5EF4-FFF2-40B4-BE49-F238E27FC236}">
                <a16:creationId xmlns:a16="http://schemas.microsoft.com/office/drawing/2014/main" id="{50AEE687-1E65-459B-80D2-647E41689EA1}"/>
              </a:ext>
            </a:extLst>
          </p:cNvPr>
          <p:cNvSpPr txBox="1"/>
          <p:nvPr/>
        </p:nvSpPr>
        <p:spPr>
          <a:xfrm>
            <a:off x="5029790" y="4589735"/>
            <a:ext cx="2226416" cy="369332"/>
          </a:xfrm>
          <a:prstGeom prst="rect">
            <a:avLst/>
          </a:prstGeom>
          <a:noFill/>
        </p:spPr>
        <p:txBody>
          <a:bodyPr wrap="square">
            <a:spAutoFit/>
          </a:bodyPr>
          <a:lstStyle/>
          <a:p>
            <a:r>
              <a:rPr lang="en-US" sz="1800" b="1" dirty="0">
                <a:solidFill>
                  <a:srgbClr val="000000"/>
                </a:solidFill>
                <a:effectLst/>
                <a:latin typeface="Arial" panose="020B0604020202020204" pitchFamily="34" charset="0"/>
                <a:ea typeface="Segoe UI" panose="020B0502040204020203" pitchFamily="34" charset="0"/>
              </a:rPr>
              <a:t>Azure Bot Service</a:t>
            </a:r>
            <a:endParaRPr lang="es-ES" dirty="0"/>
          </a:p>
        </p:txBody>
      </p:sp>
      <p:sp>
        <p:nvSpPr>
          <p:cNvPr id="12" name="CuadroTexto 11">
            <a:extLst>
              <a:ext uri="{FF2B5EF4-FFF2-40B4-BE49-F238E27FC236}">
                <a16:creationId xmlns:a16="http://schemas.microsoft.com/office/drawing/2014/main" id="{31E1267E-7502-48B7-B335-A97445CB8EA6}"/>
              </a:ext>
            </a:extLst>
          </p:cNvPr>
          <p:cNvSpPr txBox="1"/>
          <p:nvPr/>
        </p:nvSpPr>
        <p:spPr>
          <a:xfrm>
            <a:off x="1980561" y="3650145"/>
            <a:ext cx="1621476" cy="369332"/>
          </a:xfrm>
          <a:prstGeom prst="rect">
            <a:avLst/>
          </a:prstGeom>
          <a:noFill/>
        </p:spPr>
        <p:txBody>
          <a:bodyPr wrap="square">
            <a:spAutoFit/>
          </a:bodyPr>
          <a:lstStyle/>
          <a:p>
            <a:r>
              <a:rPr lang="en-US" sz="1800" b="1" dirty="0">
                <a:solidFill>
                  <a:srgbClr val="000000"/>
                </a:solidFill>
                <a:effectLst/>
                <a:latin typeface="Arial" panose="020B0604020202020204" pitchFamily="34" charset="0"/>
                <a:ea typeface="Segoe UI" panose="020B0502040204020203" pitchFamily="34" charset="0"/>
              </a:rPr>
              <a:t>Amazon Lex </a:t>
            </a:r>
            <a:endParaRPr lang="es-ES" dirty="0"/>
          </a:p>
        </p:txBody>
      </p:sp>
      <p:sp>
        <p:nvSpPr>
          <p:cNvPr id="14" name="CuadroTexto 13">
            <a:extLst>
              <a:ext uri="{FF2B5EF4-FFF2-40B4-BE49-F238E27FC236}">
                <a16:creationId xmlns:a16="http://schemas.microsoft.com/office/drawing/2014/main" id="{71E03349-2A75-4330-95FD-178D52E0DA03}"/>
              </a:ext>
            </a:extLst>
          </p:cNvPr>
          <p:cNvSpPr txBox="1"/>
          <p:nvPr/>
        </p:nvSpPr>
        <p:spPr>
          <a:xfrm>
            <a:off x="2090584" y="5951825"/>
            <a:ext cx="1511453" cy="369332"/>
          </a:xfrm>
          <a:prstGeom prst="rect">
            <a:avLst/>
          </a:prstGeom>
          <a:noFill/>
        </p:spPr>
        <p:txBody>
          <a:bodyPr wrap="square">
            <a:spAutoFit/>
          </a:bodyPr>
          <a:lstStyle/>
          <a:p>
            <a:r>
              <a:rPr lang="en-US" sz="1800" b="1" dirty="0" err="1">
                <a:solidFill>
                  <a:srgbClr val="000000"/>
                </a:solidFill>
                <a:effectLst/>
                <a:latin typeface="Arial" panose="020B0604020202020204" pitchFamily="34" charset="0"/>
                <a:ea typeface="Segoe UI" panose="020B0502040204020203" pitchFamily="34" charset="0"/>
              </a:rPr>
              <a:t>DialogFlow</a:t>
            </a:r>
            <a:r>
              <a:rPr lang="en-US" sz="1800" b="1" dirty="0">
                <a:solidFill>
                  <a:srgbClr val="000000"/>
                </a:solidFill>
                <a:effectLst/>
                <a:latin typeface="Arial" panose="020B0604020202020204" pitchFamily="34" charset="0"/>
                <a:ea typeface="Segoe UI" panose="020B0502040204020203" pitchFamily="34" charset="0"/>
              </a:rPr>
              <a:t> </a:t>
            </a:r>
            <a:endParaRPr lang="es-ES" dirty="0"/>
          </a:p>
        </p:txBody>
      </p:sp>
      <p:sp>
        <p:nvSpPr>
          <p:cNvPr id="16" name="CuadroTexto 15">
            <a:extLst>
              <a:ext uri="{FF2B5EF4-FFF2-40B4-BE49-F238E27FC236}">
                <a16:creationId xmlns:a16="http://schemas.microsoft.com/office/drawing/2014/main" id="{22ACA199-EA84-4B97-95AF-99B4A5725303}"/>
              </a:ext>
            </a:extLst>
          </p:cNvPr>
          <p:cNvSpPr txBox="1"/>
          <p:nvPr/>
        </p:nvSpPr>
        <p:spPr>
          <a:xfrm>
            <a:off x="9104814" y="3745395"/>
            <a:ext cx="962333" cy="369332"/>
          </a:xfrm>
          <a:prstGeom prst="rect">
            <a:avLst/>
          </a:prstGeom>
          <a:noFill/>
        </p:spPr>
        <p:txBody>
          <a:bodyPr wrap="square">
            <a:spAutoFit/>
          </a:bodyPr>
          <a:lstStyle/>
          <a:p>
            <a:r>
              <a:rPr lang="en-US" sz="1800" b="1" u="sng" dirty="0">
                <a:solidFill>
                  <a:srgbClr val="000000"/>
                </a:solidFill>
                <a:effectLst/>
                <a:latin typeface="Arial" panose="020B0604020202020204" pitchFamily="34" charset="0"/>
                <a:ea typeface="Segoe UI" panose="020B0502040204020203" pitchFamily="34" charset="0"/>
              </a:rPr>
              <a:t>RASA</a:t>
            </a:r>
            <a:endParaRPr lang="es-ES" u="sng" dirty="0"/>
          </a:p>
        </p:txBody>
      </p:sp>
      <p:sp>
        <p:nvSpPr>
          <p:cNvPr id="18" name="CuadroTexto 17">
            <a:extLst>
              <a:ext uri="{FF2B5EF4-FFF2-40B4-BE49-F238E27FC236}">
                <a16:creationId xmlns:a16="http://schemas.microsoft.com/office/drawing/2014/main" id="{2DBBAC76-2135-4502-A721-12D8E52255BE}"/>
              </a:ext>
            </a:extLst>
          </p:cNvPr>
          <p:cNvSpPr txBox="1"/>
          <p:nvPr/>
        </p:nvSpPr>
        <p:spPr>
          <a:xfrm>
            <a:off x="9104814" y="5903218"/>
            <a:ext cx="1346672" cy="369332"/>
          </a:xfrm>
          <a:prstGeom prst="rect">
            <a:avLst/>
          </a:prstGeom>
          <a:noFill/>
        </p:spPr>
        <p:txBody>
          <a:bodyPr wrap="square">
            <a:spAutoFit/>
          </a:bodyPr>
          <a:lstStyle/>
          <a:p>
            <a:r>
              <a:rPr lang="en-US" sz="1800" b="1" dirty="0" err="1">
                <a:solidFill>
                  <a:srgbClr val="000000"/>
                </a:solidFill>
                <a:effectLst/>
                <a:latin typeface="Arial" panose="020B0604020202020204" pitchFamily="34" charset="0"/>
                <a:ea typeface="Segoe UI" panose="020B0502040204020203" pitchFamily="34" charset="0"/>
              </a:rPr>
              <a:t>BotPress</a:t>
            </a:r>
            <a:endParaRPr lang="es-ES" dirty="0"/>
          </a:p>
        </p:txBody>
      </p:sp>
    </p:spTree>
    <p:extLst>
      <p:ext uri="{BB962C8B-B14F-4D97-AF65-F5344CB8AC3E}">
        <p14:creationId xmlns:p14="http://schemas.microsoft.com/office/powerpoint/2010/main" val="47163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4400" dirty="0"/>
              <a:t>Problema</a:t>
            </a:r>
          </a:p>
        </p:txBody>
      </p:sp>
      <p:sp>
        <p:nvSpPr>
          <p:cNvPr id="3" name="Marcador de contenido 2"/>
          <p:cNvSpPr>
            <a:spLocks noGrp="1"/>
          </p:cNvSpPr>
          <p:nvPr>
            <p:ph idx="1"/>
          </p:nvPr>
        </p:nvSpPr>
        <p:spPr>
          <a:xfrm>
            <a:off x="1458809" y="1460090"/>
            <a:ext cx="9669439" cy="3442110"/>
          </a:xfrm>
        </p:spPr>
        <p:txBody>
          <a:bodyPr>
            <a:normAutofit/>
          </a:bodyPr>
          <a:lstStyle/>
          <a:p>
            <a:pPr marL="0" indent="0" algn="just">
              <a:buNone/>
            </a:pPr>
            <a:endParaRPr lang="es-ES" dirty="0">
              <a:latin typeface="Arial" panose="020B0604020202020204" pitchFamily="34" charset="0"/>
              <a:cs typeface="Arial" panose="020B0604020202020204" pitchFamily="34" charset="0"/>
            </a:endParaRPr>
          </a:p>
          <a:p>
            <a:pPr algn="just"/>
            <a:r>
              <a:rPr lang="es-MX" dirty="0">
                <a:latin typeface="Arial" panose="020B0604020202020204" pitchFamily="34" charset="0"/>
                <a:cs typeface="Arial" panose="020B0604020202020204" pitchFamily="34" charset="0"/>
              </a:rPr>
              <a:t>Las personas necesitan satisfacer dudas sobre cualquier tema constantemente. </a:t>
            </a:r>
          </a:p>
          <a:p>
            <a:pPr algn="just"/>
            <a:r>
              <a:rPr lang="es-ES" dirty="0">
                <a:latin typeface="Arial" panose="020B0604020202020204" pitchFamily="34" charset="0"/>
                <a:cs typeface="Arial" panose="020B0604020202020204" pitchFamily="34" charset="0"/>
              </a:rPr>
              <a:t>En los momentos críticos, los canales tradicionales no pueden satisfacer la demanda pico y la búsqueda de información.</a:t>
            </a:r>
          </a:p>
          <a:p>
            <a:pPr algn="just"/>
            <a:r>
              <a:rPr lang="es-ES" dirty="0">
                <a:latin typeface="Arial" panose="020B0604020202020204" pitchFamily="34" charset="0"/>
                <a:cs typeface="Arial" panose="020B0604020202020204" pitchFamily="34" charset="0"/>
              </a:rPr>
              <a:t>Las entidades deben realizar altos costos para mantener una eficiente atención al cliente ante la creciente demanda. </a:t>
            </a:r>
          </a:p>
          <a:p>
            <a:pPr algn="just"/>
            <a:r>
              <a:rPr lang="es-MX" dirty="0">
                <a:latin typeface="Arial" panose="020B0604020202020204" pitchFamily="34" charset="0"/>
                <a:cs typeface="Arial" panose="020B0604020202020204" pitchFamily="34" charset="0"/>
              </a:rPr>
              <a:t>Los chatbots pueden resolver dichas necesidades, sin embargo actualmente </a:t>
            </a:r>
            <a:r>
              <a:rPr lang="es-ES" dirty="0">
                <a:latin typeface="Arial" panose="020B0604020202020204" pitchFamily="34" charset="0"/>
                <a:cs typeface="Arial" panose="020B0604020202020204" pitchFamily="34" charset="0"/>
              </a:rPr>
              <a:t>el conocimiento que poseen es insuficiente para que puedan dar soluciones</a:t>
            </a:r>
            <a:r>
              <a:rPr lang="es-MX" dirty="0">
                <a:latin typeface="Arial" panose="020B0604020202020204" pitchFamily="34" charset="0"/>
                <a:cs typeface="Arial" panose="020B0604020202020204" pitchFamily="34" charset="0"/>
              </a:rPr>
              <a:t>.</a:t>
            </a:r>
          </a:p>
          <a:p>
            <a:pPr algn="just"/>
            <a:endParaRPr lang="es-ES" dirty="0"/>
          </a:p>
        </p:txBody>
      </p:sp>
    </p:spTree>
    <p:extLst>
      <p:ext uri="{BB962C8B-B14F-4D97-AF65-F5344CB8AC3E}">
        <p14:creationId xmlns:p14="http://schemas.microsoft.com/office/powerpoint/2010/main" val="3103350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FBDF31-4857-40B5-B742-78C915549574}"/>
              </a:ext>
            </a:extLst>
          </p:cNvPr>
          <p:cNvSpPr>
            <a:spLocks noGrp="1"/>
          </p:cNvSpPr>
          <p:nvPr>
            <p:ph type="title"/>
          </p:nvPr>
        </p:nvSpPr>
        <p:spPr>
          <a:xfrm>
            <a:off x="1069848" y="366648"/>
            <a:ext cx="10058400" cy="1609344"/>
          </a:xfrm>
        </p:spPr>
        <p:txBody>
          <a:bodyPr/>
          <a:lstStyle/>
          <a:p>
            <a:pPr algn="ctr"/>
            <a:r>
              <a:rPr lang="es-ES" dirty="0"/>
              <a:t>Inteligencia artificial</a:t>
            </a:r>
          </a:p>
        </p:txBody>
      </p:sp>
      <p:grpSp>
        <p:nvGrpSpPr>
          <p:cNvPr id="15" name="Grupo 14">
            <a:extLst>
              <a:ext uri="{FF2B5EF4-FFF2-40B4-BE49-F238E27FC236}">
                <a16:creationId xmlns:a16="http://schemas.microsoft.com/office/drawing/2014/main" id="{EA8060B5-8254-4FC9-850C-7971209CC007}"/>
              </a:ext>
            </a:extLst>
          </p:cNvPr>
          <p:cNvGrpSpPr/>
          <p:nvPr/>
        </p:nvGrpSpPr>
        <p:grpSpPr>
          <a:xfrm>
            <a:off x="429861" y="2093976"/>
            <a:ext cx="4943476" cy="4397804"/>
            <a:chOff x="710073" y="2093976"/>
            <a:chExt cx="4943476" cy="4397804"/>
          </a:xfrm>
        </p:grpSpPr>
        <p:sp>
          <p:nvSpPr>
            <p:cNvPr id="8" name="CuadroTexto 7">
              <a:extLst>
                <a:ext uri="{FF2B5EF4-FFF2-40B4-BE49-F238E27FC236}">
                  <a16:creationId xmlns:a16="http://schemas.microsoft.com/office/drawing/2014/main" id="{5D2B80F8-FB5B-4426-881F-56DF9B1C6DCB}"/>
                </a:ext>
              </a:extLst>
            </p:cNvPr>
            <p:cNvSpPr txBox="1"/>
            <p:nvPr/>
          </p:nvSpPr>
          <p:spPr>
            <a:xfrm>
              <a:off x="710074" y="5014452"/>
              <a:ext cx="4943475" cy="1477328"/>
            </a:xfrm>
            <a:prstGeom prst="rect">
              <a:avLst/>
            </a:prstGeom>
            <a:noFill/>
          </p:spPr>
          <p:txBody>
            <a:bodyPr wrap="square" rtlCol="0">
              <a:spAutoFit/>
            </a:bodyPr>
            <a:lstStyle/>
            <a:p>
              <a:pPr algn="ctr"/>
              <a:r>
                <a:rPr lang="es-ES" b="1" dirty="0"/>
                <a:t>Procesamiento del lenguaje natural (PLN) y </a:t>
              </a:r>
            </a:p>
            <a:p>
              <a:pPr algn="ctr"/>
              <a:r>
                <a:rPr lang="es-ES" b="1" dirty="0"/>
                <a:t>Aprendizaje automático.</a:t>
              </a:r>
            </a:p>
            <a:p>
              <a:endParaRPr lang="es-ES" b="1" dirty="0"/>
            </a:p>
            <a:p>
              <a:endParaRPr lang="es-ES" b="1" dirty="0"/>
            </a:p>
          </p:txBody>
        </p:sp>
        <p:pic>
          <p:nvPicPr>
            <p:cNvPr id="10" name="Imagen 9">
              <a:extLst>
                <a:ext uri="{FF2B5EF4-FFF2-40B4-BE49-F238E27FC236}">
                  <a16:creationId xmlns:a16="http://schemas.microsoft.com/office/drawing/2014/main" id="{8ECE235E-FBD4-4E90-B0C0-BADABD322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073" y="2093976"/>
              <a:ext cx="4943475" cy="2845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grpSp>
        <p:nvGrpSpPr>
          <p:cNvPr id="14" name="Grupo 13">
            <a:extLst>
              <a:ext uri="{FF2B5EF4-FFF2-40B4-BE49-F238E27FC236}">
                <a16:creationId xmlns:a16="http://schemas.microsoft.com/office/drawing/2014/main" id="{94B20D27-6DC1-4C4B-BDD9-F1CF456ABAD7}"/>
              </a:ext>
            </a:extLst>
          </p:cNvPr>
          <p:cNvGrpSpPr/>
          <p:nvPr/>
        </p:nvGrpSpPr>
        <p:grpSpPr>
          <a:xfrm>
            <a:off x="6607272" y="2093976"/>
            <a:ext cx="5260258" cy="4120805"/>
            <a:chOff x="6386052" y="2093976"/>
            <a:chExt cx="5260258" cy="4120805"/>
          </a:xfrm>
        </p:grpSpPr>
        <p:pic>
          <p:nvPicPr>
            <p:cNvPr id="12" name="Imagen 11">
              <a:extLst>
                <a:ext uri="{FF2B5EF4-FFF2-40B4-BE49-F238E27FC236}">
                  <a16:creationId xmlns:a16="http://schemas.microsoft.com/office/drawing/2014/main" id="{96666AEA-E854-4594-96EB-7D94A5F872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6052" y="2093976"/>
              <a:ext cx="5260258" cy="2845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CuadroTexto 12">
              <a:extLst>
                <a:ext uri="{FF2B5EF4-FFF2-40B4-BE49-F238E27FC236}">
                  <a16:creationId xmlns:a16="http://schemas.microsoft.com/office/drawing/2014/main" id="{F16B6354-23FC-4A05-986B-78420756B465}"/>
                </a:ext>
              </a:extLst>
            </p:cNvPr>
            <p:cNvSpPr txBox="1"/>
            <p:nvPr/>
          </p:nvSpPr>
          <p:spPr>
            <a:xfrm>
              <a:off x="6386052" y="5014452"/>
              <a:ext cx="5260258" cy="1200329"/>
            </a:xfrm>
            <a:prstGeom prst="rect">
              <a:avLst/>
            </a:prstGeom>
            <a:noFill/>
          </p:spPr>
          <p:txBody>
            <a:bodyPr wrap="square" rtlCol="0">
              <a:spAutoFit/>
            </a:bodyPr>
            <a:lstStyle/>
            <a:p>
              <a:pPr algn="just"/>
              <a:r>
                <a:rPr lang="es-ES" b="1" dirty="0"/>
                <a:t>Establecer una conversación o experiencia conversacional con una persona, responder preguntas o interactuar de la forma más natural posible.</a:t>
              </a:r>
            </a:p>
          </p:txBody>
        </p:sp>
      </p:grpSp>
      <p:cxnSp>
        <p:nvCxnSpPr>
          <p:cNvPr id="17" name="Conector recto de flecha 16">
            <a:extLst>
              <a:ext uri="{FF2B5EF4-FFF2-40B4-BE49-F238E27FC236}">
                <a16:creationId xmlns:a16="http://schemas.microsoft.com/office/drawing/2014/main" id="{1EE3E813-7EDA-4A2B-85F1-FF50B1B0ABCD}"/>
              </a:ext>
            </a:extLst>
          </p:cNvPr>
          <p:cNvCxnSpPr>
            <a:cxnSpLocks/>
          </p:cNvCxnSpPr>
          <p:nvPr/>
        </p:nvCxnSpPr>
        <p:spPr>
          <a:xfrm>
            <a:off x="5545394" y="3539613"/>
            <a:ext cx="91440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 name="Conector recto de flecha 19">
            <a:extLst>
              <a:ext uri="{FF2B5EF4-FFF2-40B4-BE49-F238E27FC236}">
                <a16:creationId xmlns:a16="http://schemas.microsoft.com/office/drawing/2014/main" id="{6753368F-F861-4D46-8B09-3ADB5C35D9C2}"/>
              </a:ext>
            </a:extLst>
          </p:cNvPr>
          <p:cNvCxnSpPr>
            <a:cxnSpLocks/>
          </p:cNvCxnSpPr>
          <p:nvPr/>
        </p:nvCxnSpPr>
        <p:spPr>
          <a:xfrm flipH="1">
            <a:off x="5545394" y="3967316"/>
            <a:ext cx="91440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19299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normAutofit/>
          </a:bodyPr>
          <a:lstStyle/>
          <a:p>
            <a:pPr algn="ctr"/>
            <a:r>
              <a:rPr lang="es-ES" sz="4400" dirty="0"/>
              <a:t>Problema</a:t>
            </a:r>
          </a:p>
        </p:txBody>
      </p:sp>
      <p:grpSp>
        <p:nvGrpSpPr>
          <p:cNvPr id="10" name="Grupo 9"/>
          <p:cNvGrpSpPr/>
          <p:nvPr/>
        </p:nvGrpSpPr>
        <p:grpSpPr>
          <a:xfrm>
            <a:off x="311061" y="1858845"/>
            <a:ext cx="6044111" cy="4192524"/>
            <a:chOff x="1879599" y="914400"/>
            <a:chExt cx="8512175" cy="5029200"/>
          </a:xfrm>
        </p:grpSpPr>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599" y="914400"/>
              <a:ext cx="8512175" cy="5029200"/>
            </a:xfrm>
            <a:prstGeom prst="rect">
              <a:avLst/>
            </a:prstGeom>
          </p:spPr>
          <p:style>
            <a:lnRef idx="2">
              <a:schemeClr val="dk1"/>
            </a:lnRef>
            <a:fillRef idx="1">
              <a:schemeClr val="lt1"/>
            </a:fillRef>
            <a:effectRef idx="0">
              <a:schemeClr val="dk1"/>
            </a:effectRef>
            <a:fontRef idx="minor">
              <a:schemeClr val="dk1"/>
            </a:fontRef>
          </p:style>
        </p:pic>
        <p:sp>
          <p:nvSpPr>
            <p:cNvPr id="12" name="CuadroTexto 11"/>
            <p:cNvSpPr txBox="1"/>
            <p:nvPr/>
          </p:nvSpPr>
          <p:spPr>
            <a:xfrm>
              <a:off x="3086100" y="5181600"/>
              <a:ext cx="1676400"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400" dirty="0"/>
                <a:t>Cliente</a:t>
              </a:r>
            </a:p>
          </p:txBody>
        </p:sp>
        <p:sp>
          <p:nvSpPr>
            <p:cNvPr id="13" name="CuadroTexto 12"/>
            <p:cNvSpPr txBox="1"/>
            <p:nvPr/>
          </p:nvSpPr>
          <p:spPr>
            <a:xfrm>
              <a:off x="6647862" y="5238234"/>
              <a:ext cx="3581944" cy="3683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400" dirty="0"/>
                <a:t>Servicio de Agente Humano </a:t>
              </a:r>
            </a:p>
          </p:txBody>
        </p:sp>
      </p:grpSp>
      <p:grpSp>
        <p:nvGrpSpPr>
          <p:cNvPr id="7" name="Grupo 6">
            <a:extLst>
              <a:ext uri="{FF2B5EF4-FFF2-40B4-BE49-F238E27FC236}">
                <a16:creationId xmlns:a16="http://schemas.microsoft.com/office/drawing/2014/main" id="{6A19B98D-4C82-4878-887D-D1BE7A2FE692}"/>
              </a:ext>
            </a:extLst>
          </p:cNvPr>
          <p:cNvGrpSpPr/>
          <p:nvPr/>
        </p:nvGrpSpPr>
        <p:grpSpPr>
          <a:xfrm>
            <a:off x="6684825" y="1858845"/>
            <a:ext cx="5196114" cy="4192524"/>
            <a:chOff x="2006600" y="1838325"/>
            <a:chExt cx="8153400" cy="4435475"/>
          </a:xfrm>
        </p:grpSpPr>
        <p:grpSp>
          <p:nvGrpSpPr>
            <p:cNvPr id="8" name="Grupo 7">
              <a:extLst>
                <a:ext uri="{FF2B5EF4-FFF2-40B4-BE49-F238E27FC236}">
                  <a16:creationId xmlns:a16="http://schemas.microsoft.com/office/drawing/2014/main" id="{4B555AC9-3B5F-477F-9F62-0FBC67A796AF}"/>
                </a:ext>
              </a:extLst>
            </p:cNvPr>
            <p:cNvGrpSpPr/>
            <p:nvPr/>
          </p:nvGrpSpPr>
          <p:grpSpPr>
            <a:xfrm>
              <a:off x="2006600" y="1838325"/>
              <a:ext cx="8153400" cy="4435475"/>
              <a:chOff x="2006600" y="1838325"/>
              <a:chExt cx="8153400" cy="4435475"/>
            </a:xfrm>
          </p:grpSpPr>
          <p:pic>
            <p:nvPicPr>
              <p:cNvPr id="14" name="Imagen 13">
                <a:extLst>
                  <a:ext uri="{FF2B5EF4-FFF2-40B4-BE49-F238E27FC236}">
                    <a16:creationId xmlns:a16="http://schemas.microsoft.com/office/drawing/2014/main" id="{290229F5-EE3B-4FC0-B77A-CD9C7A5F48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6600" y="1838325"/>
                <a:ext cx="8153400" cy="4435475"/>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sp>
            <p:nvSpPr>
              <p:cNvPr id="15" name="CuadroTexto 14">
                <a:extLst>
                  <a:ext uri="{FF2B5EF4-FFF2-40B4-BE49-F238E27FC236}">
                    <a16:creationId xmlns:a16="http://schemas.microsoft.com/office/drawing/2014/main" id="{034F2ED2-755E-4B81-9178-9FFBDD398490}"/>
                  </a:ext>
                </a:extLst>
              </p:cNvPr>
              <p:cNvSpPr txBox="1"/>
              <p:nvPr/>
            </p:nvSpPr>
            <p:spPr>
              <a:xfrm>
                <a:off x="2187447" y="4749799"/>
                <a:ext cx="3636933" cy="683785"/>
              </a:xfrm>
              <a:prstGeom prst="rect">
                <a:avLst/>
              </a:prstGeom>
              <a:noFill/>
              <a:ln w="9525">
                <a:solidFill>
                  <a:schemeClr val="bg1"/>
                </a:solidFill>
              </a:ln>
            </p:spPr>
            <p:txBody>
              <a:bodyPr wrap="square" rtlCol="0">
                <a:spAutoFit/>
              </a:bodyPr>
              <a:lstStyle/>
              <a:p>
                <a:r>
                  <a:rPr lang="es-ES" dirty="0"/>
                  <a:t>Conocimiento del </a:t>
                </a:r>
                <a:r>
                  <a:rPr lang="es-ES" dirty="0" err="1"/>
                  <a:t>Chatbot</a:t>
                </a:r>
                <a:endParaRPr lang="es-ES" dirty="0"/>
              </a:p>
            </p:txBody>
          </p:sp>
        </p:grpSp>
        <p:sp>
          <p:nvSpPr>
            <p:cNvPr id="9" name="Rectángulo 8">
              <a:extLst>
                <a:ext uri="{FF2B5EF4-FFF2-40B4-BE49-F238E27FC236}">
                  <a16:creationId xmlns:a16="http://schemas.microsoft.com/office/drawing/2014/main" id="{569E3B67-0A2C-4547-9E04-FF6021B9192B}"/>
                </a:ext>
              </a:extLst>
            </p:cNvPr>
            <p:cNvSpPr/>
            <p:nvPr/>
          </p:nvSpPr>
          <p:spPr>
            <a:xfrm>
              <a:off x="8934995" y="1985554"/>
              <a:ext cx="1018903" cy="822959"/>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894823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normAutofit/>
          </a:bodyPr>
          <a:lstStyle/>
          <a:p>
            <a:pPr algn="ctr"/>
            <a:r>
              <a:rPr lang="es-ES" sz="4400" dirty="0"/>
              <a:t>Solución</a:t>
            </a:r>
          </a:p>
        </p:txBody>
      </p:sp>
      <p:sp>
        <p:nvSpPr>
          <p:cNvPr id="9" name="CuadroTexto 8">
            <a:extLst>
              <a:ext uri="{FF2B5EF4-FFF2-40B4-BE49-F238E27FC236}">
                <a16:creationId xmlns:a16="http://schemas.microsoft.com/office/drawing/2014/main" id="{80252B94-1493-4180-B52C-8D0B3465557B}"/>
              </a:ext>
            </a:extLst>
          </p:cNvPr>
          <p:cNvSpPr txBox="1"/>
          <p:nvPr/>
        </p:nvSpPr>
        <p:spPr>
          <a:xfrm>
            <a:off x="1515291" y="1776549"/>
            <a:ext cx="9757955" cy="1938992"/>
          </a:xfrm>
          <a:prstGeom prst="rect">
            <a:avLst/>
          </a:prstGeom>
          <a:noFill/>
        </p:spPr>
        <p:txBody>
          <a:bodyPr wrap="square">
            <a:spAutoFit/>
          </a:bodyPr>
          <a:lstStyle/>
          <a:p>
            <a:pPr marL="0" indent="0" algn="just">
              <a:buNone/>
            </a:pPr>
            <a:r>
              <a:rPr lang="es-ES" sz="2000" dirty="0">
                <a:latin typeface="Arial" panose="020B0604020202020204" pitchFamily="34" charset="0"/>
                <a:cs typeface="Arial" panose="020B0604020202020204" pitchFamily="34" charset="0"/>
              </a:rPr>
              <a:t>Desarrollar una aplicación informática que permita la creación de un </a:t>
            </a:r>
            <a:r>
              <a:rPr lang="es-ES" sz="2000" b="1" dirty="0">
                <a:latin typeface="Arial" panose="020B0604020202020204" pitchFamily="34" charset="0"/>
                <a:cs typeface="Arial" panose="020B0604020202020204" pitchFamily="34" charset="0"/>
              </a:rPr>
              <a:t>Asistente Virtual</a:t>
            </a:r>
            <a:r>
              <a:rPr lang="es-ES" sz="2000" dirty="0">
                <a:latin typeface="Arial" panose="020B0604020202020204" pitchFamily="34" charset="0"/>
                <a:cs typeface="Arial" panose="020B0604020202020204" pitchFamily="34" charset="0"/>
              </a:rPr>
              <a:t> y su conocimiento de manera automática, de forma tal que haya una rápida disponibilidad del servicio, minimizar costos, minimizar el error humano en la construcción de </a:t>
            </a:r>
            <a:r>
              <a:rPr lang="es-ES" sz="2000" b="1" dirty="0">
                <a:latin typeface="Arial" panose="020B0604020202020204" pitchFamily="34" charset="0"/>
                <a:cs typeface="Arial" panose="020B0604020202020204" pitchFamily="34" charset="0"/>
              </a:rPr>
              <a:t>asistentes virtuales</a:t>
            </a:r>
            <a:r>
              <a:rPr lang="es-ES" sz="2000" dirty="0">
                <a:latin typeface="Arial" panose="020B0604020202020204" pitchFamily="34" charset="0"/>
                <a:cs typeface="Arial" panose="020B0604020202020204" pitchFamily="34" charset="0"/>
              </a:rPr>
              <a:t> y su estructura de conocimiento. Además, los </a:t>
            </a:r>
            <a:r>
              <a:rPr lang="es-ES" sz="2000" b="1" dirty="0" err="1">
                <a:latin typeface="Arial" panose="020B0604020202020204" pitchFamily="34" charset="0"/>
                <a:cs typeface="Arial" panose="020B0604020202020204" pitchFamily="34" charset="0"/>
              </a:rPr>
              <a:t>bot</a:t>
            </a:r>
            <a:r>
              <a:rPr lang="es-ES" sz="2000" dirty="0">
                <a:latin typeface="Arial" panose="020B0604020202020204" pitchFamily="34" charset="0"/>
                <a:cs typeface="Arial" panose="020B0604020202020204" pitchFamily="34" charset="0"/>
              </a:rPr>
              <a:t> podrán responder cualquier duda o inquietud de los usuarios, en las plataformas que estén usando el servicio de atención del </a:t>
            </a:r>
            <a:r>
              <a:rPr lang="es-ES" sz="2000" b="1" dirty="0" err="1">
                <a:latin typeface="Arial" panose="020B0604020202020204" pitchFamily="34" charset="0"/>
                <a:cs typeface="Arial" panose="020B0604020202020204" pitchFamily="34" charset="0"/>
              </a:rPr>
              <a:t>bot</a:t>
            </a:r>
            <a:r>
              <a:rPr lang="es-ES"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204187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6799" y="171123"/>
            <a:ext cx="10058400" cy="1043723"/>
          </a:xfrm>
        </p:spPr>
        <p:txBody>
          <a:bodyPr>
            <a:normAutofit/>
          </a:bodyPr>
          <a:lstStyle/>
          <a:p>
            <a:pPr algn="ctr"/>
            <a:r>
              <a:rPr lang="es-ES" sz="4400" dirty="0"/>
              <a:t>Estructura de la solución</a:t>
            </a:r>
          </a:p>
        </p:txBody>
      </p:sp>
      <p:pic>
        <p:nvPicPr>
          <p:cNvPr id="10" name="Imagen 9">
            <a:extLst>
              <a:ext uri="{FF2B5EF4-FFF2-40B4-BE49-F238E27FC236}">
                <a16:creationId xmlns:a16="http://schemas.microsoft.com/office/drawing/2014/main" id="{7C90B86F-6114-4F24-AB22-5F90799991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799" y="1214845"/>
            <a:ext cx="10186220" cy="53674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071473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1">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Tema1" id="{97007F07-7532-4B60-A686-2A0BF4A361E3}" vid="{02368A89-656F-4288-AA58-6DE6FFCE8A6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Tema1</Template>
  <TotalTime>886</TotalTime>
  <Words>1247</Words>
  <Application>Microsoft Office PowerPoint</Application>
  <PresentationFormat>Panorámica</PresentationFormat>
  <Paragraphs>78</Paragraphs>
  <Slides>16</Slides>
  <Notes>11</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16</vt:i4>
      </vt:variant>
    </vt:vector>
  </HeadingPairs>
  <TitlesOfParts>
    <vt:vector size="26" baseType="lpstr">
      <vt:lpstr>Arial</vt:lpstr>
      <vt:lpstr>Calibri</vt:lpstr>
      <vt:lpstr>IBM Plex Sans</vt:lpstr>
      <vt:lpstr>PT Serif</vt:lpstr>
      <vt:lpstr>Roboto</vt:lpstr>
      <vt:lpstr>Rockwell</vt:lpstr>
      <vt:lpstr>Rockwell Condensed</vt:lpstr>
      <vt:lpstr>Times New Roman</vt:lpstr>
      <vt:lpstr>Wingdings</vt:lpstr>
      <vt:lpstr>Tema1</vt:lpstr>
      <vt:lpstr>Presentación de PowerPoint</vt:lpstr>
      <vt:lpstr>Presentación de PowerPoint</vt:lpstr>
      <vt:lpstr>Concepto Importante</vt:lpstr>
      <vt:lpstr>Plataformas para desarrollar Asistentes Virtuales</vt:lpstr>
      <vt:lpstr>Problema</vt:lpstr>
      <vt:lpstr>Inteligencia artificial</vt:lpstr>
      <vt:lpstr>Problema</vt:lpstr>
      <vt:lpstr>Solución</vt:lpstr>
      <vt:lpstr>Estructura de la solución</vt:lpstr>
      <vt:lpstr>Sistema de Generación de Conocimiento Automático (SGCA) </vt:lpstr>
      <vt:lpstr>Sistema de Generación de Conocimiento Automático (SGCA) </vt:lpstr>
      <vt:lpstr>Proceso de solución</vt:lpstr>
      <vt:lpstr>Ejemplo de funcionamiento</vt:lpstr>
      <vt:lpstr>Ejemplo de funcionamiento</vt:lpstr>
      <vt:lpstr>Ejemplo de funcionamiento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ERNESTO</dc:creator>
  <cp:lastModifiedBy>Ernesto Duvalón Hernández</cp:lastModifiedBy>
  <cp:revision>343</cp:revision>
  <dcterms:created xsi:type="dcterms:W3CDTF">2022-03-15T12:49:57Z</dcterms:created>
  <dcterms:modified xsi:type="dcterms:W3CDTF">2022-06-17T16:03:33Z</dcterms:modified>
</cp:coreProperties>
</file>