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15"/>
  </p:notesMasterIdLst>
  <p:sldIdLst>
    <p:sldId id="256" r:id="rId2"/>
    <p:sldId id="257" r:id="rId3"/>
    <p:sldId id="265" r:id="rId4"/>
    <p:sldId id="278" r:id="rId5"/>
    <p:sldId id="282" r:id="rId6"/>
    <p:sldId id="258" r:id="rId7"/>
    <p:sldId id="260" r:id="rId8"/>
    <p:sldId id="280" r:id="rId9"/>
    <p:sldId id="279" r:id="rId10"/>
    <p:sldId id="281" r:id="rId11"/>
    <p:sldId id="263" r:id="rId12"/>
    <p:sldId id="269" r:id="rId13"/>
    <p:sldId id="272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22" autoAdjust="0"/>
  </p:normalViewPr>
  <p:slideViewPr>
    <p:cSldViewPr snapToGrid="0">
      <p:cViewPr varScale="1">
        <p:scale>
          <a:sx n="61" d="100"/>
          <a:sy n="6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318E3-A54E-4A1B-925B-0B6BE85402D7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8BF56-2ECF-4460-BCB4-07206B5197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29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9CED23EB-26E9-414C-84F4-3AEA6ED1C4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B397FCA9-2089-4E07-9B23-78A7FEA5B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7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8064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072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 las plataformas estudiadas lo mejor es el uso de sistemas Open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Source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(Código Abierto) como lo son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BotPress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y RASA por su manejo y la posibilidad de modificar en aras de adaptar y dar mejores facilidades en comparación con las otras plataformas, permite una mayor colaboración entre los que usan este tipo de sistemas y por lo tanto tienen una gran comunidad de desarrolladores activos. Las otras plataformas: Azure Bot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Service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DialogFlow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y Amazon Lex si bien son bastante completas y son las más usadas por las grandes empresas, estas son sistemas privados y hoy la industria del software libre es un gran paso de avance en la tecnología, una mejor alternativa, está en ascenso y es más flexible para los desarrolladores. La plataforma Rasa fue la elegida para trabajar, ya que por su forma de uso permite modificar o configurar a nivel de archivos cómo se lleva el conocimiento a los asistentes virtuales desarrollados en ella. Además, Rasa se ajusta más a la línea o idea que se está siguiendo en este trabajo porque al usar comandos permite de alguna manera automatizar del proceso que se está trabajando; además de la basta comunidad y tutoriales que posee, así como las facilidades que brinda para desarrollar y entrenar sus agentes conversacionales.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19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9CED23EB-26E9-414C-84F4-3AEA6ED1C4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B397FCA9-2089-4E07-9B23-78A7FEA5B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96640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88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029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063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3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8655D5-7C77-493A-8D32-5357D2FC22A3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57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30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99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20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06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68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30/09/2022</a:t>
            </a:fld>
            <a:endParaRPr lang="es-E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327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8655D5-7C77-493A-8D32-5357D2FC22A3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435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fif"/><Relationship Id="rId5" Type="http://schemas.openxmlformats.org/officeDocument/2006/relationships/image" Target="../media/image9.jfif"/><Relationship Id="rId4" Type="http://schemas.openxmlformats.org/officeDocument/2006/relationships/image" Target="../media/image8.jf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9DC66159-C388-4239-B779-8B52EB223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1156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2">
            <a:extLst>
              <a:ext uri="{FF2B5EF4-FFF2-40B4-BE49-F238E27FC236}">
                <a16:creationId xmlns:a16="http://schemas.microsoft.com/office/drawing/2014/main" id="{88495DEA-FEBE-4103-85AD-41859F53F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818" y="547016"/>
            <a:ext cx="2328863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Text Box 3">
            <a:extLst>
              <a:ext uri="{FF2B5EF4-FFF2-40B4-BE49-F238E27FC236}">
                <a16:creationId xmlns:a16="http://schemas.microsoft.com/office/drawing/2014/main" id="{E1923479-41EA-4291-AA4D-9AA7710E0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2220" y="1738158"/>
            <a:ext cx="5676439" cy="2525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s-ES" sz="26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Herramienta digital para la construcción de conocimiento automático para un Asistente Virtual</a:t>
            </a:r>
          </a:p>
          <a:p>
            <a:pPr algn="ctr"/>
            <a:endParaRPr lang="es-ES" sz="2600" b="1" dirty="0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es-ES" altLang="es-MX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4929A58-3F91-74DA-6F65-147BB2BDD97E}"/>
              </a:ext>
            </a:extLst>
          </p:cNvPr>
          <p:cNvSpPr txBox="1"/>
          <p:nvPr/>
        </p:nvSpPr>
        <p:spPr>
          <a:xfrm>
            <a:off x="5342220" y="4664216"/>
            <a:ext cx="5676439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600" b="1" dirty="0">
                <a:latin typeface="Calibri" panose="020F0502020204030204" pitchFamily="34" charset="0"/>
                <a:cs typeface="Calibri" panose="020F0502020204030204" pitchFamily="34" charset="0"/>
              </a:rPr>
              <a:t>Autor</a:t>
            </a:r>
          </a:p>
          <a:p>
            <a:pPr algn="ctr"/>
            <a:r>
              <a:rPr lang="es-ES" sz="2600" b="1" dirty="0">
                <a:latin typeface="Calibri" panose="020F0502020204030204" pitchFamily="34" charset="0"/>
                <a:cs typeface="Calibri" panose="020F0502020204030204" pitchFamily="34" charset="0"/>
              </a:rPr>
              <a:t>Jorge Ernesto Duvalón Hernández</a:t>
            </a:r>
          </a:p>
          <a:p>
            <a:pPr algn="ctr"/>
            <a:endParaRPr lang="es-E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ES" sz="2600" b="1" dirty="0">
                <a:latin typeface="Calibri" panose="020F0502020204030204" pitchFamily="34" charset="0"/>
                <a:cs typeface="Calibri" panose="020F0502020204030204" pitchFamily="34" charset="0"/>
              </a:rPr>
              <a:t>Tutor </a:t>
            </a:r>
          </a:p>
          <a:p>
            <a:pPr algn="ctr"/>
            <a:r>
              <a:rPr lang="es-ES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Dionis</a:t>
            </a:r>
            <a:r>
              <a:rPr lang="es-ES" sz="2600" b="1" dirty="0">
                <a:latin typeface="Calibri" panose="020F0502020204030204" pitchFamily="34" charset="0"/>
                <a:cs typeface="Calibri" panose="020F0502020204030204" pitchFamily="34" charset="0"/>
              </a:rPr>
              <a:t> López Ramos</a:t>
            </a:r>
          </a:p>
          <a:p>
            <a:pPr algn="ctr"/>
            <a:endParaRPr lang="es-E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17D65-76FB-9794-C5E8-AF2AF3DF5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</a:pPr>
            <a:r>
              <a:rPr lang="es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Estudio del estado del arte de las herramientas para la creación de asistentes virtuales.</a:t>
            </a:r>
            <a:endParaRPr lang="es-ES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Diseñar un prototipo de herramienta para la creación de conocimiento de un asistente virtual.</a:t>
            </a:r>
            <a:endParaRPr lang="es-ES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Implementar el prototipo de herramienta diseñado.</a:t>
            </a:r>
            <a:endParaRPr lang="es-ES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Probar el prototipo de herramienta diseñado en varias esferas del conocimiento humano.</a:t>
            </a:r>
            <a:endParaRPr lang="es-ES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Desplegar la herramienta junto a un sistema de gestión para la creación de asistentes virtuales. </a:t>
            </a:r>
            <a:endParaRPr lang="es-ES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F6A608-76BD-C020-3506-9A63DA06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Objetivos Específicos</a:t>
            </a:r>
          </a:p>
        </p:txBody>
      </p:sp>
    </p:spTree>
    <p:extLst>
      <p:ext uri="{BB962C8B-B14F-4D97-AF65-F5344CB8AC3E}">
        <p14:creationId xmlns:p14="http://schemas.microsoft.com/office/powerpoint/2010/main" val="6933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400" dirty="0"/>
              <a:t>Hipótesis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9309930" cy="4195481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 desarrollará una aplicación informática que construya el conocimiento para un asistente virtual de forma automática, que permita a los asistentes virtuales responder o evacuar cualquier duda de los usuarios eficientemente desde las plataformas web o móvil donde se use el servicio de chat, estas plataformas se favorecerán al ganar en calidad en el servicio. </a:t>
            </a:r>
          </a:p>
        </p:txBody>
      </p:sp>
    </p:spTree>
    <p:extLst>
      <p:ext uri="{BB962C8B-B14F-4D97-AF65-F5344CB8AC3E}">
        <p14:creationId xmlns:p14="http://schemas.microsoft.com/office/powerpoint/2010/main" val="239370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C0955-1AA8-406E-8C4B-58DC377F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Plataformas para desarrollar Asistentes Virtuales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395ECD-DBA9-415F-8FF4-FA6E54147F4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12" y="5018375"/>
            <a:ext cx="1685925" cy="894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639118-DF94-41D6-839A-96338033308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46" y="2556664"/>
            <a:ext cx="1831340" cy="1095375"/>
          </a:xfrm>
          <a:prstGeom prst="rect">
            <a:avLst/>
          </a:prstGeom>
          <a:ln w="5715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E9BEDC6-38BC-46BC-864F-997C038ABB0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56789"/>
            <a:ext cx="1676400" cy="933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F6082A-1A41-4BE7-A261-2C3E85DDB21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311" y="4774401"/>
            <a:ext cx="1831340" cy="971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4F7C0F5-4E8B-402C-9ADC-77E867D1F1C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0" y="2556664"/>
            <a:ext cx="1771650" cy="1000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0AEE687-1E65-459B-80D2-647E41689EA1}"/>
              </a:ext>
            </a:extLst>
          </p:cNvPr>
          <p:cNvSpPr txBox="1"/>
          <p:nvPr/>
        </p:nvSpPr>
        <p:spPr>
          <a:xfrm>
            <a:off x="5029790" y="4589735"/>
            <a:ext cx="2226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Azure Bot Service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1E1267E-7502-48B7-B335-A97445CB8EA6}"/>
              </a:ext>
            </a:extLst>
          </p:cNvPr>
          <p:cNvSpPr txBox="1"/>
          <p:nvPr/>
        </p:nvSpPr>
        <p:spPr>
          <a:xfrm>
            <a:off x="1980561" y="3650145"/>
            <a:ext cx="1621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Amazon Lex 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E03349-2A75-4330-95FD-178D52E0DA03}"/>
              </a:ext>
            </a:extLst>
          </p:cNvPr>
          <p:cNvSpPr txBox="1"/>
          <p:nvPr/>
        </p:nvSpPr>
        <p:spPr>
          <a:xfrm>
            <a:off x="2090584" y="5951825"/>
            <a:ext cx="151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DialogFlow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2ACA199-EA84-4B97-95AF-99B4A5725303}"/>
              </a:ext>
            </a:extLst>
          </p:cNvPr>
          <p:cNvSpPr txBox="1"/>
          <p:nvPr/>
        </p:nvSpPr>
        <p:spPr>
          <a:xfrm>
            <a:off x="9104814" y="3745395"/>
            <a:ext cx="962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RASA</a:t>
            </a:r>
            <a:endParaRPr lang="es-ES" u="sng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DBBAC76-2135-4502-A721-12D8E52255BE}"/>
              </a:ext>
            </a:extLst>
          </p:cNvPr>
          <p:cNvSpPr txBox="1"/>
          <p:nvPr/>
        </p:nvSpPr>
        <p:spPr>
          <a:xfrm>
            <a:off x="9104814" y="5903218"/>
            <a:ext cx="1346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BotPress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638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9DC66159-C388-4239-B779-8B52EB223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1156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2">
            <a:extLst>
              <a:ext uri="{FF2B5EF4-FFF2-40B4-BE49-F238E27FC236}">
                <a16:creationId xmlns:a16="http://schemas.microsoft.com/office/drawing/2014/main" id="{88495DEA-FEBE-4103-85AD-41859F53F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818" y="547016"/>
            <a:ext cx="2328863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Text Box 3">
            <a:extLst>
              <a:ext uri="{FF2B5EF4-FFF2-40B4-BE49-F238E27FC236}">
                <a16:creationId xmlns:a16="http://schemas.microsoft.com/office/drawing/2014/main" id="{E1923479-41EA-4291-AA4D-9AA7710E0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2220" y="1738158"/>
            <a:ext cx="5676439" cy="267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GENERACIÓN AUTOMÁTICA </a:t>
            </a:r>
          </a:p>
          <a:p>
            <a:pPr algn="ctr"/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</a:p>
          <a:p>
            <a:pPr algn="ctr"/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ASISTENTES VIRTUALES</a:t>
            </a:r>
          </a:p>
          <a:p>
            <a:pPr algn="ctr"/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SzPct val="100000"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 de atención a la población </a:t>
            </a:r>
          </a:p>
          <a:p>
            <a:pPr eaLnBrk="1" hangingPunct="1">
              <a:buSzPct val="100000"/>
            </a:pPr>
            <a:endParaRPr lang="es-ES" altLang="es-MX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77" name="Text Box 4">
            <a:extLst>
              <a:ext uri="{FF2B5EF4-FFF2-40B4-BE49-F238E27FC236}">
                <a16:creationId xmlns:a16="http://schemas.microsoft.com/office/drawing/2014/main" id="{8FD66142-2DAB-4455-8B45-5F028B000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4796509"/>
            <a:ext cx="4572000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SzPct val="100000"/>
            </a:pPr>
            <a:r>
              <a:rPr lang="es-ES" altLang="es-MX" b="1" dirty="0">
                <a:solidFill>
                  <a:srgbClr val="000000"/>
                </a:solidFill>
                <a:latin typeface="Calibri" panose="020F0502020204030204" pitchFamily="34" charset="0"/>
              </a:rPr>
              <a:t>FACULTAD DE INGENIERÍA EN TELECOMUNICACIONES INFORMÁTICA Y BIOMÉDICA</a:t>
            </a:r>
          </a:p>
          <a:p>
            <a:pPr algn="ctr" eaLnBrk="1" hangingPunct="1">
              <a:buSzPct val="100000"/>
            </a:pPr>
            <a:endParaRPr lang="es-ES" altLang="es-MX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78" name="Text Box 5">
            <a:extLst>
              <a:ext uri="{FF2B5EF4-FFF2-40B4-BE49-F238E27FC236}">
                <a16:creationId xmlns:a16="http://schemas.microsoft.com/office/drawing/2014/main" id="{1795302F-7E5D-4701-8B61-F0DAF6D7F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5965030"/>
            <a:ext cx="457200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SzPct val="100000"/>
            </a:pPr>
            <a:r>
              <a:rPr lang="es-ES" altLang="es-MX" b="1" dirty="0">
                <a:solidFill>
                  <a:srgbClr val="000000"/>
                </a:solidFill>
                <a:latin typeface="Calibri" panose="020F0502020204030204" pitchFamily="34" charset="0"/>
              </a:rPr>
              <a:t>22 de octubre de 2020</a:t>
            </a:r>
          </a:p>
          <a:p>
            <a:pPr eaLnBrk="1" hangingPunct="1">
              <a:buSzPct val="100000"/>
            </a:pPr>
            <a:endParaRPr lang="es-ES" altLang="es-MX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39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1204" y="2586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Concepto Importante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09" y="1165123"/>
            <a:ext cx="5899341" cy="2625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51DF1F65-98AD-4492-B695-140255AE1B23}"/>
              </a:ext>
            </a:extLst>
          </p:cNvPr>
          <p:cNvGrpSpPr/>
          <p:nvPr/>
        </p:nvGrpSpPr>
        <p:grpSpPr>
          <a:xfrm>
            <a:off x="1301205" y="4750004"/>
            <a:ext cx="9404722" cy="1246402"/>
            <a:chOff x="1077103" y="4361880"/>
            <a:chExt cx="7962045" cy="1246402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087B340E-9CE5-46D7-8C29-DFD082159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777" y="4361880"/>
              <a:ext cx="1655371" cy="12464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2EADE028-EBFB-4424-BB9D-0465D1036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6512" y="4361880"/>
              <a:ext cx="1585426" cy="12464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10C4FFEE-6C49-4E04-AC07-40C924D1BBD4}"/>
                </a:ext>
              </a:extLst>
            </p:cNvPr>
            <p:cNvGrpSpPr/>
            <p:nvPr/>
          </p:nvGrpSpPr>
          <p:grpSpPr>
            <a:xfrm>
              <a:off x="1077103" y="4361881"/>
              <a:ext cx="1426865" cy="1246400"/>
              <a:chOff x="1077103" y="4361881"/>
              <a:chExt cx="1245463" cy="1246400"/>
            </a:xfrm>
          </p:grpSpPr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D7EB3E0B-CDF4-4FE2-A38B-565859290D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7103" y="4361881"/>
                <a:ext cx="1245463" cy="1246400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078D816-56CC-4E58-BB59-236648083603}"/>
                  </a:ext>
                </a:extLst>
              </p:cNvPr>
              <p:cNvSpPr txBox="1"/>
              <p:nvPr/>
            </p:nvSpPr>
            <p:spPr>
              <a:xfrm>
                <a:off x="1334825" y="4815803"/>
                <a:ext cx="93390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/>
                  <a:t>Cortana</a:t>
                </a:r>
              </a:p>
            </p:txBody>
          </p:sp>
        </p:grpSp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BAFD21F4-017C-4546-A80D-5DB4D76E4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4066" y="4361881"/>
              <a:ext cx="1720668" cy="12464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B862579-AD7D-40AA-8E08-51B3BBFAD0E0}"/>
              </a:ext>
            </a:extLst>
          </p:cNvPr>
          <p:cNvCxnSpPr/>
          <p:nvPr/>
        </p:nvCxnSpPr>
        <p:spPr>
          <a:xfrm flipH="1">
            <a:off x="2403987" y="3790334"/>
            <a:ext cx="582622" cy="73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BD34225-9C82-482C-853C-FFB0C4E5367F}"/>
              </a:ext>
            </a:extLst>
          </p:cNvPr>
          <p:cNvCxnSpPr/>
          <p:nvPr/>
        </p:nvCxnSpPr>
        <p:spPr>
          <a:xfrm>
            <a:off x="4569920" y="3790334"/>
            <a:ext cx="0" cy="81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F7410E2-188C-40F8-894D-7D295AFCAB00}"/>
              </a:ext>
            </a:extLst>
          </p:cNvPr>
          <p:cNvCxnSpPr>
            <a:cxnSpLocks/>
          </p:cNvCxnSpPr>
          <p:nvPr/>
        </p:nvCxnSpPr>
        <p:spPr>
          <a:xfrm>
            <a:off x="7162435" y="3790334"/>
            <a:ext cx="0" cy="81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620EDB3-74B6-4B60-80AD-7FBB9B08B8D6}"/>
              </a:ext>
            </a:extLst>
          </p:cNvPr>
          <p:cNvCxnSpPr/>
          <p:nvPr/>
        </p:nvCxnSpPr>
        <p:spPr>
          <a:xfrm>
            <a:off x="8885950" y="3790334"/>
            <a:ext cx="729998" cy="81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45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2006600" y="1838325"/>
            <a:ext cx="8153400" cy="4435475"/>
            <a:chOff x="2006600" y="1838325"/>
            <a:chExt cx="8153400" cy="4435475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600" y="1838325"/>
              <a:ext cx="8153400" cy="44354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CuadroTexto 5"/>
            <p:cNvSpPr txBox="1"/>
            <p:nvPr/>
          </p:nvSpPr>
          <p:spPr>
            <a:xfrm>
              <a:off x="2187448" y="4749800"/>
              <a:ext cx="3540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Conocimiento del </a:t>
              </a:r>
              <a:r>
                <a:rPr lang="es-ES" dirty="0" err="1"/>
                <a:t>Chatbot</a:t>
              </a:r>
              <a:endParaRPr lang="es-ES" dirty="0"/>
            </a:p>
          </p:txBody>
        </p:sp>
      </p:grpSp>
      <p:sp>
        <p:nvSpPr>
          <p:cNvPr id="9" name="Título 1">
            <a:extLst>
              <a:ext uri="{FF2B5EF4-FFF2-40B4-BE49-F238E27FC236}">
                <a16:creationId xmlns:a16="http://schemas.microsoft.com/office/drawing/2014/main" id="{71CBA660-EEE7-5749-6F06-1D7B48A3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75" y="484188"/>
            <a:ext cx="10058400" cy="1609725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Situación Problémica</a:t>
            </a:r>
          </a:p>
        </p:txBody>
      </p:sp>
    </p:spTree>
    <p:extLst>
      <p:ext uri="{BB962C8B-B14F-4D97-AF65-F5344CB8AC3E}">
        <p14:creationId xmlns:p14="http://schemas.microsoft.com/office/powerpoint/2010/main" val="320418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400" dirty="0"/>
              <a:t>Situación Problémica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58809" y="1958454"/>
            <a:ext cx="9669439" cy="29437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Los Asistentes Virtuales tienen la capacidad de brindar un servicio de atención mediante chat por diferentes vías, permiten la aclaración rápida de dudas y búsqueda de información que las personas demandan constantemente; sin embargo no están aptos muchas veces para dar respuestas o soluciones porque necesitan el conocimiento suficiente para ello.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315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D3B98A9-9491-7910-C0B2-49C164EB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25" y="0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Problema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1C74B711-C72F-12D9-8D21-E3F27927B88F}"/>
              </a:ext>
            </a:extLst>
          </p:cNvPr>
          <p:cNvGrpSpPr/>
          <p:nvPr/>
        </p:nvGrpSpPr>
        <p:grpSpPr>
          <a:xfrm>
            <a:off x="1887794" y="1342103"/>
            <a:ext cx="8185354" cy="4970207"/>
            <a:chOff x="1879599" y="914400"/>
            <a:chExt cx="8512175" cy="502920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2427A46-9466-4C13-95F7-862CEC3C0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599" y="914400"/>
              <a:ext cx="8512175" cy="502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C3274A2E-82A8-3D14-765C-2ED71A32C0DF}"/>
                </a:ext>
              </a:extLst>
            </p:cNvPr>
            <p:cNvSpPr txBox="1"/>
            <p:nvPr/>
          </p:nvSpPr>
          <p:spPr>
            <a:xfrm>
              <a:off x="2965530" y="5132284"/>
              <a:ext cx="1812809" cy="3188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Cliente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6327CF5C-7D4F-4EE4-CA88-9BEFBB6995ED}"/>
                </a:ext>
              </a:extLst>
            </p:cNvPr>
            <p:cNvSpPr txBox="1"/>
            <p:nvPr/>
          </p:nvSpPr>
          <p:spPr>
            <a:xfrm>
              <a:off x="7124939" y="5238235"/>
              <a:ext cx="3104867" cy="3188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Servicio de Agente Humano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06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425" y="0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90386" y="1128436"/>
            <a:ext cx="9669439" cy="3033661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Un asistente virtual puede estar disponible a toda hora, atender a muchos usuarios a la vez eficientemente siempre y cuando cuente con con una buena base de conocimiento que actualmente es insuficiente, necesita de especialistas y de un laborioso trabajo para construirse.</a:t>
            </a:r>
          </a:p>
        </p:txBody>
      </p:sp>
    </p:spTree>
    <p:extLst>
      <p:ext uri="{BB962C8B-B14F-4D97-AF65-F5344CB8AC3E}">
        <p14:creationId xmlns:p14="http://schemas.microsoft.com/office/powerpoint/2010/main" val="310335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400" dirty="0"/>
              <a:t>Objeto de Estudio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9064270" cy="4195481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E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 gestión de conocimiento.</a:t>
            </a:r>
          </a:p>
        </p:txBody>
      </p:sp>
    </p:spTree>
    <p:extLst>
      <p:ext uri="{BB962C8B-B14F-4D97-AF65-F5344CB8AC3E}">
        <p14:creationId xmlns:p14="http://schemas.microsoft.com/office/powerpoint/2010/main" val="212512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400" dirty="0"/>
              <a:t>Objetivo General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Desarrollar una aplicación informática que permita la gestión o construcción de conocimiento de manera automática para Asistentes Virtuales, en las plataformas web o móvil de las organizaciones que estén usando el servicio brindado por los asistentes virtuales, para que estos puedan ser más eficientes al responder cualquier duda o inquietud de los usuarios.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815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400" dirty="0"/>
              <a:t>Campo de Acción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Los Asistentes Virtuales.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413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97007F07-7532-4B60-A686-2A0BF4A361E3}" vid="{02368A89-656F-4288-AA58-6DE6FFCE8A6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1096</TotalTime>
  <Words>607</Words>
  <Application>Microsoft Office PowerPoint</Application>
  <PresentationFormat>Panorámica</PresentationFormat>
  <Paragraphs>50</Paragraphs>
  <Slides>13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Rockwell</vt:lpstr>
      <vt:lpstr>Rockwell Condensed</vt:lpstr>
      <vt:lpstr>Times New Roman</vt:lpstr>
      <vt:lpstr>Wingdings</vt:lpstr>
      <vt:lpstr>Tema1</vt:lpstr>
      <vt:lpstr>Presentación de PowerPoint</vt:lpstr>
      <vt:lpstr>Concepto Importante</vt:lpstr>
      <vt:lpstr>Situación Problémica</vt:lpstr>
      <vt:lpstr>Situación Problémica</vt:lpstr>
      <vt:lpstr>Problema</vt:lpstr>
      <vt:lpstr>Problema</vt:lpstr>
      <vt:lpstr>Objeto de Estudio</vt:lpstr>
      <vt:lpstr>Objetivo General</vt:lpstr>
      <vt:lpstr>Campo de Acción</vt:lpstr>
      <vt:lpstr>Objetivos Específicos</vt:lpstr>
      <vt:lpstr>Hipótesis</vt:lpstr>
      <vt:lpstr>Plataformas para desarrollar Asistentes Virtuales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ERNESTO</dc:creator>
  <cp:lastModifiedBy>Ernesto Duvalón Hernández</cp:lastModifiedBy>
  <cp:revision>416</cp:revision>
  <dcterms:created xsi:type="dcterms:W3CDTF">2022-03-15T12:49:57Z</dcterms:created>
  <dcterms:modified xsi:type="dcterms:W3CDTF">2022-09-30T16:23:38Z</dcterms:modified>
</cp:coreProperties>
</file>