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87" r:id="rId3"/>
    <p:sldId id="295" r:id="rId4"/>
    <p:sldId id="291" r:id="rId5"/>
    <p:sldId id="294" r:id="rId6"/>
    <p:sldId id="290" r:id="rId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Yoon 윤고딕 550_TT" panose="020B0600000101010101" charset="-127"/>
      <p:regular r:id="rId16"/>
    </p:embeddedFont>
    <p:embeddedFont>
      <p:font typeface="Yoon 윤고딕 530_TT" panose="020B0600000101010101" charset="-127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8AB8E2"/>
    <a:srgbClr val="69A4D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82" y="10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5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52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4288" y="6483711"/>
            <a:ext cx="1889924" cy="2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10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9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8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0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2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09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37000">
              <a:schemeClr val="bg1"/>
            </a:gs>
            <a:gs pos="75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82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AB8E2"/>
            </a:gs>
            <a:gs pos="37000">
              <a:schemeClr val="bg1"/>
            </a:gs>
            <a:gs pos="75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12043" y="4605511"/>
            <a:ext cx="3933155" cy="1622294"/>
          </a:xfrm>
        </p:spPr>
        <p:txBody>
          <a:bodyPr>
            <a:noAutofit/>
          </a:bodyPr>
          <a:lstStyle/>
          <a:p>
            <a:pPr algn="r"/>
            <a:r>
              <a:rPr lang="ko-KR" altLang="en-US" sz="2000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</a:t>
            </a:r>
            <a:r>
              <a:rPr lang="en-US" altLang="ko-KR" sz="2000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*</a:t>
            </a:r>
            <a:r>
              <a:rPr lang="ko-KR" altLang="en-US" sz="2000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조 발표자  조원</a:t>
            </a:r>
            <a:r>
              <a:rPr lang="en-US" altLang="ko-KR" sz="2000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</a:p>
          <a:p>
            <a:pPr algn="r"/>
            <a:r>
              <a:rPr lang="ko-KR" altLang="en-US" sz="2000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조원</a:t>
            </a:r>
            <a:r>
              <a:rPr lang="en-US" altLang="ko-KR" sz="2000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</a:t>
            </a:r>
            <a:endParaRPr lang="en-US" altLang="ko-KR" sz="2000" dirty="0" smtClean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r"/>
            <a:r>
              <a:rPr lang="ko-KR" altLang="en-US" sz="2000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조원</a:t>
            </a:r>
            <a:r>
              <a:rPr lang="en-US" altLang="ko-KR" sz="2000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3</a:t>
            </a:r>
            <a:r>
              <a:rPr lang="ko-KR" altLang="en-US" sz="2000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</a:t>
            </a:r>
            <a:endParaRPr lang="en-US" altLang="ko-KR" sz="2000" dirty="0" smtClean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3143" y="1397978"/>
            <a:ext cx="6097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0066C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과제명</a:t>
            </a:r>
            <a:endParaRPr lang="ko-KR" altLang="en-US" sz="40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0066C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9" t="20279" b="21052"/>
          <a:stretch/>
        </p:blipFill>
        <p:spPr>
          <a:xfrm>
            <a:off x="6572827" y="4101936"/>
            <a:ext cx="1991846" cy="3918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8" r="49305" b="22227"/>
          <a:stretch/>
        </p:blipFill>
        <p:spPr>
          <a:xfrm>
            <a:off x="6400839" y="3710049"/>
            <a:ext cx="2201934" cy="391887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00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5"/>
    </mc:Choice>
    <mc:Fallback xmlns="">
      <p:transition spd="slow" advTm="223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목차</a:t>
            </a:r>
            <a:endParaRPr lang="ko-KR" altLang="en-US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28650" y="1507809"/>
            <a:ext cx="7886700" cy="507587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200" b="1" dirty="0" smtClean="0">
                <a:latin typeface="+mj-ea"/>
                <a:ea typeface="+mj-ea"/>
              </a:rPr>
              <a:t>프로젝트 필요성 및 목표</a:t>
            </a:r>
            <a:endParaRPr lang="en-US" altLang="ko-KR" sz="3200" b="1" dirty="0" smtClean="0"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3200" b="1" dirty="0" smtClean="0">
                <a:latin typeface="+mj-ea"/>
                <a:ea typeface="+mj-ea"/>
              </a:rPr>
              <a:t>수행 </a:t>
            </a:r>
            <a:r>
              <a:rPr lang="ko-KR" altLang="en-US" sz="3200" b="1" dirty="0" smtClean="0">
                <a:latin typeface="+mj-ea"/>
                <a:ea typeface="+mj-ea"/>
              </a:rPr>
              <a:t>내용 및 일정</a:t>
            </a:r>
            <a:endParaRPr lang="en-US" altLang="ko-KR" sz="3200" b="1" dirty="0"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3200" b="1" dirty="0" smtClean="0">
                <a:latin typeface="+mj-ea"/>
                <a:ea typeface="+mj-ea"/>
              </a:rPr>
              <a:t>수행 방법</a:t>
            </a:r>
            <a:endParaRPr lang="en-US" altLang="ko-KR" sz="3200" b="1" dirty="0" smtClean="0"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3200" b="1" dirty="0" smtClean="0">
                <a:latin typeface="+mj-ea"/>
                <a:ea typeface="+mj-ea"/>
              </a:rPr>
              <a:t>기대효과 및 활용방안</a:t>
            </a:r>
            <a:endParaRPr lang="ko-KR" altLang="en-US" sz="3200" b="1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358900"/>
            <a:ext cx="2168434" cy="83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2"/>
    </mc:Choice>
    <mc:Fallback xmlns="">
      <p:transition spd="slow" advTm="337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프로젝트 필요성 및 목표</a:t>
            </a:r>
            <a:endParaRPr lang="ko-KR" altLang="en-US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4534" y="3891329"/>
            <a:ext cx="7886700" cy="144514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 smtClean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목표 </a:t>
            </a:r>
            <a:r>
              <a:rPr lang="en-US" altLang="ko-KR" b="1" dirty="0" smtClean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– 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</a:rPr>
              <a:t>최종결과물이 제공하는 기능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</a:rPr>
              <a:t>서비스 등을 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</a:rPr>
              <a:t>도식화하여 설명</a:t>
            </a:r>
            <a:endParaRPr lang="en-US" altLang="ko-KR" b="1" dirty="0" smtClean="0">
              <a:solidFill>
                <a:srgbClr val="FF000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solidFill>
                <a:srgbClr val="FF000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-1165579"/>
            <a:ext cx="7416800" cy="95410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추가비용 없이 기존 조명 기반 시설을 이용하여 </a:t>
            </a:r>
            <a:r>
              <a:rPr lang="ko-KR" altLang="en-US" sz="2800" b="1" dirty="0">
                <a:solidFill>
                  <a:srgbClr val="FFFF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위치정보 제공 </a:t>
            </a:r>
            <a:r>
              <a:rPr lang="ko-KR" altLang="en-US" sz="2800" b="1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필요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1341120"/>
            <a:ext cx="5864352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1075227" y="1404852"/>
            <a:ext cx="7370503" cy="142147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기존 문제점</a:t>
            </a:r>
            <a:r>
              <a:rPr lang="en-US" altLang="ko-KR" sz="2400" b="1" dirty="0" smtClean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배경 등 </a:t>
            </a:r>
            <a:r>
              <a:rPr lang="ko-KR" altLang="en-US" sz="2400" b="1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기재</a:t>
            </a:r>
            <a:endParaRPr lang="en-US" altLang="ko-KR" sz="2400" b="1" dirty="0">
              <a:solidFill>
                <a:srgbClr val="FF000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664" y="1358900"/>
            <a:ext cx="1221971" cy="6317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필요성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890356" y="2769912"/>
            <a:ext cx="1620982" cy="7302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수행 내용 및 일정</a:t>
            </a:r>
            <a:endParaRPr lang="ko-KR" altLang="en-US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349829"/>
            <a:ext cx="5172891" cy="9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63DDC4C-EAC1-4251-A51C-29DC12BFF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222738"/>
              </p:ext>
            </p:extLst>
          </p:nvPr>
        </p:nvGraphicFramePr>
        <p:xfrm>
          <a:off x="335280" y="1457420"/>
          <a:ext cx="8473440" cy="4705350"/>
        </p:xfrm>
        <a:graphic>
          <a:graphicData uri="http://schemas.openxmlformats.org/drawingml/2006/table">
            <a:tbl>
              <a:tblPr/>
              <a:tblGrid>
                <a:gridCol w="2634142">
                  <a:extLst>
                    <a:ext uri="{9D8B030D-6E8A-4147-A177-3AD203B41FA5}">
                      <a16:colId xmlns:a16="http://schemas.microsoft.com/office/drawing/2014/main" val="534103349"/>
                    </a:ext>
                  </a:extLst>
                </a:gridCol>
                <a:gridCol w="87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381">
                  <a:extLst>
                    <a:ext uri="{9D8B030D-6E8A-4147-A177-3AD203B41FA5}">
                      <a16:colId xmlns:a16="http://schemas.microsoft.com/office/drawing/2014/main" val="2616654619"/>
                    </a:ext>
                  </a:extLst>
                </a:gridCol>
                <a:gridCol w="257381">
                  <a:extLst>
                    <a:ext uri="{9D8B030D-6E8A-4147-A177-3AD203B41FA5}">
                      <a16:colId xmlns:a16="http://schemas.microsoft.com/office/drawing/2014/main" val="1946259188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224033110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88312437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4159573588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25883063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619363409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1353301511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3725753501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3515663274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4010679734"/>
                    </a:ext>
                  </a:extLst>
                </a:gridCol>
                <a:gridCol w="258441">
                  <a:extLst>
                    <a:ext uri="{9D8B030D-6E8A-4147-A177-3AD203B41FA5}">
                      <a16:colId xmlns:a16="http://schemas.microsoft.com/office/drawing/2014/main" val="103561902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1982713979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4154038128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3164448548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1683639260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2272659399"/>
                    </a:ext>
                  </a:extLst>
                </a:gridCol>
              </a:tblGrid>
              <a:tr h="43092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수행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팀원명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추 진 일 </a:t>
                      </a: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정 </a:t>
                      </a: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(</a:t>
                      </a: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주간</a:t>
                      </a: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비고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96909"/>
                  </a:ext>
                </a:extLst>
              </a:tr>
              <a:tr h="362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3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4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5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6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80319"/>
                  </a:ext>
                </a:extLst>
              </a:tr>
              <a:tr h="17527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299742"/>
                  </a:ext>
                </a:extLst>
              </a:tr>
              <a:tr h="17753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87709"/>
                  </a:ext>
                </a:extLst>
              </a:tr>
              <a:tr h="17527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165928"/>
                  </a:ext>
                </a:extLst>
              </a:tr>
              <a:tr h="17753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22017"/>
                  </a:ext>
                </a:extLst>
              </a:tr>
              <a:tr h="1752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5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589499"/>
                  </a:ext>
                </a:extLst>
              </a:tr>
              <a:tr h="1764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889636"/>
                  </a:ext>
                </a:extLst>
              </a:tr>
              <a:tr h="1764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741468"/>
                  </a:ext>
                </a:extLst>
              </a:tr>
              <a:tr h="30007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3513"/>
                  </a:ext>
                </a:extLst>
              </a:tr>
              <a:tr h="33142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특허 출원</a:t>
                      </a:r>
                      <a:r>
                        <a:rPr lang="en-US" altLang="ko-KR" sz="1600" b="1" kern="0" spc="0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1" kern="0" spc="0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및 </a:t>
                      </a:r>
                      <a:r>
                        <a:rPr lang="en-US" altLang="ko-KR" sz="1600" b="1" kern="0" spc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SW</a:t>
                      </a:r>
                      <a:r>
                        <a:rPr lang="en-US" altLang="ko-KR" sz="1600" b="1" kern="0" spc="0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1" kern="0" spc="0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등록</a:t>
                      </a:r>
                      <a:endParaRPr lang="ko-KR" altLang="en-US" sz="16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933093"/>
                  </a:ext>
                </a:extLst>
              </a:tr>
              <a:tr h="29212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논문 작성</a:t>
                      </a:r>
                      <a:endParaRPr lang="ko-KR" altLang="en-US" sz="16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31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10"/>
    </mc:Choice>
    <mc:Fallback xmlns="">
      <p:transition spd="slow" advTm="7041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수행 방법</a:t>
            </a:r>
            <a:endParaRPr lang="ko-KR" altLang="en-US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0" y="1341120"/>
            <a:ext cx="5529943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4137" y="1908658"/>
            <a:ext cx="826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방법론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툴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언어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기자재 등 기재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도식화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4"/>
    </mc:Choice>
    <mc:Fallback xmlns="">
      <p:transition spd="slow" advTm="17769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기대효과 및 활용 방안</a:t>
            </a:r>
            <a:endParaRPr lang="ko-KR" altLang="en-US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0" y="1314994"/>
            <a:ext cx="6191794" cy="43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137" y="1908658"/>
            <a:ext cx="8264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결과물을 어떻게 활용할 것인지 구체적으로 서술</a:t>
            </a:r>
            <a:endParaRPr lang="en-US" altLang="ko-KR" sz="2800" b="1" dirty="0" smtClean="0">
              <a:solidFill>
                <a:srgbClr val="FF0000"/>
              </a:solidFill>
            </a:endParaRPr>
          </a:p>
          <a:p>
            <a:r>
              <a:rPr lang="en-US" altLang="ko-KR" sz="2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광의적인 서술 배제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112</Words>
  <Application>Microsoft Office PowerPoint</Application>
  <PresentationFormat>화면 슬라이드 쇼(4:3)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Yoon 윤고딕 550_TT</vt:lpstr>
      <vt:lpstr>Yoon 윤고딕 530_TT</vt:lpstr>
      <vt:lpstr>Office 테마</vt:lpstr>
      <vt:lpstr>PowerPoint 프레젠테이션</vt:lpstr>
      <vt:lpstr>목차</vt:lpstr>
      <vt:lpstr>프로젝트 필요성 및 목표</vt:lpstr>
      <vt:lpstr>수행 내용 및 일정</vt:lpstr>
      <vt:lpstr>수행 방법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가시광 통신 기반의 실내 측위 및 안내 시스템 개발</dc:title>
  <dc:creator>이승혁;이규동;김한영</dc:creator>
  <cp:lastModifiedBy>Han Kijun</cp:lastModifiedBy>
  <cp:revision>153</cp:revision>
  <dcterms:created xsi:type="dcterms:W3CDTF">2017-09-13T09:47:32Z</dcterms:created>
  <dcterms:modified xsi:type="dcterms:W3CDTF">2019-03-03T09:16:35Z</dcterms:modified>
</cp:coreProperties>
</file>