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87" r:id="rId3"/>
    <p:sldId id="295" r:id="rId4"/>
    <p:sldId id="291" r:id="rId5"/>
    <p:sldId id="294" r:id="rId6"/>
    <p:sldId id="290" r:id="rId7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8"/>
      <p:bold r:id="rId9"/>
    </p:embeddedFont>
    <p:embeddedFont>
      <p:font typeface="Yoon 윤고딕 530_TT" panose="020B0600000101010101" charset="-127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Yoon 윤고딕 550_TT" panose="020B0600000101010101" charset="-127"/>
      <p:regular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8AB8E2"/>
    <a:srgbClr val="69A4D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0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82" y="102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65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52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7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24288" y="6483711"/>
            <a:ext cx="1889924" cy="23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10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97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48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80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72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8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B73F-C573-481B-BCBF-474CE5A8A4C9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09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37000">
              <a:schemeClr val="bg1"/>
            </a:gs>
            <a:gs pos="7500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7B73F-C573-481B-BCBF-474CE5A8A4C9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44449-52CE-43F2-896B-73A5E79ED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82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AB8E2"/>
            </a:gs>
            <a:gs pos="37000">
              <a:schemeClr val="bg1"/>
            </a:gs>
            <a:gs pos="75000">
              <a:schemeClr val="bg1"/>
            </a:gs>
            <a:gs pos="100000">
              <a:schemeClr val="bg1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712043" y="4605511"/>
            <a:ext cx="3933155" cy="1622294"/>
          </a:xfrm>
        </p:spPr>
        <p:txBody>
          <a:bodyPr>
            <a:noAutofit/>
          </a:bodyPr>
          <a:lstStyle/>
          <a:p>
            <a:pPr algn="r"/>
            <a:r>
              <a:rPr lang="ko-KR" altLang="en-US" sz="2000" dirty="0" smtClean="0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 </a:t>
            </a:r>
            <a:r>
              <a:rPr lang="en-US" altLang="ko-KR" sz="2000" dirty="0" smtClean="0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*Team Members </a:t>
            </a:r>
            <a:r>
              <a:rPr lang="ko-KR" altLang="en-US" sz="2000" dirty="0" smtClean="0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  </a:t>
            </a:r>
            <a:r>
              <a:rPr lang="en-US" altLang="ko-KR" sz="2000" dirty="0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N</a:t>
            </a:r>
            <a:r>
              <a:rPr lang="en-US" altLang="ko-KR" sz="2000" dirty="0" smtClean="0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ame1</a:t>
            </a:r>
          </a:p>
          <a:p>
            <a:pPr algn="r"/>
            <a:r>
              <a:rPr lang="en-US" altLang="ko-KR" sz="2000" dirty="0" smtClean="0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Name2</a:t>
            </a:r>
            <a:endParaRPr lang="en-US" altLang="ko-KR" sz="2000" dirty="0"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r"/>
            <a:r>
              <a:rPr lang="en-US" altLang="ko-KR" sz="2000" dirty="0" smtClean="0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Name3</a:t>
            </a:r>
            <a:r>
              <a:rPr lang="ko-KR" altLang="en-US" sz="2000" dirty="0" smtClean="0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 </a:t>
            </a:r>
            <a:endParaRPr lang="en-US" altLang="ko-KR" sz="2000" dirty="0" smtClean="0"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3143" y="1397978"/>
            <a:ext cx="6097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err="1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0066C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과제명</a:t>
            </a:r>
            <a:endParaRPr lang="ko-KR" altLang="en-US" sz="40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0066C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29" t="20279" b="21052"/>
          <a:stretch/>
        </p:blipFill>
        <p:spPr>
          <a:xfrm>
            <a:off x="6572827" y="4101936"/>
            <a:ext cx="1991846" cy="39188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78" r="49305" b="22227"/>
          <a:stretch/>
        </p:blipFill>
        <p:spPr>
          <a:xfrm>
            <a:off x="6443264" y="3710049"/>
            <a:ext cx="2201934" cy="391887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TITLE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5700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5"/>
    </mc:Choice>
    <mc:Fallback xmlns="">
      <p:transition spd="slow" advTm="223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CONTENT</a:t>
            </a:r>
            <a:endParaRPr lang="ko-KR" altLang="en-US" dirty="0"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28650" y="1507809"/>
            <a:ext cx="7886700" cy="507587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3200" b="1" dirty="0" smtClean="0">
                <a:latin typeface="+mj-ea"/>
                <a:ea typeface="+mj-ea"/>
              </a:rPr>
              <a:t>Motivation and </a:t>
            </a:r>
            <a:r>
              <a:rPr lang="en-US" altLang="ko-KR" sz="3200" b="1" dirty="0" smtClean="0">
                <a:latin typeface="+mj-ea"/>
                <a:ea typeface="+mj-ea"/>
              </a:rPr>
              <a:t>Goal</a:t>
            </a:r>
            <a:endParaRPr lang="en-US" altLang="ko-KR" sz="3200" b="1" dirty="0" smtClean="0">
              <a:latin typeface="+mj-ea"/>
              <a:ea typeface="+mj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3200" b="1" dirty="0" smtClean="0">
                <a:latin typeface="+mj-ea"/>
                <a:ea typeface="+mj-ea"/>
              </a:rPr>
              <a:t>Task and Schedule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3200" b="1" dirty="0" smtClean="0">
                <a:latin typeface="+mj-ea"/>
                <a:ea typeface="+mj-ea"/>
              </a:rPr>
              <a:t>Methodology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3200" b="1" dirty="0" smtClean="0">
                <a:latin typeface="+mj-ea"/>
                <a:ea typeface="+mj-ea"/>
              </a:rPr>
              <a:t>Expectation and Utilization</a:t>
            </a:r>
            <a:endParaRPr lang="ko-KR" altLang="en-US" sz="3200" b="1" dirty="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1321724"/>
            <a:ext cx="4156364" cy="3717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79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2"/>
    </mc:Choice>
    <mc:Fallback xmlns="">
      <p:transition spd="slow" advTm="337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Motivation  and Objective</a:t>
            </a:r>
            <a:endParaRPr lang="ko-KR" altLang="en-US" dirty="0"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44534" y="3891329"/>
            <a:ext cx="7886700" cy="22268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Goal – Describe </a:t>
            </a:r>
            <a:r>
              <a:rPr lang="en-US" altLang="ko-KR" b="1" dirty="0" smtClean="0">
                <a:solidFill>
                  <a:srgbClr val="FF000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functions and service </a:t>
            </a:r>
            <a:r>
              <a:rPr lang="en-US" altLang="ko-KR" b="1" dirty="0" smtClean="0">
                <a:solidFill>
                  <a:srgbClr val="FF000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which will be provided by the expected </a:t>
            </a:r>
            <a:r>
              <a:rPr lang="en-US" altLang="ko-KR" b="1" dirty="0" smtClean="0">
                <a:solidFill>
                  <a:srgbClr val="FF000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final product </a:t>
            </a:r>
            <a:r>
              <a:rPr lang="en-US" altLang="ko-KR" b="1" dirty="0" smtClean="0">
                <a:solidFill>
                  <a:srgbClr val="FF000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using a figure</a:t>
            </a:r>
            <a:endParaRPr lang="en-US" altLang="ko-KR" dirty="0">
              <a:solidFill>
                <a:srgbClr val="FF0000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-1165579"/>
            <a:ext cx="7416800" cy="95410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추가비용 없이 기존 조명 기반 시설을 이용하여 </a:t>
            </a:r>
            <a:r>
              <a:rPr lang="ko-KR" altLang="en-US" sz="2800" b="1" dirty="0">
                <a:solidFill>
                  <a:srgbClr val="FFFF0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위치정보 제공 </a:t>
            </a:r>
            <a:r>
              <a:rPr lang="ko-KR" altLang="en-US" sz="2800" b="1" dirty="0" smtClean="0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필요</a:t>
            </a:r>
            <a:endParaRPr lang="ko-KR" altLang="en-US" sz="2800" dirty="0"/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1338349"/>
            <a:ext cx="7680960" cy="205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모서리가 둥근 직사각형 3"/>
          <p:cNvSpPr/>
          <p:nvPr/>
        </p:nvSpPr>
        <p:spPr>
          <a:xfrm>
            <a:off x="1075227" y="1404852"/>
            <a:ext cx="7370503" cy="142147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smtClean="0">
                <a:solidFill>
                  <a:srgbClr val="FF000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   				 Problem of </a:t>
            </a:r>
            <a:r>
              <a:rPr lang="en-US" altLang="ko-KR" sz="2400" b="1" dirty="0" smtClean="0">
                <a:solidFill>
                  <a:srgbClr val="FF000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Statements</a:t>
            </a:r>
          </a:p>
          <a:p>
            <a:r>
              <a:rPr lang="en-US" altLang="ko-KR" sz="2400" b="1" dirty="0" smtClean="0">
                <a:solidFill>
                  <a:srgbClr val="FF000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(Problems of existing solutions, background)</a:t>
            </a:r>
            <a:endParaRPr lang="en-US" altLang="ko-KR" sz="2400" b="1" dirty="0">
              <a:solidFill>
                <a:srgbClr val="FF0000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9248" y="1404852"/>
            <a:ext cx="1968933" cy="6317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</a:rPr>
              <a:t>Motivation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3890356" y="2769912"/>
            <a:ext cx="1620982" cy="7302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99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"/>
    </mc:Choice>
    <mc:Fallback xmlns="">
      <p:transition spd="slow" advTm="4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Schedule</a:t>
            </a:r>
            <a:endParaRPr lang="ko-KR" altLang="en-US" dirty="0"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1349829"/>
            <a:ext cx="5172891" cy="90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63DDC4C-EAC1-4251-A51C-29DC12BFF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39321"/>
              </p:ext>
            </p:extLst>
          </p:nvPr>
        </p:nvGraphicFramePr>
        <p:xfrm>
          <a:off x="224440" y="1457420"/>
          <a:ext cx="8853061" cy="4687775"/>
        </p:xfrm>
        <a:graphic>
          <a:graphicData uri="http://schemas.openxmlformats.org/drawingml/2006/table">
            <a:tbl>
              <a:tblPr/>
              <a:tblGrid>
                <a:gridCol w="2533166">
                  <a:extLst>
                    <a:ext uri="{9D8B030D-6E8A-4147-A177-3AD203B41FA5}">
                      <a16:colId xmlns:a16="http://schemas.microsoft.com/office/drawing/2014/main" val="534103349"/>
                    </a:ext>
                  </a:extLst>
                </a:gridCol>
                <a:gridCol w="1133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912">
                  <a:extLst>
                    <a:ext uri="{9D8B030D-6E8A-4147-A177-3AD203B41FA5}">
                      <a16:colId xmlns:a16="http://schemas.microsoft.com/office/drawing/2014/main" val="2616654619"/>
                    </a:ext>
                  </a:extLst>
                </a:gridCol>
                <a:gridCol w="268912">
                  <a:extLst>
                    <a:ext uri="{9D8B030D-6E8A-4147-A177-3AD203B41FA5}">
                      <a16:colId xmlns:a16="http://schemas.microsoft.com/office/drawing/2014/main" val="1946259188"/>
                    </a:ext>
                  </a:extLst>
                </a:gridCol>
                <a:gridCol w="257502">
                  <a:extLst>
                    <a:ext uri="{9D8B030D-6E8A-4147-A177-3AD203B41FA5}">
                      <a16:colId xmlns:a16="http://schemas.microsoft.com/office/drawing/2014/main" val="2224033110"/>
                    </a:ext>
                  </a:extLst>
                </a:gridCol>
                <a:gridCol w="257502">
                  <a:extLst>
                    <a:ext uri="{9D8B030D-6E8A-4147-A177-3AD203B41FA5}">
                      <a16:colId xmlns:a16="http://schemas.microsoft.com/office/drawing/2014/main" val="288312437"/>
                    </a:ext>
                  </a:extLst>
                </a:gridCol>
                <a:gridCol w="257502">
                  <a:extLst>
                    <a:ext uri="{9D8B030D-6E8A-4147-A177-3AD203B41FA5}">
                      <a16:colId xmlns:a16="http://schemas.microsoft.com/office/drawing/2014/main" val="4159573588"/>
                    </a:ext>
                  </a:extLst>
                </a:gridCol>
                <a:gridCol w="257502">
                  <a:extLst>
                    <a:ext uri="{9D8B030D-6E8A-4147-A177-3AD203B41FA5}">
                      <a16:colId xmlns:a16="http://schemas.microsoft.com/office/drawing/2014/main" val="225883063"/>
                    </a:ext>
                  </a:extLst>
                </a:gridCol>
                <a:gridCol w="257502">
                  <a:extLst>
                    <a:ext uri="{9D8B030D-6E8A-4147-A177-3AD203B41FA5}">
                      <a16:colId xmlns:a16="http://schemas.microsoft.com/office/drawing/2014/main" val="2619363409"/>
                    </a:ext>
                  </a:extLst>
                </a:gridCol>
                <a:gridCol w="257502">
                  <a:extLst>
                    <a:ext uri="{9D8B030D-6E8A-4147-A177-3AD203B41FA5}">
                      <a16:colId xmlns:a16="http://schemas.microsoft.com/office/drawing/2014/main" val="1353301511"/>
                    </a:ext>
                  </a:extLst>
                </a:gridCol>
                <a:gridCol w="257502">
                  <a:extLst>
                    <a:ext uri="{9D8B030D-6E8A-4147-A177-3AD203B41FA5}">
                      <a16:colId xmlns:a16="http://schemas.microsoft.com/office/drawing/2014/main" val="3725753501"/>
                    </a:ext>
                  </a:extLst>
                </a:gridCol>
                <a:gridCol w="257502">
                  <a:extLst>
                    <a:ext uri="{9D8B030D-6E8A-4147-A177-3AD203B41FA5}">
                      <a16:colId xmlns:a16="http://schemas.microsoft.com/office/drawing/2014/main" val="3515663274"/>
                    </a:ext>
                  </a:extLst>
                </a:gridCol>
                <a:gridCol w="257502">
                  <a:extLst>
                    <a:ext uri="{9D8B030D-6E8A-4147-A177-3AD203B41FA5}">
                      <a16:colId xmlns:a16="http://schemas.microsoft.com/office/drawing/2014/main" val="4010679734"/>
                    </a:ext>
                  </a:extLst>
                </a:gridCol>
                <a:gridCol w="270020">
                  <a:extLst>
                    <a:ext uri="{9D8B030D-6E8A-4147-A177-3AD203B41FA5}">
                      <a16:colId xmlns:a16="http://schemas.microsoft.com/office/drawing/2014/main" val="103561902"/>
                    </a:ext>
                  </a:extLst>
                </a:gridCol>
                <a:gridCol w="244983">
                  <a:extLst>
                    <a:ext uri="{9D8B030D-6E8A-4147-A177-3AD203B41FA5}">
                      <a16:colId xmlns:a16="http://schemas.microsoft.com/office/drawing/2014/main" val="1982713979"/>
                    </a:ext>
                  </a:extLst>
                </a:gridCol>
                <a:gridCol w="257502">
                  <a:extLst>
                    <a:ext uri="{9D8B030D-6E8A-4147-A177-3AD203B41FA5}">
                      <a16:colId xmlns:a16="http://schemas.microsoft.com/office/drawing/2014/main" val="4154038128"/>
                    </a:ext>
                  </a:extLst>
                </a:gridCol>
                <a:gridCol w="257502">
                  <a:extLst>
                    <a:ext uri="{9D8B030D-6E8A-4147-A177-3AD203B41FA5}">
                      <a16:colId xmlns:a16="http://schemas.microsoft.com/office/drawing/2014/main" val="3164448548"/>
                    </a:ext>
                  </a:extLst>
                </a:gridCol>
                <a:gridCol w="257502">
                  <a:extLst>
                    <a:ext uri="{9D8B030D-6E8A-4147-A177-3AD203B41FA5}">
                      <a16:colId xmlns:a16="http://schemas.microsoft.com/office/drawing/2014/main" val="1683639260"/>
                    </a:ext>
                  </a:extLst>
                </a:gridCol>
                <a:gridCol w="1043372">
                  <a:extLst>
                    <a:ext uri="{9D8B030D-6E8A-4147-A177-3AD203B41FA5}">
                      <a16:colId xmlns:a16="http://schemas.microsoft.com/office/drawing/2014/main" val="2272659399"/>
                    </a:ext>
                  </a:extLst>
                </a:gridCol>
              </a:tblGrid>
              <a:tr h="43092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 dirty="0" smtClean="0">
                          <a:solidFill>
                            <a:srgbClr val="000000"/>
                          </a:solidFill>
                          <a:effectLst/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Task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 dirty="0" smtClean="0">
                          <a:solidFill>
                            <a:srgbClr val="000000"/>
                          </a:solidFill>
                          <a:effectLst/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Member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 dirty="0" smtClean="0">
                          <a:solidFill>
                            <a:srgbClr val="000000"/>
                          </a:solidFill>
                          <a:effectLst/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Name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1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 dirty="0" smtClean="0">
                          <a:solidFill>
                            <a:srgbClr val="000000"/>
                          </a:solidFill>
                          <a:effectLst/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Weekly schedule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 smtClean="0">
                          <a:solidFill>
                            <a:srgbClr val="000000"/>
                          </a:solidFill>
                          <a:effectLst/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Remarks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196909"/>
                  </a:ext>
                </a:extLst>
              </a:tr>
              <a:tr h="3621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9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10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11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12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380319"/>
                  </a:ext>
                </a:extLst>
              </a:tr>
              <a:tr h="175275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299742"/>
                  </a:ext>
                </a:extLst>
              </a:tr>
              <a:tr h="177531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87709"/>
                  </a:ext>
                </a:extLst>
              </a:tr>
              <a:tr h="175275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165928"/>
                  </a:ext>
                </a:extLst>
              </a:tr>
              <a:tr h="177531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22017"/>
                  </a:ext>
                </a:extLst>
              </a:tr>
              <a:tr h="1752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5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589499"/>
                  </a:ext>
                </a:extLst>
              </a:tr>
              <a:tr h="1764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889636"/>
                  </a:ext>
                </a:extLst>
              </a:tr>
              <a:tr h="1764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741468"/>
                  </a:ext>
                </a:extLst>
              </a:tr>
              <a:tr h="300076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3513"/>
                  </a:ext>
                </a:extLst>
              </a:tr>
              <a:tr h="33142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933093"/>
                  </a:ext>
                </a:extLst>
              </a:tr>
              <a:tr h="292124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kern="0" spc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31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410"/>
    </mc:Choice>
    <mc:Fallback xmlns="">
      <p:transition spd="slow" advTm="7041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8897" y="308216"/>
            <a:ext cx="7886700" cy="1325563"/>
          </a:xfrm>
        </p:spPr>
        <p:txBody>
          <a:bodyPr/>
          <a:lstStyle/>
          <a:p>
            <a:r>
              <a:rPr lang="en-US" altLang="ko-KR" b="1" dirty="0" smtClean="0">
                <a:latin typeface="Yoon 윤고딕 530_TT" panose="020B0600000101010101" charset="-127"/>
                <a:ea typeface="Yoon 윤고딕 530_TT" panose="020B0600000101010101" charset="-127"/>
              </a:rPr>
              <a:t>Methodology</a:t>
            </a:r>
            <a:endParaRPr lang="ko-KR" altLang="en-US" b="1" dirty="0">
              <a:latin typeface="Yoon 윤고딕 530_TT" panose="020B0600000101010101" charset="-127"/>
              <a:ea typeface="Yoon 윤고딕 530_TT" panose="020B0600000101010101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 flipV="1">
            <a:off x="0" y="1341120"/>
            <a:ext cx="5529943" cy="177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4137" y="1908658"/>
            <a:ext cx="8264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Method, tool, language, equipment, and so on</a:t>
            </a:r>
          </a:p>
        </p:txBody>
      </p:sp>
    </p:spTree>
    <p:extLst>
      <p:ext uri="{BB962C8B-B14F-4D97-AF65-F5344CB8AC3E}">
        <p14:creationId xmlns:p14="http://schemas.microsoft.com/office/powerpoint/2010/main" val="28306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694"/>
    </mc:Choice>
    <mc:Fallback xmlns="">
      <p:transition spd="slow" advTm="17769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Expectation and Utilization</a:t>
            </a:r>
            <a:endParaRPr lang="ko-KR" altLang="en-US" dirty="0"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0" y="1296785"/>
            <a:ext cx="8515350" cy="62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9783" y="1854679"/>
            <a:ext cx="82644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800" b="1" dirty="0" err="1" smtClean="0">
                <a:solidFill>
                  <a:srgbClr val="FF0000"/>
                </a:solidFill>
                <a:latin typeface="Yoon 윤고딕 550_TT" panose="020B0600000101010101" charset="-127"/>
                <a:ea typeface="Yoon 윤고딕 550_TT" panose="020B0600000101010101" charset="-127"/>
              </a:rPr>
              <a:t>Describe</a:t>
            </a:r>
            <a:r>
              <a:rPr lang="ko-KR" altLang="ko-KR" sz="2800" b="1" dirty="0" smtClean="0">
                <a:solidFill>
                  <a:srgbClr val="FF0000"/>
                </a:solidFill>
                <a:latin typeface="Yoon 윤고딕 550_TT" panose="020B0600000101010101" charset="-127"/>
                <a:ea typeface="Yoon 윤고딕 550_TT" panose="020B0600000101010101" charset="-127"/>
              </a:rPr>
              <a:t> </a:t>
            </a:r>
            <a:r>
              <a:rPr lang="en-US" altLang="ko-KR" sz="2800" b="1" dirty="0" smtClean="0">
                <a:solidFill>
                  <a:srgbClr val="FF0000"/>
                </a:solidFill>
                <a:latin typeface="Yoon 윤고딕 550_TT" panose="020B0600000101010101" charset="-127"/>
                <a:ea typeface="Yoon 윤고딕 550_TT" panose="020B0600000101010101" charset="-127"/>
              </a:rPr>
              <a:t>expected benefits and utilization</a:t>
            </a:r>
            <a:endParaRPr lang="ko-KR" altLang="ko-KR" sz="2000" b="1" dirty="0">
              <a:solidFill>
                <a:srgbClr val="FF0000"/>
              </a:solidFill>
              <a:latin typeface="Yoon 윤고딕 550_TT" panose="020B0600000101010101" charset="-127"/>
              <a:ea typeface="Yoon 윤고딕 550_TT" panose="020B0600000101010101" charset="-127"/>
            </a:endParaRPr>
          </a:p>
          <a:p>
            <a:endParaRPr lang="ko-KR" altLang="en-US" sz="2800" b="1" dirty="0">
              <a:solidFill>
                <a:srgbClr val="FF0000"/>
              </a:solidFill>
              <a:latin typeface="Yoon 윤고딕 550_TT" panose="020B0600000101010101" charset="-127"/>
              <a:ea typeface="Yoon 윤고딕 550_TT" panose="020B0600000101010101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41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944</TotalTime>
  <Words>84</Words>
  <Application>Microsoft Office PowerPoint</Application>
  <PresentationFormat>화면 슬라이드 쇼(4:3)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Yoon 윤고딕 530_TT</vt:lpstr>
      <vt:lpstr>Arial</vt:lpstr>
      <vt:lpstr>Calibri</vt:lpstr>
      <vt:lpstr>Calibri Light</vt:lpstr>
      <vt:lpstr>Yoon 윤고딕 550_TT</vt:lpstr>
      <vt:lpstr>Office 테마</vt:lpstr>
      <vt:lpstr>TITLE</vt:lpstr>
      <vt:lpstr>CONTENT</vt:lpstr>
      <vt:lpstr>Motivation  and Objective</vt:lpstr>
      <vt:lpstr>Schedule</vt:lpstr>
      <vt:lpstr>Methodology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가시광 통신 기반의 실내 측위 및 안내 시스템 개발</dc:title>
  <dc:creator>이승혁;이규동;김한영</dc:creator>
  <cp:lastModifiedBy>Han Kijun</cp:lastModifiedBy>
  <cp:revision>156</cp:revision>
  <dcterms:created xsi:type="dcterms:W3CDTF">2017-09-13T09:47:32Z</dcterms:created>
  <dcterms:modified xsi:type="dcterms:W3CDTF">2019-03-04T01:24:37Z</dcterms:modified>
</cp:coreProperties>
</file>