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96" r:id="rId2"/>
    <p:sldId id="256" r:id="rId3"/>
    <p:sldId id="287" r:id="rId4"/>
    <p:sldId id="302" r:id="rId5"/>
    <p:sldId id="305" r:id="rId6"/>
    <p:sldId id="303" r:id="rId7"/>
    <p:sldId id="304" r:id="rId8"/>
    <p:sldId id="306" r:id="rId9"/>
    <p:sldId id="298" r:id="rId10"/>
    <p:sldId id="291" r:id="rId11"/>
    <p:sldId id="294" r:id="rId12"/>
    <p:sldId id="290" r:id="rId13"/>
  </p:sldIdLst>
  <p:sldSz cx="9144000" cy="6858000" type="screen4x3"/>
  <p:notesSz cx="6858000" cy="9144000"/>
  <p:embeddedFontLst>
    <p:embeddedFont>
      <p:font typeface="Yoon 윤고딕 530_TT" panose="020B0600000101010101" charset="-127"/>
      <p:regular r:id="rId14"/>
    </p:embeddedFont>
    <p:embeddedFont>
      <p:font typeface="Yoon 윤고딕 550_TT" panose="020B0600000101010101" charset="-127"/>
      <p:regular r:id="rId15"/>
    </p:embeddedFont>
    <p:embeddedFont>
      <p:font typeface="Adobe Garamond Pro Bold" panose="02020702060506020403" pitchFamily="18" charset="0"/>
      <p:bold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  <p:embeddedFont>
      <p:font typeface="나눔스퀘어 Bold" panose="020B0600000101010101" pitchFamily="50" charset="-127"/>
      <p:bold r:id="rId24"/>
    </p:embeddedFont>
    <p:embeddedFont>
      <p:font typeface="나눔스퀘어OTF Bold" panose="020B0600000101010101" pitchFamily="34" charset="-127"/>
      <p:bold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8AB8E2"/>
    <a:srgbClr val="69A4D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08" autoAdjust="0"/>
    <p:restoredTop sz="94660"/>
  </p:normalViewPr>
  <p:slideViewPr>
    <p:cSldViewPr snapToGrid="0">
      <p:cViewPr varScale="1">
        <p:scale>
          <a:sx n="65" d="100"/>
          <a:sy n="65" d="100"/>
        </p:scale>
        <p:origin x="38" y="475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B73F-C573-481B-BCBF-474CE5A8A4C9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4449-52CE-43F2-896B-73A5E79ED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652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B73F-C573-481B-BCBF-474CE5A8A4C9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4449-52CE-43F2-896B-73A5E79ED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523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B73F-C573-481B-BCBF-474CE5A8A4C9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4449-52CE-43F2-896B-73A5E79ED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7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B73F-C573-481B-BCBF-474CE5A8A4C9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4449-52CE-43F2-896B-73A5E79ED63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24288" y="6483711"/>
            <a:ext cx="1889924" cy="23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610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B73F-C573-481B-BCBF-474CE5A8A4C9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4449-52CE-43F2-896B-73A5E79ED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99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B73F-C573-481B-BCBF-474CE5A8A4C9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4449-52CE-43F2-896B-73A5E79ED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9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B73F-C573-481B-BCBF-474CE5A8A4C9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4449-52CE-43F2-896B-73A5E79ED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488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B73F-C573-481B-BCBF-474CE5A8A4C9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4449-52CE-43F2-896B-73A5E79ED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801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B73F-C573-481B-BCBF-474CE5A8A4C9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4449-52CE-43F2-896B-73A5E79ED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72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B73F-C573-481B-BCBF-474CE5A8A4C9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4449-52CE-43F2-896B-73A5E79ED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8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B73F-C573-481B-BCBF-474CE5A8A4C9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4449-52CE-43F2-896B-73A5E79ED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095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37000">
              <a:schemeClr val="bg1"/>
            </a:gs>
            <a:gs pos="7500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7B73F-C573-481B-BCBF-474CE5A8A4C9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44449-52CE-43F2-896B-73A5E79ED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828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1358900"/>
            <a:ext cx="2168434" cy="834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383C8482-0A00-4E03-B28B-789A5223C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09"/>
          <a:stretch/>
        </p:blipFill>
        <p:spPr>
          <a:xfrm>
            <a:off x="0" y="1026280"/>
            <a:ext cx="9176020" cy="5078301"/>
          </a:xfrm>
        </p:spPr>
      </p:pic>
    </p:spTree>
    <p:extLst>
      <p:ext uri="{BB962C8B-B14F-4D97-AF65-F5344CB8AC3E}">
        <p14:creationId xmlns:p14="http://schemas.microsoft.com/office/powerpoint/2010/main" val="306152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2"/>
    </mc:Choice>
    <mc:Fallback xmlns="">
      <p:transition spd="slow" advTm="337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수행 내용 및 일정</a:t>
            </a: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0" y="1349829"/>
            <a:ext cx="5172891" cy="90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63DDC4C-EAC1-4251-A51C-29DC12BFF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488458"/>
              </p:ext>
            </p:extLst>
          </p:nvPr>
        </p:nvGraphicFramePr>
        <p:xfrm>
          <a:off x="207264" y="1457420"/>
          <a:ext cx="8778234" cy="4842923"/>
        </p:xfrm>
        <a:graphic>
          <a:graphicData uri="http://schemas.openxmlformats.org/drawingml/2006/table">
            <a:tbl>
              <a:tblPr/>
              <a:tblGrid>
                <a:gridCol w="2936605">
                  <a:extLst>
                    <a:ext uri="{9D8B030D-6E8A-4147-A177-3AD203B41FA5}">
                      <a16:colId xmlns:a16="http://schemas.microsoft.com/office/drawing/2014/main" val="534103349"/>
                    </a:ext>
                  </a:extLst>
                </a:gridCol>
                <a:gridCol w="805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514">
                  <a:extLst>
                    <a:ext uri="{9D8B030D-6E8A-4147-A177-3AD203B41FA5}">
                      <a16:colId xmlns:a16="http://schemas.microsoft.com/office/drawing/2014/main" val="2616654619"/>
                    </a:ext>
                  </a:extLst>
                </a:gridCol>
                <a:gridCol w="266639">
                  <a:extLst>
                    <a:ext uri="{9D8B030D-6E8A-4147-A177-3AD203B41FA5}">
                      <a16:colId xmlns:a16="http://schemas.microsoft.com/office/drawing/2014/main" val="1946259188"/>
                    </a:ext>
                  </a:extLst>
                </a:gridCol>
                <a:gridCol w="255325">
                  <a:extLst>
                    <a:ext uri="{9D8B030D-6E8A-4147-A177-3AD203B41FA5}">
                      <a16:colId xmlns:a16="http://schemas.microsoft.com/office/drawing/2014/main" val="2224033110"/>
                    </a:ext>
                  </a:extLst>
                </a:gridCol>
                <a:gridCol w="255325">
                  <a:extLst>
                    <a:ext uri="{9D8B030D-6E8A-4147-A177-3AD203B41FA5}">
                      <a16:colId xmlns:a16="http://schemas.microsoft.com/office/drawing/2014/main" val="288312437"/>
                    </a:ext>
                  </a:extLst>
                </a:gridCol>
                <a:gridCol w="255325">
                  <a:extLst>
                    <a:ext uri="{9D8B030D-6E8A-4147-A177-3AD203B41FA5}">
                      <a16:colId xmlns:a16="http://schemas.microsoft.com/office/drawing/2014/main" val="4159573588"/>
                    </a:ext>
                  </a:extLst>
                </a:gridCol>
                <a:gridCol w="255325">
                  <a:extLst>
                    <a:ext uri="{9D8B030D-6E8A-4147-A177-3AD203B41FA5}">
                      <a16:colId xmlns:a16="http://schemas.microsoft.com/office/drawing/2014/main" val="225883063"/>
                    </a:ext>
                  </a:extLst>
                </a:gridCol>
                <a:gridCol w="255325">
                  <a:extLst>
                    <a:ext uri="{9D8B030D-6E8A-4147-A177-3AD203B41FA5}">
                      <a16:colId xmlns:a16="http://schemas.microsoft.com/office/drawing/2014/main" val="2619363409"/>
                    </a:ext>
                  </a:extLst>
                </a:gridCol>
                <a:gridCol w="255325">
                  <a:extLst>
                    <a:ext uri="{9D8B030D-6E8A-4147-A177-3AD203B41FA5}">
                      <a16:colId xmlns:a16="http://schemas.microsoft.com/office/drawing/2014/main" val="1353301511"/>
                    </a:ext>
                  </a:extLst>
                </a:gridCol>
                <a:gridCol w="255325">
                  <a:extLst>
                    <a:ext uri="{9D8B030D-6E8A-4147-A177-3AD203B41FA5}">
                      <a16:colId xmlns:a16="http://schemas.microsoft.com/office/drawing/2014/main" val="3725753501"/>
                    </a:ext>
                  </a:extLst>
                </a:gridCol>
                <a:gridCol w="255325">
                  <a:extLst>
                    <a:ext uri="{9D8B030D-6E8A-4147-A177-3AD203B41FA5}">
                      <a16:colId xmlns:a16="http://schemas.microsoft.com/office/drawing/2014/main" val="3515663274"/>
                    </a:ext>
                  </a:extLst>
                </a:gridCol>
                <a:gridCol w="255325">
                  <a:extLst>
                    <a:ext uri="{9D8B030D-6E8A-4147-A177-3AD203B41FA5}">
                      <a16:colId xmlns:a16="http://schemas.microsoft.com/office/drawing/2014/main" val="4010679734"/>
                    </a:ext>
                  </a:extLst>
                </a:gridCol>
                <a:gridCol w="267738">
                  <a:extLst>
                    <a:ext uri="{9D8B030D-6E8A-4147-A177-3AD203B41FA5}">
                      <a16:colId xmlns:a16="http://schemas.microsoft.com/office/drawing/2014/main" val="103561902"/>
                    </a:ext>
                  </a:extLst>
                </a:gridCol>
                <a:gridCol w="242913">
                  <a:extLst>
                    <a:ext uri="{9D8B030D-6E8A-4147-A177-3AD203B41FA5}">
                      <a16:colId xmlns:a16="http://schemas.microsoft.com/office/drawing/2014/main" val="1982713979"/>
                    </a:ext>
                  </a:extLst>
                </a:gridCol>
                <a:gridCol w="255325">
                  <a:extLst>
                    <a:ext uri="{9D8B030D-6E8A-4147-A177-3AD203B41FA5}">
                      <a16:colId xmlns:a16="http://schemas.microsoft.com/office/drawing/2014/main" val="4154038128"/>
                    </a:ext>
                  </a:extLst>
                </a:gridCol>
                <a:gridCol w="255325">
                  <a:extLst>
                    <a:ext uri="{9D8B030D-6E8A-4147-A177-3AD203B41FA5}">
                      <a16:colId xmlns:a16="http://schemas.microsoft.com/office/drawing/2014/main" val="3164448548"/>
                    </a:ext>
                  </a:extLst>
                </a:gridCol>
                <a:gridCol w="255325">
                  <a:extLst>
                    <a:ext uri="{9D8B030D-6E8A-4147-A177-3AD203B41FA5}">
                      <a16:colId xmlns:a16="http://schemas.microsoft.com/office/drawing/2014/main" val="1683639260"/>
                    </a:ext>
                  </a:extLst>
                </a:gridCol>
                <a:gridCol w="1034554">
                  <a:extLst>
                    <a:ext uri="{9D8B030D-6E8A-4147-A177-3AD203B41FA5}">
                      <a16:colId xmlns:a16="http://schemas.microsoft.com/office/drawing/2014/main" val="2272659399"/>
                    </a:ext>
                  </a:extLst>
                </a:gridCol>
              </a:tblGrid>
              <a:tr h="43092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Yoon 윤고딕 530_TT" panose="020B0600000101010101" charset="-127"/>
                          <a:ea typeface="Yoon 윤고딕 530_TT" panose="020B0600000101010101" charset="-127"/>
                        </a:rPr>
                        <a:t>수행 내용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 err="1">
                          <a:solidFill>
                            <a:srgbClr val="000000"/>
                          </a:solidFill>
                          <a:effectLst/>
                          <a:latin typeface="Yoon 윤고딕 530_TT" panose="020B0600000101010101" charset="-127"/>
                          <a:ea typeface="Yoon 윤고딕 530_TT" panose="020B0600000101010101" charset="-127"/>
                        </a:rPr>
                        <a:t>팀원명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1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Yoon 윤고딕 530_TT" panose="020B0600000101010101" charset="-127"/>
                          <a:ea typeface="Yoon 윤고딕 530_TT" panose="020B0600000101010101" charset="-127"/>
                        </a:rPr>
                        <a:t>추 진 일 정 </a:t>
                      </a:r>
                      <a:r>
                        <a:rPr lang="en-US" altLang="ko-KR" sz="2000" b="1" kern="0" spc="0" dirty="0">
                          <a:solidFill>
                            <a:srgbClr val="000000"/>
                          </a:solidFill>
                          <a:effectLst/>
                          <a:latin typeface="Yoon 윤고딕 530_TT" panose="020B0600000101010101" charset="-127"/>
                          <a:ea typeface="Yoon 윤고딕 530_TT" panose="020B0600000101010101" charset="-127"/>
                        </a:rPr>
                        <a:t>(</a:t>
                      </a: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Yoon 윤고딕 530_TT" panose="020B0600000101010101" charset="-127"/>
                          <a:ea typeface="Yoon 윤고딕 530_TT" panose="020B0600000101010101" charset="-127"/>
                        </a:rPr>
                        <a:t>주간</a:t>
                      </a:r>
                      <a:r>
                        <a:rPr lang="en-US" altLang="ko-KR" sz="2000" b="1" kern="0" spc="0" dirty="0">
                          <a:solidFill>
                            <a:srgbClr val="000000"/>
                          </a:solidFill>
                          <a:effectLst/>
                          <a:latin typeface="Yoon 윤고딕 530_TT" panose="020B0600000101010101" charset="-127"/>
                          <a:ea typeface="Yoon 윤고딕 530_TT" panose="020B0600000101010101" charset="-127"/>
                        </a:rPr>
                        <a:t>)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Yoon 윤고딕 530_TT" panose="020B0600000101010101" charset="-127"/>
                          <a:ea typeface="Yoon 윤고딕 530_TT" panose="020B0600000101010101" charset="-127"/>
                        </a:rPr>
                        <a:t>비고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196909"/>
                  </a:ext>
                </a:extLst>
              </a:tr>
              <a:tr h="3621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Yoon 윤고딕 530_TT" panose="020B0600000101010101" charset="-127"/>
                          <a:ea typeface="Yoon 윤고딕 530_TT" panose="020B0600000101010101" charset="-127"/>
                        </a:rPr>
                        <a:t>3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Yoon 윤고딕 530_TT" panose="020B0600000101010101" charset="-127"/>
                          <a:ea typeface="Yoon 윤고딕 530_TT" panose="020B0600000101010101" charset="-127"/>
                        </a:rPr>
                        <a:t>4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Yoon 윤고딕 530_TT" panose="020B0600000101010101" charset="-127"/>
                          <a:ea typeface="Yoon 윤고딕 530_TT" panose="020B0600000101010101" charset="-127"/>
                        </a:rPr>
                        <a:t>5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Yoon 윤고딕 530_TT" panose="020B0600000101010101" charset="-127"/>
                          <a:ea typeface="Yoon 윤고딕 530_TT" panose="020B0600000101010101" charset="-127"/>
                        </a:rPr>
                        <a:t>6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380319"/>
                  </a:ext>
                </a:extLst>
              </a:tr>
              <a:tr h="389414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1</a:t>
                      </a:r>
                      <a:r>
                        <a:rPr lang="ko-KR" altLang="en-US" sz="16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차 요구사항 기술서 작성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노동규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2997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1</a:t>
                      </a:r>
                      <a:r>
                        <a:rPr lang="ko-KR" altLang="en-US" sz="16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차 요구사항 검토 보고서 작성</a:t>
                      </a:r>
                      <a:endParaRPr lang="en-US" altLang="ko-KR" sz="1600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박치원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987709"/>
                  </a:ext>
                </a:extLst>
              </a:tr>
              <a:tr h="175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프로젝트 수행계획서 작성</a:t>
                      </a:r>
                      <a:endParaRPr lang="en-US" altLang="ko-KR" sz="1600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  <a:p>
                      <a:pPr marL="0" marR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이시준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3165928"/>
                  </a:ext>
                </a:extLst>
              </a:tr>
              <a:tr h="177531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회의록 작성 및 </a:t>
                      </a:r>
                      <a:r>
                        <a:rPr lang="en-US" altLang="ko-KR" sz="16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ppt</a:t>
                      </a:r>
                      <a:r>
                        <a:rPr lang="ko-KR" altLang="en-US" sz="16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 제작 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박수람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22017"/>
                  </a:ext>
                </a:extLst>
              </a:tr>
              <a:tr h="1752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5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5589499"/>
                  </a:ext>
                </a:extLst>
              </a:tr>
              <a:tr h="1764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5889636"/>
                  </a:ext>
                </a:extLst>
              </a:tr>
              <a:tr h="1764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741468"/>
                  </a:ext>
                </a:extLst>
              </a:tr>
              <a:tr h="300076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93513"/>
                  </a:ext>
                </a:extLst>
              </a:tr>
              <a:tr h="331421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kern="0" spc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933093"/>
                  </a:ext>
                </a:extLst>
              </a:tr>
              <a:tr h="292124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kern="0" spc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316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ko-KR" altLang="en-US" b="1" dirty="0"/>
              <a:t>수행 방법</a:t>
            </a:r>
            <a:endParaRPr lang="ko-KR" altLang="en-US" dirty="0"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 flipV="1">
            <a:off x="0" y="1341120"/>
            <a:ext cx="5529943" cy="177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ED994958-5E2A-465B-8438-ABA789460800}"/>
              </a:ext>
            </a:extLst>
          </p:cNvPr>
          <p:cNvGrpSpPr/>
          <p:nvPr/>
        </p:nvGrpSpPr>
        <p:grpSpPr>
          <a:xfrm>
            <a:off x="3399028" y="1950416"/>
            <a:ext cx="5459767" cy="3527582"/>
            <a:chOff x="-26128" y="1506699"/>
            <a:chExt cx="8595481" cy="5030710"/>
          </a:xfrm>
        </p:grpSpPr>
        <p:pic>
          <p:nvPicPr>
            <p:cNvPr id="7" name="Picture 8" descr="gpsì ëí ì´ë¯¸ì§ ê²ìê²°ê³¼">
              <a:extLst>
                <a:ext uri="{FF2B5EF4-FFF2-40B4-BE49-F238E27FC236}">
                  <a16:creationId xmlns:a16="http://schemas.microsoft.com/office/drawing/2014/main" id="{A5F09700-62BE-4C90-B44C-04867ECB85A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709" t="25998" r="31156" b="25139"/>
            <a:stretch/>
          </p:blipFill>
          <p:spPr bwMode="auto">
            <a:xfrm>
              <a:off x="7369046" y="2937832"/>
              <a:ext cx="1200307" cy="1579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CB321D3-CE64-462A-999E-DD086CCD1FD9}"/>
                </a:ext>
              </a:extLst>
            </p:cNvPr>
            <p:cNvSpPr txBox="1"/>
            <p:nvPr/>
          </p:nvSpPr>
          <p:spPr>
            <a:xfrm>
              <a:off x="779432" y="4816459"/>
              <a:ext cx="1576438" cy="6207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간편결제</a:t>
              </a:r>
              <a:endParaRPr lang="en-US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3570233-8AF0-45DE-B912-981ED82DD7FC}"/>
                </a:ext>
              </a:extLst>
            </p:cNvPr>
            <p:cNvSpPr txBox="1"/>
            <p:nvPr/>
          </p:nvSpPr>
          <p:spPr>
            <a:xfrm>
              <a:off x="7369047" y="4744778"/>
              <a:ext cx="947396" cy="6207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GPS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4E4A69-36F9-4AA3-94BA-4D153BFF3260}"/>
                </a:ext>
              </a:extLst>
            </p:cNvPr>
            <p:cNvSpPr txBox="1"/>
            <p:nvPr/>
          </p:nvSpPr>
          <p:spPr>
            <a:xfrm>
              <a:off x="4233094" y="5367442"/>
              <a:ext cx="918085" cy="11699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3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ICT</a:t>
              </a:r>
            </a:p>
            <a:p>
              <a:pPr algn="ctr"/>
              <a:r>
                <a:rPr lang="ko-KR" altLang="en-US" sz="20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기술</a:t>
              </a:r>
              <a:endParaRPr lang="en-US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B2ED3F6-C214-4ABD-AD7D-F1F81D81444E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2370426" y="4331063"/>
              <a:ext cx="1844039" cy="108707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4" descr="ê°í¸ê²°ì ì ëí ì´ë¯¸ì§ ê²ìê²°ê³¼">
              <a:extLst>
                <a:ext uri="{FF2B5EF4-FFF2-40B4-BE49-F238E27FC236}">
                  <a16:creationId xmlns:a16="http://schemas.microsoft.com/office/drawing/2014/main" id="{68F4BD7E-7CD3-4CD1-B89B-6ED6EF8FF87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410" b="17949"/>
            <a:stretch/>
          </p:blipFill>
          <p:spPr bwMode="auto">
            <a:xfrm>
              <a:off x="-26128" y="2835177"/>
              <a:ext cx="3077001" cy="2019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B99779B-AEE3-4BBB-B2E8-15185367747C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4480312" y="3289053"/>
              <a:ext cx="212034" cy="194698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6" descr="snsì ëí ì´ë¯¸ì§ ê²ìê²°ê³¼">
              <a:extLst>
                <a:ext uri="{FF2B5EF4-FFF2-40B4-BE49-F238E27FC236}">
                  <a16:creationId xmlns:a16="http://schemas.microsoft.com/office/drawing/2014/main" id="{A6E0B428-E4AA-47FF-B158-AC2E46CFE96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88" t="6351" r="2237" b="4083"/>
            <a:stretch/>
          </p:blipFill>
          <p:spPr bwMode="auto">
            <a:xfrm>
              <a:off x="3318142" y="1506699"/>
              <a:ext cx="3221619" cy="2385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D3D23D-1965-41C3-8ED4-70666EDEDA46}"/>
                </a:ext>
              </a:extLst>
            </p:cNvPr>
            <p:cNvSpPr txBox="1"/>
            <p:nvPr/>
          </p:nvSpPr>
          <p:spPr>
            <a:xfrm>
              <a:off x="4106993" y="3570200"/>
              <a:ext cx="958668" cy="6207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SNS</a:t>
              </a: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EB48009-3B0C-4311-B0B7-FD9A58D4F27C}"/>
                </a:ext>
              </a:extLst>
            </p:cNvPr>
            <p:cNvCxnSpPr>
              <a:cxnSpLocks/>
              <a:endCxn id="17" idx="7"/>
            </p:cNvCxnSpPr>
            <p:nvPr/>
          </p:nvCxnSpPr>
          <p:spPr>
            <a:xfrm flipH="1">
              <a:off x="5170227" y="4446328"/>
              <a:ext cx="2061376" cy="97180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2EA064A1-96E9-4960-ACDA-82B849BF5F72}"/>
                </a:ext>
              </a:extLst>
            </p:cNvPr>
            <p:cNvSpPr/>
            <p:nvPr/>
          </p:nvSpPr>
          <p:spPr>
            <a:xfrm>
              <a:off x="4016520" y="5236037"/>
              <a:ext cx="1351652" cy="124345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Picture 4" descr="food truck iconì ëí ì´ë¯¸ì§ ê²ìê²°ê³¼">
              <a:extLst>
                <a:ext uri="{FF2B5EF4-FFF2-40B4-BE49-F238E27FC236}">
                  <a16:creationId xmlns:a16="http://schemas.microsoft.com/office/drawing/2014/main" id="{3A0C8E16-3AC8-4FD6-95A5-0F8BDE5D22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765" b="11351"/>
            <a:stretch/>
          </p:blipFill>
          <p:spPr bwMode="auto">
            <a:xfrm>
              <a:off x="1801862" y="5418136"/>
              <a:ext cx="1245458" cy="970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십자형 18">
              <a:extLst>
                <a:ext uri="{FF2B5EF4-FFF2-40B4-BE49-F238E27FC236}">
                  <a16:creationId xmlns:a16="http://schemas.microsoft.com/office/drawing/2014/main" id="{2E35A63C-F129-47A5-8BFF-2D75173FBB79}"/>
                </a:ext>
              </a:extLst>
            </p:cNvPr>
            <p:cNvSpPr/>
            <p:nvPr/>
          </p:nvSpPr>
          <p:spPr>
            <a:xfrm>
              <a:off x="3265183" y="5622065"/>
              <a:ext cx="573083" cy="637098"/>
            </a:xfrm>
            <a:prstGeom prst="plus">
              <a:avLst>
                <a:gd name="adj" fmla="val 33303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174" name="Picture 6" descr="smartphone iconì ëí ì´ë¯¸ì§ ê²ìê²°ê³¼">
            <a:extLst>
              <a:ext uri="{FF2B5EF4-FFF2-40B4-BE49-F238E27FC236}">
                <a16:creationId xmlns:a16="http://schemas.microsoft.com/office/drawing/2014/main" id="{A7A00A75-6FE2-45ED-9A63-1FB497FAA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001" y="283061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smartphone iconì ëí ì´ë¯¸ì§ ê²ìê²°ê³¼">
            <a:extLst>
              <a:ext uri="{FF2B5EF4-FFF2-40B4-BE49-F238E27FC236}">
                <a16:creationId xmlns:a16="http://schemas.microsoft.com/office/drawing/2014/main" id="{BF3449EE-876D-423F-9553-45800B640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368" y="283061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FF837B-5D33-47D4-B442-D8A6F94204C5}"/>
              </a:ext>
            </a:extLst>
          </p:cNvPr>
          <p:cNvSpPr txBox="1"/>
          <p:nvPr/>
        </p:nvSpPr>
        <p:spPr>
          <a:xfrm>
            <a:off x="285205" y="5282889"/>
            <a:ext cx="1120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소비자용</a:t>
            </a:r>
            <a:endParaRPr lang="en-US" sz="2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2D609D-AAF7-45FE-ADEC-73762AACCE71}"/>
              </a:ext>
            </a:extLst>
          </p:cNvPr>
          <p:cNvSpPr txBox="1"/>
          <p:nvPr/>
        </p:nvSpPr>
        <p:spPr>
          <a:xfrm>
            <a:off x="1679574" y="5293925"/>
            <a:ext cx="1120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사업자용</a:t>
            </a:r>
            <a:endParaRPr lang="en-US" sz="2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C486BCC-BB3E-4962-8E1C-B48FB6B1F14F}"/>
              </a:ext>
            </a:extLst>
          </p:cNvPr>
          <p:cNvCxnSpPr>
            <a:cxnSpLocks/>
          </p:cNvCxnSpPr>
          <p:nvPr/>
        </p:nvCxnSpPr>
        <p:spPr>
          <a:xfrm>
            <a:off x="890499" y="5046335"/>
            <a:ext cx="13943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9E407A0-4DF0-4A30-ACB0-A8DF40194368}"/>
              </a:ext>
            </a:extLst>
          </p:cNvPr>
          <p:cNvCxnSpPr>
            <a:cxnSpLocks/>
            <a:stCxn id="7174" idx="2"/>
          </p:cNvCxnSpPr>
          <p:nvPr/>
        </p:nvCxnSpPr>
        <p:spPr>
          <a:xfrm>
            <a:off x="890499" y="4735616"/>
            <a:ext cx="0" cy="3107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8A52381-FD3E-4FD5-9084-D3F3FFAB0303}"/>
              </a:ext>
            </a:extLst>
          </p:cNvPr>
          <p:cNvCxnSpPr>
            <a:cxnSpLocks/>
          </p:cNvCxnSpPr>
          <p:nvPr/>
        </p:nvCxnSpPr>
        <p:spPr>
          <a:xfrm>
            <a:off x="2284868" y="4735616"/>
            <a:ext cx="0" cy="3107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6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694"/>
    </mc:Choice>
    <mc:Fallback xmlns="">
      <p:transition spd="slow" advTm="17769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기대효과 및 활용 방안</a:t>
            </a: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0" y="1314994"/>
            <a:ext cx="6191794" cy="439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C975E0-3C17-40A1-975E-7679CA7461D8}"/>
              </a:ext>
            </a:extLst>
          </p:cNvPr>
          <p:cNvCxnSpPr/>
          <p:nvPr/>
        </p:nvCxnSpPr>
        <p:spPr>
          <a:xfrm flipV="1">
            <a:off x="0" y="1341120"/>
            <a:ext cx="5864352" cy="177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8380F46-81AA-4D62-80AF-DBBF81477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1771" y="1411682"/>
            <a:ext cx="5781675" cy="79692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b="1" dirty="0" err="1">
                <a:solidFill>
                  <a:srgbClr val="FF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푸드트럭</a:t>
            </a:r>
            <a:r>
              <a:rPr lang="ko-KR" altLang="en-US" b="1" dirty="0">
                <a:solidFill>
                  <a:srgbClr val="FF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활성화를 위한 소프트웨어</a:t>
            </a:r>
            <a:endParaRPr lang="en-US" altLang="ko-KR" b="1" dirty="0">
              <a:solidFill>
                <a:srgbClr val="FF000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BBEBEB4-885B-45E0-B693-0E1D28A1474B}"/>
              </a:ext>
            </a:extLst>
          </p:cNvPr>
          <p:cNvCxnSpPr/>
          <p:nvPr/>
        </p:nvCxnSpPr>
        <p:spPr>
          <a:xfrm flipV="1">
            <a:off x="0" y="1341120"/>
            <a:ext cx="5864352" cy="177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2" descr="food truck iconì ëí ì´ë¯¸ì§ ê²ìê²°ê³¼">
            <a:extLst>
              <a:ext uri="{FF2B5EF4-FFF2-40B4-BE49-F238E27FC236}">
                <a16:creationId xmlns:a16="http://schemas.microsoft.com/office/drawing/2014/main" id="{9D94F20E-C1E6-4BF2-AB7A-554B98FF74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92" t="21904" r="18976" b="22027"/>
          <a:stretch/>
        </p:blipFill>
        <p:spPr bwMode="auto">
          <a:xfrm>
            <a:off x="3551448" y="3805782"/>
            <a:ext cx="1996279" cy="126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오각형 16">
            <a:extLst>
              <a:ext uri="{FF2B5EF4-FFF2-40B4-BE49-F238E27FC236}">
                <a16:creationId xmlns:a16="http://schemas.microsoft.com/office/drawing/2014/main" id="{F1E6CE6D-DF8D-477A-B3A0-EB603E312EE4}"/>
              </a:ext>
            </a:extLst>
          </p:cNvPr>
          <p:cNvSpPr/>
          <p:nvPr/>
        </p:nvSpPr>
        <p:spPr>
          <a:xfrm>
            <a:off x="2909764" y="2957944"/>
            <a:ext cx="3178302" cy="2867025"/>
          </a:xfrm>
          <a:prstGeom prst="pentagon">
            <a:avLst/>
          </a:prstGeom>
          <a:noFill/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6F398E-75C7-4FC2-85D4-A27F611D1005}"/>
              </a:ext>
            </a:extLst>
          </p:cNvPr>
          <p:cNvSpPr txBox="1"/>
          <p:nvPr/>
        </p:nvSpPr>
        <p:spPr>
          <a:xfrm>
            <a:off x="6161151" y="3922572"/>
            <a:ext cx="247375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정부의 </a:t>
            </a:r>
            <a:r>
              <a:rPr lang="ko-KR" altLang="en-US" sz="1500" b="1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푸드트럭</a:t>
            </a:r>
            <a:r>
              <a:rPr lang="ko-KR" altLang="en-US" sz="15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사업 투자 ↑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B094C2-C282-430E-97B6-C9355C21CED3}"/>
              </a:ext>
            </a:extLst>
          </p:cNvPr>
          <p:cNvSpPr txBox="1"/>
          <p:nvPr/>
        </p:nvSpPr>
        <p:spPr>
          <a:xfrm>
            <a:off x="5547727" y="5473829"/>
            <a:ext cx="309217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미디어를 통해 쌓은 높은 </a:t>
            </a:r>
            <a:r>
              <a:rPr lang="ko-KR" altLang="en-US" sz="1500" b="1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푸드트럭</a:t>
            </a:r>
            <a:r>
              <a:rPr lang="ko-KR" altLang="en-US" sz="15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인지도에 맞는 적절한 인프라 제공</a:t>
            </a:r>
          </a:p>
          <a:p>
            <a:pPr algn="ctr"/>
            <a:endParaRPr lang="ko-KR" altLang="en-US" sz="1500" b="1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F18D61-5690-49F1-8524-495574D93A61}"/>
              </a:ext>
            </a:extLst>
          </p:cNvPr>
          <p:cNvSpPr txBox="1"/>
          <p:nvPr/>
        </p:nvSpPr>
        <p:spPr>
          <a:xfrm>
            <a:off x="797012" y="3933522"/>
            <a:ext cx="207620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수요와 공급의 </a:t>
            </a:r>
            <a:r>
              <a:rPr lang="ko-KR" altLang="en-US" sz="15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접점 제공</a:t>
            </a:r>
            <a:endParaRPr lang="ko-KR" altLang="en-US" sz="1500" b="1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9634F4-0280-4E42-ABE5-9DDEF862CD88}"/>
              </a:ext>
            </a:extLst>
          </p:cNvPr>
          <p:cNvSpPr txBox="1"/>
          <p:nvPr/>
        </p:nvSpPr>
        <p:spPr>
          <a:xfrm>
            <a:off x="3013492" y="2313437"/>
            <a:ext cx="317830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사업자는 장소를 찾지 못하고 소비자는 어떻게 이용할지 모르는 문제 해결</a:t>
            </a:r>
          </a:p>
          <a:p>
            <a:pPr algn="ctr"/>
            <a:endParaRPr lang="ko-KR" altLang="en-US" sz="15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3C434E-6DA3-4464-A5A9-33266CD574CD}"/>
              </a:ext>
            </a:extLst>
          </p:cNvPr>
          <p:cNvSpPr txBox="1"/>
          <p:nvPr/>
        </p:nvSpPr>
        <p:spPr>
          <a:xfrm>
            <a:off x="100758" y="5418249"/>
            <a:ext cx="34687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소비자가 </a:t>
            </a:r>
            <a:r>
              <a:rPr lang="ko-KR" altLang="en-US" sz="1500" b="1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푸드트럭을</a:t>
            </a:r>
            <a:r>
              <a:rPr lang="ko-KR" altLang="en-US" sz="15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찾는 </a:t>
            </a:r>
            <a:endParaRPr lang="en-US" altLang="ko-KR" sz="1500" b="1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ctr"/>
            <a:r>
              <a:rPr lang="ko-KR" altLang="en-US" sz="15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다양한 목적에 부합하는 애플리케이션</a:t>
            </a:r>
          </a:p>
        </p:txBody>
      </p:sp>
    </p:spTree>
    <p:extLst>
      <p:ext uri="{BB962C8B-B14F-4D97-AF65-F5344CB8AC3E}">
        <p14:creationId xmlns:p14="http://schemas.microsoft.com/office/powerpoint/2010/main" val="1647410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AB8E2"/>
            </a:gs>
            <a:gs pos="37000">
              <a:schemeClr val="bg1"/>
            </a:gs>
            <a:gs pos="75000">
              <a:schemeClr val="bg1"/>
            </a:gs>
            <a:gs pos="100000">
              <a:schemeClr val="bg1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712043" y="4605511"/>
            <a:ext cx="3933155" cy="1622294"/>
          </a:xfrm>
        </p:spPr>
        <p:txBody>
          <a:bodyPr>
            <a:noAutofit/>
          </a:bodyPr>
          <a:lstStyle/>
          <a:p>
            <a:pPr algn="r"/>
            <a:r>
              <a:rPr lang="ko-KR" altLang="en-US" sz="2000" b="1" dirty="0">
                <a:latin typeface="맑은 고딕" panose="020B0503020000020004" pitchFamily="50" charset="-127"/>
              </a:rPr>
              <a:t> </a:t>
            </a:r>
            <a:r>
              <a:rPr lang="en-US" altLang="ko-KR" sz="2000" b="1" dirty="0">
                <a:latin typeface="맑은 고딕" panose="020B0503020000020004" pitchFamily="50" charset="-127"/>
              </a:rPr>
              <a:t>*</a:t>
            </a:r>
            <a:r>
              <a:rPr lang="ko-KR" altLang="en-US" sz="2000" b="1" dirty="0">
                <a:latin typeface="맑은 고딕" panose="020B0503020000020004" pitchFamily="50" charset="-127"/>
              </a:rPr>
              <a:t>조 발표자  노동규</a:t>
            </a:r>
            <a:endParaRPr lang="en-US" altLang="ko-KR" sz="2000" b="1" dirty="0">
              <a:latin typeface="맑은 고딕" panose="020B0503020000020004" pitchFamily="50" charset="-127"/>
            </a:endParaRPr>
          </a:p>
          <a:p>
            <a:pPr algn="r"/>
            <a:r>
              <a:rPr lang="ko-KR" altLang="en-US" sz="2000" b="1" dirty="0" err="1">
                <a:latin typeface="맑은 고딕" panose="020B0503020000020004" pitchFamily="50" charset="-127"/>
              </a:rPr>
              <a:t>이시준</a:t>
            </a:r>
            <a:endParaRPr lang="en-US" altLang="ko-KR" sz="2000" b="1" dirty="0">
              <a:latin typeface="맑은 고딕" panose="020B0503020000020004" pitchFamily="50" charset="-127"/>
            </a:endParaRPr>
          </a:p>
          <a:p>
            <a:pPr algn="r"/>
            <a:r>
              <a:rPr lang="ko-KR" altLang="en-US" sz="2000" b="1" dirty="0" err="1">
                <a:latin typeface="맑은 고딕" panose="020B0503020000020004" pitchFamily="50" charset="-127"/>
              </a:rPr>
              <a:t>박치원</a:t>
            </a:r>
            <a:endParaRPr lang="en-US" altLang="ko-KR" sz="2000" b="1" dirty="0">
              <a:latin typeface="맑은 고딕" panose="020B0503020000020004" pitchFamily="50" charset="-127"/>
            </a:endParaRPr>
          </a:p>
          <a:p>
            <a:pPr algn="r"/>
            <a:r>
              <a:rPr lang="ko-KR" altLang="en-US" sz="2000" b="1" dirty="0">
                <a:latin typeface="맑은 고딕" panose="020B0503020000020004" pitchFamily="50" charset="-127"/>
              </a:rPr>
              <a:t>박수람</a:t>
            </a:r>
            <a:r>
              <a:rPr lang="ko-KR" altLang="en-US" sz="2000" dirty="0"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 </a:t>
            </a:r>
            <a:endParaRPr lang="en-US" altLang="ko-KR" sz="2000" dirty="0"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63187" y="366347"/>
            <a:ext cx="6097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err="1">
                <a:ln w="10160">
                  <a:solidFill>
                    <a:schemeClr val="bg1"/>
                  </a:solidFill>
                  <a:prstDash val="solid"/>
                </a:ln>
                <a:solidFill>
                  <a:srgbClr val="0066C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과제명</a:t>
            </a:r>
            <a:endParaRPr lang="ko-KR" altLang="en-US" sz="4000" b="1" dirty="0">
              <a:ln w="10160">
                <a:solidFill>
                  <a:schemeClr val="bg1"/>
                </a:solidFill>
                <a:prstDash val="solid"/>
              </a:ln>
              <a:solidFill>
                <a:srgbClr val="0066CC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29" t="20279" b="21052"/>
          <a:stretch/>
        </p:blipFill>
        <p:spPr>
          <a:xfrm>
            <a:off x="6572827" y="4101936"/>
            <a:ext cx="1991846" cy="39188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78" r="49305" b="22227"/>
          <a:stretch/>
        </p:blipFill>
        <p:spPr>
          <a:xfrm>
            <a:off x="6400839" y="3710049"/>
            <a:ext cx="2201934" cy="391887"/>
          </a:xfrm>
          <a:prstGeom prst="rect">
            <a:avLst/>
          </a:prstGeom>
        </p:spPr>
      </p:pic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529835" y="1605138"/>
            <a:ext cx="8364415" cy="2767525"/>
          </a:xfrm>
        </p:spPr>
        <p:txBody>
          <a:bodyPr>
            <a:normAutofit fontScale="90000"/>
          </a:bodyPr>
          <a:lstStyle/>
          <a:p>
            <a:r>
              <a:rPr lang="ko-KR" altLang="en-US" sz="5000" b="1" dirty="0" err="1"/>
              <a:t>푸드트럭</a:t>
            </a:r>
            <a:r>
              <a:rPr lang="ko-KR" altLang="en-US" sz="5000" b="1" dirty="0"/>
              <a:t> 사업 활성화를 위한 </a:t>
            </a:r>
            <a:br>
              <a:rPr lang="en-US" altLang="ko-KR" sz="5000" b="1" dirty="0"/>
            </a:br>
            <a:r>
              <a:rPr lang="ko-KR" altLang="en-US" sz="5000" b="1" dirty="0" err="1"/>
              <a:t>푸드트럭</a:t>
            </a:r>
            <a:r>
              <a:rPr lang="ko-KR" altLang="en-US" sz="5000" b="1" dirty="0"/>
              <a:t> </a:t>
            </a:r>
            <a:br>
              <a:rPr lang="en-US" altLang="ko-KR" sz="5000" b="1" dirty="0"/>
            </a:br>
            <a:r>
              <a:rPr lang="ko-KR" altLang="en-US" sz="5000" b="1" dirty="0"/>
              <a:t>중개 서비스</a:t>
            </a:r>
            <a:br>
              <a:rPr lang="ko-KR" altLang="en-US" sz="5000" b="1" dirty="0"/>
            </a:b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375700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5"/>
    </mc:Choice>
    <mc:Fallback xmlns="">
      <p:transition spd="slow" advTm="223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목차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28650" y="1507809"/>
            <a:ext cx="7886700" cy="507587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3200" b="1" dirty="0">
                <a:latin typeface="+mj-ea"/>
                <a:ea typeface="+mj-ea"/>
              </a:rPr>
              <a:t>프로젝트 필요성 및 목표</a:t>
            </a:r>
            <a:endParaRPr lang="en-US" altLang="ko-KR" sz="3200" b="1" dirty="0">
              <a:latin typeface="+mj-ea"/>
              <a:ea typeface="+mj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3200" b="1" dirty="0">
                <a:latin typeface="+mj-ea"/>
                <a:ea typeface="+mj-ea"/>
              </a:rPr>
              <a:t>수행 내용 및 일정</a:t>
            </a:r>
            <a:endParaRPr lang="en-US" altLang="ko-KR" sz="3200" b="1" dirty="0">
              <a:latin typeface="+mj-ea"/>
              <a:ea typeface="+mj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3200" b="1" dirty="0">
                <a:latin typeface="+mj-ea"/>
                <a:ea typeface="+mj-ea"/>
              </a:rPr>
              <a:t>수행 방법</a:t>
            </a:r>
            <a:endParaRPr lang="en-US" altLang="ko-KR" sz="3200" b="1" dirty="0">
              <a:latin typeface="+mj-ea"/>
              <a:ea typeface="+mj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3200" b="1" dirty="0">
                <a:latin typeface="+mj-ea"/>
                <a:ea typeface="+mj-ea"/>
              </a:rPr>
              <a:t>기대효과 및 활용방안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0" y="1358900"/>
            <a:ext cx="2168434" cy="834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79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2"/>
    </mc:Choice>
    <mc:Fallback xmlns="">
      <p:transition spd="slow" advTm="337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프로젝트 필요성 및 목표</a:t>
            </a: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1341120"/>
            <a:ext cx="5864352" cy="177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http://cdn.static-economist.com/sites/default/files/imagecache/1872-width/20170506_WOC613.png">
            <a:extLst>
              <a:ext uri="{FF2B5EF4-FFF2-40B4-BE49-F238E27FC236}">
                <a16:creationId xmlns:a16="http://schemas.microsoft.com/office/drawing/2014/main" id="{A4BBAC6A-948B-4EEF-9B2F-2E1DE6D46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37705"/>
            <a:ext cx="9144000" cy="444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671997-A538-4080-B83D-8633CFB59E7E}"/>
              </a:ext>
            </a:extLst>
          </p:cNvPr>
          <p:cNvSpPr txBox="1"/>
          <p:nvPr/>
        </p:nvSpPr>
        <p:spPr>
          <a:xfrm>
            <a:off x="1783497" y="1428278"/>
            <a:ext cx="536557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b="1" dirty="0">
                <a:solidFill>
                  <a:srgbClr val="FF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빠르게 성장하는 미국의 </a:t>
            </a:r>
            <a:r>
              <a:rPr lang="ko-KR" altLang="en-US" sz="2600" b="1" dirty="0" err="1">
                <a:solidFill>
                  <a:srgbClr val="FF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푸드트럭</a:t>
            </a:r>
            <a:r>
              <a:rPr lang="ko-KR" altLang="en-US" sz="2600" b="1" dirty="0">
                <a:solidFill>
                  <a:srgbClr val="FF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산업</a:t>
            </a:r>
            <a:endParaRPr lang="en-US" sz="2600" b="1" dirty="0">
              <a:solidFill>
                <a:srgbClr val="FF000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933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"/>
    </mc:Choice>
    <mc:Fallback xmlns="">
      <p:transition spd="slow" advTm="4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ood truckì ëí ì´ë¯¸ì§ ê²ìê²°ê³¼">
            <a:extLst>
              <a:ext uri="{FF2B5EF4-FFF2-40B4-BE49-F238E27FC236}">
                <a16:creationId xmlns:a16="http://schemas.microsoft.com/office/drawing/2014/main" id="{32A461DA-F4F5-460C-BD84-1866AB524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06" y="5417772"/>
            <a:ext cx="2640898" cy="144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ood truck gatheringì ëí ì´ë¯¸ì§ ê²ìê²°ê³¼">
            <a:extLst>
              <a:ext uri="{FF2B5EF4-FFF2-40B4-BE49-F238E27FC236}">
                <a16:creationId xmlns:a16="http://schemas.microsoft.com/office/drawing/2014/main" id="{CFEF4644-4CF0-45B9-86DF-246648B68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943" y="1485805"/>
            <a:ext cx="4000869" cy="2731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프로젝트 필요성 및 목표</a:t>
            </a: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1341120"/>
            <a:ext cx="5864352" cy="177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8" name="Picture 6" descr="ê´ë ¨ ì´ë¯¸ì§">
            <a:extLst>
              <a:ext uri="{FF2B5EF4-FFF2-40B4-BE49-F238E27FC236}">
                <a16:creationId xmlns:a16="http://schemas.microsoft.com/office/drawing/2014/main" id="{63916572-8237-45D7-8277-10F330A8A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034" y="2811368"/>
            <a:ext cx="3319225" cy="358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united states of america mapì ëí ì´ë¯¸ì§ ê²ìê²°ê³¼">
            <a:extLst>
              <a:ext uri="{FF2B5EF4-FFF2-40B4-BE49-F238E27FC236}">
                <a16:creationId xmlns:a16="http://schemas.microsoft.com/office/drawing/2014/main" id="{BF56DA58-4DE3-4262-8747-4A1291B3B8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97" b="22304"/>
          <a:stretch/>
        </p:blipFill>
        <p:spPr bwMode="auto">
          <a:xfrm>
            <a:off x="0" y="1358900"/>
            <a:ext cx="3240349" cy="177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heckì ëí ì´ë¯¸ì§ ê²ìê²°ê³¼">
            <a:extLst>
              <a:ext uri="{FF2B5EF4-FFF2-40B4-BE49-F238E27FC236}">
                <a16:creationId xmlns:a16="http://schemas.microsoft.com/office/drawing/2014/main" id="{00EFC68E-F721-41B5-9995-80CD1A178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20" y="1178486"/>
            <a:ext cx="512203" cy="51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checkì ëí ì´ë¯¸ì§ ê²ìê²°ê³¼">
            <a:extLst>
              <a:ext uri="{FF2B5EF4-FFF2-40B4-BE49-F238E27FC236}">
                <a16:creationId xmlns:a16="http://schemas.microsoft.com/office/drawing/2014/main" id="{177BD874-580A-48F2-B835-8E2DEF87E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294" y="2411114"/>
            <a:ext cx="539121" cy="53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DA1DA8-C081-40B5-B413-44D3B2979EBC}"/>
              </a:ext>
            </a:extLst>
          </p:cNvPr>
          <p:cNvSpPr txBox="1"/>
          <p:nvPr/>
        </p:nvSpPr>
        <p:spPr>
          <a:xfrm>
            <a:off x="483938" y="1523803"/>
            <a:ext cx="833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Garamond Pro Bold" panose="02020702060506020403" pitchFamily="18" charset="0"/>
              </a:rPr>
              <a:t>Seattle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2AE3E0-8EFD-4E4A-886F-4C708C5F4D71}"/>
              </a:ext>
            </a:extLst>
          </p:cNvPr>
          <p:cNvSpPr txBox="1"/>
          <p:nvPr/>
        </p:nvSpPr>
        <p:spPr>
          <a:xfrm>
            <a:off x="1666132" y="2719120"/>
            <a:ext cx="69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Garamond Pro Bold" panose="02020702060506020403" pitchFamily="18" charset="0"/>
              </a:rPr>
              <a:t>Texas</a:t>
            </a:r>
          </a:p>
        </p:txBody>
      </p:sp>
    </p:spTree>
    <p:extLst>
      <p:ext uri="{BB962C8B-B14F-4D97-AF65-F5344CB8AC3E}">
        <p14:creationId xmlns:p14="http://schemas.microsoft.com/office/powerpoint/2010/main" val="2885615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"/>
    </mc:Choice>
    <mc:Fallback xmlns="">
      <p:transition spd="slow" advTm="4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프로젝트 필요성 및 목표</a:t>
            </a: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1341120"/>
            <a:ext cx="5864352" cy="177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http://img.etoday.co.kr/pto_db/2017/04/20170414072436_1049285_1241_606.jpg">
            <a:extLst>
              <a:ext uri="{FF2B5EF4-FFF2-40B4-BE49-F238E27FC236}">
                <a16:creationId xmlns:a16="http://schemas.microsoft.com/office/drawing/2014/main" id="{2C676693-2F91-4155-800E-2C1D679C4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23918"/>
            <a:ext cx="9144000" cy="367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453691-7FFD-44D4-8CD4-F99186CD6497}"/>
              </a:ext>
            </a:extLst>
          </p:cNvPr>
          <p:cNvSpPr txBox="1"/>
          <p:nvPr/>
        </p:nvSpPr>
        <p:spPr>
          <a:xfrm>
            <a:off x="280488" y="1506023"/>
            <a:ext cx="34644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b="1" dirty="0">
                <a:solidFill>
                  <a:srgbClr val="FF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한국 </a:t>
            </a:r>
            <a:r>
              <a:rPr lang="ko-KR" altLang="en-US" sz="2600" b="1" dirty="0" err="1">
                <a:solidFill>
                  <a:srgbClr val="FF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푸드트럭</a:t>
            </a:r>
            <a:r>
              <a:rPr lang="ko-KR" altLang="en-US" sz="2600" b="1" dirty="0">
                <a:solidFill>
                  <a:srgbClr val="FF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시장 실태</a:t>
            </a:r>
            <a:endParaRPr lang="en-US" sz="2600" b="1" dirty="0">
              <a:solidFill>
                <a:srgbClr val="FF000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6CB6DB-342B-4B9A-B5BD-BE1382060B68}"/>
              </a:ext>
            </a:extLst>
          </p:cNvPr>
          <p:cNvSpPr/>
          <p:nvPr/>
        </p:nvSpPr>
        <p:spPr>
          <a:xfrm>
            <a:off x="0" y="3377654"/>
            <a:ext cx="9161064" cy="1867664"/>
          </a:xfrm>
          <a:prstGeom prst="rect">
            <a:avLst/>
          </a:prstGeom>
          <a:solidFill>
            <a:schemeClr val="bg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D228DD-3407-48B1-A1EB-E54D48980D21}"/>
              </a:ext>
            </a:extLst>
          </p:cNvPr>
          <p:cNvSpPr txBox="1"/>
          <p:nvPr/>
        </p:nvSpPr>
        <p:spPr>
          <a:xfrm>
            <a:off x="280488" y="3959543"/>
            <a:ext cx="898194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solidFill>
                  <a:schemeClr val="bg1"/>
                </a:solidFill>
                <a:latin typeface="+mj-ea"/>
                <a:ea typeface="+mj-ea"/>
              </a:rPr>
              <a:t>이동영업 활성화 </a:t>
            </a:r>
            <a:r>
              <a:rPr lang="en-US" altLang="ko-KR" sz="3000" b="1" dirty="0">
                <a:solidFill>
                  <a:schemeClr val="bg1"/>
                </a:solidFill>
                <a:latin typeface="+mj-ea"/>
                <a:ea typeface="+mj-ea"/>
              </a:rPr>
              <a:t>• </a:t>
            </a:r>
            <a:r>
              <a:rPr lang="ko-KR" altLang="en-US" sz="3000" b="1" dirty="0">
                <a:solidFill>
                  <a:schemeClr val="bg1"/>
                </a:solidFill>
                <a:latin typeface="+mj-ea"/>
                <a:ea typeface="+mj-ea"/>
              </a:rPr>
              <a:t>수익성 있는 영업장소 공급 필요</a:t>
            </a:r>
          </a:p>
          <a:p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154914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"/>
    </mc:Choice>
    <mc:Fallback xmlns="">
      <p:transition spd="slow" advTm="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ko-KR" altLang="en-US" dirty="0"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프로젝트 필요성 및 목표</a:t>
            </a: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1341120"/>
            <a:ext cx="5864352" cy="177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98" name="Picture 2" descr="ìì¸ ë°¤ëê¹¨ë¹ ì¼ìì¥. ìì¸ì ì ê³µ">
            <a:extLst>
              <a:ext uri="{FF2B5EF4-FFF2-40B4-BE49-F238E27FC236}">
                <a16:creationId xmlns:a16="http://schemas.microsoft.com/office/drawing/2014/main" id="{862DA3EF-077A-453E-ADFC-DC21D5ECDC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8" b="21961"/>
          <a:stretch/>
        </p:blipFill>
        <p:spPr bwMode="auto">
          <a:xfrm>
            <a:off x="0" y="2094672"/>
            <a:ext cx="4489938" cy="237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A69C6D-D358-4F10-8580-F7FF25D0439A}"/>
              </a:ext>
            </a:extLst>
          </p:cNvPr>
          <p:cNvSpPr txBox="1"/>
          <p:nvPr/>
        </p:nvSpPr>
        <p:spPr>
          <a:xfrm>
            <a:off x="3084759" y="1448845"/>
            <a:ext cx="307808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b="1" dirty="0">
                <a:solidFill>
                  <a:srgbClr val="FF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서울 </a:t>
            </a:r>
            <a:r>
              <a:rPr lang="ko-KR" altLang="en-US" sz="2600" b="1" dirty="0" err="1">
                <a:solidFill>
                  <a:srgbClr val="FF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밤도깨비</a:t>
            </a:r>
            <a:r>
              <a:rPr lang="ko-KR" altLang="en-US" sz="2600" b="1" dirty="0">
                <a:solidFill>
                  <a:srgbClr val="FF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야시장</a:t>
            </a:r>
            <a:endParaRPr lang="en-US" sz="2600" b="1" dirty="0">
              <a:solidFill>
                <a:srgbClr val="FF000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4104" name="Picture 8" descr="https://www.bamdokkaebi.org/storage/app/public/thumbnails/8a/5c/spill_800x800_18efd25b92f114f3414ff9205bad282f4a924fe1.jpg">
            <a:extLst>
              <a:ext uri="{FF2B5EF4-FFF2-40B4-BE49-F238E27FC236}">
                <a16:creationId xmlns:a16="http://schemas.microsoft.com/office/drawing/2014/main" id="{4A0B418E-D32A-4CBB-B264-58CC11522E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75"/>
          <a:stretch/>
        </p:blipFill>
        <p:spPr bwMode="auto">
          <a:xfrm>
            <a:off x="2244969" y="4628500"/>
            <a:ext cx="4489937" cy="237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www.bamdokkaebi.org/storage/app/public/thumbnails/99/3a/spill_800x800_2fef59ebbb4fe24bea935145ed1d94fd09e5e9d7.jpg">
            <a:extLst>
              <a:ext uri="{FF2B5EF4-FFF2-40B4-BE49-F238E27FC236}">
                <a16:creationId xmlns:a16="http://schemas.microsoft.com/office/drawing/2014/main" id="{F9BB14AB-6B47-49FA-A5DC-4566E03C29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79"/>
          <a:stretch/>
        </p:blipFill>
        <p:spPr bwMode="auto">
          <a:xfrm>
            <a:off x="4794522" y="2094673"/>
            <a:ext cx="4337538" cy="237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11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"/>
    </mc:Choice>
    <mc:Fallback xmlns="">
      <p:transition spd="slow" advTm="4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프로젝트 필요성 및 목표</a:t>
            </a: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1341120"/>
            <a:ext cx="5864352" cy="177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24" name="Picture 4" descr="food truck iconì ëí ì´ë¯¸ì§ ê²ìê²°ê³¼">
            <a:extLst>
              <a:ext uri="{FF2B5EF4-FFF2-40B4-BE49-F238E27FC236}">
                <a16:creationId xmlns:a16="http://schemas.microsoft.com/office/drawing/2014/main" id="{F632B6A4-B3AD-4F7E-AF06-2C2D86F1A3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5" b="11351"/>
          <a:stretch/>
        </p:blipFill>
        <p:spPr bwMode="auto">
          <a:xfrm>
            <a:off x="401611" y="2443368"/>
            <a:ext cx="3946238" cy="307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9B5585-3971-4228-8DA2-80CCC3515A23}"/>
              </a:ext>
            </a:extLst>
          </p:cNvPr>
          <p:cNvSpPr txBox="1"/>
          <p:nvPr/>
        </p:nvSpPr>
        <p:spPr>
          <a:xfrm>
            <a:off x="4607511" y="2627858"/>
            <a:ext cx="4687823" cy="3099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우리나라에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fontAlgn="base" latinLnBrk="1">
              <a:lnSpc>
                <a:spcPct val="150000"/>
              </a:lnSpc>
            </a:pP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푸드트럭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구조변경 차량은 </a:t>
            </a:r>
            <a:r>
              <a:rPr lang="ko-KR" altLang="en-US" sz="3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약 </a:t>
            </a:r>
            <a:r>
              <a:rPr lang="en-US" altLang="ko-KR" sz="3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1500</a:t>
            </a:r>
            <a:r>
              <a:rPr lang="ko-KR" altLang="en-US" sz="3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 </a:t>
            </a:r>
            <a:endParaRPr lang="en-US" altLang="ko-KR" sz="30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fontAlgn="base" latinLnBrk="1">
              <a:lnSpc>
                <a:spcPct val="150000"/>
              </a:lnSpc>
            </a:pP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밤도깨비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야시장에 참여할 수 있는 트럭은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fontAlgn="base" latinLnBrk="1">
              <a:lnSpc>
                <a:spcPct val="150000"/>
              </a:lnSpc>
            </a:pPr>
            <a:r>
              <a:rPr lang="ko-KR" altLang="en-US" sz="3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약 </a:t>
            </a:r>
            <a:r>
              <a:rPr lang="en-US" altLang="ko-KR" sz="3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100</a:t>
            </a:r>
            <a:r>
              <a:rPr lang="ko-KR" altLang="en-US" sz="3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내외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fontAlgn="base" latinLnBrk="1">
              <a:lnSpc>
                <a:spcPct val="15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(2017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년도 기준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fontAlgn="base" latinLnBrk="1">
              <a:lnSpc>
                <a:spcPct val="150000"/>
              </a:lnSpc>
            </a:pP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505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"/>
    </mc:Choice>
    <mc:Fallback xmlns="">
      <p:transition spd="slow" advTm="4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프로젝트 필요성 및 목표</a:t>
            </a: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1341120"/>
            <a:ext cx="5864352" cy="177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52" name="Picture 8" descr="gpsì ëí ì´ë¯¸ì§ ê²ìê²°ê³¼">
            <a:extLst>
              <a:ext uri="{FF2B5EF4-FFF2-40B4-BE49-F238E27FC236}">
                <a16:creationId xmlns:a16="http://schemas.microsoft.com/office/drawing/2014/main" id="{25F9B33F-C8F7-447C-92FF-3DC3F1AE8F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09" t="25998" r="31156" b="25139"/>
          <a:stretch/>
        </p:blipFill>
        <p:spPr bwMode="auto">
          <a:xfrm>
            <a:off x="7369046" y="2937832"/>
            <a:ext cx="1200307" cy="157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C81870D-CA50-4F11-9E5B-BE59D5DFA5E6}"/>
              </a:ext>
            </a:extLst>
          </p:cNvPr>
          <p:cNvSpPr txBox="1"/>
          <p:nvPr/>
        </p:nvSpPr>
        <p:spPr>
          <a:xfrm>
            <a:off x="809369" y="4911242"/>
            <a:ext cx="135165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간편결제</a:t>
            </a:r>
            <a:endParaRPr lang="en-US" sz="25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5CAAA8-8871-40DF-9796-06CE4E6EFAC1}"/>
              </a:ext>
            </a:extLst>
          </p:cNvPr>
          <p:cNvSpPr txBox="1"/>
          <p:nvPr/>
        </p:nvSpPr>
        <p:spPr>
          <a:xfrm>
            <a:off x="7596949" y="4816460"/>
            <a:ext cx="79380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GPS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E3838D-D779-4BF3-B018-41406AA0FCBB}"/>
              </a:ext>
            </a:extLst>
          </p:cNvPr>
          <p:cNvSpPr txBox="1"/>
          <p:nvPr/>
        </p:nvSpPr>
        <p:spPr>
          <a:xfrm>
            <a:off x="4267983" y="5367443"/>
            <a:ext cx="8483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ICT</a:t>
            </a:r>
          </a:p>
          <a:p>
            <a:pPr algn="ctr"/>
            <a:r>
              <a:rPr lang="ko-KR" altLang="en-US" sz="25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기술</a:t>
            </a:r>
            <a:endParaRPr lang="en-US" sz="25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525D8F7-60F7-4003-9F4D-8EA28691199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2370426" y="4331063"/>
            <a:ext cx="1844039" cy="10870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8" name="Picture 4" descr="ê°í¸ê²°ì ì ëí ì´ë¯¸ì§ ê²ìê²°ê³¼">
            <a:extLst>
              <a:ext uri="{FF2B5EF4-FFF2-40B4-BE49-F238E27FC236}">
                <a16:creationId xmlns:a16="http://schemas.microsoft.com/office/drawing/2014/main" id="{725F08CA-8E57-4200-B071-D91A9158F5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10" b="17949"/>
          <a:stretch/>
        </p:blipFill>
        <p:spPr bwMode="auto">
          <a:xfrm>
            <a:off x="-26128" y="2835177"/>
            <a:ext cx="3077001" cy="201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DC95220-2624-4834-B4FB-168E82205EB0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4480312" y="3289053"/>
            <a:ext cx="212034" cy="19469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50" name="Picture 6" descr="snsì ëí ì´ë¯¸ì§ ê²ìê²°ê³¼">
            <a:extLst>
              <a:ext uri="{FF2B5EF4-FFF2-40B4-BE49-F238E27FC236}">
                <a16:creationId xmlns:a16="http://schemas.microsoft.com/office/drawing/2014/main" id="{73950FB6-6638-4747-B298-129939EA36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8" t="6351" r="2237" b="4083"/>
          <a:stretch/>
        </p:blipFill>
        <p:spPr bwMode="auto">
          <a:xfrm>
            <a:off x="3318142" y="1506699"/>
            <a:ext cx="3221619" cy="2385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DA1D828-7507-4F57-A81E-BB7D646A787F}"/>
              </a:ext>
            </a:extLst>
          </p:cNvPr>
          <p:cNvSpPr txBox="1"/>
          <p:nvPr/>
        </p:nvSpPr>
        <p:spPr>
          <a:xfrm>
            <a:off x="4251939" y="3669150"/>
            <a:ext cx="80342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SNS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F917BC3-5D01-49D5-99C9-0FEE67847D7B}"/>
              </a:ext>
            </a:extLst>
          </p:cNvPr>
          <p:cNvCxnSpPr>
            <a:cxnSpLocks/>
            <a:endCxn id="39" idx="7"/>
          </p:cNvCxnSpPr>
          <p:nvPr/>
        </p:nvCxnSpPr>
        <p:spPr>
          <a:xfrm flipH="1">
            <a:off x="5170227" y="4446328"/>
            <a:ext cx="2061376" cy="9718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69D32A75-AEAC-4D1E-8335-AD4485B0DD71}"/>
              </a:ext>
            </a:extLst>
          </p:cNvPr>
          <p:cNvSpPr/>
          <p:nvPr/>
        </p:nvSpPr>
        <p:spPr>
          <a:xfrm>
            <a:off x="4016520" y="5236037"/>
            <a:ext cx="1351652" cy="124345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0" name="Picture 4" descr="food truck iconì ëí ì´ë¯¸ì§ ê²ìê²°ê³¼">
            <a:extLst>
              <a:ext uri="{FF2B5EF4-FFF2-40B4-BE49-F238E27FC236}">
                <a16:creationId xmlns:a16="http://schemas.microsoft.com/office/drawing/2014/main" id="{B84BC834-DC1B-4A10-A37E-22303C685C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5" b="11351"/>
          <a:stretch/>
        </p:blipFill>
        <p:spPr bwMode="auto">
          <a:xfrm>
            <a:off x="1884262" y="5444585"/>
            <a:ext cx="1245458" cy="97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십자형 45">
            <a:extLst>
              <a:ext uri="{FF2B5EF4-FFF2-40B4-BE49-F238E27FC236}">
                <a16:creationId xmlns:a16="http://schemas.microsoft.com/office/drawing/2014/main" id="{718DFF4A-3C8B-4C42-A92C-D7957B8133F6}"/>
              </a:ext>
            </a:extLst>
          </p:cNvPr>
          <p:cNvSpPr/>
          <p:nvPr/>
        </p:nvSpPr>
        <p:spPr>
          <a:xfrm>
            <a:off x="3286578" y="5630263"/>
            <a:ext cx="573083" cy="637098"/>
          </a:xfrm>
          <a:prstGeom prst="plus">
            <a:avLst>
              <a:gd name="adj" fmla="val 3330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7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"/>
    </mc:Choice>
    <mc:Fallback xmlns="">
      <p:transition spd="slow" advTm="40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1021</TotalTime>
  <Words>196</Words>
  <Application>Microsoft Office PowerPoint</Application>
  <PresentationFormat>화면 슬라이드 쇼(4:3)</PresentationFormat>
  <Paragraphs>66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Adobe Garamond Pro Bold</vt:lpstr>
      <vt:lpstr>Arial</vt:lpstr>
      <vt:lpstr>Yoon 윤고딕 530_TT</vt:lpstr>
      <vt:lpstr>Calibri</vt:lpstr>
      <vt:lpstr>Yoon 윤고딕 550_TT</vt:lpstr>
      <vt:lpstr>Calibri Light</vt:lpstr>
      <vt:lpstr>나눔스퀘어 Bold</vt:lpstr>
      <vt:lpstr>나눔스퀘어OTF Bold</vt:lpstr>
      <vt:lpstr>맑은 고딕</vt:lpstr>
      <vt:lpstr>Office 테마</vt:lpstr>
      <vt:lpstr>PowerPoint 프레젠테이션</vt:lpstr>
      <vt:lpstr>푸드트럭 사업 활성화를 위한  푸드트럭  중개 서비스 </vt:lpstr>
      <vt:lpstr>목차</vt:lpstr>
      <vt:lpstr>프로젝트 필요성 및 목표</vt:lpstr>
      <vt:lpstr>프로젝트 필요성 및 목표</vt:lpstr>
      <vt:lpstr>프로젝트 필요성 및 목표</vt:lpstr>
      <vt:lpstr>프로젝트 필요성 및 목표</vt:lpstr>
      <vt:lpstr>프로젝트 필요성 및 목표</vt:lpstr>
      <vt:lpstr>프로젝트 필요성 및 목표</vt:lpstr>
      <vt:lpstr>수행 내용 및 일정</vt:lpstr>
      <vt:lpstr>수행 방법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가시광 통신 기반의 실내 측위 및 안내 시스템 개발</dc:title>
  <dc:creator>이승혁;이규동;김한영</dc:creator>
  <cp:lastModifiedBy>수람 박</cp:lastModifiedBy>
  <cp:revision>175</cp:revision>
  <dcterms:created xsi:type="dcterms:W3CDTF">2017-09-13T09:47:32Z</dcterms:created>
  <dcterms:modified xsi:type="dcterms:W3CDTF">2019-04-03T05:32:00Z</dcterms:modified>
</cp:coreProperties>
</file>