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96" r:id="rId2"/>
    <p:sldId id="256" r:id="rId3"/>
    <p:sldId id="287" r:id="rId4"/>
    <p:sldId id="302" r:id="rId5"/>
    <p:sldId id="291" r:id="rId6"/>
    <p:sldId id="307" r:id="rId7"/>
    <p:sldId id="294" r:id="rId8"/>
    <p:sldId id="290" r:id="rId9"/>
  </p:sldIdLst>
  <p:sldSz cx="9144000" cy="6858000" type="screen4x3"/>
  <p:notesSz cx="6858000" cy="9144000"/>
  <p:embeddedFontLst>
    <p:embeddedFont>
      <p:font typeface="Yoon 윤고딕 550_TT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나눔스퀘어" panose="020B0600000101010101" pitchFamily="50" charset="-127"/>
      <p:regular r:id="rId18"/>
    </p:embeddedFont>
    <p:embeddedFont>
      <p:font typeface="나눔스퀘어OTF Bold" panose="020B0600000101010101" pitchFamily="34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8E2"/>
    <a:srgbClr val="0066FF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8" autoAdjust="0"/>
    <p:restoredTop sz="90750" autoAdjust="0"/>
  </p:normalViewPr>
  <p:slideViewPr>
    <p:cSldViewPr snapToGrid="0">
      <p:cViewPr varScale="1">
        <p:scale>
          <a:sx n="77" d="100"/>
          <a:sy n="77" d="100"/>
        </p:scale>
        <p:origin x="77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2649-0CB0-4BE4-92A6-F8943B3591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27782-100F-4979-B24D-70597438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27782-100F-4979-B24D-705974385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 화면 안에 사진 네 개 삽입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27782-100F-4979-B24D-705974385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83C8482-0A00-4E03-B28B-789A5223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9"/>
          <a:stretch/>
        </p:blipFill>
        <p:spPr>
          <a:xfrm>
            <a:off x="0" y="1026280"/>
            <a:ext cx="9176020" cy="5078301"/>
          </a:xfrm>
        </p:spPr>
      </p:pic>
    </p:spTree>
    <p:extLst>
      <p:ext uri="{BB962C8B-B14F-4D97-AF65-F5344CB8AC3E}">
        <p14:creationId xmlns:p14="http://schemas.microsoft.com/office/powerpoint/2010/main" val="30615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2043" y="4605511"/>
            <a:ext cx="3933155" cy="1622294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*</a:t>
            </a:r>
            <a:r>
              <a:rPr lang="ko-KR" altLang="en-US" sz="2000" b="1" dirty="0">
                <a:latin typeface="맑은 고딕" panose="020B0503020000020004" pitchFamily="50" charset="-127"/>
              </a:rPr>
              <a:t>조 발표자  노동규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 err="1">
                <a:latin typeface="맑은 고딕" panose="020B0503020000020004" pitchFamily="50" charset="-127"/>
              </a:rPr>
              <a:t>이시준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 err="1">
                <a:latin typeface="맑은 고딕" panose="020B0503020000020004" pitchFamily="50" charset="-127"/>
              </a:rPr>
              <a:t>박치원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latin typeface="맑은 고딕" panose="020B0503020000020004" pitchFamily="50" charset="-127"/>
              </a:rPr>
              <a:t>박수람</a:t>
            </a:r>
            <a:r>
              <a:rPr lang="ko-KR" altLang="en-US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endParaRPr lang="en-US" altLang="ko-KR" sz="200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187" y="366347"/>
            <a:ext cx="609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0066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과제명</a:t>
            </a:r>
            <a:endParaRPr lang="ko-KR" altLang="en-US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066C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29835" y="1605138"/>
            <a:ext cx="8364415" cy="2767525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 err="1"/>
              <a:t>푸드트럭</a:t>
            </a:r>
            <a:r>
              <a:rPr lang="ko-KR" altLang="en-US" sz="5000" b="1" dirty="0"/>
              <a:t> 사업 활성화를 위한 </a:t>
            </a:r>
            <a:br>
              <a:rPr lang="en-US" altLang="ko-KR" sz="5000" b="1" dirty="0"/>
            </a:br>
            <a:r>
              <a:rPr lang="ko-KR" altLang="en-US" sz="5000" b="1" dirty="0" err="1"/>
              <a:t>푸드트럭</a:t>
            </a:r>
            <a:r>
              <a:rPr lang="ko-KR" altLang="en-US" sz="5000" b="1" dirty="0"/>
              <a:t> </a:t>
            </a:r>
            <a:br>
              <a:rPr lang="en-US" altLang="ko-KR" sz="5000" b="1" dirty="0"/>
            </a:br>
            <a:r>
              <a:rPr lang="ko-KR" altLang="en-US" sz="5000" b="1" dirty="0"/>
              <a:t>중개 서비스</a:t>
            </a:r>
            <a:br>
              <a:rPr lang="ko-KR" altLang="en-US" sz="5000" b="1" dirty="0"/>
            </a:b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목차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507809"/>
            <a:ext cx="7886700" cy="50758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프로젝트 필요성 및 목표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수행 내용 및 일정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수행 방법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기대효과 및 활용방안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125">
              <a:srgbClr val="F3F3F3"/>
            </a:gs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대조 10">
            <a:extLst>
              <a:ext uri="{FF2B5EF4-FFF2-40B4-BE49-F238E27FC236}">
                <a16:creationId xmlns:a16="http://schemas.microsoft.com/office/drawing/2014/main" id="{C6111806-E3A6-4582-B6E7-EE355A28CE1C}"/>
              </a:ext>
            </a:extLst>
          </p:cNvPr>
          <p:cNvSpPr/>
          <p:nvPr/>
        </p:nvSpPr>
        <p:spPr>
          <a:xfrm>
            <a:off x="990151" y="1920721"/>
            <a:ext cx="6897417" cy="4831382"/>
          </a:xfrm>
          <a:prstGeom prst="flowChartCollate">
            <a:avLst/>
          </a:prstGeom>
          <a:gradFill flip="none" rotWithShape="1">
            <a:gsLst>
              <a:gs pos="0">
                <a:srgbClr val="8AB8E2">
                  <a:shade val="30000"/>
                  <a:satMod val="115000"/>
                  <a:alpha val="63000"/>
                </a:srgbClr>
              </a:gs>
              <a:gs pos="50000">
                <a:srgbClr val="8AB8E2">
                  <a:shade val="67500"/>
                  <a:satMod val="115000"/>
                  <a:alpha val="6000"/>
                </a:srgbClr>
              </a:gs>
              <a:gs pos="100000">
                <a:srgbClr val="8AB8E2">
                  <a:shade val="100000"/>
                  <a:satMod val="115000"/>
                  <a:alpha val="77000"/>
                </a:srgbClr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://cdn.static-economist.com/sites/default/files/imagecache/1872-width/20170506_WOC613.png">
            <a:extLst>
              <a:ext uri="{FF2B5EF4-FFF2-40B4-BE49-F238E27FC236}">
                <a16:creationId xmlns:a16="http://schemas.microsoft.com/office/drawing/2014/main" id="{A4BBAC6A-948B-4EEF-9B2F-2E1DE6D46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90151" y="1905518"/>
            <a:ext cx="2946488" cy="24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71997-A538-4080-B83D-8633CFB59E7E}"/>
              </a:ext>
            </a:extLst>
          </p:cNvPr>
          <p:cNvSpPr txBox="1"/>
          <p:nvPr/>
        </p:nvSpPr>
        <p:spPr>
          <a:xfrm>
            <a:off x="1990294" y="1403901"/>
            <a:ext cx="5365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빠르게 성장하는 미국의 </a:t>
            </a:r>
            <a:r>
              <a:rPr lang="ko-KR" altLang="en-US" sz="2500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25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산업</a:t>
            </a:r>
            <a:endParaRPr lang="en-US" sz="2500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E989796-CB1E-4180-877F-6874149DEE08}"/>
              </a:ext>
            </a:extLst>
          </p:cNvPr>
          <p:cNvSpPr/>
          <p:nvPr/>
        </p:nvSpPr>
        <p:spPr>
          <a:xfrm>
            <a:off x="3953481" y="3965851"/>
            <a:ext cx="807747" cy="957554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ìì¸ ë°¤ëê¹¨ë¹ ì¼ìì¥. ìì¸ì ì ê³µ">
            <a:extLst>
              <a:ext uri="{FF2B5EF4-FFF2-40B4-BE49-F238E27FC236}">
                <a16:creationId xmlns:a16="http://schemas.microsoft.com/office/drawing/2014/main" id="{489E9235-78A4-4E64-811C-90CABFB81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" b="21961"/>
          <a:stretch/>
        </p:blipFill>
        <p:spPr bwMode="auto">
          <a:xfrm>
            <a:off x="1502803" y="5073644"/>
            <a:ext cx="2644057" cy="14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bamdokkaebi.org/storage/app/public/thumbnails/99/3a/spill_800x800_2fef59ebbb4fe24bea935145ed1d94fd09e5e9d7.jpg">
            <a:extLst>
              <a:ext uri="{FF2B5EF4-FFF2-40B4-BE49-F238E27FC236}">
                <a16:creationId xmlns:a16="http://schemas.microsoft.com/office/drawing/2014/main" id="{993426E9-A8F7-4235-9EB1-270080FF3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9"/>
          <a:stretch/>
        </p:blipFill>
        <p:spPr bwMode="auto">
          <a:xfrm>
            <a:off x="4678563" y="5107527"/>
            <a:ext cx="2677302" cy="14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13AF2-A8D3-458D-AEFF-E2DF94A5B645}"/>
              </a:ext>
            </a:extLst>
          </p:cNvPr>
          <p:cNvSpPr txBox="1"/>
          <p:nvPr/>
        </p:nvSpPr>
        <p:spPr>
          <a:xfrm>
            <a:off x="1549961" y="4259962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정부의 노력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720F2-31E9-4190-85B8-F660D91A0D6A}"/>
              </a:ext>
            </a:extLst>
          </p:cNvPr>
          <p:cNvSpPr txBox="1"/>
          <p:nvPr/>
        </p:nvSpPr>
        <p:spPr>
          <a:xfrm>
            <a:off x="5067549" y="4259962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미디어를 통한 이미지 개선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6" name="Picture 4" descr="food truck gatheringì ëí ì´ë¯¸ì§ ê²ìê²°ê³¼">
            <a:extLst>
              <a:ext uri="{FF2B5EF4-FFF2-40B4-BE49-F238E27FC236}">
                <a16:creationId xmlns:a16="http://schemas.microsoft.com/office/drawing/2014/main" id="{33F1DB50-2A5E-40D5-A5D6-BECADFA0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91" y="2043700"/>
            <a:ext cx="2965467" cy="20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840C7C-F963-48FA-8BEF-0BEE32717DEE}"/>
              </a:ext>
            </a:extLst>
          </p:cNvPr>
          <p:cNvSpPr/>
          <p:nvPr/>
        </p:nvSpPr>
        <p:spPr>
          <a:xfrm>
            <a:off x="-17064" y="3158542"/>
            <a:ext cx="9161064" cy="186766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161A2-946C-4411-B036-6B821602611F}"/>
              </a:ext>
            </a:extLst>
          </p:cNvPr>
          <p:cNvSpPr txBox="1"/>
          <p:nvPr/>
        </p:nvSpPr>
        <p:spPr>
          <a:xfrm>
            <a:off x="2463395" y="3687260"/>
            <a:ext cx="463941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근본적인 해결책 필요</a:t>
            </a:r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279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수행 내용 및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64" y="1463155"/>
          <a:ext cx="8309831" cy="5228717"/>
        </p:xfrm>
        <a:graphic>
          <a:graphicData uri="http://schemas.openxmlformats.org/drawingml/2006/table">
            <a:tbl>
              <a:tblPr/>
              <a:tblGrid>
                <a:gridCol w="2802761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76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616654619"/>
                    </a:ext>
                  </a:extLst>
                </a:gridCol>
                <a:gridCol w="254485">
                  <a:extLst>
                    <a:ext uri="{9D8B030D-6E8A-4147-A177-3AD203B41FA5}">
                      <a16:colId xmlns:a16="http://schemas.microsoft.com/office/drawing/2014/main" val="1946259188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2224033110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288312437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173635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55536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31841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43688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  <a:gridCol w="987401">
                  <a:extLst>
                    <a:ext uri="{9D8B030D-6E8A-4147-A177-3AD203B41FA5}">
                      <a16:colId xmlns:a16="http://schemas.microsoft.com/office/drawing/2014/main" val="2272659399"/>
                    </a:ext>
                  </a:extLst>
                </a:gridCol>
              </a:tblGrid>
              <a:tr h="38258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 진 일 정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주간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375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31827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브레인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</a:t>
                      </a:r>
                      <a:endParaRPr lang="en-US" altLang="ko-KR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자료조사</a:t>
                      </a:r>
                      <a:endParaRPr lang="en-US" altLang="ko-KR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노동규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이시준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 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필요성 분석 </a:t>
                      </a:r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타당성 분석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박치원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제안서 초안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박수람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제안서 마무리 및 제안하기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노동규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필요한 기능 조사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Seller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buyer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측 필요한 상세기능들 조사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Seller: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노동규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박치원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Buyer: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이시준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박수람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41468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 발표 자료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박치원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기술적 부분 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3128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이시준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 dirty="0"/>
              <a:t>수행 방법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87CD2-13CF-47BD-9A44-EC1CB0C64D42}"/>
              </a:ext>
            </a:extLst>
          </p:cNvPr>
          <p:cNvSpPr txBox="1"/>
          <p:nvPr/>
        </p:nvSpPr>
        <p:spPr>
          <a:xfrm>
            <a:off x="1669959" y="574211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현재 존재하는 솔루션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35901B-37C2-4D43-A2E0-44AFEE163210}"/>
              </a:ext>
            </a:extLst>
          </p:cNvPr>
          <p:cNvSpPr/>
          <p:nvPr/>
        </p:nvSpPr>
        <p:spPr>
          <a:xfrm>
            <a:off x="360426" y="2133047"/>
            <a:ext cx="2142390" cy="21585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영업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on/off.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행사공지기능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--------------------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만나서 현금결제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결제수단 미비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후기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신뢰도 ↓ </a:t>
            </a:r>
            <a:endParaRPr 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12A78D-7727-43BA-9BE5-613DC943D93F}"/>
              </a:ext>
            </a:extLst>
          </p:cNvPr>
          <p:cNvSpPr/>
          <p:nvPr/>
        </p:nvSpPr>
        <p:spPr>
          <a:xfrm>
            <a:off x="2953678" y="2133047"/>
            <a:ext cx="2142390" cy="20863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케이터링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업체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체계적인 후기체계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--------------------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실내 배달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단체주문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A738E-51D4-4974-94B7-DB8751710CD1}"/>
              </a:ext>
            </a:extLst>
          </p:cNvPr>
          <p:cNvSpPr txBox="1"/>
          <p:nvPr/>
        </p:nvSpPr>
        <p:spPr>
          <a:xfrm>
            <a:off x="679653" y="4324888"/>
            <a:ext cx="135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당신 근처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87EC05-0471-4002-A779-02678EE98AD3}"/>
              </a:ext>
            </a:extLst>
          </p:cNvPr>
          <p:cNvSpPr txBox="1"/>
          <p:nvPr/>
        </p:nvSpPr>
        <p:spPr>
          <a:xfrm>
            <a:off x="3531048" y="4361107"/>
            <a:ext cx="141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달리셔스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11C8E3-5E47-4583-9301-2C386E3614A0}"/>
              </a:ext>
            </a:extLst>
          </p:cNvPr>
          <p:cNvCxnSpPr>
            <a:cxnSpLocks/>
          </p:cNvCxnSpPr>
          <p:nvPr/>
        </p:nvCxnSpPr>
        <p:spPr>
          <a:xfrm>
            <a:off x="1305185" y="5049565"/>
            <a:ext cx="0" cy="550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0B60A85-7767-4EF5-80F4-47344C7B8A74}"/>
              </a:ext>
            </a:extLst>
          </p:cNvPr>
          <p:cNvCxnSpPr>
            <a:cxnSpLocks/>
          </p:cNvCxnSpPr>
          <p:nvPr/>
        </p:nvCxnSpPr>
        <p:spPr>
          <a:xfrm>
            <a:off x="4224756" y="4952029"/>
            <a:ext cx="0" cy="648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직선 연결선 7168">
            <a:extLst>
              <a:ext uri="{FF2B5EF4-FFF2-40B4-BE49-F238E27FC236}">
                <a16:creationId xmlns:a16="http://schemas.microsoft.com/office/drawing/2014/main" id="{01D55CE9-D172-48C9-94DA-2B19BEC6A6F6}"/>
              </a:ext>
            </a:extLst>
          </p:cNvPr>
          <p:cNvCxnSpPr>
            <a:cxnSpLocks/>
          </p:cNvCxnSpPr>
          <p:nvPr/>
        </p:nvCxnSpPr>
        <p:spPr>
          <a:xfrm>
            <a:off x="1305185" y="5600388"/>
            <a:ext cx="2919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ë¹ì ê·¼ì² í¸ëí¸ë­ì ëí ì´ë¯¸ì§ ê²ìê²°ê³¼">
            <a:extLst>
              <a:ext uri="{FF2B5EF4-FFF2-40B4-BE49-F238E27FC236}">
                <a16:creationId xmlns:a16="http://schemas.microsoft.com/office/drawing/2014/main" id="{B928F4F2-FA62-40B7-A179-1A017799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8" y="5011005"/>
            <a:ext cx="965535" cy="9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ë¬ë¦¬ìì¤ì ëí ì´ë¯¸ì§ ê²ìê²°ê³¼">
            <a:extLst>
              <a:ext uri="{FF2B5EF4-FFF2-40B4-BE49-F238E27FC236}">
                <a16:creationId xmlns:a16="http://schemas.microsoft.com/office/drawing/2014/main" id="{AE8BBBAE-F0CA-4A98-B205-4C2959E2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91" y="4952029"/>
            <a:ext cx="994767" cy="10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113BCA-89D8-4091-AEE2-384E5ED684E8}"/>
              </a:ext>
            </a:extLst>
          </p:cNvPr>
          <p:cNvGrpSpPr/>
          <p:nvPr/>
        </p:nvGrpSpPr>
        <p:grpSpPr>
          <a:xfrm>
            <a:off x="5297352" y="2042305"/>
            <a:ext cx="3674114" cy="3282671"/>
            <a:chOff x="5424310" y="2068040"/>
            <a:chExt cx="4023683" cy="4151275"/>
          </a:xfrm>
        </p:grpSpPr>
        <p:pic>
          <p:nvPicPr>
            <p:cNvPr id="40" name="Picture 8" descr="gpsì ëí ì´ë¯¸ì§ ê²ìê²°ê³¼">
              <a:extLst>
                <a:ext uri="{FF2B5EF4-FFF2-40B4-BE49-F238E27FC236}">
                  <a16:creationId xmlns:a16="http://schemas.microsoft.com/office/drawing/2014/main" id="{75497824-FE29-44B2-982C-F28435DEB8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09" t="25998" r="31156" b="25139"/>
            <a:stretch/>
          </p:blipFill>
          <p:spPr bwMode="auto">
            <a:xfrm>
              <a:off x="8761253" y="2713685"/>
              <a:ext cx="686740" cy="899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0C9ED3-DA3E-4E9B-AECE-C17ACA7C47A2}"/>
                </a:ext>
              </a:extLst>
            </p:cNvPr>
            <p:cNvSpPr txBox="1"/>
            <p:nvPr/>
          </p:nvSpPr>
          <p:spPr>
            <a:xfrm>
              <a:off x="5642420" y="3690042"/>
              <a:ext cx="8835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간편결제</a:t>
              </a:r>
              <a:endPara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0E488-6773-436E-8304-2FFA7B0A7189}"/>
                </a:ext>
              </a:extLst>
            </p:cNvPr>
            <p:cNvSpPr txBox="1"/>
            <p:nvPr/>
          </p:nvSpPr>
          <p:spPr>
            <a:xfrm>
              <a:off x="8807192" y="3634615"/>
              <a:ext cx="5517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GPS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27889F-ECCF-4E84-B53F-35D68456A41B}"/>
                </a:ext>
              </a:extLst>
            </p:cNvPr>
            <p:cNvSpPr txBox="1"/>
            <p:nvPr/>
          </p:nvSpPr>
          <p:spPr>
            <a:xfrm>
              <a:off x="7466524" y="3943265"/>
              <a:ext cx="5341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ICT</a:t>
              </a:r>
            </a:p>
            <a:p>
              <a:pPr algn="ctr"/>
              <a:r>
                <a:rPr lang="ko-KR" alt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기술</a:t>
              </a:r>
              <a:endPara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1A30E04-BB4C-4671-AEBE-B032660240D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544271" y="3511307"/>
              <a:ext cx="954702" cy="5600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" descr="ê°í¸ê²°ì ì ëí ì´ë¯¸ì§ ê²ìê²°ê³¼">
              <a:extLst>
                <a:ext uri="{FF2B5EF4-FFF2-40B4-BE49-F238E27FC236}">
                  <a16:creationId xmlns:a16="http://schemas.microsoft.com/office/drawing/2014/main" id="{8520BB8C-DD25-45E5-BB5F-2CC2AC41B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b="17949"/>
            <a:stretch/>
          </p:blipFill>
          <p:spPr bwMode="auto">
            <a:xfrm>
              <a:off x="5424310" y="2799212"/>
              <a:ext cx="1394087" cy="91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E33DBED-6D87-4FE5-B55D-4F0CBD992CD8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7636608" y="2974446"/>
              <a:ext cx="109775" cy="10031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6" descr="snsì ëí ì´ë¯¸ì§ ê²ìê²°ê³¼">
              <a:extLst>
                <a:ext uri="{FF2B5EF4-FFF2-40B4-BE49-F238E27FC236}">
                  <a16:creationId xmlns:a16="http://schemas.microsoft.com/office/drawing/2014/main" id="{901891F6-BD0F-419D-832F-4CDCAB27BF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" t="6351" r="2237" b="4083"/>
            <a:stretch/>
          </p:blipFill>
          <p:spPr bwMode="auto">
            <a:xfrm>
              <a:off x="6953076" y="2068040"/>
              <a:ext cx="1486639" cy="1095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1613F3-E34E-4B63-9A67-2410AE6D6667}"/>
                </a:ext>
              </a:extLst>
            </p:cNvPr>
            <p:cNvSpPr txBox="1"/>
            <p:nvPr/>
          </p:nvSpPr>
          <p:spPr>
            <a:xfrm>
              <a:off x="7634085" y="3152898"/>
              <a:ext cx="55656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SNS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C7256D7-65EA-413E-8A41-50D352FB9EBB}"/>
                </a:ext>
              </a:extLst>
            </p:cNvPr>
            <p:cNvCxnSpPr>
              <a:cxnSpLocks/>
              <a:endCxn id="50" idx="7"/>
            </p:cNvCxnSpPr>
            <p:nvPr/>
          </p:nvCxnSpPr>
          <p:spPr>
            <a:xfrm flipH="1">
              <a:off x="7993792" y="3543765"/>
              <a:ext cx="832627" cy="5276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6C71A2E-3B2A-4326-844A-1A54C8745A76}"/>
                </a:ext>
              </a:extLst>
            </p:cNvPr>
            <p:cNvSpPr/>
            <p:nvPr/>
          </p:nvSpPr>
          <p:spPr>
            <a:xfrm>
              <a:off x="7396492" y="3977565"/>
              <a:ext cx="699781" cy="6406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4" descr="food truck iconì ëí ì´ë¯¸ì§ ê²ìê²°ê³¼">
              <a:extLst>
                <a:ext uri="{FF2B5EF4-FFF2-40B4-BE49-F238E27FC236}">
                  <a16:creationId xmlns:a16="http://schemas.microsoft.com/office/drawing/2014/main" id="{29800DB7-CE27-4825-97CB-8AA18766C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65" b="11351"/>
            <a:stretch/>
          </p:blipFill>
          <p:spPr bwMode="auto">
            <a:xfrm>
              <a:off x="6104431" y="4135714"/>
              <a:ext cx="644802" cy="499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십자형 51">
              <a:extLst>
                <a:ext uri="{FF2B5EF4-FFF2-40B4-BE49-F238E27FC236}">
                  <a16:creationId xmlns:a16="http://schemas.microsoft.com/office/drawing/2014/main" id="{E43AA9B3-391D-4F35-9DED-4B8C01613838}"/>
                </a:ext>
              </a:extLst>
            </p:cNvPr>
            <p:cNvSpPr/>
            <p:nvPr/>
          </p:nvSpPr>
          <p:spPr>
            <a:xfrm>
              <a:off x="6927184" y="4187825"/>
              <a:ext cx="296698" cy="328243"/>
            </a:xfrm>
            <a:prstGeom prst="plus">
              <a:avLst>
                <a:gd name="adj" fmla="val 333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560129-A6C0-4C6F-BBC0-7B24848B2E0E}"/>
                </a:ext>
              </a:extLst>
            </p:cNvPr>
            <p:cNvSpPr txBox="1"/>
            <p:nvPr/>
          </p:nvSpPr>
          <p:spPr>
            <a:xfrm>
              <a:off x="6326780" y="5810640"/>
              <a:ext cx="822390" cy="40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WIFI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A5A5F69-EC0C-4A3C-B8C7-7654023832D2}"/>
                </a:ext>
              </a:extLst>
            </p:cNvPr>
            <p:cNvSpPr txBox="1"/>
            <p:nvPr/>
          </p:nvSpPr>
          <p:spPr>
            <a:xfrm>
              <a:off x="8059523" y="5738150"/>
              <a:ext cx="1323165" cy="40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호출서비스</a:t>
              </a:r>
              <a:endPara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pic>
          <p:nvPicPr>
            <p:cNvPr id="1034" name="Picture 10" descr="wifiì ëí ì´ë¯¸ì§ ê²ìê²°ê³¼">
              <a:extLst>
                <a:ext uri="{FF2B5EF4-FFF2-40B4-BE49-F238E27FC236}">
                  <a16:creationId xmlns:a16="http://schemas.microsoft.com/office/drawing/2014/main" id="{871644C0-78F3-47A8-932B-09EE7A51C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415" y="4800831"/>
              <a:ext cx="985466" cy="98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all outì ëí ì´ë¯¸ì§ ê²ìê²°ê³¼">
              <a:extLst>
                <a:ext uri="{FF2B5EF4-FFF2-40B4-BE49-F238E27FC236}">
                  <a16:creationId xmlns:a16="http://schemas.microsoft.com/office/drawing/2014/main" id="{01131850-8C4B-4E22-B172-423E2C23C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4096" y="4929631"/>
              <a:ext cx="1097614" cy="72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6DDF6AE-64BC-4FDD-8364-2823F9E63775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7104090" y="4524391"/>
              <a:ext cx="394883" cy="4206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2BF8751-AEFE-4ED3-8675-50C58299F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6776" y="4516068"/>
              <a:ext cx="430742" cy="485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0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 dirty="0"/>
              <a:t>수행 방법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F837B-5D33-47D4-B442-D8A6F94204C5}"/>
              </a:ext>
            </a:extLst>
          </p:cNvPr>
          <p:cNvSpPr txBox="1"/>
          <p:nvPr/>
        </p:nvSpPr>
        <p:spPr>
          <a:xfrm>
            <a:off x="7419046" y="4396012"/>
            <a:ext cx="1878563" cy="601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소비자용</a:t>
            </a:r>
            <a:endParaRPr 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D609D-AAF7-45FE-ADEC-73762AACCE71}"/>
              </a:ext>
            </a:extLst>
          </p:cNvPr>
          <p:cNvSpPr txBox="1"/>
          <p:nvPr/>
        </p:nvSpPr>
        <p:spPr>
          <a:xfrm>
            <a:off x="271594" y="4383889"/>
            <a:ext cx="1878563" cy="601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사업자용</a:t>
            </a:r>
            <a:endParaRPr 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9" name="Picture 6" descr="smartphone iconì ëí ì´ë¯¸ì§ ê²ìê²°ê³¼">
            <a:extLst>
              <a:ext uri="{FF2B5EF4-FFF2-40B4-BE49-F238E27FC236}">
                <a16:creationId xmlns:a16="http://schemas.microsoft.com/office/drawing/2014/main" id="{0C876D86-ACD8-4458-B046-AD64C5E8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30" y="1442167"/>
            <a:ext cx="3836133" cy="31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smartphone iconì ëí ì´ë¯¸ì§ ê²ìê²°ê³¼">
            <a:extLst>
              <a:ext uri="{FF2B5EF4-FFF2-40B4-BE49-F238E27FC236}">
                <a16:creationId xmlns:a16="http://schemas.microsoft.com/office/drawing/2014/main" id="{5969C1EA-5B18-4DF6-A5F2-D45ACB58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245" y="1373955"/>
            <a:ext cx="3836133" cy="31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4559F-B1FA-4DBE-875A-33D15B36E5D1}"/>
              </a:ext>
            </a:extLst>
          </p:cNvPr>
          <p:cNvSpPr txBox="1"/>
          <p:nvPr/>
        </p:nvSpPr>
        <p:spPr>
          <a:xfrm>
            <a:off x="217917" y="4707004"/>
            <a:ext cx="75266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>
                <a:solidFill>
                  <a:srgbClr val="00206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기타 제공 서비스</a:t>
            </a:r>
            <a:endParaRPr lang="en-US" u="sng" dirty="0">
              <a:solidFill>
                <a:srgbClr val="00206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법률서비스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셀러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seller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용 → 행사공지 서비스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호출 서비스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자체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WIFI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제공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buyer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용 → 통합포인트 적립 및 이벤트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안내서비스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83A1B57-155C-4A97-87DF-C242A8EBF430}"/>
              </a:ext>
            </a:extLst>
          </p:cNvPr>
          <p:cNvCxnSpPr>
            <a:cxnSpLocks/>
          </p:cNvCxnSpPr>
          <p:nvPr/>
        </p:nvCxnSpPr>
        <p:spPr>
          <a:xfrm>
            <a:off x="5316730" y="2676681"/>
            <a:ext cx="174191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007FA12-F619-427C-87B5-9B8310E5489C}"/>
              </a:ext>
            </a:extLst>
          </p:cNvPr>
          <p:cNvCxnSpPr>
            <a:cxnSpLocks/>
          </p:cNvCxnSpPr>
          <p:nvPr/>
        </p:nvCxnSpPr>
        <p:spPr>
          <a:xfrm>
            <a:off x="1930629" y="2563600"/>
            <a:ext cx="174191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6D6D3E-F90A-4FAC-BAA4-BCFE40E20A43}"/>
              </a:ext>
            </a:extLst>
          </p:cNvPr>
          <p:cNvCxnSpPr>
            <a:cxnSpLocks/>
          </p:cNvCxnSpPr>
          <p:nvPr/>
        </p:nvCxnSpPr>
        <p:spPr>
          <a:xfrm flipH="1">
            <a:off x="1874762" y="3042042"/>
            <a:ext cx="17804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06AD15C-A724-4DAE-B3C6-2594A7179315}"/>
              </a:ext>
            </a:extLst>
          </p:cNvPr>
          <p:cNvCxnSpPr>
            <a:cxnSpLocks/>
          </p:cNvCxnSpPr>
          <p:nvPr/>
        </p:nvCxnSpPr>
        <p:spPr>
          <a:xfrm flipH="1">
            <a:off x="5220241" y="3042042"/>
            <a:ext cx="17804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2" name="TextBox 7191">
            <a:extLst>
              <a:ext uri="{FF2B5EF4-FFF2-40B4-BE49-F238E27FC236}">
                <a16:creationId xmlns:a16="http://schemas.microsoft.com/office/drawing/2014/main" id="{AF2C86C6-C1B8-490C-8080-5879E7664072}"/>
              </a:ext>
            </a:extLst>
          </p:cNvPr>
          <p:cNvSpPr txBox="1"/>
          <p:nvPr/>
        </p:nvSpPr>
        <p:spPr>
          <a:xfrm>
            <a:off x="2113115" y="1750949"/>
            <a:ext cx="14205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차량 등록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메뉴 등록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GPS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등록</a:t>
            </a:r>
            <a:endParaRPr 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2E0735-058D-422C-AA11-18297F6C94BD}"/>
              </a:ext>
            </a:extLst>
          </p:cNvPr>
          <p:cNvSpPr txBox="1"/>
          <p:nvPr/>
        </p:nvSpPr>
        <p:spPr>
          <a:xfrm>
            <a:off x="2010571" y="2700454"/>
            <a:ext cx="1581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2.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허가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재요청</a:t>
            </a:r>
            <a:endParaRPr 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90D11D-1F99-4C02-B0CB-54EAFA3C5526}"/>
              </a:ext>
            </a:extLst>
          </p:cNvPr>
          <p:cNvSpPr txBox="1"/>
          <p:nvPr/>
        </p:nvSpPr>
        <p:spPr>
          <a:xfrm>
            <a:off x="1873044" y="3141089"/>
            <a:ext cx="19976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3.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영업일 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on/off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설정</a:t>
            </a:r>
            <a:endParaRPr 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0373AF0-4EF0-4AD0-975D-F5772850C125}"/>
              </a:ext>
            </a:extLst>
          </p:cNvPr>
          <p:cNvCxnSpPr>
            <a:cxnSpLocks/>
          </p:cNvCxnSpPr>
          <p:nvPr/>
        </p:nvCxnSpPr>
        <p:spPr>
          <a:xfrm>
            <a:off x="1975881" y="3489898"/>
            <a:ext cx="174191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ABB21C2-C96E-48BB-9706-FA8DAAF23E76}"/>
              </a:ext>
            </a:extLst>
          </p:cNvPr>
          <p:cNvSpPr txBox="1"/>
          <p:nvPr/>
        </p:nvSpPr>
        <p:spPr>
          <a:xfrm>
            <a:off x="5375429" y="2278391"/>
            <a:ext cx="1229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4.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정보 제공</a:t>
            </a:r>
            <a:endParaRPr 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60021B-BF43-4459-ADE7-5072882B247D}"/>
              </a:ext>
            </a:extLst>
          </p:cNvPr>
          <p:cNvSpPr txBox="1"/>
          <p:nvPr/>
        </p:nvSpPr>
        <p:spPr>
          <a:xfrm>
            <a:off x="5151393" y="3183355"/>
            <a:ext cx="265149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5. </a:t>
            </a:r>
            <a:r>
              <a:rPr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위치 기반  </a:t>
            </a:r>
            <a:r>
              <a:rPr lang="ko-KR" altLang="en-US" sz="13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찾기</a:t>
            </a:r>
            <a:r>
              <a:rPr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SNS </a:t>
            </a:r>
            <a:r>
              <a:rPr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</a:t>
            </a:r>
            <a:r>
              <a:rPr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       </a:t>
            </a:r>
          </a:p>
          <a:p>
            <a:r>
              <a:rPr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</a:t>
            </a:r>
            <a:r>
              <a:rPr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후기등록</a:t>
            </a:r>
            <a:endParaRPr lang="en-US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026" name="Picture 2" descr="dbì ëí ì´ë¯¸ì§ ê²ìê²°ê³¼">
            <a:extLst>
              <a:ext uri="{FF2B5EF4-FFF2-40B4-BE49-F238E27FC236}">
                <a16:creationId xmlns:a16="http://schemas.microsoft.com/office/drawing/2014/main" id="{8100D148-5766-49B9-9865-75AB6903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75" y="4519559"/>
            <a:ext cx="1136669" cy="1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86C35-0636-4562-9AC2-F008B3514DF7}"/>
              </a:ext>
            </a:extLst>
          </p:cNvPr>
          <p:cNvSpPr txBox="1"/>
          <p:nvPr/>
        </p:nvSpPr>
        <p:spPr>
          <a:xfrm>
            <a:off x="4192804" y="44013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D/B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8DF69-2DCD-4C91-A995-36471B27D8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9" y="2036840"/>
            <a:ext cx="591387" cy="5720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52043-8B13-4898-B5C0-DC5D833703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62" y="2045942"/>
            <a:ext cx="591387" cy="5720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8C7CE9-308E-4C11-B965-22992C8E21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8" y="3104282"/>
            <a:ext cx="629257" cy="601142"/>
          </a:xfrm>
          <a:prstGeom prst="rect">
            <a:avLst/>
          </a:prstGeom>
        </p:spPr>
      </p:pic>
      <p:pic>
        <p:nvPicPr>
          <p:cNvPr id="3076" name="Picture 4" descr="Gavel premium icon">
            <a:extLst>
              <a:ext uri="{FF2B5EF4-FFF2-40B4-BE49-F238E27FC236}">
                <a16:creationId xmlns:a16="http://schemas.microsoft.com/office/drawing/2014/main" id="{FB43A7B1-23A1-4D7D-8609-1AECCBEF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4" y="3079985"/>
            <a:ext cx="629257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69314-2D3C-4825-9FD4-BCB4CEA63C5A}"/>
              </a:ext>
            </a:extLst>
          </p:cNvPr>
          <p:cNvSpPr txBox="1"/>
          <p:nvPr/>
        </p:nvSpPr>
        <p:spPr>
          <a:xfrm>
            <a:off x="254220" y="259003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등록하기</a:t>
            </a:r>
            <a:endParaRPr lang="en-US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5A512-AA0A-4AEF-B6F8-CE2AABA72A2F}"/>
              </a:ext>
            </a:extLst>
          </p:cNvPr>
          <p:cNvSpPr txBox="1"/>
          <p:nvPr/>
        </p:nvSpPr>
        <p:spPr>
          <a:xfrm>
            <a:off x="942478" y="2618020"/>
            <a:ext cx="742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문의하기</a:t>
            </a:r>
            <a:endParaRPr lang="en-US" altLang="ko-KR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EF348-C900-4B6A-873A-1FC98D4F391A}"/>
              </a:ext>
            </a:extLst>
          </p:cNvPr>
          <p:cNvSpPr txBox="1"/>
          <p:nvPr/>
        </p:nvSpPr>
        <p:spPr>
          <a:xfrm>
            <a:off x="250143" y="369139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법률서비스</a:t>
            </a:r>
            <a:endParaRPr lang="en-US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3F163-DF4F-4034-869E-7382B808BEC1}"/>
              </a:ext>
            </a:extLst>
          </p:cNvPr>
          <p:cNvSpPr txBox="1"/>
          <p:nvPr/>
        </p:nvSpPr>
        <p:spPr>
          <a:xfrm>
            <a:off x="1016192" y="369419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행사공지</a:t>
            </a:r>
            <a:endParaRPr lang="en-US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EE89EF-74D0-45BD-9671-C23225CABF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36" y="2032209"/>
            <a:ext cx="569347" cy="56934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C4E591A-AE41-44D1-BF1A-927BD5766D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88" y="3035199"/>
            <a:ext cx="652621" cy="652621"/>
          </a:xfrm>
          <a:prstGeom prst="rect">
            <a:avLst/>
          </a:prstGeom>
        </p:spPr>
      </p:pic>
      <p:pic>
        <p:nvPicPr>
          <p:cNvPr id="7172" name="그림 7171">
            <a:extLst>
              <a:ext uri="{FF2B5EF4-FFF2-40B4-BE49-F238E27FC236}">
                <a16:creationId xmlns:a16="http://schemas.microsoft.com/office/drawing/2014/main" id="{C1DB9B64-61C2-402F-8F32-5DCA139B8B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31" y="3068739"/>
            <a:ext cx="541182" cy="5329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F97D629-8AD1-40F0-B947-5D55B6696A82}"/>
              </a:ext>
            </a:extLst>
          </p:cNvPr>
          <p:cNvSpPr txBox="1"/>
          <p:nvPr/>
        </p:nvSpPr>
        <p:spPr>
          <a:xfrm>
            <a:off x="7243544" y="2587636"/>
            <a:ext cx="105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주변 </a:t>
            </a:r>
            <a:r>
              <a:rPr lang="ko-KR" altLang="en-US" sz="12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endParaRPr lang="en-US" altLang="ko-KR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찾기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EF66CF-56C2-43F1-A700-4FA32AB2729C}"/>
              </a:ext>
            </a:extLst>
          </p:cNvPr>
          <p:cNvSpPr txBox="1"/>
          <p:nvPr/>
        </p:nvSpPr>
        <p:spPr>
          <a:xfrm>
            <a:off x="8232318" y="2618020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9E84B-4438-481E-A250-F40E96207154}"/>
              </a:ext>
            </a:extLst>
          </p:cNvPr>
          <p:cNvSpPr txBox="1"/>
          <p:nvPr/>
        </p:nvSpPr>
        <p:spPr>
          <a:xfrm>
            <a:off x="7385297" y="358627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서비스</a:t>
            </a:r>
            <a:endParaRPr lang="en-US" altLang="ko-KR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이용하기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94EC7F-4B29-4BBF-9D45-8D5902077B23}"/>
              </a:ext>
            </a:extLst>
          </p:cNvPr>
          <p:cNvSpPr txBox="1"/>
          <p:nvPr/>
        </p:nvSpPr>
        <p:spPr>
          <a:xfrm>
            <a:off x="8001746" y="362117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후기 등록</a:t>
            </a:r>
            <a:endParaRPr lang="en-US" dirty="0"/>
          </a:p>
        </p:txBody>
      </p:sp>
      <p:pic>
        <p:nvPicPr>
          <p:cNvPr id="3078" name="Picture 6" descr="Network premium icon">
            <a:extLst>
              <a:ext uri="{FF2B5EF4-FFF2-40B4-BE49-F238E27FC236}">
                <a16:creationId xmlns:a16="http://schemas.microsoft.com/office/drawing/2014/main" id="{6CC648A6-2B53-48A0-87C4-8B27B4F1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86" y="2007545"/>
            <a:ext cx="599754" cy="5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C450BDE3-970C-4AF9-A4EC-9B491752584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4931" y="2010851"/>
            <a:ext cx="1448500" cy="20486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F72547-4323-457F-B88A-AC41CFC58347}"/>
              </a:ext>
            </a:extLst>
          </p:cNvPr>
          <p:cNvSpPr txBox="1"/>
          <p:nvPr/>
        </p:nvSpPr>
        <p:spPr>
          <a:xfrm>
            <a:off x="4205402" y="216644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서버</a:t>
            </a:r>
            <a:endParaRPr 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249D721-52EE-4FB1-B49F-C2E8644C3E1E}"/>
              </a:ext>
            </a:extLst>
          </p:cNvPr>
          <p:cNvCxnSpPr>
            <a:cxnSpLocks/>
          </p:cNvCxnSpPr>
          <p:nvPr/>
        </p:nvCxnSpPr>
        <p:spPr>
          <a:xfrm>
            <a:off x="4340179" y="3759676"/>
            <a:ext cx="0" cy="624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B965F-BEA2-4174-B26F-529746AE1440}"/>
              </a:ext>
            </a:extLst>
          </p:cNvPr>
          <p:cNvCxnSpPr>
            <a:cxnSpLocks/>
          </p:cNvCxnSpPr>
          <p:nvPr/>
        </p:nvCxnSpPr>
        <p:spPr>
          <a:xfrm flipH="1" flipV="1">
            <a:off x="4625268" y="3731454"/>
            <a:ext cx="4662" cy="609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기대효과 및 활용 방안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C975E0-3C17-40A1-975E-7679CA7461D8}"/>
              </a:ext>
            </a:extLst>
          </p:cNvPr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380F46-81AA-4D62-80AF-DBBF8147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71" y="1411682"/>
            <a:ext cx="5781675" cy="7969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활성화를 위한 소프트웨어</a:t>
            </a:r>
            <a:endParaRPr lang="en-US" altLang="ko-KR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BEBEB4-885B-45E0-B693-0E1D28A1474B}"/>
              </a:ext>
            </a:extLst>
          </p:cNvPr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food truck iconì ëí ì´ë¯¸ì§ ê²ìê²°ê³¼">
            <a:extLst>
              <a:ext uri="{FF2B5EF4-FFF2-40B4-BE49-F238E27FC236}">
                <a16:creationId xmlns:a16="http://schemas.microsoft.com/office/drawing/2014/main" id="{9D94F20E-C1E6-4BF2-AB7A-554B98FF7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92" t="21904" r="18976" b="22027"/>
          <a:stretch/>
        </p:blipFill>
        <p:spPr bwMode="auto">
          <a:xfrm>
            <a:off x="3787668" y="3574979"/>
            <a:ext cx="1996279" cy="1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각형 16">
            <a:extLst>
              <a:ext uri="{FF2B5EF4-FFF2-40B4-BE49-F238E27FC236}">
                <a16:creationId xmlns:a16="http://schemas.microsoft.com/office/drawing/2014/main" id="{F1E6CE6D-DF8D-477A-B3A0-EB603E312EE4}"/>
              </a:ext>
            </a:extLst>
          </p:cNvPr>
          <p:cNvSpPr/>
          <p:nvPr/>
        </p:nvSpPr>
        <p:spPr>
          <a:xfrm>
            <a:off x="3145984" y="2727141"/>
            <a:ext cx="3178302" cy="2867025"/>
          </a:xfrm>
          <a:prstGeom prst="pentagon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F398E-75C7-4FC2-85D4-A27F611D1005}"/>
              </a:ext>
            </a:extLst>
          </p:cNvPr>
          <p:cNvSpPr txBox="1"/>
          <p:nvPr/>
        </p:nvSpPr>
        <p:spPr>
          <a:xfrm>
            <a:off x="6397371" y="3691769"/>
            <a:ext cx="17267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일자리 및 고용 창출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094C2-C282-430E-97B6-C9355C21CED3}"/>
              </a:ext>
            </a:extLst>
          </p:cNvPr>
          <p:cNvSpPr txBox="1"/>
          <p:nvPr/>
        </p:nvSpPr>
        <p:spPr>
          <a:xfrm>
            <a:off x="5714659" y="5312078"/>
            <a:ext cx="3092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공정한 </a:t>
            </a:r>
            <a:r>
              <a:rPr lang="ko-KR" altLang="en-US" sz="15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경쟁 지원을 통한 경쟁력 제고</a:t>
            </a:r>
            <a:endParaRPr lang="en-US" altLang="ko-KR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18D61-5690-49F1-8524-495574D93A61}"/>
              </a:ext>
            </a:extLst>
          </p:cNvPr>
          <p:cNvSpPr txBox="1"/>
          <p:nvPr/>
        </p:nvSpPr>
        <p:spPr>
          <a:xfrm>
            <a:off x="1033232" y="3702719"/>
            <a:ext cx="20762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수요와 공급의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접점 제공</a:t>
            </a:r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634F4-0280-4E42-ABE5-9DDEF862CD88}"/>
              </a:ext>
            </a:extLst>
          </p:cNvPr>
          <p:cNvSpPr txBox="1"/>
          <p:nvPr/>
        </p:nvSpPr>
        <p:spPr>
          <a:xfrm>
            <a:off x="3109441" y="2308768"/>
            <a:ext cx="3178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서비스를 통한 </a:t>
            </a:r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단골 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C434E-6DA3-4464-A5A9-33266CD574CD}"/>
              </a:ext>
            </a:extLst>
          </p:cNvPr>
          <p:cNvSpPr txBox="1"/>
          <p:nvPr/>
        </p:nvSpPr>
        <p:spPr>
          <a:xfrm>
            <a:off x="220630" y="5381423"/>
            <a:ext cx="3468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소비자의 먹을거리에 대한 선택권 다양화</a:t>
            </a:r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310</Words>
  <Application>Microsoft Office PowerPoint</Application>
  <PresentationFormat>화면 슬라이드 쇼(4:3)</PresentationFormat>
  <Paragraphs>111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윤고딕 550_TT</vt:lpstr>
      <vt:lpstr>Calibri Light</vt:lpstr>
      <vt:lpstr>나눔스퀘어OTF Bold</vt:lpstr>
      <vt:lpstr>Calibri</vt:lpstr>
      <vt:lpstr>나눔스퀘어 </vt:lpstr>
      <vt:lpstr>맑은 고딕</vt:lpstr>
      <vt:lpstr>나눔스퀘어</vt:lpstr>
      <vt:lpstr>Arial</vt:lpstr>
      <vt:lpstr>Office 테마</vt:lpstr>
      <vt:lpstr>PowerPoint 프레젠테이션</vt:lpstr>
      <vt:lpstr>푸드트럭 사업 활성화를 위한  푸드트럭  중개 서비스 </vt:lpstr>
      <vt:lpstr>목차</vt:lpstr>
      <vt:lpstr>프로젝트 필요성 및 목표</vt:lpstr>
      <vt:lpstr>수행 내용 및 일정</vt:lpstr>
      <vt:lpstr>수행 방법</vt:lpstr>
      <vt:lpstr>수행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Sijune Lee</cp:lastModifiedBy>
  <cp:revision>198</cp:revision>
  <dcterms:created xsi:type="dcterms:W3CDTF">2017-09-13T09:47:32Z</dcterms:created>
  <dcterms:modified xsi:type="dcterms:W3CDTF">2019-04-02T13:42:04Z</dcterms:modified>
</cp:coreProperties>
</file>