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790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68" y="680"/>
      </p:cViewPr>
      <p:guideLst>
        <p:guide orient="horz" pos="2157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D9FDE33-ED64-0140-9249-3C35B052A92B}" type="datetime1">
              <a:rPr kumimoji="1" lang="ko-KR" altLang="en-US"/>
              <a:pPr lvl="0">
                <a:defRPr/>
              </a:pPr>
              <a:t>2019-04-07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>
              <a:defRPr/>
            </a:pPr>
            <a:r>
              <a:rPr kumimoji="1" lang="ko-KR" altLang="en-US"/>
              <a:t>두 번째 수준</a:t>
            </a:r>
            <a:endParaRPr kumimoji="1" lang="ko-KR" altLang="en-US"/>
          </a:p>
          <a:p>
            <a:pPr lvl="2">
              <a:defRPr/>
            </a:pPr>
            <a:r>
              <a:rPr kumimoji="1" lang="ko-KR" altLang="en-US"/>
              <a:t>세 번째 수준</a:t>
            </a:r>
            <a:endParaRPr kumimoji="1" lang="ko-KR" altLang="en-US"/>
          </a:p>
          <a:p>
            <a:pPr lvl="3">
              <a:defRPr/>
            </a:pPr>
            <a:r>
              <a:rPr kumimoji="1" lang="ko-KR" altLang="en-US"/>
              <a:t>네 번째 수준</a:t>
            </a:r>
            <a:endParaRPr kumimoji="1" lang="ko-KR" altLang="en-US"/>
          </a:p>
          <a:p>
            <a:pPr lvl="4">
              <a:defRPr/>
            </a:pPr>
            <a:r>
              <a:rPr kumimoji="1" lang="ko-KR" altLang="en-US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ECD5E66-3EAE-7343-A695-827FAE358490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2019. 4. 7.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02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2019. 4. 7.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07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2019. 4. 7.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00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2019. 4. 7.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84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2019. 4. 7.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96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2019. 4. 7.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64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2019. 4. 7.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23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2019. 4. 7.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71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2019. 4. 7.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34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2019. 4. 7.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20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2019. 4. 7.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75867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21AD2-7311-4D29-AF0B-F8144A4D20C5}" type="datetimeFigureOut">
              <a:rPr lang="ko-KR" altLang="en-US" smtClean="0"/>
              <a:t>2019. 4. 7.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903889" y="0"/>
            <a:ext cx="10447283" cy="6879021"/>
            <a:chOff x="-903889" y="0"/>
            <a:chExt cx="10447283" cy="6879021"/>
          </a:xfrm>
        </p:grpSpPr>
        <p:sp>
          <p:nvSpPr>
            <p:cNvPr id="6" name="직사각형 5"/>
            <p:cNvSpPr/>
            <p:nvPr/>
          </p:nvSpPr>
          <p:spPr>
            <a:xfrm>
              <a:off x="-903889" y="0"/>
              <a:ext cx="10447283" cy="6858000"/>
            </a:xfrm>
            <a:custGeom>
              <a:avLst/>
              <a:gdLst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10447283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4414345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47283" h="6858000">
                  <a:moveTo>
                    <a:pt x="0" y="0"/>
                  </a:moveTo>
                  <a:lnTo>
                    <a:pt x="10447283" y="0"/>
                  </a:lnTo>
                  <a:lnTo>
                    <a:pt x="4414345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직사각형 5"/>
            <p:cNvSpPr/>
            <p:nvPr/>
          </p:nvSpPr>
          <p:spPr>
            <a:xfrm>
              <a:off x="-536030" y="0"/>
              <a:ext cx="9842939" cy="6879021"/>
            </a:xfrm>
            <a:custGeom>
              <a:avLst/>
              <a:gdLst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10447283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4414345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79021"/>
                <a:gd name="connsiteX1" fmla="*/ 10447283 w 10447283"/>
                <a:gd name="connsiteY1" fmla="*/ 0 h 6879021"/>
                <a:gd name="connsiteX2" fmla="*/ 4193628 w 10447283"/>
                <a:gd name="connsiteY2" fmla="*/ 6879021 h 6879021"/>
                <a:gd name="connsiteX3" fmla="*/ 0 w 10447283"/>
                <a:gd name="connsiteY3" fmla="*/ 6858000 h 6879021"/>
                <a:gd name="connsiteX4" fmla="*/ 0 w 10447283"/>
                <a:gd name="connsiteY4" fmla="*/ 0 h 6879021"/>
                <a:gd name="connsiteX0" fmla="*/ 0 w 10447283"/>
                <a:gd name="connsiteY0" fmla="*/ 0 h 6889531"/>
                <a:gd name="connsiteX1" fmla="*/ 10447283 w 10447283"/>
                <a:gd name="connsiteY1" fmla="*/ 0 h 6889531"/>
                <a:gd name="connsiteX2" fmla="*/ 4003981 w 10447283"/>
                <a:gd name="connsiteY2" fmla="*/ 6889531 h 6889531"/>
                <a:gd name="connsiteX3" fmla="*/ 0 w 10447283"/>
                <a:gd name="connsiteY3" fmla="*/ 6858000 h 6889531"/>
                <a:gd name="connsiteX4" fmla="*/ 0 w 10447283"/>
                <a:gd name="connsiteY4" fmla="*/ 0 h 6889531"/>
                <a:gd name="connsiteX0" fmla="*/ 0 w 10447283"/>
                <a:gd name="connsiteY0" fmla="*/ 0 h 6879021"/>
                <a:gd name="connsiteX1" fmla="*/ 10447283 w 10447283"/>
                <a:gd name="connsiteY1" fmla="*/ 0 h 6879021"/>
                <a:gd name="connsiteX2" fmla="*/ 3903580 w 10447283"/>
                <a:gd name="connsiteY2" fmla="*/ 6879021 h 6879021"/>
                <a:gd name="connsiteX3" fmla="*/ 0 w 10447283"/>
                <a:gd name="connsiteY3" fmla="*/ 6858000 h 6879021"/>
                <a:gd name="connsiteX4" fmla="*/ 0 w 10447283"/>
                <a:gd name="connsiteY4" fmla="*/ 0 h 687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47283" h="6879021">
                  <a:moveTo>
                    <a:pt x="0" y="0"/>
                  </a:moveTo>
                  <a:lnTo>
                    <a:pt x="10447283" y="0"/>
                  </a:lnTo>
                  <a:lnTo>
                    <a:pt x="3903580" y="6879021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타원 7"/>
          <p:cNvSpPr/>
          <p:nvPr/>
        </p:nvSpPr>
        <p:spPr>
          <a:xfrm>
            <a:off x="4045181" y="1378181"/>
            <a:ext cx="4101638" cy="4101638"/>
          </a:xfrm>
          <a:prstGeom prst="ellipse">
            <a:avLst/>
          </a:prstGeom>
          <a:solidFill>
            <a:srgbClr val="808080"/>
          </a:solidFill>
          <a:ln w="127000">
            <a:solidFill>
              <a:srgbClr val="FDF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7588396" y="4607107"/>
            <a:ext cx="4336906" cy="2058487"/>
            <a:chOff x="7855095" y="4635682"/>
            <a:chExt cx="4336906" cy="2058487"/>
          </a:xfrm>
        </p:grpSpPr>
        <p:sp>
          <p:nvSpPr>
            <p:cNvPr id="10" name="TextBox 9"/>
            <p:cNvSpPr txBox="1"/>
            <p:nvPr/>
          </p:nvSpPr>
          <p:spPr>
            <a:xfrm>
              <a:off x="7855095" y="4635682"/>
              <a:ext cx="4336906" cy="46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ko-KR" altLang="en-US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소프트웨어 융합 프로젝트 </a:t>
              </a:r>
              <a:r>
                <a:rPr lang="en-US" altLang="ko-KR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2</a:t>
              </a:r>
              <a:r>
                <a:rPr lang="ko-KR" altLang="en-US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조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46694" y="5087269"/>
              <a:ext cx="2945305" cy="16069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altLang="ko-KR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2017116578</a:t>
              </a:r>
              <a:r>
                <a:rPr lang="ko-KR" altLang="en-US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 엄예경</a:t>
              </a:r>
            </a:p>
            <a:p>
              <a:pPr algn="r">
                <a:defRPr/>
              </a:pPr>
              <a:r>
                <a:rPr lang="en-US" altLang="ko-KR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2017114763</a:t>
              </a:r>
              <a:r>
                <a:rPr lang="ko-KR" altLang="en-US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 유재희</a:t>
              </a:r>
            </a:p>
            <a:p>
              <a:pPr algn="r">
                <a:defRPr/>
              </a:pPr>
              <a:r>
                <a:rPr lang="en-US" altLang="en-US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2016116211</a:t>
              </a:r>
              <a:r>
                <a:rPr lang="ko-KR" altLang="en-US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 정승연</a:t>
              </a:r>
            </a:p>
            <a:p>
              <a:pPr algn="r">
                <a:defRPr/>
              </a:pPr>
              <a:r>
                <a:rPr lang="en-US" altLang="ko-KR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2017111292</a:t>
              </a:r>
              <a:r>
                <a:rPr lang="ko-KR" altLang="en-US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 조준혜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142297" y="2714643"/>
            <a:ext cx="5907405" cy="130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40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소프트웨어 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40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융합 프로젝트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76060" y="3650842"/>
            <a:ext cx="25507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1874501" y="4708525"/>
            <a:ext cx="221790" cy="1895474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2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981200"/>
            <a:ext cx="12192000" cy="4876800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2298700"/>
            <a:ext cx="12192000" cy="4559300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 flipV="1">
            <a:off x="0" y="1975944"/>
            <a:ext cx="330200" cy="284655"/>
          </a:xfrm>
          <a:prstGeom prst="triangle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5321" y="1075078"/>
            <a:ext cx="1940750" cy="847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0" b="1">
                <a:gradFill>
                  <a:gsLst>
                    <a:gs pos="0">
                      <a:srgbClr val="79a8b2"/>
                    </a:gs>
                    <a:gs pos="100000">
                      <a:srgbClr val="79a8b2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목차</a:t>
            </a:r>
            <a:endParaRPr lang="ko-KR" altLang="en-US" sz="5000" b="1">
              <a:gradFill>
                <a:gsLst>
                  <a:gs pos="0">
                    <a:srgbClr val="79a8b2"/>
                  </a:gs>
                  <a:gs pos="100000">
                    <a:srgbClr val="79a8b2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3974" y="3116678"/>
            <a:ext cx="2160270" cy="62474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PART.</a:t>
            </a:r>
            <a:r>
              <a:rPr lang="ko-KR" altLang="en-US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 </a:t>
            </a:r>
            <a:r>
              <a:rPr lang="en-US" altLang="ko-KR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01</a:t>
            </a:r>
            <a:endParaRPr lang="ko-KR" altLang="en-US" sz="3500" b="1">
              <a:gradFill>
                <a:gsLst>
                  <a:gs pos="0">
                    <a:srgbClr val="40656b"/>
                  </a:gs>
                  <a:gs pos="100000">
                    <a:srgbClr val="40656b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3973" y="3911194"/>
            <a:ext cx="2160271" cy="1306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ko-KR" altLang="en-US" sz="20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프로젝트 필요성 </a:t>
            </a:r>
            <a:endParaRPr lang="ko-KR" altLang="en-US" sz="20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20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및 목표</a:t>
            </a:r>
            <a:endParaRPr lang="ko-KR" altLang="en-US" sz="20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</p:txBody>
      </p:sp>
      <p:sp>
        <p:nvSpPr>
          <p:cNvPr id="16" name="TextBox 5"/>
          <p:cNvSpPr txBox="1"/>
          <p:nvPr/>
        </p:nvSpPr>
        <p:spPr>
          <a:xfrm>
            <a:off x="3631740" y="3116604"/>
            <a:ext cx="2160270" cy="6248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PART.</a:t>
            </a:r>
            <a:r>
              <a:rPr lang="ko-KR" altLang="en-US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 </a:t>
            </a:r>
            <a:r>
              <a:rPr lang="en-US" altLang="ko-KR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02</a:t>
            </a:r>
            <a:endParaRPr lang="en-US" altLang="ko-KR" sz="3500" b="1">
              <a:gradFill>
                <a:gsLst>
                  <a:gs pos="0">
                    <a:srgbClr val="40656b"/>
                  </a:gs>
                  <a:gs pos="100000">
                    <a:srgbClr val="40656b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17" name="TextBox 5"/>
          <p:cNvSpPr txBox="1"/>
          <p:nvPr/>
        </p:nvSpPr>
        <p:spPr>
          <a:xfrm>
            <a:off x="6491187" y="3116581"/>
            <a:ext cx="2160270" cy="6248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PART.</a:t>
            </a:r>
            <a:r>
              <a:rPr lang="ko-KR" altLang="en-US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 </a:t>
            </a:r>
            <a:r>
              <a:rPr lang="en-US" altLang="ko-KR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03</a:t>
            </a:r>
            <a:endParaRPr lang="en-US" altLang="ko-KR" sz="3500" b="1">
              <a:gradFill>
                <a:gsLst>
                  <a:gs pos="0">
                    <a:srgbClr val="40656b"/>
                  </a:gs>
                  <a:gs pos="100000">
                    <a:srgbClr val="40656b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18" name="TextBox 5"/>
          <p:cNvSpPr txBox="1"/>
          <p:nvPr/>
        </p:nvSpPr>
        <p:spPr>
          <a:xfrm>
            <a:off x="9348686" y="3116586"/>
            <a:ext cx="2160270" cy="62483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PART.</a:t>
            </a:r>
            <a:r>
              <a:rPr lang="ko-KR" altLang="en-US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 </a:t>
            </a:r>
            <a:r>
              <a:rPr lang="en-US" altLang="ko-KR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04</a:t>
            </a:r>
            <a:endParaRPr lang="en-US" altLang="ko-KR" sz="3500" b="1">
              <a:gradFill>
                <a:gsLst>
                  <a:gs pos="0">
                    <a:srgbClr val="40656b"/>
                  </a:gs>
                  <a:gs pos="100000">
                    <a:srgbClr val="40656b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31739" y="4114644"/>
            <a:ext cx="2160271" cy="693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ko-KR" altLang="en-US" sz="20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수행내용 및 일정</a:t>
            </a:r>
            <a:endParaRPr lang="ko-KR" altLang="en-US" sz="20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09505" y="4114644"/>
            <a:ext cx="2160271" cy="693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ko-KR" altLang="en-US" sz="20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수행 방법</a:t>
            </a:r>
            <a:endParaRPr lang="ko-KR" altLang="en-US" sz="20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87271" y="3965618"/>
            <a:ext cx="2160271" cy="1309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ko-KR" altLang="en-US" sz="20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기대효과 </a:t>
            </a:r>
            <a:endParaRPr lang="ko-KR" altLang="en-US" sz="20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20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및 활용방안</a:t>
            </a:r>
            <a:endParaRPr lang="ko-KR" altLang="en-US" sz="20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3"/>
          <p:cNvSpPr/>
          <p:nvPr/>
        </p:nvSpPr>
        <p:spPr>
          <a:xfrm>
            <a:off x="1661673" y="1507658"/>
            <a:ext cx="8868653" cy="1799746"/>
          </a:xfrm>
          <a:prstGeom prst="roundRect">
            <a:avLst>
              <a:gd name="adj" fmla="val 23463"/>
            </a:avLst>
          </a:prstGeom>
          <a:noFill/>
          <a:ln w="2540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-1" y="1"/>
            <a:ext cx="12192000" cy="900112"/>
            <a:chOff x="-1" y="1"/>
            <a:chExt cx="12192000" cy="697832"/>
          </a:xfrm>
        </p:grpSpPr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-1" y="1"/>
              <a:ext cx="12192000" cy="697832"/>
              <a:chOff x="0" y="1"/>
              <a:chExt cx="12192000" cy="69783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1"/>
                <a:ext cx="10108334" cy="697832"/>
              </a:xfrm>
              <a:prstGeom prst="rect">
                <a:avLst/>
              </a:prstGeom>
              <a:solidFill>
                <a:srgbClr val="4065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0345512" y="1"/>
                <a:ext cx="1846488" cy="697832"/>
                <a:chOff x="10345513" y="1"/>
                <a:chExt cx="1846488" cy="697832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11165636" y="1"/>
                  <a:ext cx="1026365" cy="697832"/>
                </a:xfrm>
                <a:prstGeom prst="rect">
                  <a:avLst/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7" name="이등변 삼각형 6"/>
                <p:cNvSpPr/>
                <p:nvPr/>
              </p:nvSpPr>
              <p:spPr>
                <a:xfrm flipH="1" flipV="1">
                  <a:off x="10345513" y="1"/>
                  <a:ext cx="820123" cy="697832"/>
                </a:xfrm>
                <a:prstGeom prst="triangle">
                  <a:avLst>
                    <a:gd name="adj" fmla="val 0"/>
                  </a:avLst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</p:grpSp>
      </p:grpSp>
      <p:sp>
        <p:nvSpPr>
          <p:cNvPr id="8" name="TextBox 7"/>
          <p:cNvSpPr txBox="1"/>
          <p:nvPr/>
        </p:nvSpPr>
        <p:spPr>
          <a:xfrm>
            <a:off x="11193268" y="-60856"/>
            <a:ext cx="5186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1</a:t>
            </a:r>
            <a:endParaRPr lang="ko-KR" altLang="en-US" sz="48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6247243" cy="7713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프로젝트 필요성 및 목표</a:t>
            </a:r>
          </a:p>
        </p:txBody>
      </p:sp>
      <p:sp>
        <p:nvSpPr>
          <p:cNvPr id="28" name="텍스트 상자 27"/>
          <p:cNvSpPr txBox="1"/>
          <p:nvPr/>
        </p:nvSpPr>
        <p:spPr>
          <a:xfrm>
            <a:off x="1516528" y="1935740"/>
            <a:ext cx="91589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dirty="0" smtClean="0"/>
              <a:t>전통시장을 찾는 사람들의 발걸음이 줄어들고</a:t>
            </a:r>
            <a:endParaRPr lang="en-US" altLang="ko-KR" sz="2800" dirty="0" smtClean="0"/>
          </a:p>
          <a:p>
            <a:pPr algn="ctr">
              <a:defRPr/>
            </a:pPr>
            <a:r>
              <a:rPr lang="ko-KR" altLang="en-US" sz="2800" dirty="0" smtClean="0"/>
              <a:t>있음에도 이를 개선하는 서비스가 제공되고 있지 않다</a:t>
            </a:r>
            <a:r>
              <a:rPr lang="en-US" altLang="ko-KR" sz="2800" dirty="0" smtClean="0"/>
              <a:t>.</a:t>
            </a:r>
          </a:p>
        </p:txBody>
      </p:sp>
      <p:sp>
        <p:nvSpPr>
          <p:cNvPr id="31" name="텍스트 상자 30"/>
          <p:cNvSpPr txBox="1"/>
          <p:nvPr/>
        </p:nvSpPr>
        <p:spPr>
          <a:xfrm>
            <a:off x="1206838" y="4178840"/>
            <a:ext cx="9646596" cy="362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33" name="아래쪽 화살표[D] 32"/>
          <p:cNvSpPr/>
          <p:nvPr/>
        </p:nvSpPr>
        <p:spPr>
          <a:xfrm>
            <a:off x="5042170" y="3429000"/>
            <a:ext cx="2107660" cy="81063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79A8B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사각형: 둥근 모서리 23"/>
          <p:cNvSpPr/>
          <p:nvPr/>
        </p:nvSpPr>
        <p:spPr>
          <a:xfrm>
            <a:off x="1661673" y="4598621"/>
            <a:ext cx="8868653" cy="1921342"/>
          </a:xfrm>
          <a:prstGeom prst="roundRect">
            <a:avLst>
              <a:gd name="adj" fmla="val 23463"/>
            </a:avLst>
          </a:prstGeom>
          <a:noFill/>
          <a:ln w="2540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텍스트 상자 34"/>
          <p:cNvSpPr txBox="1"/>
          <p:nvPr/>
        </p:nvSpPr>
        <p:spPr>
          <a:xfrm>
            <a:off x="4956040" y="1125855"/>
            <a:ext cx="2279919" cy="70104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 anchor="ctr" anchorCtr="1">
            <a:spAutoFit/>
          </a:bodyPr>
          <a:lstStyle/>
          <a:p>
            <a:pPr>
              <a:defRPr/>
            </a:pPr>
            <a:r>
              <a:rPr lang="ko-KR" altLang="en-US" sz="4000"/>
              <a:t>필요성</a:t>
            </a:r>
          </a:p>
        </p:txBody>
      </p:sp>
      <p:sp>
        <p:nvSpPr>
          <p:cNvPr id="36" name="텍스트 상자 35"/>
          <p:cNvSpPr txBox="1"/>
          <p:nvPr/>
        </p:nvSpPr>
        <p:spPr>
          <a:xfrm>
            <a:off x="4956040" y="4259580"/>
            <a:ext cx="2279919" cy="70104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 anchor="ctr" anchorCtr="1">
            <a:spAutoFit/>
          </a:bodyPr>
          <a:lstStyle/>
          <a:p>
            <a:pPr>
              <a:defRPr/>
            </a:pPr>
            <a:r>
              <a:rPr lang="ko-KR" altLang="en-US" sz="4000"/>
              <a:t>목표</a:t>
            </a:r>
          </a:p>
        </p:txBody>
      </p:sp>
      <p:sp>
        <p:nvSpPr>
          <p:cNvPr id="37" name="텍스트 상자 36"/>
          <p:cNvSpPr txBox="1"/>
          <p:nvPr/>
        </p:nvSpPr>
        <p:spPr>
          <a:xfrm>
            <a:off x="1186570" y="5080673"/>
            <a:ext cx="98188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dirty="0"/>
              <a:t>사람들에게 제대로 된 소프트웨어를 </a:t>
            </a:r>
          </a:p>
          <a:p>
            <a:pPr algn="ctr">
              <a:defRPr/>
            </a:pPr>
            <a:r>
              <a:rPr lang="ko-KR" altLang="en-US" sz="2800" dirty="0"/>
              <a:t>제공함으로써 전통시장의 활성화 도모</a:t>
            </a:r>
          </a:p>
        </p:txBody>
      </p:sp>
    </p:spTree>
    <p:extLst>
      <p:ext uri="{BB962C8B-B14F-4D97-AF65-F5344CB8AC3E}">
        <p14:creationId xmlns:p14="http://schemas.microsoft.com/office/powerpoint/2010/main" val="172505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 rot="0">
            <a:off x="0" y="1"/>
            <a:ext cx="12192000" cy="900112"/>
            <a:chOff x="0" y="1"/>
            <a:chExt cx="12192000" cy="697832"/>
          </a:xfrm>
        </p:grpSpPr>
        <p:sp>
          <p:nvSpPr>
            <p:cNvPr id="4" name="직사각형 3"/>
            <p:cNvSpPr/>
            <p:nvPr/>
          </p:nvSpPr>
          <p:spPr>
            <a:xfrm>
              <a:off x="0" y="1"/>
              <a:ext cx="10108334" cy="697832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165635" y="1"/>
              <a:ext cx="1026365" cy="697832"/>
            </a:xfrm>
            <a:prstGeom prst="rect">
              <a:avLst/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flipH="1" flipV="1">
              <a:off x="10345512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195684" y="-60856"/>
            <a:ext cx="506730" cy="7828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2</a:t>
            </a:r>
            <a:endParaRPr lang="ko-KR" altLang="en-US" sz="45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4580368" cy="7713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 </a:t>
            </a:r>
            <a:r>
              <a:rPr lang="ko-KR" altLang="en-US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수행내용 및 일정</a:t>
            </a:r>
            <a:endParaRPr lang="ko-KR" altLang="en-US" sz="45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32960" y="1141874"/>
            <a:ext cx="259080" cy="2659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ko-KR" altLang="en-US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081135" y="2801223"/>
            <a:ext cx="1964055" cy="2639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한국정보문화콘텐츠기술원</a:t>
            </a:r>
            <a:endParaRPr lang="en-US" altLang="ko-KR" sz="12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graphicFrame>
        <p:nvGraphicFramePr>
          <p:cNvPr id="50" name="표 6"/>
          <p:cNvGraphicFramePr>
            <a:graphicFrameLocks noGrp="1"/>
          </p:cNvGraphicFramePr>
          <p:nvPr/>
        </p:nvGraphicFramePr>
        <p:xfrm>
          <a:off x="1587259" y="939476"/>
          <a:ext cx="9005984" cy="5929086"/>
        </p:xfrm>
        <a:graphic>
          <a:graphicData uri="http://schemas.openxmlformats.org/drawingml/2006/table">
            <a:tbl>
              <a:tblPr firstRow="1" bandRow="1"/>
              <a:tblGrid>
                <a:gridCol w="2792095"/>
                <a:gridCol w="931160"/>
                <a:gridCol w="276853"/>
                <a:gridCol w="273755"/>
                <a:gridCol w="262140"/>
                <a:gridCol w="262140"/>
                <a:gridCol w="262140"/>
                <a:gridCol w="262140"/>
                <a:gridCol w="262140"/>
                <a:gridCol w="262140"/>
                <a:gridCol w="262140"/>
                <a:gridCol w="262140"/>
                <a:gridCol w="262140"/>
                <a:gridCol w="274882"/>
                <a:gridCol w="249395"/>
                <a:gridCol w="262140"/>
                <a:gridCol w="262140"/>
                <a:gridCol w="262140"/>
                <a:gridCol w="1062164"/>
              </a:tblGrid>
              <a:tr h="433873">
                <a:tc rowSpan="2"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수행 내용</a:t>
                      </a:r>
                      <a:endParaRPr lang="ko-KR" altLang="en-US" sz="2000" b="1" kern="0" spc="0">
                        <a:solidFill>
                          <a:srgbClr val="000000"/>
                        </a:solidFill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0656b"/>
                    </a:solidFill>
                  </a:tcPr>
                </a:tc>
                <a:tc rowSpan="2"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팀원명</a:t>
                      </a:r>
                      <a:endParaRPr lang="ko-KR" altLang="en-US" sz="20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0656b"/>
                    </a:solidFill>
                  </a:tcPr>
                </a:tc>
                <a:tc gridSpan="16"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추 진 일 정 </a:t>
                      </a:r>
                      <a:r>
                        <a:rPr lang="en-US" altLang="ko-KR" sz="20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(</a:t>
                      </a: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주간</a:t>
                      </a:r>
                      <a:r>
                        <a:rPr lang="en-US" altLang="ko-KR" sz="20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)</a:t>
                      </a:r>
                      <a:endParaRPr lang="ko-KR" altLang="en-US" sz="20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0656b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비고</a:t>
                      </a:r>
                      <a:endParaRPr lang="ko-KR" altLang="en-US" sz="2000" b="1" kern="0" spc="0">
                        <a:solidFill>
                          <a:srgbClr val="000000"/>
                        </a:solidFill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0656b"/>
                    </a:solidFill>
                  </a:tcPr>
                </a:tc>
              </a:tr>
              <a:tr h="391791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3</a:t>
                      </a:r>
                      <a:endParaRPr 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0656b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4</a:t>
                      </a:r>
                      <a:endParaRPr 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0656b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5</a:t>
                      </a:r>
                      <a:endParaRPr 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0656b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6</a:t>
                      </a:r>
                      <a:endParaRPr 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0656b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668707">
                <a:tc>
                  <a:txBody>
                    <a:bodyPr vert="horz" lIns="64769" tIns="17907" rIns="64769" bIns="17907" anchor="ctr" anchorCtr="0"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조 구성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,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 주제에 관한 의견 토의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,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 주제 선정</a:t>
                      </a:r>
                      <a:endParaRPr lang="en-US" altLang="ko-KR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전원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chemeClr val="dk1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52231">
                <a:tc>
                  <a:txBody>
                    <a:bodyPr vert="horz" lIns="64769" tIns="17907" rIns="64769" bIns="17907" anchor="ctr" anchorCtr="0"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주제 구체화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전원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52231">
                <a:tc>
                  <a:txBody>
                    <a:bodyPr vert="horz" lIns="64769" tIns="17907" rIns="64769" bIns="17907" anchor="ctr" anchorCtr="0"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제안서 발표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>
                          <a:latin typeface="KoPub돋움체 Bold"/>
                          <a:ea typeface="KoPub돋움체 Bold"/>
                        </a:rPr>
                        <a:t>유재희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52231">
                <a:tc>
                  <a:txBody>
                    <a:bodyPr vert="horz" lIns="64769" tIns="17907" rIns="64769" bIns="17907" anchor="ctr" anchorCtr="0"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어떤 시장을 넣을지 조사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엄예경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68707">
                <a:tc>
                  <a:txBody>
                    <a:bodyPr vert="horz" lIns="64769" tIns="17907" rIns="64769" bIns="17907" anchor="ctr" anchorCtr="0"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600" b="1" i="0" u="none" strike="noStrike" kern="0" cap="none" spc="0" normalizeH="0" baseline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메인 화면 및 시장 페이지 찾기 기능 구체화</a:t>
                      </a:r>
                      <a:endParaRPr kumimoji="0" lang="ko-KR" altLang="en-US" sz="1600" b="1" i="0" u="none" strike="noStrike" kern="0" cap="none" spc="0" normalizeH="0" baseline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정승연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52231">
                <a:tc>
                  <a:txBody>
                    <a:bodyPr vert="horz" lIns="64769" tIns="17907" rIns="64769" bIns="17907" anchor="ctr" anchorCtr="0"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커뮤니티 기능 구체화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조준혜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08592">
                <a:tc>
                  <a:txBody>
                    <a:bodyPr vert="horz" lIns="64769" tIns="17907" rIns="64769" bIns="17907" anchor="ctr" anchorCtr="0"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중간 발표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정승연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64760">
                <a:tc>
                  <a:txBody>
                    <a:bodyPr vert="horz" lIns="64769" tIns="17907" rIns="64769" bIns="17907" anchor="ctr" anchorCtr="0"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찾은 시장</a:t>
                      </a:r>
                      <a:r>
                        <a:rPr lang="ko-KR" altLang="en-US" sz="1600" b="1" kern="0" spc="0" baseline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 페이지 기능 구체화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유재희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52231">
                <a:tc>
                  <a:txBody>
                    <a:bodyPr vert="horz" lIns="64769" tIns="17907" rIns="64769" bIns="17907" anchor="ctr" anchorCtr="0"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맛집 추천 알고리즘 고안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정승연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52231">
                <a:tc>
                  <a:txBody>
                    <a:bodyPr vert="horz" lIns="64769" tIns="17907" rIns="64769" bIns="17907" anchor="ctr" anchorCtr="0"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VR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게임 기능 구체화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조준혜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68707">
                <a:tc>
                  <a:txBody>
                    <a:bodyPr vert="horz" lIns="64769" tIns="17907" rIns="64769" bIns="17907" anchor="ctr" anchorCtr="0"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600" b="1" kern="0" spc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최종 발표</a:t>
                      </a:r>
                      <a:endParaRPr lang="ko-KR" altLang="en-US" sz="1600" b="1" kern="0" spc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엄예경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,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 조준혜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rot="0">
            <a:off x="-1" y="1"/>
            <a:ext cx="12192000" cy="900112"/>
            <a:chOff x="-1" y="1"/>
            <a:chExt cx="12192000" cy="697832"/>
          </a:xfrm>
        </p:grpSpPr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 rot="0">
              <a:off x="-1" y="1"/>
              <a:ext cx="12192000" cy="697832"/>
              <a:chOff x="0" y="1"/>
              <a:chExt cx="12192000" cy="69783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1"/>
                <a:ext cx="10108334" cy="697832"/>
              </a:xfrm>
              <a:prstGeom prst="rect">
                <a:avLst/>
              </a:prstGeom>
              <a:solidFill>
                <a:srgbClr val="4065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 rot="0">
                <a:off x="10345512" y="1"/>
                <a:ext cx="1846488" cy="697832"/>
                <a:chOff x="10345513" y="1"/>
                <a:chExt cx="1846488" cy="697832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11165636" y="1"/>
                  <a:ext cx="1026365" cy="697832"/>
                </a:xfrm>
                <a:prstGeom prst="rect">
                  <a:avLst/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7" name="이등변 삼각형 6"/>
                <p:cNvSpPr/>
                <p:nvPr/>
              </p:nvSpPr>
              <p:spPr>
                <a:xfrm flipH="1" flipV="1">
                  <a:off x="10345513" y="1"/>
                  <a:ext cx="820123" cy="697832"/>
                </a:xfrm>
                <a:prstGeom prst="triangle">
                  <a:avLst>
                    <a:gd name="adj" fmla="val 0"/>
                  </a:avLst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</p:grpSp>
      </p:grpSp>
      <p:sp>
        <p:nvSpPr>
          <p:cNvPr id="8" name="TextBox 7"/>
          <p:cNvSpPr txBox="1"/>
          <p:nvPr/>
        </p:nvSpPr>
        <p:spPr>
          <a:xfrm>
            <a:off x="11193268" y="-60856"/>
            <a:ext cx="5186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3</a:t>
            </a:r>
            <a:endParaRPr lang="ko-KR" altLang="en-US" sz="48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2580118" cy="7713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 수행방법</a:t>
            </a:r>
            <a:endParaRPr lang="ko-KR" altLang="en-US" sz="45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grpSp>
        <p:nvGrpSpPr>
          <p:cNvPr id="36" name=""/>
          <p:cNvGrpSpPr/>
          <p:nvPr/>
        </p:nvGrpSpPr>
        <p:grpSpPr>
          <a:xfrm rot="0">
            <a:off x="991600" y="1440226"/>
            <a:ext cx="2120900" cy="2120900"/>
            <a:chOff x="991600" y="1440226"/>
            <a:chExt cx="2120900" cy="2120900"/>
          </a:xfrm>
        </p:grpSpPr>
        <p:sp>
          <p:nvSpPr>
            <p:cNvPr id="19" name="타원 18"/>
            <p:cNvSpPr/>
            <p:nvPr/>
          </p:nvSpPr>
          <p:spPr>
            <a:xfrm>
              <a:off x="991600" y="1440226"/>
              <a:ext cx="2120900" cy="2120900"/>
            </a:xfrm>
            <a:prstGeom prst="ellipse">
              <a:avLst/>
            </a:prstGeom>
            <a:solidFill>
              <a:schemeClr val="lt2"/>
            </a:solidFill>
            <a:ln>
              <a:solidFill>
                <a:srgbClr val="4b77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R" altLang="en-US"/>
            </a:p>
          </p:txBody>
        </p:sp>
        <p:sp>
          <p:nvSpPr>
            <p:cNvPr id="23" name="텍스트 상자 22"/>
            <p:cNvSpPr txBox="1"/>
            <p:nvPr/>
          </p:nvSpPr>
          <p:spPr>
            <a:xfrm>
              <a:off x="1091941" y="1921335"/>
              <a:ext cx="1629508" cy="10485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100"/>
                <a:t>전국 주요</a:t>
              </a:r>
              <a:endParaRPr lang="ko-KR" altLang="en-US" sz="2100"/>
            </a:p>
            <a:p>
              <a:pPr algn="ctr">
                <a:defRPr/>
              </a:pPr>
              <a:r>
                <a:rPr lang="ko-KR" altLang="en-US" sz="2100"/>
                <a:t> 시장관련 </a:t>
              </a:r>
              <a:endParaRPr lang="ko-KR" altLang="en-US" sz="2100"/>
            </a:p>
            <a:p>
              <a:pPr algn="ctr">
                <a:defRPr/>
              </a:pPr>
              <a:r>
                <a:rPr lang="ko-KR" altLang="en-US" sz="2100"/>
                <a:t>서비스 부족</a:t>
              </a:r>
              <a:endParaRPr lang="ko-KR" altLang="en-US" sz="2100"/>
            </a:p>
          </p:txBody>
        </p:sp>
      </p:grpSp>
      <p:grpSp>
        <p:nvGrpSpPr>
          <p:cNvPr id="37" name=""/>
          <p:cNvGrpSpPr/>
          <p:nvPr/>
        </p:nvGrpSpPr>
        <p:grpSpPr>
          <a:xfrm rot="0">
            <a:off x="2601819" y="1440226"/>
            <a:ext cx="2120900" cy="2120900"/>
            <a:chOff x="2601819" y="1440226"/>
            <a:chExt cx="2120900" cy="2120900"/>
          </a:xfrm>
        </p:grpSpPr>
        <p:sp>
          <p:nvSpPr>
            <p:cNvPr id="20" name="타원 19"/>
            <p:cNvSpPr/>
            <p:nvPr/>
          </p:nvSpPr>
          <p:spPr>
            <a:xfrm>
              <a:off x="2601819" y="1440226"/>
              <a:ext cx="2120900" cy="2120900"/>
            </a:xfrm>
            <a:prstGeom prst="ellipse">
              <a:avLst/>
            </a:prstGeom>
            <a:solidFill>
              <a:schemeClr val="lt2"/>
            </a:solidFill>
            <a:ln>
              <a:solidFill>
                <a:srgbClr val="4b77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R" altLang="en-US"/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2718695" y="2160157"/>
              <a:ext cx="1827334" cy="729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100"/>
                <a:t>주차 정보 </a:t>
              </a:r>
              <a:endParaRPr lang="ko-KR" altLang="en-US" sz="2100"/>
            </a:p>
            <a:p>
              <a:pPr algn="ctr">
                <a:defRPr/>
              </a:pPr>
              <a:r>
                <a:rPr lang="ko-KR" altLang="en-US" sz="2100"/>
                <a:t>부족</a:t>
              </a:r>
              <a:endParaRPr lang="ko-KR" altLang="en-US" sz="2100"/>
            </a:p>
          </p:txBody>
        </p:sp>
      </p:grpSp>
      <p:grpSp>
        <p:nvGrpSpPr>
          <p:cNvPr id="38" name=""/>
          <p:cNvGrpSpPr/>
          <p:nvPr/>
        </p:nvGrpSpPr>
        <p:grpSpPr>
          <a:xfrm rot="0">
            <a:off x="4270598" y="1440226"/>
            <a:ext cx="2120900" cy="2120900"/>
            <a:chOff x="4270598" y="1440226"/>
            <a:chExt cx="2120900" cy="2120900"/>
          </a:xfrm>
        </p:grpSpPr>
        <p:sp>
          <p:nvSpPr>
            <p:cNvPr id="21" name="타원 20"/>
            <p:cNvSpPr/>
            <p:nvPr/>
          </p:nvSpPr>
          <p:spPr>
            <a:xfrm>
              <a:off x="4270598" y="1440226"/>
              <a:ext cx="2120900" cy="2120900"/>
            </a:xfrm>
            <a:prstGeom prst="ellipse">
              <a:avLst/>
            </a:prstGeom>
            <a:solidFill>
              <a:schemeClr val="lt2"/>
            </a:solidFill>
            <a:ln>
              <a:solidFill>
                <a:srgbClr val="4b77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R" altLang="en-US"/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4537794" y="1835400"/>
              <a:ext cx="1602020" cy="1434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200"/>
                <a:t>젊은층의 </a:t>
              </a:r>
              <a:endParaRPr lang="ko-KR" altLang="en-US" sz="2200"/>
            </a:p>
            <a:p>
              <a:pPr algn="ctr">
                <a:defRPr/>
              </a:pPr>
              <a:r>
                <a:rPr lang="ko-KR" altLang="en-US" sz="2200"/>
                <a:t>이목을 끌 콘텐츠 부족</a:t>
              </a:r>
              <a:endParaRPr lang="ko-KR" altLang="en-US" sz="2200"/>
            </a:p>
          </p:txBody>
        </p:sp>
      </p:grpSp>
      <p:grpSp>
        <p:nvGrpSpPr>
          <p:cNvPr id="39" name=""/>
          <p:cNvGrpSpPr/>
          <p:nvPr/>
        </p:nvGrpSpPr>
        <p:grpSpPr>
          <a:xfrm rot="0">
            <a:off x="6764596" y="1185555"/>
            <a:ext cx="5067583" cy="5067583"/>
            <a:chOff x="6764597" y="1185555"/>
            <a:chExt cx="5067583" cy="5067583"/>
          </a:xfrm>
        </p:grpSpPr>
        <p:sp>
          <p:nvSpPr>
            <p:cNvPr id="28" name="타원 27"/>
            <p:cNvSpPr/>
            <p:nvPr/>
          </p:nvSpPr>
          <p:spPr>
            <a:xfrm>
              <a:off x="6764597" y="1185555"/>
              <a:ext cx="5067583" cy="5067583"/>
            </a:xfrm>
            <a:prstGeom prst="ellipse">
              <a:avLst/>
            </a:prstGeom>
            <a:solidFill>
              <a:srgbClr val="40656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R" altLang="en-US"/>
            </a:p>
          </p:txBody>
        </p:sp>
        <p:sp>
          <p:nvSpPr>
            <p:cNvPr id="2" name="텍스트 상자 1"/>
            <p:cNvSpPr txBox="1"/>
            <p:nvPr/>
          </p:nvSpPr>
          <p:spPr>
            <a:xfrm>
              <a:off x="6914870" y="2500676"/>
              <a:ext cx="4801328" cy="20979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1" lang="en-US" altLang="ko-KR" sz="4400">
                  <a:solidFill>
                    <a:schemeClr val="bg1"/>
                  </a:solidFill>
                </a:rPr>
                <a:t>20~30</a:t>
              </a:r>
              <a:r>
                <a:rPr kumimoji="1" lang="ko-KR" altLang="en-US" sz="4400">
                  <a:solidFill>
                    <a:schemeClr val="bg1"/>
                  </a:solidFill>
                </a:rPr>
                <a:t>대를</a:t>
              </a:r>
              <a:endParaRPr kumimoji="1" lang="ko-KR" altLang="en-US" sz="4400">
                <a:solidFill>
                  <a:schemeClr val="bg1"/>
                </a:solidFill>
              </a:endParaRPr>
            </a:p>
            <a:p>
              <a:pPr algn="ctr">
                <a:defRPr/>
              </a:pPr>
              <a:r>
                <a:rPr kumimoji="1" lang="ko-KR" altLang="en-US" sz="4400">
                  <a:solidFill>
                    <a:schemeClr val="bg1"/>
                  </a:solidFill>
                </a:rPr>
                <a:t>타겟으로 한</a:t>
              </a:r>
              <a:endParaRPr kumimoji="1" lang="ko-KR" altLang="en-US" sz="4400">
                <a:solidFill>
                  <a:schemeClr val="bg1"/>
                </a:solidFill>
              </a:endParaRPr>
            </a:p>
            <a:p>
              <a:pPr algn="ctr">
                <a:defRPr/>
              </a:pPr>
              <a:r>
                <a:rPr kumimoji="1" lang="ko-KR" altLang="en-US" sz="4400">
                  <a:solidFill>
                    <a:schemeClr val="bg1"/>
                  </a:solidFill>
                </a:rPr>
                <a:t>소프트웨어 제작</a:t>
              </a:r>
              <a:endParaRPr kumimoji="1" lang="ko-KR" altLang="en-US" sz="440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"/>
          <p:cNvGrpSpPr/>
          <p:nvPr/>
        </p:nvGrpSpPr>
        <p:grpSpPr>
          <a:xfrm rot="0">
            <a:off x="471703" y="3864477"/>
            <a:ext cx="5790253" cy="2429421"/>
            <a:chOff x="471703" y="3864477"/>
            <a:chExt cx="5790253" cy="2429421"/>
          </a:xfrm>
        </p:grpSpPr>
        <p:sp>
          <p:nvSpPr>
            <p:cNvPr id="3" name="텍스트 상자 2"/>
            <p:cNvSpPr txBox="1"/>
            <p:nvPr/>
          </p:nvSpPr>
          <p:spPr>
            <a:xfrm>
              <a:off x="471703" y="4465722"/>
              <a:ext cx="1782468" cy="4472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0" indent="-28575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1" lang="ko-KR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✓ </a:t>
              </a:r>
              <a:r>
                <a:rPr kumimoji="1" lang="en-US" altLang="ko-KR" sz="24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AR</a:t>
              </a:r>
              <a:r>
                <a:rPr kumimoji="1" lang="ko-KR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게임</a:t>
              </a:r>
              <a:endParaRPr kumimoji="1" lang="en-US" altLang="ko-KR" sz="2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텍스트 상자 9"/>
            <p:cNvSpPr txBox="1"/>
            <p:nvPr/>
          </p:nvSpPr>
          <p:spPr>
            <a:xfrm>
              <a:off x="471703" y="5161573"/>
              <a:ext cx="2130116" cy="4467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1" lang="ko-KR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✓ 맛집 추천</a:t>
              </a:r>
              <a:endParaRPr kumimoji="1" lang="en-US" altLang="ko-KR" sz="2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텍스트 상자 14"/>
            <p:cNvSpPr txBox="1"/>
            <p:nvPr/>
          </p:nvSpPr>
          <p:spPr>
            <a:xfrm>
              <a:off x="471703" y="5791473"/>
              <a:ext cx="2014377" cy="4454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1" lang="ko-KR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✓ 커뮤니티</a:t>
              </a:r>
              <a:endParaRPr kumimoji="1" lang="en-US" altLang="ko-KR" sz="2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471703" y="3865558"/>
              <a:ext cx="2393406" cy="8188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1" lang="ko-KR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✓ 주차장 정보</a:t>
              </a:r>
              <a:endParaRPr kumimoji="1" lang="ko-KR" altLang="en-US" sz="2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lvl="0">
                <a:defRPr/>
              </a:pPr>
              <a:r>
                <a:rPr kumimoji="1" lang="ko-KR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</a:t>
              </a:r>
              <a:endParaRPr kumimoji="1" lang="en-US" altLang="ko-KR" sz="2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텍스트 상자 28"/>
            <p:cNvSpPr txBox="1"/>
            <p:nvPr/>
          </p:nvSpPr>
          <p:spPr>
            <a:xfrm>
              <a:off x="3544538" y="3864477"/>
              <a:ext cx="2717418" cy="448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1" lang="ko-KR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✓ 행사 정보 제공</a:t>
              </a:r>
              <a:endParaRPr kumimoji="1" lang="en-US" altLang="ko-KR" sz="2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3" name="텍스트 상자 32"/>
            <p:cNvSpPr txBox="1"/>
            <p:nvPr/>
          </p:nvSpPr>
          <p:spPr>
            <a:xfrm>
              <a:off x="3544538" y="4465722"/>
              <a:ext cx="2717418" cy="4472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1" lang="ko-KR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✓ 시장 지도</a:t>
              </a:r>
              <a:endParaRPr kumimoji="1" lang="en-US" altLang="ko-KR" sz="2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텍스트 상자 33"/>
            <p:cNvSpPr txBox="1"/>
            <p:nvPr/>
          </p:nvSpPr>
          <p:spPr>
            <a:xfrm>
              <a:off x="3544538" y="5161572"/>
              <a:ext cx="2717418" cy="4467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1" lang="ko-KR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✓ 시장 추천</a:t>
              </a:r>
              <a:endParaRPr kumimoji="1" lang="en-US" altLang="ko-KR" sz="2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5" name="텍스트 상자 34"/>
            <p:cNvSpPr txBox="1"/>
            <p:nvPr/>
          </p:nvSpPr>
          <p:spPr>
            <a:xfrm>
              <a:off x="3544538" y="5832233"/>
              <a:ext cx="271741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1" lang="ko-KR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✓ 길찾기</a:t>
              </a:r>
              <a:endParaRPr kumimoji="1" lang="en-US" altLang="ko-KR" sz="2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1" animBg="1"/>
      <p:bldP spid="38" grpId="2" animBg="1"/>
      <p:bldP spid="39" grpId="3" animBg="1"/>
      <p:bldP spid="40" grpId="4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0" y="1"/>
            <a:ext cx="12192000" cy="900112"/>
            <a:chOff x="0" y="1"/>
            <a:chExt cx="12192000" cy="697832"/>
          </a:xfrm>
        </p:grpSpPr>
        <p:sp>
          <p:nvSpPr>
            <p:cNvPr id="4" name="직사각형 3"/>
            <p:cNvSpPr/>
            <p:nvPr/>
          </p:nvSpPr>
          <p:spPr>
            <a:xfrm>
              <a:off x="0" y="1"/>
              <a:ext cx="10108334" cy="697832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165635" y="1"/>
              <a:ext cx="1026365" cy="697832"/>
            </a:xfrm>
            <a:prstGeom prst="rect">
              <a:avLst/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flipH="1" flipV="1">
              <a:off x="10345512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195684" y="-60856"/>
            <a:ext cx="506730" cy="7828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5811206" cy="784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500" b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 </a:t>
            </a:r>
            <a:r>
              <a:rPr lang="ko-KR" altLang="en-US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기대효과 및 활용방안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55B8045E-0F4C-445B-92D0-9B0621BC76E6}"/>
              </a:ext>
            </a:extLst>
          </p:cNvPr>
          <p:cNvSpPr txBox="1"/>
          <p:nvPr/>
        </p:nvSpPr>
        <p:spPr>
          <a:xfrm>
            <a:off x="484393" y="1685136"/>
            <a:ext cx="2246629" cy="63094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5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기대효과</a:t>
            </a:r>
          </a:p>
        </p:txBody>
      </p:sp>
      <p:sp>
        <p:nvSpPr>
          <p:cNvPr id="2" name="텍스트 상자 1"/>
          <p:cNvSpPr txBox="1"/>
          <p:nvPr/>
        </p:nvSpPr>
        <p:spPr>
          <a:xfrm>
            <a:off x="641985" y="2781062"/>
            <a:ext cx="44119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✓ 정보 제공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✓ 시장 이용 연령대의 확장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✓ 인식 개선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✓ 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전통시장 활성화</a:t>
            </a:r>
            <a:endParaRPr kumimoji="1" lang="ko-KR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41">
            <a:extLst>
              <a:ext uri="{FF2B5EF4-FFF2-40B4-BE49-F238E27FC236}">
                <a16:creationId xmlns="" xmlns:a16="http://schemas.microsoft.com/office/drawing/2014/main" id="{99D6EECE-8ACA-4E34-B7F8-A0BB059D9923}"/>
              </a:ext>
            </a:extLst>
          </p:cNvPr>
          <p:cNvSpPr txBox="1"/>
          <p:nvPr/>
        </p:nvSpPr>
        <p:spPr>
          <a:xfrm>
            <a:off x="5432308" y="1685136"/>
            <a:ext cx="2246629" cy="63094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5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활용방안</a:t>
            </a:r>
          </a:p>
        </p:txBody>
      </p:sp>
      <p:sp>
        <p:nvSpPr>
          <p:cNvPr id="16" name="텍스트 상자 15"/>
          <p:cNvSpPr txBox="1"/>
          <p:nvPr/>
        </p:nvSpPr>
        <p:spPr>
          <a:xfrm>
            <a:off x="5558038" y="2596396"/>
            <a:ext cx="63988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✓ 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서비스 영역 확장</a:t>
            </a: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서비스 제공 시장 늘림</a:t>
            </a: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물품 정보 늘림</a:t>
            </a: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✓ 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간편 결제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✓ 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배송 기능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✓ 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주차 알림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10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903889" y="0"/>
            <a:ext cx="10447283" cy="6879021"/>
            <a:chOff x="-903889" y="0"/>
            <a:chExt cx="10447283" cy="6879021"/>
          </a:xfrm>
        </p:grpSpPr>
        <p:sp>
          <p:nvSpPr>
            <p:cNvPr id="6" name="직사각형 5"/>
            <p:cNvSpPr/>
            <p:nvPr/>
          </p:nvSpPr>
          <p:spPr>
            <a:xfrm>
              <a:off x="-903889" y="0"/>
              <a:ext cx="10447283" cy="6858000"/>
            </a:xfrm>
            <a:custGeom>
              <a:avLst/>
              <a:gdLst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10447283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4414345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47283" h="6858000">
                  <a:moveTo>
                    <a:pt x="0" y="0"/>
                  </a:moveTo>
                  <a:lnTo>
                    <a:pt x="10447283" y="0"/>
                  </a:lnTo>
                  <a:lnTo>
                    <a:pt x="4414345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직사각형 5"/>
            <p:cNvSpPr/>
            <p:nvPr/>
          </p:nvSpPr>
          <p:spPr>
            <a:xfrm>
              <a:off x="-536030" y="0"/>
              <a:ext cx="9842939" cy="6879021"/>
            </a:xfrm>
            <a:custGeom>
              <a:avLst/>
              <a:gdLst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10447283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4414345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79021"/>
                <a:gd name="connsiteX1" fmla="*/ 10447283 w 10447283"/>
                <a:gd name="connsiteY1" fmla="*/ 0 h 6879021"/>
                <a:gd name="connsiteX2" fmla="*/ 4193628 w 10447283"/>
                <a:gd name="connsiteY2" fmla="*/ 6879021 h 6879021"/>
                <a:gd name="connsiteX3" fmla="*/ 0 w 10447283"/>
                <a:gd name="connsiteY3" fmla="*/ 6858000 h 6879021"/>
                <a:gd name="connsiteX4" fmla="*/ 0 w 10447283"/>
                <a:gd name="connsiteY4" fmla="*/ 0 h 6879021"/>
                <a:gd name="connsiteX0" fmla="*/ 0 w 10447283"/>
                <a:gd name="connsiteY0" fmla="*/ 0 h 6889531"/>
                <a:gd name="connsiteX1" fmla="*/ 10447283 w 10447283"/>
                <a:gd name="connsiteY1" fmla="*/ 0 h 6889531"/>
                <a:gd name="connsiteX2" fmla="*/ 4003981 w 10447283"/>
                <a:gd name="connsiteY2" fmla="*/ 6889531 h 6889531"/>
                <a:gd name="connsiteX3" fmla="*/ 0 w 10447283"/>
                <a:gd name="connsiteY3" fmla="*/ 6858000 h 6889531"/>
                <a:gd name="connsiteX4" fmla="*/ 0 w 10447283"/>
                <a:gd name="connsiteY4" fmla="*/ 0 h 6889531"/>
                <a:gd name="connsiteX0" fmla="*/ 0 w 10447283"/>
                <a:gd name="connsiteY0" fmla="*/ 0 h 6879021"/>
                <a:gd name="connsiteX1" fmla="*/ 10447283 w 10447283"/>
                <a:gd name="connsiteY1" fmla="*/ 0 h 6879021"/>
                <a:gd name="connsiteX2" fmla="*/ 3903580 w 10447283"/>
                <a:gd name="connsiteY2" fmla="*/ 6879021 h 6879021"/>
                <a:gd name="connsiteX3" fmla="*/ 0 w 10447283"/>
                <a:gd name="connsiteY3" fmla="*/ 6858000 h 6879021"/>
                <a:gd name="connsiteX4" fmla="*/ 0 w 10447283"/>
                <a:gd name="connsiteY4" fmla="*/ 0 h 687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47283" h="6879021">
                  <a:moveTo>
                    <a:pt x="0" y="0"/>
                  </a:moveTo>
                  <a:lnTo>
                    <a:pt x="10447283" y="0"/>
                  </a:lnTo>
                  <a:lnTo>
                    <a:pt x="3903580" y="6879021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타원 7"/>
          <p:cNvSpPr/>
          <p:nvPr/>
        </p:nvSpPr>
        <p:spPr>
          <a:xfrm>
            <a:off x="4045183" y="1378183"/>
            <a:ext cx="4101632" cy="4101632"/>
          </a:xfrm>
          <a:prstGeom prst="ellipse">
            <a:avLst/>
          </a:prstGeom>
          <a:solidFill>
            <a:srgbClr val="808080"/>
          </a:solidFill>
          <a:ln w="127000">
            <a:solidFill>
              <a:srgbClr val="FDF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528185" y="2734722"/>
            <a:ext cx="3135629" cy="6942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0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THANK YOU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56860" y="3650842"/>
            <a:ext cx="137267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i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감사합니다</a:t>
            </a:r>
            <a:r>
              <a:rPr lang="en-US" altLang="ko-KR" i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  <a:endParaRPr lang="ko-KR" altLang="en-US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4715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211</ep:Words>
  <ep:PresentationFormat>와이드스크린</ep:PresentationFormat>
  <ep:Paragraphs>41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2017-02-07T06:30:44.000</dcterms:created>
  <dc:creator>ICCT</dc:creator>
  <cp:lastModifiedBy>유재희</cp:lastModifiedBy>
  <dcterms:modified xsi:type="dcterms:W3CDTF">2019-04-07T07:32:19.945</dcterms:modified>
  <cp:revision>136</cp:revision>
  <dc:title>PowerPoint 프레젠테이션</dc:title>
  <cp:version>1000.0000.01</cp:version>
</cp:coreProperties>
</file>