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0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82" y="102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5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52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4288" y="6483711"/>
            <a:ext cx="1889924" cy="2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10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97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48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0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2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09555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37000">
              <a:schemeClr val="bg1"/>
            </a:gs>
            <a:gs pos="7500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7B73F-C573-481B-BCBF-474CE5A8A4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82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gif"  /><Relationship Id="rId3" Type="http://schemas.openxmlformats.org/officeDocument/2006/relationships/image" Target="../media/image2.gif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8ab8e2"/>
            </a:gs>
            <a:gs pos="37000">
              <a:schemeClr val="bg1"/>
            </a:gs>
            <a:gs pos="75000">
              <a:schemeClr val="bg1"/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12043" y="4605511"/>
            <a:ext cx="3933155" cy="1622294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ko-KR" altLang="en-US" sz="2000">
                <a:latin typeface="Yoon 윤고딕 550_TT"/>
                <a:ea typeface="Yoon 윤고딕 550_TT"/>
              </a:rPr>
              <a:t> </a:t>
            </a:r>
            <a:r>
              <a:rPr lang="en-US" altLang="ko-KR" sz="2000">
                <a:latin typeface="Yoon 윤고딕 550_TT"/>
                <a:ea typeface="Yoon 윤고딕 550_TT"/>
              </a:rPr>
              <a:t>*</a:t>
            </a:r>
            <a:r>
              <a:rPr lang="ko-KR" altLang="en-US" sz="2000">
                <a:latin typeface="Yoon 윤고딕 550_TT"/>
                <a:ea typeface="Yoon 윤고딕 550_TT"/>
              </a:rPr>
              <a:t>조 발표자  조원</a:t>
            </a:r>
            <a:r>
              <a:rPr lang="en-US" altLang="ko-KR" sz="2000">
                <a:latin typeface="Yoon 윤고딕 550_TT"/>
                <a:ea typeface="Yoon 윤고딕 550_TT"/>
              </a:rPr>
              <a:t>1</a:t>
            </a:r>
            <a:endParaRPr lang="en-US" altLang="ko-KR" sz="2000">
              <a:latin typeface="Yoon 윤고딕 550_TT"/>
              <a:ea typeface="Yoon 윤고딕 550_TT"/>
            </a:endParaRPr>
          </a:p>
          <a:p>
            <a:pPr algn="r">
              <a:defRPr/>
            </a:pPr>
            <a:r>
              <a:rPr lang="ko-KR" altLang="en-US" sz="2000">
                <a:latin typeface="Yoon 윤고딕 550_TT"/>
                <a:ea typeface="Yoon 윤고딕 550_TT"/>
              </a:rPr>
              <a:t>조원</a:t>
            </a:r>
            <a:r>
              <a:rPr lang="en-US" altLang="ko-KR" sz="2000">
                <a:latin typeface="Yoon 윤고딕 550_TT"/>
                <a:ea typeface="Yoon 윤고딕 550_TT"/>
              </a:rPr>
              <a:t>2</a:t>
            </a:r>
            <a:endParaRPr lang="en-US" altLang="ko-KR" sz="2000">
              <a:latin typeface="Yoon 윤고딕 550_TT"/>
              <a:ea typeface="Yoon 윤고딕 550_TT"/>
            </a:endParaRPr>
          </a:p>
          <a:p>
            <a:pPr algn="r">
              <a:defRPr/>
            </a:pPr>
            <a:r>
              <a:rPr lang="ko-KR" altLang="en-US" sz="2000">
                <a:latin typeface="Yoon 윤고딕 550_TT"/>
                <a:ea typeface="Yoon 윤고딕 550_TT"/>
              </a:rPr>
              <a:t>조원</a:t>
            </a:r>
            <a:r>
              <a:rPr lang="en-US" altLang="ko-KR" sz="2000">
                <a:latin typeface="Yoon 윤고딕 550_TT"/>
                <a:ea typeface="Yoon 윤고딕 550_TT"/>
              </a:rPr>
              <a:t>3</a:t>
            </a:r>
            <a:r>
              <a:rPr lang="ko-KR" altLang="en-US" sz="2000">
                <a:latin typeface="Yoon 윤고딕 550_TT"/>
                <a:ea typeface="Yoon 윤고딕 550_TT"/>
              </a:rPr>
              <a:t> </a:t>
            </a:r>
            <a:endParaRPr lang="en-US" altLang="ko-KR" sz="2000">
              <a:latin typeface="Yoon 윤고딕 550_TT"/>
              <a:ea typeface="Yoon 윤고딕 550_T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3143" y="1397978"/>
            <a:ext cx="6097711" cy="695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4000" b="1" mc:Ignorable="hp" hp:hslEmbossed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0066c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Yoon 윤고딕 550_TT"/>
                <a:ea typeface="Yoon 윤고딕 550_TT"/>
              </a:rPr>
              <a:t>과제명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ln w="10160">
                <a:solidFill>
                  <a:schemeClr val="bg1"/>
                </a:solidFill>
                <a:prstDash val="solid"/>
              </a:ln>
              <a:solidFill>
                <a:srgbClr val="0066c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Yoon 윤고딕 550_TT"/>
              <a:ea typeface="Yoon 윤고딕 550_T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50630" t="20280" b="21050"/>
          <a:stretch>
            <a:fillRect/>
          </a:stretch>
        </p:blipFill>
        <p:spPr>
          <a:xfrm>
            <a:off x="6572827" y="4101936"/>
            <a:ext cx="1991846" cy="39188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t="23280" r="49310" b="22230"/>
          <a:stretch>
            <a:fillRect/>
          </a:stretch>
        </p:blipFill>
        <p:spPr>
          <a:xfrm>
            <a:off x="6400839" y="3710049"/>
            <a:ext cx="2201934" cy="391887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3045142" y="3292792"/>
            <a:ext cx="3056572" cy="2724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맑은 고딕"/>
              </a:rPr>
              <a:t>하단바에 커뮤니티, 트렌드, 홈, 찜, 내 정보</a:t>
            </a:r>
            <a:endParaRPr xmlns:mc="http://schemas.openxmlformats.org/markup-compatibility/2006" xmlns:hp="http://schemas.haansoft.com/office/presentation/8.0" sz="12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Tm="2235" mc:Ignorable="p14" p14:dur="20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Yoon 윤고딕 550_TT"/>
                <a:ea typeface="Yoon 윤고딕 550_TT"/>
              </a:rPr>
              <a:t>목차</a:t>
            </a:r>
            <a:endParaRPr lang="ko-KR" altLang="en-US">
              <a:latin typeface="Yoon 윤고딕 550_TT"/>
              <a:ea typeface="Yoon 윤고딕 550_TT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28650" y="1507809"/>
            <a:ext cx="7886700" cy="507587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ko-KR" altLang="en-US" sz="3200" b="1">
                <a:latin typeface="+mj-ea"/>
                <a:ea typeface="+mj-ea"/>
              </a:rPr>
              <a:t>프로젝트 필요성 및 목표</a:t>
            </a:r>
            <a:endParaRPr lang="ko-KR" altLang="en-US" sz="3200" b="1">
              <a:latin typeface="+mj-ea"/>
              <a:ea typeface="+mj-ea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ko-KR" altLang="en-US" sz="3200" b="1">
                <a:latin typeface="+mj-ea"/>
                <a:ea typeface="+mj-ea"/>
              </a:rPr>
              <a:t>수행 내용 및 일정</a:t>
            </a:r>
            <a:endParaRPr lang="ko-KR" altLang="en-US" sz="3200" b="1">
              <a:latin typeface="+mj-ea"/>
              <a:ea typeface="+mj-ea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ko-KR" altLang="en-US" sz="3200" b="1">
                <a:latin typeface="+mj-ea"/>
                <a:ea typeface="+mj-ea"/>
              </a:rPr>
              <a:t>수행 방법</a:t>
            </a:r>
            <a:endParaRPr lang="ko-KR" altLang="en-US" sz="3200" b="1">
              <a:latin typeface="+mj-ea"/>
              <a:ea typeface="+mj-ea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ko-KR" altLang="en-US" sz="3200" b="1">
                <a:latin typeface="+mj-ea"/>
                <a:ea typeface="+mj-ea"/>
              </a:rPr>
              <a:t>기대효과 및 활용방안</a:t>
            </a:r>
            <a:endParaRPr lang="ko-KR" altLang="en-US" sz="32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358900"/>
            <a:ext cx="2168434" cy="83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Tm="3372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Yoon 윤고딕 550_TT"/>
                <a:ea typeface="Yoon 윤고딕 550_TT"/>
              </a:rPr>
              <a:t>프로젝트 필요성 및 목표</a:t>
            </a:r>
            <a:endParaRPr lang="ko-KR" altLang="en-US">
              <a:latin typeface="Yoon 윤고딕 550_TT"/>
              <a:ea typeface="Yoon 윤고딕 550_T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4534" y="3891329"/>
            <a:ext cx="7886700" cy="144514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b="1">
                <a:solidFill>
                  <a:srgbClr val="ff0000"/>
                </a:solidFill>
                <a:latin typeface="Yoon 윤고딕 550_TT"/>
                <a:ea typeface="Yoon 윤고딕 550_TT"/>
              </a:rPr>
              <a:t>목표 </a:t>
            </a:r>
            <a:r>
              <a:rPr lang="en-US" altLang="ko-KR" b="1">
                <a:solidFill>
                  <a:srgbClr val="ff0000"/>
                </a:solidFill>
                <a:latin typeface="Yoon 윤고딕 550_TT"/>
                <a:ea typeface="Yoon 윤고딕 550_TT"/>
              </a:rPr>
              <a:t>– </a:t>
            </a:r>
            <a:r>
              <a:rPr lang="ko-KR" altLang="en-US" b="1">
                <a:solidFill>
                  <a:srgbClr val="ff0000"/>
                </a:solidFill>
                <a:latin typeface="+mj-ea"/>
              </a:rPr>
              <a:t>최종결과물이 제공하는 기능</a:t>
            </a:r>
            <a:r>
              <a:rPr lang="en-US" altLang="ko-KR" b="1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b="1">
                <a:solidFill>
                  <a:srgbClr val="ff0000"/>
                </a:solidFill>
                <a:latin typeface="+mj-ea"/>
              </a:rPr>
              <a:t>서비스 등을 도식화하여 설명</a:t>
            </a:r>
            <a:endParaRPr lang="ko-KR" altLang="en-US" b="1">
              <a:solidFill>
                <a:srgbClr val="ff0000"/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>
              <a:solidFill>
                <a:srgbClr val="ff0000"/>
              </a:solidFill>
              <a:latin typeface="Yoon 윤고딕 550_TT"/>
              <a:ea typeface="Yoon 윤고딕 550_TT"/>
            </a:endParaRPr>
          </a:p>
          <a:p>
            <a:pPr lvl="0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-1165579"/>
            <a:ext cx="7501890" cy="95410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atin typeface="Yoon 윤고딕 550_TT"/>
                <a:ea typeface="Yoon 윤고딕 550_TT"/>
              </a:rPr>
              <a:t>추가비용 없이 기존 조명 기반 시설을 이용하여 </a:t>
            </a:r>
            <a:r>
              <a:rPr lang="ko-KR" altLang="en-US" sz="2800" b="1">
                <a:solidFill>
                  <a:srgbClr val="ffff00"/>
                </a:solidFill>
                <a:latin typeface="Yoon 윤고딕 550_TT"/>
                <a:ea typeface="Yoon 윤고딕 550_TT"/>
              </a:rPr>
              <a:t>위치정보 제공 </a:t>
            </a:r>
            <a:r>
              <a:rPr lang="ko-KR" altLang="en-US" sz="2800" b="1">
                <a:latin typeface="Yoon 윤고딕 550_TT"/>
                <a:ea typeface="Yoon 윤고딕 550_TT"/>
              </a:rPr>
              <a:t>필요</a:t>
            </a:r>
            <a:endParaRPr lang="ko-KR" altLang="en-US" sz="2800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1341120"/>
            <a:ext cx="5864352" cy="17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1229648" y="1547726"/>
            <a:ext cx="7370503" cy="1421476"/>
          </a:xfrm>
          <a:prstGeom prst="roundRect">
            <a:avLst>
              <a:gd name="adj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b="1">
              <a:solidFill>
                <a:srgbClr val="ff0000"/>
              </a:solidFill>
              <a:latin typeface="Yoon 윤고딕 550_TT"/>
              <a:ea typeface="Yoon 윤고딕 550_TT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7664" y="1358900"/>
            <a:ext cx="1221971" cy="63176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필요성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3890356" y="2769912"/>
            <a:ext cx="1620982" cy="730203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Tm="40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Yoon 윤고딕 550_TT"/>
                <a:ea typeface="Yoon 윤고딕 550_TT"/>
              </a:rPr>
              <a:t>수행 내용 및 일정</a:t>
            </a:r>
            <a:endParaRPr lang="ko-KR" altLang="en-US">
              <a:latin typeface="Yoon 윤고딕 550_TT"/>
              <a:ea typeface="Yoon 윤고딕 550_TT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349829"/>
            <a:ext cx="5172891" cy="90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35280" y="1457420"/>
          <a:ext cx="8467301" cy="4994543"/>
        </p:xfrm>
        <a:graphic>
          <a:graphicData uri="http://schemas.openxmlformats.org/drawingml/2006/table">
            <a:tbl>
              <a:tblGrid>
                <a:gridCol w="2625090"/>
                <a:gridCol w="875464"/>
                <a:gridCol w="260294"/>
                <a:gridCol w="257381"/>
                <a:gridCol w="246460"/>
                <a:gridCol w="246460"/>
                <a:gridCol w="246460"/>
                <a:gridCol w="246460"/>
                <a:gridCol w="246460"/>
                <a:gridCol w="246460"/>
                <a:gridCol w="246460"/>
                <a:gridCol w="246460"/>
                <a:gridCol w="246460"/>
                <a:gridCol w="258441"/>
                <a:gridCol w="234479"/>
                <a:gridCol w="246460"/>
                <a:gridCol w="246460"/>
                <a:gridCol w="246460"/>
                <a:gridCol w="998632"/>
              </a:tblGrid>
              <a:tr h="430926">
                <a:tc rowSpan="2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수행 내용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팀원명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00"/>
                    </a:solidFill>
                  </a:tcPr>
                </a:tc>
                <a:tc gridSpan="16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추 진 일 정 </a:t>
                      </a: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(</a:t>
                      </a: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주간</a:t>
                      </a: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)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비고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00"/>
                    </a:solidFill>
                  </a:tcPr>
                </a:tc>
              </a:tr>
              <a:tr h="36212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3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4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5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6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75275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조 구성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,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주제에 관한 의견 토의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,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주제 선정</a:t>
                      </a:r>
                      <a:endParaRPr lang="en-US" altLang="ko-KR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전원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chemeClr val="dk1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7531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주제 구체화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,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제안서 작성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전원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5275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제안서 최종본 작성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7531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기능 구체화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5275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7531"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6403"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6403"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00076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421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600" b="1" kern="0" spc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92124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600" b="1" kern="0" spc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Tm="70410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수행 방법</a:t>
            </a:r>
            <a:endParaRPr lang="ko-KR" altLang="en-US" dirty="0"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0" y="1341120"/>
            <a:ext cx="5529943" cy="17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4137" y="1908658"/>
            <a:ext cx="826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방법론 등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기재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도식화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)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94"/>
    </mc:Choice>
    <mc:Fallback xmlns="">
      <p:transition spd="slow" advTm="17769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/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>
                <a:latin typeface="Yoon 윤고딕 550_TT"/>
                <a:ea typeface="Yoon 윤고딕 550_TT"/>
              </a:rPr>
              <a:t>기대효과 및 활용 방안</a:t>
            </a:r>
            <a:endParaRPr lang="ko-KR" altLang="en-US">
              <a:latin typeface="Yoon 윤고딕 550_TT"/>
              <a:ea typeface="Yoon 윤고딕 550_TT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0" y="1314994"/>
            <a:ext cx="6191794" cy="439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137" y="1908658"/>
            <a:ext cx="8264434" cy="3937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rgbClr val="ff0000"/>
                </a:solidFill>
              </a:rPr>
              <a:t>기대효과 </a:t>
            </a:r>
            <a:r>
              <a:rPr lang="en-US" altLang="ko-KR" sz="2800" b="1">
                <a:solidFill>
                  <a:srgbClr val="ff0000"/>
                </a:solidFill>
              </a:rPr>
              <a:t>-</a:t>
            </a:r>
            <a:r>
              <a:rPr lang="ko-KR" altLang="en-US" sz="2800" b="1">
                <a:solidFill>
                  <a:srgbClr val="ff0000"/>
                </a:solidFill>
              </a:rPr>
              <a:t> 시장을 편리하게 이용 가능</a:t>
            </a:r>
            <a:r>
              <a:rPr lang="en-US" altLang="ko-KR" sz="2800" b="1">
                <a:solidFill>
                  <a:srgbClr val="ff0000"/>
                </a:solidFill>
              </a:rPr>
              <a:t>,</a:t>
            </a:r>
            <a:r>
              <a:rPr lang="ko-KR" altLang="en-US" sz="2800" b="1">
                <a:solidFill>
                  <a:srgbClr val="ff0000"/>
                </a:solidFill>
              </a:rPr>
              <a:t> 정보 제공</a:t>
            </a:r>
            <a:r>
              <a:rPr lang="en-US" altLang="ko-KR" sz="2800" b="1">
                <a:solidFill>
                  <a:srgbClr val="ff0000"/>
                </a:solidFill>
              </a:rPr>
              <a:t>,</a:t>
            </a:r>
            <a:r>
              <a:rPr lang="ko-KR" altLang="en-US" sz="2800" b="1">
                <a:solidFill>
                  <a:srgbClr val="ff0000"/>
                </a:solidFill>
              </a:rPr>
              <a:t> 전통시장 활성화</a:t>
            </a:r>
            <a:r>
              <a:rPr lang="en-US" altLang="ko-KR" sz="2800" b="1">
                <a:solidFill>
                  <a:srgbClr val="ff0000"/>
                </a:solidFill>
              </a:rPr>
              <a:t>(</a:t>
            </a:r>
            <a:r>
              <a:rPr lang="ko-KR" altLang="en-US" sz="2800" b="1">
                <a:solidFill>
                  <a:srgbClr val="ff0000"/>
                </a:solidFill>
              </a:rPr>
              <a:t>지역경제 활성화</a:t>
            </a:r>
            <a:r>
              <a:rPr lang="en-US" altLang="ko-KR" sz="2800" b="1">
                <a:solidFill>
                  <a:srgbClr val="ff0000"/>
                </a:solidFill>
              </a:rPr>
              <a:t>), </a:t>
            </a:r>
            <a:r>
              <a:rPr lang="ko-KR" altLang="en-US" sz="2800" b="1">
                <a:solidFill>
                  <a:srgbClr val="ff0000"/>
                </a:solidFill>
              </a:rPr>
              <a:t>시장에 대한 인식 개선</a:t>
            </a:r>
            <a:r>
              <a:rPr lang="en-US" altLang="ko-KR" sz="2800" b="1">
                <a:solidFill>
                  <a:srgbClr val="ff0000"/>
                </a:solidFill>
              </a:rPr>
              <a:t>,</a:t>
            </a:r>
            <a:r>
              <a:rPr lang="ko-KR" altLang="en-US" sz="2800" b="1">
                <a:solidFill>
                  <a:srgbClr val="ff0000"/>
                </a:solidFill>
              </a:rPr>
              <a:t> 시장이용 연령대의 확장</a:t>
            </a:r>
            <a:r>
              <a:rPr lang="en-US" altLang="ko-KR" sz="2800" b="1">
                <a:solidFill>
                  <a:srgbClr val="ff0000"/>
                </a:solidFill>
              </a:rPr>
              <a:t>(</a:t>
            </a:r>
            <a:r>
              <a:rPr lang="ko-KR" altLang="en-US" sz="2800" b="1">
                <a:solidFill>
                  <a:srgbClr val="ff0000"/>
                </a:solidFill>
              </a:rPr>
              <a:t>젊은층의 방문 증가</a:t>
            </a:r>
            <a:r>
              <a:rPr lang="en-US" altLang="ko-KR" sz="2800" b="1">
                <a:solidFill>
                  <a:srgbClr val="ff0000"/>
                </a:solidFill>
              </a:rPr>
              <a:t>),</a:t>
            </a:r>
            <a:r>
              <a:rPr lang="ko-KR" altLang="en-US" sz="2800" b="1">
                <a:solidFill>
                  <a:srgbClr val="ff0000"/>
                </a:solidFill>
              </a:rPr>
              <a:t> 시장 상인들의 빠른 피드백</a:t>
            </a:r>
            <a:r>
              <a:rPr lang="en-US" altLang="ko-KR" sz="2800" b="1">
                <a:solidFill>
                  <a:srgbClr val="ff0000"/>
                </a:solidFill>
              </a:rPr>
              <a:t>,</a:t>
            </a:r>
            <a:r>
              <a:rPr lang="ko-KR" altLang="en-US" sz="2800" b="1">
                <a:solidFill>
                  <a:srgbClr val="ff0000"/>
                </a:solidFill>
              </a:rPr>
              <a:t> </a:t>
            </a:r>
            <a:endParaRPr lang="ko-KR" altLang="en-US" sz="2800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sz="2800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sz="2800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sz="2800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sz="2800" b="1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sz="2800" b="1">
                <a:solidFill>
                  <a:srgbClr val="ff0000"/>
                </a:solidFill>
              </a:rPr>
              <a:t>결과물을 어떻게 활용할 것인지 구체적으로 서술</a:t>
            </a:r>
            <a:endParaRPr lang="ko-KR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123</ep:Words>
  <ep:PresentationFormat>화면 슬라이드 쇼(4:3)</ep:PresentationFormat>
  <ep:Paragraphs>20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목차</vt:lpstr>
      <vt:lpstr>프로젝트 필요성 및 목표</vt:lpstr>
      <vt:lpstr>수행 내용 및 일정</vt:lpstr>
      <vt:lpstr>수행 방법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2017-09-13T09:47:32.000</dcterms:created>
  <dc:creator>이승혁;이규동;김한영</dc:creator>
  <cp:lastModifiedBy>유재희</cp:lastModifiedBy>
  <dcterms:modified xsi:type="dcterms:W3CDTF">2019-03-28T02:19:04.266</dcterms:modified>
  <cp:revision>169</cp:revision>
  <dc:title>가시광 통신 기반의 실내 측위 및 안내 시스템 개발</dc:title>
  <cp:version>1000.0000.01</cp:version>
</cp:coreProperties>
</file>