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29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4" y="1000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D9FDE33-ED64-0140-9249-3C35B052A92B}" type="datetime1">
              <a:rPr kumimoji="1" lang="ko-KR" altLang="en-US"/>
              <a:pPr lvl="0">
                <a:defRPr/>
              </a:pPr>
              <a:t>2019-04-01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CD5E66-3EAE-7343-A695-827FAE358490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2019. 3. 31.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Relationship Id="rId3" Type="http://schemas.openxmlformats.org/officeDocument/2006/relationships/image" Target="../media/image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1934727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rot="0"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0"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 rot="0"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77061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9300" y="1409700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59519" y="1409700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93716" y="1409700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49300" y="3824784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359519" y="3824784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028298" y="3824784"/>
            <a:ext cx="2120900" cy="2120900"/>
          </a:xfrm>
          <a:prstGeom prst="ellipse">
            <a:avLst/>
          </a:prstGeom>
          <a:solidFill>
            <a:schemeClr val="bg1"/>
          </a:solidFill>
          <a:ln>
            <a:solidFill>
              <a:srgbClr val="4b7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703358" y="1538643"/>
            <a:ext cx="4635641" cy="4635641"/>
          </a:xfrm>
          <a:prstGeom prst="ellipse">
            <a:avLst/>
          </a:prstGeom>
          <a:solidFill>
            <a:srgbClr val="4065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1180366" y="2168769"/>
            <a:ext cx="1062404" cy="6392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포인트 사용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2562224" y="2222988"/>
            <a:ext cx="1317381" cy="36590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쿠폰 제공</a:t>
            </a: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4478947" y="2203938"/>
            <a:ext cx="1392115" cy="3659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VR</a:t>
            </a:r>
            <a:r>
              <a:rPr lang="ko-KR" altLang="en-US"/>
              <a:t>거리뷰</a:t>
            </a: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2408359" y="4669448"/>
            <a:ext cx="1827334" cy="367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주차 정보 부족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906339" y="4453304"/>
            <a:ext cx="1629508" cy="90736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전국 주요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 시장관련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서비스 부족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4352192" y="4469423"/>
            <a:ext cx="1482968" cy="91029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젊은층의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이목을 끌 콘텐츠 부족</a:t>
            </a: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7534275" y="2091794"/>
            <a:ext cx="3368040" cy="9066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장점 취합</a:t>
            </a:r>
            <a:endParaRPr lang="ko-KR" altLang="en-US"/>
          </a:p>
          <a:p>
            <a:pPr>
              <a:defRPr/>
            </a:pPr>
            <a:r>
              <a:rPr lang="ko-KR" altLang="en-US"/>
              <a:t>•기존의 포인트사용</a:t>
            </a:r>
            <a:r>
              <a:rPr lang="en-US" altLang="ko-KR"/>
              <a:t>,</a:t>
            </a:r>
            <a:r>
              <a:rPr lang="ko-KR" altLang="en-US"/>
              <a:t> 쿠폰제공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VR</a:t>
            </a:r>
            <a:r>
              <a:rPr lang="ko-KR" altLang="en-US"/>
              <a:t>거리뷰 서비스를 유지함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7505699" y="3009900"/>
            <a:ext cx="3257552" cy="2830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단점 보완</a:t>
            </a:r>
            <a:endParaRPr lang="ko-KR" altLang="en-US"/>
          </a:p>
          <a:p>
            <a:pPr>
              <a:defRPr/>
            </a:pPr>
            <a:r>
              <a:rPr lang="ko-KR" altLang="en-US"/>
              <a:t>•전국 주요 시장과의 협의를 통해 주요 시장관련 서비스 제공할 수 있게 함</a:t>
            </a:r>
            <a:endParaRPr lang="ko-KR" altLang="en-US"/>
          </a:p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•</a:t>
            </a:r>
            <a:r>
              <a:rPr lang="ko-KR" altLang="en-US"/>
              <a:t>시장 주차장과 공영 주차장에 관한 정보를 제공함</a:t>
            </a:r>
            <a:endParaRPr lang="ko-KR" altLang="en-US"/>
          </a:p>
          <a:p>
            <a:pPr>
              <a:defRPr/>
            </a:pPr>
            <a:r>
              <a:rPr lang="ko-KR" altLang="en-US"/>
              <a:t>•젊은층의 이목을 끌 수 있는 맛집</a:t>
            </a:r>
            <a:r>
              <a:rPr lang="en-US" altLang="ko-KR"/>
              <a:t>,</a:t>
            </a:r>
            <a:r>
              <a:rPr lang="ko-KR" altLang="en-US"/>
              <a:t> 야시장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VR</a:t>
            </a:r>
            <a:r>
              <a:rPr lang="ko-KR" altLang="en-US"/>
              <a:t>게임 등의 서비스를 제공함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7" y="1655903"/>
            <a:ext cx="3420938" cy="494135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256555" y="2085654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266919" y="2075603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1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56553" y="4568206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62694" y="3316880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3273058" y="3306829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2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256553" y="4558155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1"/>
                </a:solidFill>
              </a:rPr>
              <a:t>3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5054166" y="1797709"/>
            <a:ext cx="6220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 : </a:t>
            </a:r>
            <a:r>
              <a:rPr kumimoji="1" lang="ko-KR" altLang="en-US" dirty="0" smtClean="0"/>
              <a:t>지도에서 지역 선택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지역 내 시장 안내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주소 검색 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~~~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~~~~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770562" y="1089061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홈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메인화면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4708" y="6039492"/>
            <a:ext cx="287677" cy="287677"/>
          </a:xfrm>
          <a:prstGeom prst="round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상자 30"/>
          <p:cNvSpPr txBox="1"/>
          <p:nvPr/>
        </p:nvSpPr>
        <p:spPr>
          <a:xfrm>
            <a:off x="544708" y="6029441"/>
            <a:ext cx="47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4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1" y="1599940"/>
            <a:ext cx="3088033" cy="44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7" y="1121638"/>
            <a:ext cx="2077058" cy="30001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18" y="1289001"/>
            <a:ext cx="3207940" cy="463369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230718" y="2621735"/>
            <a:ext cx="1764000" cy="0"/>
          </a:xfrm>
          <a:prstGeom prst="straightConnector1">
            <a:avLst/>
          </a:prstGeom>
          <a:ln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3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65" y="1189624"/>
            <a:ext cx="3493037" cy="50454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7" y="1079321"/>
            <a:ext cx="2280025" cy="329337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1590451" y="2726006"/>
            <a:ext cx="3044533" cy="477252"/>
          </a:xfrm>
          <a:prstGeom prst="straightConnector1">
            <a:avLst/>
          </a:prstGeom>
          <a:ln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5B8045E-0F4C-445B-92D0-9B0621BC76E6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995015" y="4589226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정보 제공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17447B4-9E85-4426-9CAA-A78838F39DEF}"/>
              </a:ext>
            </a:extLst>
          </p:cNvPr>
          <p:cNvSpPr txBox="1"/>
          <p:nvPr/>
        </p:nvSpPr>
        <p:spPr>
          <a:xfrm>
            <a:off x="2893647" y="2589196"/>
            <a:ext cx="3733582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시장 이용 연령대의 확장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7500BC0-EBEA-4470-90B3-16DAB8C71F66}"/>
              </a:ext>
            </a:extLst>
          </p:cNvPr>
          <p:cNvSpPr txBox="1"/>
          <p:nvPr/>
        </p:nvSpPr>
        <p:spPr>
          <a:xfrm>
            <a:off x="6316315" y="4606452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인식 개선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6EF67B9-C20A-4B21-B2B0-B7BFC597A378}"/>
              </a:ext>
            </a:extLst>
          </p:cNvPr>
          <p:cNvSpPr txBox="1"/>
          <p:nvPr/>
        </p:nvSpPr>
        <p:spPr>
          <a:xfrm>
            <a:off x="8646045" y="2589195"/>
            <a:ext cx="2863980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전통시장 활성화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9D6EECE-8ACA-4E34-B7F8-A0BB059D9923}"/>
              </a:ext>
            </a:extLst>
          </p:cNvPr>
          <p:cNvSpPr txBox="1"/>
          <p:nvPr/>
        </p:nvSpPr>
        <p:spPr>
          <a:xfrm>
            <a:off x="467878" y="1293442"/>
            <a:ext cx="2246629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활용방안</a:t>
            </a: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105378" y="4600941"/>
            <a:ext cx="4507568" cy="830997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서비스 영역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확장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서비스 제공 시장 늘림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물품 정보 늘림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3655906" y="2591681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간편 결제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6316315" y="4598807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배송 기능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xmlns="" id="{008BBA4C-AA76-4DBC-8BCE-C37F2D7242BF}"/>
              </a:ext>
            </a:extLst>
          </p:cNvPr>
          <p:cNvSpPr txBox="1"/>
          <p:nvPr/>
        </p:nvSpPr>
        <p:spPr>
          <a:xfrm>
            <a:off x="8977206" y="2631399"/>
            <a:ext cx="2201657" cy="461665"/>
          </a:xfrm>
          <a:prstGeom prst="rect">
            <a:avLst/>
          </a:prstGeom>
          <a:solidFill>
            <a:srgbClr val="406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주차 알림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3" y="1378183"/>
            <a:ext cx="4101632" cy="4101632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185" y="2734722"/>
            <a:ext cx="3135629" cy="694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6860" y="3650842"/>
            <a:ext cx="13726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감사합니다</a:t>
            </a:r>
            <a:r>
              <a:rPr lang="en-US" altLang="ko-KR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71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3"/>
          <p:cNvSpPr/>
          <p:nvPr/>
        </p:nvSpPr>
        <p:spPr>
          <a:xfrm>
            <a:off x="1661673" y="1507658"/>
            <a:ext cx="8868653" cy="1799746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28" name="텍스트 상자 27"/>
          <p:cNvSpPr txBox="1"/>
          <p:nvPr/>
        </p:nvSpPr>
        <p:spPr>
          <a:xfrm>
            <a:off x="1186570" y="1909051"/>
            <a:ext cx="9818860" cy="107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/>
              <a:t>제대로 정리된 소프트웨어가 없어 </a:t>
            </a:r>
          </a:p>
          <a:p>
            <a:pPr algn="ctr">
              <a:defRPr/>
            </a:pPr>
            <a:r>
              <a:rPr lang="ko-KR" altLang="en-US" sz="3200"/>
              <a:t>시장에 대한 정보를 얻기 힘들다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1206838" y="4178840"/>
            <a:ext cx="9646596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아래쪽 화살표[D] 32"/>
          <p:cNvSpPr/>
          <p:nvPr/>
        </p:nvSpPr>
        <p:spPr>
          <a:xfrm>
            <a:off x="5042170" y="3429000"/>
            <a:ext cx="2107660" cy="8106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9A8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사각형: 둥근 모서리 23"/>
          <p:cNvSpPr/>
          <p:nvPr/>
        </p:nvSpPr>
        <p:spPr>
          <a:xfrm>
            <a:off x="1661673" y="4598621"/>
            <a:ext cx="8868653" cy="1921342"/>
          </a:xfrm>
          <a:prstGeom prst="roundRect">
            <a:avLst>
              <a:gd name="adj" fmla="val 23463"/>
            </a:avLst>
          </a:prstGeom>
          <a:noFill/>
          <a:ln w="2540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텍스트 상자 34"/>
          <p:cNvSpPr txBox="1"/>
          <p:nvPr/>
        </p:nvSpPr>
        <p:spPr>
          <a:xfrm>
            <a:off x="4956040" y="1125855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필요성</a:t>
            </a:r>
          </a:p>
        </p:txBody>
      </p:sp>
      <p:sp>
        <p:nvSpPr>
          <p:cNvPr id="36" name="텍스트 상자 35"/>
          <p:cNvSpPr txBox="1"/>
          <p:nvPr/>
        </p:nvSpPr>
        <p:spPr>
          <a:xfrm>
            <a:off x="4956040" y="4259580"/>
            <a:ext cx="2279919" cy="701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4000"/>
              <a:t>목표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1186570" y="5080673"/>
            <a:ext cx="9818860" cy="1070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/>
              <a:t>사람들에게 제대로 된 소프트웨어를 </a:t>
            </a:r>
          </a:p>
          <a:p>
            <a:pPr algn="ctr">
              <a:defRPr/>
            </a:pPr>
            <a:r>
              <a:rPr lang="ko-KR" altLang="en-US" sz="3200"/>
              <a:t>제공함으로써 전통시장의 활성화 도모</a:t>
            </a:r>
          </a:p>
        </p:txBody>
      </p:sp>
    </p:spTree>
    <p:extLst>
      <p:ext uri="{BB962C8B-B14F-4D97-AF65-F5344CB8AC3E}">
        <p14:creationId xmlns:p14="http://schemas.microsoft.com/office/powerpoint/2010/main" val="7460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C8C18C6A-58C4-495E-A7EA-851F2E9744AE}"/>
              </a:ext>
            </a:extLst>
          </p:cNvPr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728CF6FF-D996-4FC8-8A77-7587B6D268C2}"/>
              </a:ext>
            </a:extLst>
          </p:cNvPr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4B1066-9D5E-4103-A882-96A72EFFCE62}"/>
              </a:ext>
            </a:extLst>
          </p:cNvPr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4CC64D-67E4-40C4-9713-CEFA35059732}"/>
              </a:ext>
            </a:extLst>
          </p:cNvPr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82CB91C-319B-4BDC-8791-C431B6C24C66}"/>
              </a:ext>
            </a:extLst>
          </p:cNvPr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1A8C7CC8-B352-4A3F-A3FE-076F8F9A4BB8}"/>
                </a:ext>
              </a:extLst>
            </p:cNvPr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02B2FD4-33E5-423E-98D3-23EB52DEF1F9}"/>
                </a:ext>
              </a:extLst>
            </p:cNvPr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B16F2BB-7208-491B-93BD-1E30C4F5E3AB}"/>
                </a:ext>
              </a:extLst>
            </p:cNvPr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AEE0012-C80C-43D8-9EF5-A849B21EC378}"/>
                </a:ext>
              </a:extLst>
            </p:cNvPr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C331DA4-F223-4A3D-9014-CEE2C782CCB2}"/>
                </a:ext>
              </a:extLst>
            </p:cNvPr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B61DD58-391E-4C28-9738-54FEF03D19FC}"/>
                </a:ext>
              </a:extLst>
            </p:cNvPr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1F849B5-7F64-44FB-8607-60D11C5D1DE4}"/>
                </a:ext>
              </a:extLst>
            </p:cNvPr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D30196B-0867-43FA-9F5D-C148B4E580B7}"/>
                </a:ext>
              </a:extLst>
            </p:cNvPr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9E21755-B636-4F73-8E98-0D0FB7F25A49}"/>
                </a:ext>
              </a:extLst>
            </p:cNvPr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931C83C-0767-4123-89EE-23EF38F726F8}"/>
                </a:ext>
              </a:extLst>
            </p:cNvPr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AFAB28C-BE46-421F-AE23-57FE58C363D2}"/>
                </a:ext>
              </a:extLst>
            </p:cNvPr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55665BE-884B-492F-8C58-2B8FF092D275}"/>
                </a:ext>
              </a:extLst>
            </p:cNvPr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DBF04EF-2900-4112-B34B-0D5999361A3E}"/>
              </a:ext>
            </a:extLst>
          </p:cNvPr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FF6D1A67-D506-4D6C-8C81-B6794597157D}"/>
                </a:ext>
              </a:extLst>
            </p:cNvPr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ACF3EC0-E1CD-4401-A5C6-46F3CB1ACDF6}"/>
                </a:ext>
              </a:extLst>
            </p:cNvPr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46410171-633D-428C-AF31-8B4207949CB9}"/>
                </a:ext>
              </a:extLst>
            </p:cNvPr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부분 원형 31">
              <a:extLst>
                <a:ext uri="{FF2B5EF4-FFF2-40B4-BE49-F238E27FC236}">
                  <a16:creationId xmlns:a16="http://schemas.microsoft.com/office/drawing/2014/main" xmlns="" id="{940E84E9-2B29-4235-B6F0-EC62A7A21D39}"/>
                </a:ext>
              </a:extLst>
            </p:cNvPr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8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973" y="3911194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DCA6F1-0BD7-4D87-8687-BF35ECC56703}"/>
              </a:ext>
            </a:extLst>
          </p:cNvPr>
          <p:cNvSpPr txBox="1"/>
          <p:nvPr/>
        </p:nvSpPr>
        <p:spPr>
          <a:xfrm>
            <a:off x="3631739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수행내용 및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294325-10BF-44B6-B781-AFC19B8C9D6B}"/>
              </a:ext>
            </a:extLst>
          </p:cNvPr>
          <p:cNvSpPr txBox="1"/>
          <p:nvPr/>
        </p:nvSpPr>
        <p:spPr>
          <a:xfrm>
            <a:off x="6509505" y="4114644"/>
            <a:ext cx="2160271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577050-EA6A-410B-8850-E0E8AB4AF751}"/>
              </a:ext>
            </a:extLst>
          </p:cNvPr>
          <p:cNvSpPr txBox="1"/>
          <p:nvPr/>
        </p:nvSpPr>
        <p:spPr>
          <a:xfrm>
            <a:off x="9387271" y="3965618"/>
            <a:ext cx="216027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기대효과 </a:t>
            </a:r>
            <a:endParaRPr lang="en-US" altLang="ko-KR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활용방안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24724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35" name="텍스트 상자 34"/>
          <p:cNvSpPr txBox="1"/>
          <p:nvPr/>
        </p:nvSpPr>
        <p:spPr>
          <a:xfrm>
            <a:off x="2845887" y="3075685"/>
            <a:ext cx="6129301" cy="11079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ko-KR" altLang="en-US" sz="6600" dirty="0"/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16847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C05E00-237A-4869-863C-9842C8EDFBB7}"/>
              </a:ext>
            </a:extLst>
          </p:cNvPr>
          <p:cNvSpPr txBox="1"/>
          <p:nvPr/>
        </p:nvSpPr>
        <p:spPr>
          <a:xfrm>
            <a:off x="609666" y="1218143"/>
            <a:ext cx="1149861" cy="63094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60" y="2185569"/>
            <a:ext cx="2610098" cy="37701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52" y="2185569"/>
            <a:ext cx="2610098" cy="37701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2185568"/>
            <a:ext cx="2610099" cy="37701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7" y="2185568"/>
            <a:ext cx="2610099" cy="3770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C05E00-237A-4869-863C-9842C8EDFBB7}"/>
              </a:ext>
            </a:extLst>
          </p:cNvPr>
          <p:cNvSpPr txBox="1"/>
          <p:nvPr/>
        </p:nvSpPr>
        <p:spPr>
          <a:xfrm>
            <a:off x="4844041" y="3131349"/>
            <a:ext cx="2217941" cy="110799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 dirty="0" smtClean="0">
                <a:latin typeface="KoPub돋움체 Bold"/>
                <a:ea typeface="KoPub돋움체 Bold"/>
              </a:rPr>
              <a:t>목표</a:t>
            </a:r>
            <a:endParaRPr lang="ko-KR" altLang="en-US" sz="6600" dirty="0">
              <a:latin typeface="KoPub돋움체 Bold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865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35765"/>
              </p:ext>
            </p:extLst>
          </p:nvPr>
        </p:nvGraphicFramePr>
        <p:xfrm>
          <a:off x="1862350" y="1447287"/>
          <a:ext cx="8467301" cy="4652023"/>
        </p:xfrm>
        <a:graphic>
          <a:graphicData uri="http://schemas.openxmlformats.org/drawingml/2006/table">
            <a:tbl>
              <a:tblPr firstRow="1" bandRow="1"/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</a:tr>
              <a:tr h="3621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최종본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VR</a:t>
                      </a:r>
                      <a:r>
                        <a:rPr kumimoji="0" lang="ko-KR" altLang="en-US" sz="1600" b="1" i="0" u="none" strike="noStrike" kern="0" cap="none" spc="0" normalizeH="0" baseline="0" dirty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게임 기능 구체화</a:t>
                      </a:r>
                      <a:endParaRPr kumimoji="0" lang="ko-KR" altLang="en-US" sz="1600" b="1" i="0" u="none" strike="noStrike" kern="0" cap="none" spc="0" normalizeH="0" baseline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맛집 추천 알고리즘</a:t>
                      </a:r>
                      <a:r>
                        <a:rPr lang="ko-KR" altLang="en-US" sz="1600" b="1" kern="0" spc="0" baseline="0" smtClean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고안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BCB54D-BB2F-49DB-B211-9CFB4ECA8AE1}"/>
              </a:ext>
            </a:extLst>
          </p:cNvPr>
          <p:cNvSpPr txBox="1"/>
          <p:nvPr/>
        </p:nvSpPr>
        <p:spPr>
          <a:xfrm>
            <a:off x="2188062" y="1195903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40656B"/>
                </a:solidFill>
              </a:rPr>
              <a:t>놀장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BED39D7-FC7A-4C92-B93C-1DD36CCA5F77}"/>
              </a:ext>
            </a:extLst>
          </p:cNvPr>
          <p:cNvGrpSpPr/>
          <p:nvPr/>
        </p:nvGrpSpPr>
        <p:grpSpPr>
          <a:xfrm>
            <a:off x="667484" y="1759673"/>
            <a:ext cx="2325575" cy="4965613"/>
            <a:chOff x="1290533" y="1759673"/>
            <a:chExt cx="2325575" cy="49656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F222232-BE39-447F-B862-CE07ED59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533" y="1759673"/>
              <a:ext cx="2325575" cy="432244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DAC67A5-2856-4C71-8000-D2589E005860}"/>
                </a:ext>
              </a:extLst>
            </p:cNvPr>
            <p:cNvSpPr txBox="1"/>
            <p:nvPr/>
          </p:nvSpPr>
          <p:spPr>
            <a:xfrm>
              <a:off x="1406905" y="6355954"/>
              <a:ext cx="139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물품 정보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CF49788-E482-4F7C-8F1D-F4AEDB8D5BCD}"/>
              </a:ext>
            </a:extLst>
          </p:cNvPr>
          <p:cNvGrpSpPr/>
          <p:nvPr/>
        </p:nvGrpSpPr>
        <p:grpSpPr>
          <a:xfrm>
            <a:off x="1567375" y="1761314"/>
            <a:ext cx="2325575" cy="4961873"/>
            <a:chOff x="2190424" y="1761314"/>
            <a:chExt cx="2325575" cy="49618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7C0533E-24F6-490F-A29D-B7FB959E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424" y="1761314"/>
              <a:ext cx="2325575" cy="43224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7191192-B538-44EF-86CA-80353CD66698}"/>
                </a:ext>
              </a:extLst>
            </p:cNvPr>
            <p:cNvSpPr txBox="1"/>
            <p:nvPr/>
          </p:nvSpPr>
          <p:spPr>
            <a:xfrm>
              <a:off x="2479134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VR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파노라마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ACF91C9-B39A-4209-99EB-CA7AD5C1B67C}"/>
              </a:ext>
            </a:extLst>
          </p:cNvPr>
          <p:cNvGrpSpPr/>
          <p:nvPr/>
        </p:nvGrpSpPr>
        <p:grpSpPr>
          <a:xfrm>
            <a:off x="2728390" y="1761312"/>
            <a:ext cx="2325575" cy="4964699"/>
            <a:chOff x="3351439" y="1761312"/>
            <a:chExt cx="2325575" cy="496469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F0FBEDA5-E118-45D2-814E-A4002DA5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1439" y="1761312"/>
              <a:ext cx="2325575" cy="432244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45E9531-D954-4FFA-9154-7D1308FEE145}"/>
                </a:ext>
              </a:extLst>
            </p:cNvPr>
            <p:cNvSpPr txBox="1"/>
            <p:nvPr/>
          </p:nvSpPr>
          <p:spPr>
            <a:xfrm>
              <a:off x="3861739" y="6356679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포인트 적립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D039CE1-3FFB-467A-9FB5-0238BB12E6E9}"/>
              </a:ext>
            </a:extLst>
          </p:cNvPr>
          <p:cNvSpPr txBox="1"/>
          <p:nvPr/>
        </p:nvSpPr>
        <p:spPr>
          <a:xfrm>
            <a:off x="1914484" y="1165081"/>
            <a:ext cx="15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656B"/>
                </a:solidFill>
              </a:rPr>
              <a:t>SM</a:t>
            </a:r>
            <a:r>
              <a:rPr lang="ko-KR" altLang="en-US" b="1" dirty="0">
                <a:solidFill>
                  <a:srgbClr val="40656B"/>
                </a:solidFill>
              </a:rPr>
              <a:t> </a:t>
            </a:r>
            <a:r>
              <a:rPr lang="en-US" altLang="ko-KR" b="1" dirty="0">
                <a:solidFill>
                  <a:srgbClr val="40656B"/>
                </a:solidFill>
              </a:rPr>
              <a:t>market</a:t>
            </a:r>
            <a:endParaRPr lang="ko-KR" altLang="en-US" b="1" dirty="0">
              <a:solidFill>
                <a:srgbClr val="40656B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9389A11-FAFD-4154-A311-4E7BD4F18F8C}"/>
              </a:ext>
            </a:extLst>
          </p:cNvPr>
          <p:cNvGrpSpPr/>
          <p:nvPr/>
        </p:nvGrpSpPr>
        <p:grpSpPr>
          <a:xfrm>
            <a:off x="459380" y="1730492"/>
            <a:ext cx="2363713" cy="4961873"/>
            <a:chOff x="6166308" y="1761314"/>
            <a:chExt cx="2363713" cy="49618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646F13F6-7CE3-4E1B-B355-66C138C0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2807" y="1761314"/>
              <a:ext cx="2327214" cy="43208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B3D7CDE-D3DA-4846-BC24-C2031A8C6763}"/>
                </a:ext>
              </a:extLst>
            </p:cNvPr>
            <p:cNvSpPr txBox="1"/>
            <p:nvPr/>
          </p:nvSpPr>
          <p:spPr>
            <a:xfrm>
              <a:off x="6166308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카테고리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B953041-C499-4661-9A0F-50AE5D61A9C7}"/>
              </a:ext>
            </a:extLst>
          </p:cNvPr>
          <p:cNvGrpSpPr/>
          <p:nvPr/>
        </p:nvGrpSpPr>
        <p:grpSpPr>
          <a:xfrm>
            <a:off x="1448962" y="1728851"/>
            <a:ext cx="2324692" cy="4963514"/>
            <a:chOff x="7366414" y="1761314"/>
            <a:chExt cx="2324692" cy="49635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3DC51690-CFC0-4D32-80A4-3C469A60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414" y="1761314"/>
              <a:ext cx="2324692" cy="432080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C5F4246-A89D-45B8-A4A4-D35B50068DCF}"/>
                </a:ext>
              </a:extLst>
            </p:cNvPr>
            <p:cNvSpPr txBox="1"/>
            <p:nvPr/>
          </p:nvSpPr>
          <p:spPr>
            <a:xfrm>
              <a:off x="7576938" y="6355496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상가 소개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4D5E5F8A-8D43-4635-8CF0-BBEE3838774F}"/>
              </a:ext>
            </a:extLst>
          </p:cNvPr>
          <p:cNvGrpSpPr/>
          <p:nvPr/>
        </p:nvGrpSpPr>
        <p:grpSpPr>
          <a:xfrm>
            <a:off x="2726459" y="1728851"/>
            <a:ext cx="2327506" cy="4963514"/>
            <a:chOff x="8573961" y="1759673"/>
            <a:chExt cx="2327506" cy="49635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0C51CCD-5280-4522-93DD-E16B98A67542}"/>
                </a:ext>
              </a:extLst>
            </p:cNvPr>
            <p:cNvSpPr txBox="1"/>
            <p:nvPr/>
          </p:nvSpPr>
          <p:spPr>
            <a:xfrm>
              <a:off x="8793976" y="6353855"/>
              <a:ext cx="174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 기능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DE7116A0-FA9D-4F1C-B3DF-8E834557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961" y="1759673"/>
              <a:ext cx="2327506" cy="4320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2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FDC4CAC-3098-4F3F-BA27-EADC9A42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77" y="1187921"/>
            <a:ext cx="4338207" cy="2696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9444BE9-3210-4535-B4AA-C9B0F882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58" y="1187921"/>
            <a:ext cx="4338207" cy="2696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7226E24-4B62-4DCC-94D3-4875217A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477" y="3999391"/>
            <a:ext cx="4338207" cy="26960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E0B4998-CAAF-4EB9-8146-6B48F05C6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7" y="3999391"/>
            <a:ext cx="4338207" cy="26960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D65C69-B75D-402B-97FD-8C47A8D84B06}"/>
              </a:ext>
            </a:extLst>
          </p:cNvPr>
          <p:cNvSpPr txBox="1"/>
          <p:nvPr/>
        </p:nvSpPr>
        <p:spPr>
          <a:xfrm>
            <a:off x="5425178" y="2844224"/>
            <a:ext cx="1046643" cy="116955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/>
                <a:ea typeface="KoPub돋움체 Bold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28101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317</ep:Words>
  <ep:PresentationFormat>와이드스크린</ep:PresentationFormat>
  <ep:Paragraphs>99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2017-02-07T06:30:44.000</dcterms:created>
  <dc:creator>ICCT</dc:creator>
  <cp:lastModifiedBy>유재희</cp:lastModifiedBy>
  <dcterms:modified xsi:type="dcterms:W3CDTF">2019-04-01T07:12:50.721</dcterms:modified>
  <cp:revision>50</cp:revision>
  <dc:title>PowerPoint 프레젠테이션</dc:title>
  <cp:version>1000.0000.01</cp:version>
</cp:coreProperties>
</file>