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noFill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9" name="Shape 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52550" y="4380299"/>
            <a:ext cx="1611699" cy="6765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80/helloworl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localhost:8080/api/contact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800"/>
            <a:ext cx="8330499" cy="466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 sz="6000"/>
              <a:t>JS Akademie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Základy Backendu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/>
              <a:t>https://goo.gl/FuOLtc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849" y="4181700"/>
            <a:ext cx="2124225" cy="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Postup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70" y="2509024"/>
            <a:ext cx="3633775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274E13"/>
              </a:buClr>
            </a:pPr>
            <a:r>
              <a:rPr b="1" lang="en-GB">
                <a:solidFill>
                  <a:srgbClr val="274E13"/>
                </a:solidFill>
              </a:rPr>
              <a:t>trocha teorie - done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instalace express serveru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nahrazení static za express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služba Hello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služba pro kontakty - na backendu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použít backend službu z frontendu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Instalace Express Serveru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</a:rPr>
              <a:t>npm install --save express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V package.json se objeví: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354275" y="3240925"/>
            <a:ext cx="3824700" cy="9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"dependencies"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"express"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"^4.13.4"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Nahrazení static za express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Proč?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chceme “chytřejší”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potřebujeme servírovat i statické soubory pro frontend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html, obrázky, frontendové skripty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založíme serverovou aplikaci “server.js”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tam vytvoříme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 řekneme mu, kde najde soubory pro frontend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upravíme “npm run dev” aby použil nový server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Nahrazení static za express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833175" y="1266200"/>
            <a:ext cx="38379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>
                <a:highlight>
                  <a:srgbClr val="FFFFFF"/>
                </a:highlight>
              </a:rPr>
              <a:t>/server.js: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express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require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'express'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express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.use(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express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.static(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'public'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listen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</a:rPr>
              <a:t>8080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5365200" y="1305575"/>
            <a:ext cx="3778800" cy="1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/>
              <a:t>/package.json</a:t>
            </a:r>
            <a:r>
              <a:rPr lang="en-GB" sz="1800"/>
              <a:t> změnit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"dev"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"static public -c-1"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</a:rPr>
              <a:t>na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"dev"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"node server.js"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Služba Hello World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28100" y="1351075"/>
            <a:ext cx="6777000" cy="3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/>
              <a:t>do </a:t>
            </a:r>
            <a:r>
              <a:rPr i="1" lang="en-GB" sz="1800"/>
              <a:t>/server.js: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'/helloworld'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(req, res) {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res.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send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'Hello World!'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restartujte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8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http://localhost:8080/helloworld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Kdo se nudí, může si napsat službu pro počasí...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Služba pro kontakty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 chceme: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kontakty uložené na serveru (všichni vidí stejné kontakty)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služba, která dodá aktuální seznam na požádání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stejné kontakty jako jsme měli do teď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soubor /api/contacts.js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podobně jako contacts-service.js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jenom na serveru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Služba pro kontakty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33000" y="1463000"/>
            <a:ext cx="80169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/>
              <a:t>/api/contacts.js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contacts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 [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</a:rPr>
              <a:t>1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'Donald Black'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company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'Topicware'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phone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'6-(880)062-6935'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email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'dblack0@mashable.com'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note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'Lorem ipsum'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{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name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'Frank Little'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company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'Browseblab'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phone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'9-(804)406-9373'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email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'flittle2@tumblr.com'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note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8000"/>
                </a:solidFill>
                <a:highlight>
                  <a:srgbClr val="FFFFFF"/>
                </a:highlight>
              </a:rPr>
              <a:t>'Lorem ipsum'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];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-GB">
                <a:solidFill>
                  <a:srgbClr val="660E7A"/>
                </a:solidFill>
                <a:highlight>
                  <a:srgbClr val="FFFFFF"/>
                </a:highlight>
              </a:rPr>
              <a:t>module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>
                <a:solidFill>
                  <a:srgbClr val="7A7A43"/>
                </a:solidFill>
                <a:highlight>
                  <a:srgbClr val="FFFFFF"/>
                </a:highlight>
              </a:rPr>
              <a:t>exports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=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>
                <a:solidFill>
                  <a:srgbClr val="7A7A43"/>
                </a:solidFill>
                <a:highlight>
                  <a:srgbClr val="FFFFFF"/>
                </a:highlight>
              </a:rPr>
              <a:t>findAll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i="1" lang="en-GB">
                <a:solidFill>
                  <a:srgbClr val="660E7A"/>
                </a:solidFill>
                <a:highlight>
                  <a:srgbClr val="FFFFFF"/>
                </a:highlight>
              </a:rPr>
              <a:t>contacts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}</a:t>
            </a:r>
          </a:p>
          <a:p>
            <a:pPr lv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Služba pro kontakty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/>
        </p:nvSpPr>
        <p:spPr>
          <a:xfrm>
            <a:off x="465800" y="1463000"/>
            <a:ext cx="78726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/>
              <a:t>do server.js přidat: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contacts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require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'./api/contacts'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lvl="0" rtl="0">
              <a:spcBef>
                <a:spcPts val="0"/>
              </a:spcBef>
              <a:buNone/>
            </a:pPr>
            <a:r>
              <a:rPr i="1" lang="en-GB" sz="1800"/>
              <a:t>a: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'/api/contacts'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(req, 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res.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json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contacts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findAll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());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800"/>
          </a:p>
          <a:p>
            <a:pPr lvl="0" rtl="0">
              <a:spcBef>
                <a:spcPts val="0"/>
              </a:spcBef>
              <a:buNone/>
            </a:pPr>
            <a:r>
              <a:rPr i="1" lang="en-GB" sz="1800"/>
              <a:t>a test: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GB" sz="1800" u="sng">
                <a:solidFill>
                  <a:schemeClr val="hlink"/>
                </a:solidFill>
                <a:hlinkClick r:id="rId3"/>
              </a:rPr>
              <a:t>http://localhost:8080/api/contacts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Použití na frontendu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 chceme: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nemít kontakty uložené v prohlížeči, ale získávat je z nové služby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necháme si angulaří službu contactsService, ale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místo aby si pamatovala kontakty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bude vyptávat kontakty ze serveru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angulaří služba je styčný důstojník pro frontend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Jak: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upravíme contact-service.js a home.js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použijeme $http service pro spojení s backendem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/>
        </p:nvSpPr>
        <p:spPr>
          <a:xfrm>
            <a:off x="255850" y="236175"/>
            <a:ext cx="4224900" cy="47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/>
              <a:t>contacts-service: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app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angular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module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'sample-app'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i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factory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'contactsService'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($http)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create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(contact)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warn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'contactService.create not implemented!'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contact;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update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(contact)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warn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'contactService.update not implemented!'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contact;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   find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(id)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console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warn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'contactService.find not implemented!'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{};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findAll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$http.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8000"/>
                </a:solidFill>
                <a:highlight>
                  <a:srgbClr val="FFFFFF"/>
                </a:highlight>
              </a:rPr>
              <a:t>'/api/contacts'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.</a:t>
            </a:r>
            <a:r>
              <a:rPr lang="en-GB" sz="10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(res)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  </a:t>
            </a:r>
            <a:r>
              <a:rPr b="1" lang="en-GB" sz="10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res.</a:t>
            </a:r>
            <a:r>
              <a:rPr b="1" lang="en-GB" sz="1000">
                <a:solidFill>
                  <a:srgbClr val="660E7A"/>
                </a:solidFill>
                <a:highlight>
                  <a:srgbClr val="FFFFFF"/>
                </a:highlight>
              </a:rPr>
              <a:t>data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    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 };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9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900"/>
          </a:p>
        </p:txBody>
      </p:sp>
      <p:sp>
        <p:nvSpPr>
          <p:cNvPr id="179" name="Shape 179"/>
          <p:cNvSpPr txBox="1"/>
          <p:nvPr/>
        </p:nvSpPr>
        <p:spPr>
          <a:xfrm>
            <a:off x="4644900" y="1174375"/>
            <a:ext cx="3778800" cy="19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/>
              <a:t>home.js upravit: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rgbClr val="7A7A43"/>
                </a:solidFill>
              </a:rPr>
              <a:t>controller</a:t>
            </a:r>
            <a:r>
              <a:rPr lang="en-GB">
                <a:solidFill>
                  <a:schemeClr val="dk1"/>
                </a:solidFill>
              </a:rPr>
              <a:t>: </a:t>
            </a:r>
            <a:r>
              <a:rPr b="1" lang="en-GB">
                <a:solidFill>
                  <a:srgbClr val="000080"/>
                </a:solidFill>
              </a:rPr>
              <a:t>function</a:t>
            </a:r>
            <a:r>
              <a:rPr lang="en-GB">
                <a:solidFill>
                  <a:schemeClr val="dk1"/>
                </a:solidFill>
              </a:rPr>
              <a:t>($scope, contactsService)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contactsService.</a:t>
            </a:r>
            <a:r>
              <a:rPr lang="en-GB">
                <a:solidFill>
                  <a:srgbClr val="7A7A43"/>
                </a:solidFill>
              </a:rPr>
              <a:t>findAll</a:t>
            </a:r>
            <a:r>
              <a:rPr lang="en-GB">
                <a:solidFill>
                  <a:schemeClr val="dk1"/>
                </a:solidFill>
              </a:rPr>
              <a:t>()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.</a:t>
            </a:r>
            <a:r>
              <a:rPr lang="en-GB">
                <a:solidFill>
                  <a:srgbClr val="7A7A43"/>
                </a:solidFill>
              </a:rPr>
              <a:t>then</a:t>
            </a:r>
            <a:r>
              <a:rPr lang="en-GB">
                <a:solidFill>
                  <a:schemeClr val="dk1"/>
                </a:solidFill>
              </a:rPr>
              <a:t>(</a:t>
            </a:r>
            <a:r>
              <a:rPr b="1" lang="en-GB">
                <a:solidFill>
                  <a:srgbClr val="000080"/>
                </a:solidFill>
              </a:rPr>
              <a:t>function</a:t>
            </a:r>
            <a:r>
              <a:rPr lang="en-GB">
                <a:solidFill>
                  <a:schemeClr val="dk1"/>
                </a:solidFill>
              </a:rPr>
              <a:t>(contacts)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  $scope.</a:t>
            </a:r>
            <a:r>
              <a:rPr b="1" lang="en-GB">
                <a:solidFill>
                  <a:srgbClr val="660E7A"/>
                </a:solidFill>
              </a:rPr>
              <a:t>contacts </a:t>
            </a:r>
            <a:r>
              <a:rPr lang="en-GB">
                <a:solidFill>
                  <a:schemeClr val="dk1"/>
                </a:solidFill>
              </a:rPr>
              <a:t>= contacts;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  });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Dnešní program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Uděláme “opravdový” server, který posílá kontakty na frontend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Dozvíme se 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node.js, express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HTTP, REST a JSON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Naučíme se z frontendu volat služby backendu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 to asynchronně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52" y="1602000"/>
            <a:ext cx="2146449" cy="301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Backend pro find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13325" y="1089050"/>
            <a:ext cx="77088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>
                <a:solidFill>
                  <a:schemeClr val="dk1"/>
                </a:solidFill>
              </a:rPr>
              <a:t>server.js</a:t>
            </a:r>
            <a:r>
              <a:rPr lang="en-GB" sz="1800">
                <a:solidFill>
                  <a:schemeClr val="dk1"/>
                </a:solidFill>
              </a:rPr>
              <a:t> přidat: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'/api/contacts/:id'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(req, 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res.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json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contacts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find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(req.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params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98675" y="2499650"/>
            <a:ext cx="75381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/>
              <a:t>contacts.js </a:t>
            </a:r>
            <a:r>
              <a:rPr lang="en-GB" sz="1800"/>
              <a:t>přidat (na správné místa):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_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require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'lodash'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/>
              <a:t>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find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(id)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return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_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find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contacts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{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id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+id});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},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 chybí?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GB"/>
              <a:t>Frontend pro find - domácí úkol ;-)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Edit - backend i frontend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Trvalé uložení kontaktů - po restartu serveru se úpravy ztratí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 rotWithShape="1">
          <a:blip r:embed="rId3">
            <a:alphaModFix/>
          </a:blip>
          <a:srcRect b="0" l="0" r="21636" t="0"/>
          <a:stretch/>
        </p:blipFill>
        <p:spPr>
          <a:xfrm>
            <a:off x="5364350" y="766575"/>
            <a:ext cx="2441524" cy="20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Dotazy? Výkřiky?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1170875"/>
            <a:ext cx="4191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Postup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3070" y="2509024"/>
            <a:ext cx="3633775" cy="26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trocha teorie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instalace express serveru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nahrazení static za express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služba Hello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služba pro kontakty - na backendu</a:t>
            </a:r>
          </a:p>
          <a:p>
            <a:pPr indent="-228600" lvl="0" marL="457200">
              <a:spcBef>
                <a:spcPts val="0"/>
              </a:spcBef>
            </a:pPr>
            <a:r>
              <a:rPr lang="en-GB"/>
              <a:t>použít backend službu z frontendu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Node JS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97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Co to je?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Nemá </a:t>
            </a:r>
            <a:r>
              <a:rPr b="1" lang="en-GB"/>
              <a:t>&lt;script&gt;</a:t>
            </a:r>
            <a:r>
              <a:rPr lang="en-GB"/>
              <a:t> tagy, má </a:t>
            </a:r>
            <a:r>
              <a:rPr b="1" lang="en-GB"/>
              <a:t>require</a:t>
            </a:r>
            <a:r>
              <a:rPr lang="en-GB"/>
              <a:t> a </a:t>
            </a:r>
            <a:r>
              <a:rPr b="1" lang="en-GB"/>
              <a:t>export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474225" y="2132275"/>
            <a:ext cx="25698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GB" sz="1800">
                <a:highlight>
                  <a:srgbClr val="FFFFFF"/>
                </a:highlight>
              </a:rPr>
              <a:t>soubor - worker.js: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module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export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doIt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jduNaPivo();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415200" y="3523050"/>
            <a:ext cx="39363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worker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require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'./worker.js'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worker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.doIt();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525" y="669075"/>
            <a:ext cx="3174249" cy="19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Express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Server (jako static)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Umí odpovídat na dynamické požadavky (narozdíl od static)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může spustit libovolný kód, který vygeneruje odpověď, případně neco udělá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např. pošli kontakt s id = 1, nebo “smaž” kontakt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977500" y="2558625"/>
            <a:ext cx="52092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i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app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'/pocasi'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(req, 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var </a:t>
            </a:r>
            <a:r>
              <a:rPr lang="en-GB" sz="1800">
                <a:solidFill>
                  <a:srgbClr val="458383"/>
                </a:solidFill>
                <a:highlight>
                  <a:srgbClr val="FFFFFF"/>
                </a:highlight>
              </a:rPr>
              <a:t>day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 req.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params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.day;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(isWeekend(</a:t>
            </a:r>
            <a:r>
              <a:rPr lang="en-GB" sz="1800">
                <a:solidFill>
                  <a:srgbClr val="458383"/>
                </a:solidFill>
                <a:highlight>
                  <a:srgbClr val="FFFFFF"/>
                </a:highlight>
              </a:rPr>
              <a:t>day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res.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send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"prsi"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}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else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res.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send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"krasne"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HTTP, REST, JSON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HTTP, REST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GB"/>
              <a:t>metody - GET, PUT, POST, DELETE, 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kódy odpovědí - 200 OK, 404 Not Found, 500 Server Error, …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</a:pPr>
            <a:r>
              <a:rPr lang="en-GB"/>
              <a:t>aneb jak poslat objekt po síti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419875" y="3044100"/>
            <a:ext cx="61800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"name"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"Pepa"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"nohy"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[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"levá"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"pravá"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"jiná"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],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"ruce"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GB" sz="1800">
                <a:solidFill>
                  <a:srgbClr val="0000FF"/>
                </a:solidFill>
                <a:highlight>
                  <a:srgbClr val="FFFFFF"/>
                </a:highlight>
              </a:rPr>
              <a:t>2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874" y="2495075"/>
            <a:ext cx="2326786" cy="17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Angular $http service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GB"/>
              <a:t>Posílá z angularu (frontendu) HTTP požadavky na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Převádí data z a do JSONu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GB"/>
              <a:t>Až dojde odpověď ze serveru, nechá váš kód zpracovat odpověď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GB"/>
              <a:t>z pohledu počítače se na odpověď </a:t>
            </a:r>
            <a:r>
              <a:rPr b="1" lang="en-GB"/>
              <a:t>čeká staletí</a:t>
            </a:r>
            <a:r>
              <a:rPr lang="en-GB"/>
              <a:t>, takže se zpracovává </a:t>
            </a:r>
            <a:r>
              <a:rPr b="1" lang="en-GB"/>
              <a:t>asynchronně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103" name="Shape 103"/>
          <p:cNvSpPr txBox="1"/>
          <p:nvPr/>
        </p:nvSpPr>
        <p:spPr>
          <a:xfrm>
            <a:off x="806950" y="2657050"/>
            <a:ext cx="64818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$http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'/pocasi?day=nedele'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handlePocasi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handlePocasi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(res.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data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===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'prsi'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toHellWithIt();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}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Angular $http service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Nebo taky stručněji: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669175" y="1915700"/>
            <a:ext cx="69543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$http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get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'/pocasi?day=nedele'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.</a:t>
            </a:r>
            <a:r>
              <a:rPr lang="en-GB" sz="1800">
                <a:solidFill>
                  <a:srgbClr val="7A7A43"/>
                </a:solidFill>
                <a:highlight>
                  <a:srgbClr val="FFFFFF"/>
                </a:highlight>
              </a:rPr>
              <a:t>then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function </a:t>
            </a:r>
            <a:r>
              <a:rPr i="1" lang="en-GB" sz="1800">
                <a:solidFill>
                  <a:schemeClr val="dk1"/>
                </a:solidFill>
                <a:highlight>
                  <a:srgbClr val="FFFFFF"/>
                </a:highlight>
              </a:rPr>
              <a:t>handlePocasi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(res)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en-GB" sz="1800">
                <a:solidFill>
                  <a:srgbClr val="000080"/>
                </a:solidFill>
                <a:highlight>
                  <a:srgbClr val="FFFFFF"/>
                </a:highlight>
              </a:rPr>
              <a:t>if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(res.</a:t>
            </a:r>
            <a:r>
              <a:rPr b="1" lang="en-GB" sz="1800">
                <a:solidFill>
                  <a:srgbClr val="660E7A"/>
                </a:solidFill>
                <a:highlight>
                  <a:srgbClr val="FFFFFF"/>
                </a:highlight>
              </a:rPr>
              <a:t>data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=== </a:t>
            </a:r>
            <a:r>
              <a:rPr b="1" lang="en-GB" sz="1800">
                <a:solidFill>
                  <a:srgbClr val="008000"/>
                </a:solidFill>
                <a:highlight>
                  <a:srgbClr val="FFFFFF"/>
                </a:highlight>
              </a:rPr>
              <a:t>'prsi'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    toHellWithIt();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    }</a:t>
            </a:r>
          </a:p>
          <a:p>
            <a:pPr lvl="0">
              <a:spcBef>
                <a:spcPts val="0"/>
              </a:spcBef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  });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Otázka za mikinu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987" y="1073325"/>
            <a:ext cx="2486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