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32"/>
  </p:notesMasterIdLst>
  <p:sldIdLst>
    <p:sldId id="257" r:id="rId5"/>
    <p:sldId id="291" r:id="rId6"/>
    <p:sldId id="275" r:id="rId7"/>
    <p:sldId id="274" r:id="rId8"/>
    <p:sldId id="304" r:id="rId9"/>
    <p:sldId id="317" r:id="rId10"/>
    <p:sldId id="318" r:id="rId11"/>
    <p:sldId id="319" r:id="rId12"/>
    <p:sldId id="292" r:id="rId13"/>
    <p:sldId id="330" r:id="rId14"/>
    <p:sldId id="331" r:id="rId15"/>
    <p:sldId id="279" r:id="rId16"/>
    <p:sldId id="280" r:id="rId17"/>
    <p:sldId id="320" r:id="rId18"/>
    <p:sldId id="325" r:id="rId19"/>
    <p:sldId id="299" r:id="rId20"/>
    <p:sldId id="326" r:id="rId21"/>
    <p:sldId id="328" r:id="rId22"/>
    <p:sldId id="283" r:id="rId23"/>
    <p:sldId id="329" r:id="rId24"/>
    <p:sldId id="327" r:id="rId25"/>
    <p:sldId id="321" r:id="rId26"/>
    <p:sldId id="322" r:id="rId27"/>
    <p:sldId id="300" r:id="rId28"/>
    <p:sldId id="323" r:id="rId29"/>
    <p:sldId id="324" r:id="rId30"/>
    <p:sldId id="29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16" autoAdjust="0"/>
  </p:normalViewPr>
  <p:slideViewPr>
    <p:cSldViewPr>
      <p:cViewPr varScale="1">
        <p:scale>
          <a:sx n="103" d="100"/>
          <a:sy n="103" d="100"/>
        </p:scale>
        <p:origin x="18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osay, Mekala" userId="0367757f-0967-486e-a5fe-732c3a632a04" providerId="ADAL" clId="{40651DF4-1216-4A51-95DA-7D9B9CACA2A4}"/>
    <pc:docChg chg="modSld">
      <pc:chgData name="Soosay, Mekala" userId="0367757f-0967-486e-a5fe-732c3a632a04" providerId="ADAL" clId="{40651DF4-1216-4A51-95DA-7D9B9CACA2A4}" dt="2019-10-08T10:43:59.756" v="26" actId="14100"/>
      <pc:docMkLst>
        <pc:docMk/>
      </pc:docMkLst>
      <pc:sldChg chg="modSp">
        <pc:chgData name="Soosay, Mekala" userId="0367757f-0967-486e-a5fe-732c3a632a04" providerId="ADAL" clId="{40651DF4-1216-4A51-95DA-7D9B9CACA2A4}" dt="2019-10-08T10:43:59.756" v="26" actId="14100"/>
        <pc:sldMkLst>
          <pc:docMk/>
          <pc:sldMk cId="2136746383" sldId="324"/>
        </pc:sldMkLst>
        <pc:spChg chg="mod">
          <ac:chgData name="Soosay, Mekala" userId="0367757f-0967-486e-a5fe-732c3a632a04" providerId="ADAL" clId="{40651DF4-1216-4A51-95DA-7D9B9CACA2A4}" dt="2019-10-08T10:43:59.756" v="26" actId="14100"/>
          <ac:spMkLst>
            <pc:docMk/>
            <pc:sldMk cId="2136746383" sldId="324"/>
            <ac:spMk id="7" creationId="{00000000-0000-0000-0000-000000000000}"/>
          </ac:spMkLst>
        </pc:spChg>
        <pc:cxnChg chg="mod">
          <ac:chgData name="Soosay, Mekala" userId="0367757f-0967-486e-a5fe-732c3a632a04" providerId="ADAL" clId="{40651DF4-1216-4A51-95DA-7D9B9CACA2A4}" dt="2019-10-08T10:42:49.929" v="9" actId="1076"/>
          <ac:cxnSpMkLst>
            <pc:docMk/>
            <pc:sldMk cId="2136746383" sldId="324"/>
            <ac:cxnSpMk id="9" creationId="{00000000-0000-0000-0000-000000000000}"/>
          </ac:cxnSpMkLst>
        </pc:cxnChg>
        <pc:cxnChg chg="mod">
          <ac:chgData name="Soosay, Mekala" userId="0367757f-0967-486e-a5fe-732c3a632a04" providerId="ADAL" clId="{40651DF4-1216-4A51-95DA-7D9B9CACA2A4}" dt="2019-10-08T10:42:47.257" v="8" actId="1076"/>
          <ac:cxnSpMkLst>
            <pc:docMk/>
            <pc:sldMk cId="2136746383" sldId="324"/>
            <ac:cxnSpMk id="11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9FC3-8373-41FC-8D35-E8CA4638B3E5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BB423-114B-482F-80D9-D4DF185B2E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236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0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320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FB4899-17B4-448E-83A4-2EEAB8CD93F3}" type="slidenum">
              <a:rPr lang="en-GB" smtClean="0"/>
              <a:pPr eaLnBrk="1" hangingPunct="1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265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6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336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909599-A290-49AD-9E98-6ADC66DD83DA}" type="slidenum">
              <a:rPr lang="en-GB" smtClean="0"/>
              <a:pPr eaLnBrk="1" hangingPunct="1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977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6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336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909599-A290-49AD-9E98-6ADC66DD83DA}" type="slidenum">
              <a:rPr lang="en-GB" smtClean="0"/>
              <a:pPr eaLnBrk="1" hangingPunct="1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12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6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336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909599-A290-49AD-9E98-6ADC66DD83DA}" type="slidenum">
              <a:rPr lang="en-GB" smtClean="0"/>
              <a:pPr eaLnBrk="1" hangingPunct="1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686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6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336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909599-A290-49AD-9E98-6ADC66DD83DA}" type="slidenum">
              <a:rPr lang="en-GB" smtClean="0"/>
              <a:pPr eaLnBrk="1" hangingPunct="1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005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BB423-114B-482F-80D9-D4DF185B2E1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532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8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318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AE9FF8-FCE0-438B-BF11-B3F3C4A1FD77}" type="slidenum">
              <a:rPr lang="en-GB" smtClean="0"/>
              <a:pPr eaLnBrk="1" hangingPunct="1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841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0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330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A3C0D7D-400A-4E0F-AAF3-EC399BE778D0}" type="slidenum">
              <a:rPr lang="en-GB" smtClean="0"/>
              <a:pPr eaLnBrk="1" hangingPunct="1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069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1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dirty="0"/>
              <a:t>A zero occurrence implies optionality.</a:t>
            </a:r>
          </a:p>
        </p:txBody>
      </p:sp>
      <p:sp>
        <p:nvSpPr>
          <p:cNvPr id="331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6D3195-FFEF-4978-AE6F-EDE82E788BE1}" type="slidenum">
              <a:rPr lang="en-GB" smtClean="0"/>
              <a:pPr eaLnBrk="1" hangingPunct="1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02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5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335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B91BE5-0318-4879-A03F-C3C91680FCCD}" type="slidenum">
              <a:rPr lang="en-GB" smtClean="0"/>
              <a:pPr eaLnBrk="1" hangingPunct="1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335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6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336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909599-A290-49AD-9E98-6ADC66DD83DA}" type="slidenum">
              <a:rPr lang="en-GB" smtClean="0"/>
              <a:pPr eaLnBrk="1" hangingPunct="1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975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6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336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909599-A290-49AD-9E98-6ADC66DD83DA}" type="slidenum">
              <a:rPr lang="en-GB" smtClean="0"/>
              <a:pPr eaLnBrk="1" hangingPunct="1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401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6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336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909599-A290-49AD-9E98-6ADC66DD83DA}" type="slidenum">
              <a:rPr lang="en-GB" smtClean="0"/>
              <a:pPr eaLnBrk="1" hangingPunct="1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614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6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336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909599-A290-49AD-9E98-6ADC66DD83DA}" type="slidenum">
              <a:rPr lang="en-GB" smtClean="0"/>
              <a:pPr eaLnBrk="1" hangingPunct="1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27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7B669C-F192-44A1-8A93-B584D2D60EA4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F1268D-DDF4-4999-B09A-4974840E38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669C-F192-44A1-8A93-B584D2D60EA4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268D-DDF4-4999-B09A-4974840E38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669C-F192-44A1-8A93-B584D2D60EA4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268D-DDF4-4999-B09A-4974840E38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669C-F192-44A1-8A93-B584D2D60EA4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268D-DDF4-4999-B09A-4974840E380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669C-F192-44A1-8A93-B584D2D60EA4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268D-DDF4-4999-B09A-4974840E380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669C-F192-44A1-8A93-B584D2D60EA4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268D-DDF4-4999-B09A-4974840E380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669C-F192-44A1-8A93-B584D2D60EA4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268D-DDF4-4999-B09A-4974840E380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669C-F192-44A1-8A93-B584D2D60EA4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268D-DDF4-4999-B09A-4974840E3802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669C-F192-44A1-8A93-B584D2D60EA4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268D-DDF4-4999-B09A-4974840E380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87B669C-F192-44A1-8A93-B584D2D60EA4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268D-DDF4-4999-B09A-4974840E380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7B669C-F192-44A1-8A93-B584D2D60EA4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F1268D-DDF4-4999-B09A-4974840E3802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87B669C-F192-44A1-8A93-B584D2D60EA4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F1268D-DDF4-4999-B09A-4974840E380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4213" y="1125538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Fundamentals of Databases</a:t>
            </a:r>
            <a:br>
              <a:rPr lang="en-GB" dirty="0"/>
            </a:br>
            <a:r>
              <a:rPr lang="en-GB" sz="2400" dirty="0"/>
              <a:t>Level 4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755650" y="3213100"/>
            <a:ext cx="7777163" cy="2447925"/>
          </a:xfrm>
        </p:spPr>
        <p:txBody>
          <a:bodyPr/>
          <a:lstStyle/>
          <a:p>
            <a:pPr algn="ctr"/>
            <a:r>
              <a:rPr lang="en-GB" dirty="0"/>
              <a:t>Entity Relationship Modelling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Lecture 2</a:t>
            </a:r>
          </a:p>
          <a:p>
            <a:pPr algn="ctr"/>
            <a:endParaRPr lang="en-GB" dirty="0"/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A44258-EA6F-40C9-99DA-7ACAE0742499}" type="slidenum">
              <a:rPr lang="en-GB" smtClean="0"/>
              <a:pPr eaLnBrk="1" hangingPunct="1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034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68854" y="1268760"/>
            <a:ext cx="8229600" cy="4669979"/>
          </a:xfrm>
        </p:spPr>
        <p:txBody>
          <a:bodyPr>
            <a:normAutofit lnSpcReduction="10000"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dirty="0">
                <a:solidFill>
                  <a:srgbClr val="FF0000"/>
                </a:solidFill>
              </a:rPr>
              <a:t>ENTITY TYPES</a:t>
            </a:r>
            <a:r>
              <a:rPr lang="en-GB" dirty="0"/>
              <a:t> their </a:t>
            </a:r>
            <a:r>
              <a:rPr lang="en-GB" dirty="0">
                <a:solidFill>
                  <a:srgbClr val="FF0000"/>
                </a:solidFill>
              </a:rPr>
              <a:t>RELATIONSHIPS</a:t>
            </a:r>
            <a:r>
              <a:rPr lang="en-GB" dirty="0"/>
              <a:t> and their </a:t>
            </a:r>
            <a:r>
              <a:rPr lang="en-GB" dirty="0">
                <a:solidFill>
                  <a:srgbClr val="FF0000"/>
                </a:solidFill>
              </a:rPr>
              <a:t>CARDINALITY</a:t>
            </a:r>
            <a:r>
              <a:rPr lang="en-GB" dirty="0"/>
              <a:t> e.g. One to many (1:M), many to many(M:N), one to one (1:1)</a:t>
            </a:r>
          </a:p>
          <a:p>
            <a:pPr marL="109728" lvl="1" indent="0">
              <a:spcBef>
                <a:spcPts val="400"/>
              </a:spcBef>
              <a:buSzPct val="68000"/>
              <a:buNone/>
            </a:pPr>
            <a:endParaRPr lang="en-GB" dirty="0"/>
          </a:p>
          <a:p>
            <a:r>
              <a:rPr lang="en-GB" dirty="0"/>
              <a:t>TEAM, DRIVER and RACE</a:t>
            </a:r>
          </a:p>
          <a:p>
            <a:pPr lvl="1"/>
            <a:r>
              <a:rPr lang="en-GB" b="1" dirty="0"/>
              <a:t>A</a:t>
            </a:r>
            <a:r>
              <a:rPr lang="en-GB" dirty="0"/>
              <a:t> TEAM contracts one or </a:t>
            </a:r>
            <a:r>
              <a:rPr lang="en-GB" b="1" dirty="0"/>
              <a:t>many</a:t>
            </a:r>
            <a:r>
              <a:rPr lang="en-GB" dirty="0"/>
              <a:t> DRIVERs</a:t>
            </a:r>
          </a:p>
          <a:p>
            <a:pPr lvl="1"/>
            <a:r>
              <a:rPr lang="en-GB" b="1" dirty="0"/>
              <a:t>A</a:t>
            </a:r>
            <a:r>
              <a:rPr lang="en-GB" dirty="0"/>
              <a:t> DRIVER is contracted to </a:t>
            </a:r>
            <a:r>
              <a:rPr lang="en-GB" b="1" dirty="0"/>
              <a:t>one</a:t>
            </a:r>
            <a:r>
              <a:rPr lang="en-GB" dirty="0"/>
              <a:t> TEAM</a:t>
            </a:r>
          </a:p>
          <a:p>
            <a:pPr lvl="1"/>
            <a:r>
              <a:rPr lang="en-GB" dirty="0"/>
              <a:t>A DRIVER competes in one or many RACEs </a:t>
            </a:r>
          </a:p>
          <a:p>
            <a:pPr lvl="1"/>
            <a:r>
              <a:rPr lang="en-GB" dirty="0"/>
              <a:t>A RACE is competed in by one or many DRIVERs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>
                <a:solidFill>
                  <a:srgbClr val="FF0000"/>
                </a:solidFill>
              </a:rPr>
              <a:t>This can now be represented on an Entity Relationship Diagram</a:t>
            </a:r>
            <a:endParaRPr lang="en-GB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B9B185-C10B-4024-B252-68E03FB82D44}" type="slidenum">
              <a:rPr lang="en-GB" smtClean="0"/>
              <a:pPr eaLnBrk="1" hangingPunct="1"/>
              <a:t>10</a:t>
            </a:fld>
            <a:endParaRPr lang="en-GB"/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40352" y="325547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1:M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020272" y="3255478"/>
            <a:ext cx="72008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300192" y="3440144"/>
            <a:ext cx="1424456" cy="14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70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68854" y="1268760"/>
            <a:ext cx="8229600" cy="4669979"/>
          </a:xfrm>
        </p:spPr>
        <p:txBody>
          <a:bodyPr>
            <a:normAutofit lnSpcReduction="10000"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dirty="0">
                <a:solidFill>
                  <a:srgbClr val="FF0000"/>
                </a:solidFill>
              </a:rPr>
              <a:t>ENTITY TYPES</a:t>
            </a:r>
            <a:r>
              <a:rPr lang="en-GB" dirty="0"/>
              <a:t> their </a:t>
            </a:r>
            <a:r>
              <a:rPr lang="en-GB" dirty="0">
                <a:solidFill>
                  <a:srgbClr val="FF0000"/>
                </a:solidFill>
              </a:rPr>
              <a:t>RELATIONSHIPS</a:t>
            </a:r>
            <a:r>
              <a:rPr lang="en-GB" dirty="0"/>
              <a:t> and their </a:t>
            </a:r>
            <a:r>
              <a:rPr lang="en-GB" dirty="0">
                <a:solidFill>
                  <a:srgbClr val="FF0000"/>
                </a:solidFill>
              </a:rPr>
              <a:t>CARDINALITY</a:t>
            </a:r>
            <a:r>
              <a:rPr lang="en-GB" dirty="0"/>
              <a:t> e.g. One to many (1:M), many to many(M:N), one to one (1:1)</a:t>
            </a:r>
          </a:p>
          <a:p>
            <a:pPr marL="109728" lvl="1" indent="0">
              <a:spcBef>
                <a:spcPts val="400"/>
              </a:spcBef>
              <a:buSzPct val="68000"/>
              <a:buNone/>
            </a:pPr>
            <a:endParaRPr lang="en-GB" dirty="0"/>
          </a:p>
          <a:p>
            <a:r>
              <a:rPr lang="en-GB" dirty="0"/>
              <a:t>TEAM, DRIVER and RACE</a:t>
            </a:r>
          </a:p>
          <a:p>
            <a:pPr lvl="1"/>
            <a:r>
              <a:rPr lang="en-GB" b="1" dirty="0"/>
              <a:t>A</a:t>
            </a:r>
            <a:r>
              <a:rPr lang="en-GB" dirty="0"/>
              <a:t> TEAM contracts one or </a:t>
            </a:r>
            <a:r>
              <a:rPr lang="en-GB" b="1" dirty="0"/>
              <a:t>many</a:t>
            </a:r>
            <a:r>
              <a:rPr lang="en-GB" dirty="0"/>
              <a:t> DRIVERs</a:t>
            </a:r>
          </a:p>
          <a:p>
            <a:pPr lvl="1"/>
            <a:r>
              <a:rPr lang="en-GB" b="1" dirty="0"/>
              <a:t>A</a:t>
            </a:r>
            <a:r>
              <a:rPr lang="en-GB" dirty="0"/>
              <a:t> DRIVER is contracted to </a:t>
            </a:r>
            <a:r>
              <a:rPr lang="en-GB" b="1" dirty="0"/>
              <a:t>one</a:t>
            </a:r>
            <a:r>
              <a:rPr lang="en-GB" dirty="0"/>
              <a:t> TEAM</a:t>
            </a:r>
          </a:p>
          <a:p>
            <a:pPr lvl="1"/>
            <a:r>
              <a:rPr lang="en-GB" b="1" dirty="0"/>
              <a:t>A</a:t>
            </a:r>
            <a:r>
              <a:rPr lang="en-GB" dirty="0"/>
              <a:t> DRIVER competes in one or </a:t>
            </a:r>
            <a:r>
              <a:rPr lang="en-GB" b="1" dirty="0"/>
              <a:t>many</a:t>
            </a:r>
            <a:r>
              <a:rPr lang="en-GB" dirty="0"/>
              <a:t> RACEs </a:t>
            </a:r>
          </a:p>
          <a:p>
            <a:pPr lvl="1"/>
            <a:r>
              <a:rPr lang="en-GB" b="1" dirty="0"/>
              <a:t>A</a:t>
            </a:r>
            <a:r>
              <a:rPr lang="en-GB" dirty="0"/>
              <a:t> RACE is competed in by one or </a:t>
            </a:r>
            <a:r>
              <a:rPr lang="en-GB" b="1" dirty="0"/>
              <a:t>many</a:t>
            </a:r>
            <a:r>
              <a:rPr lang="en-GB" dirty="0"/>
              <a:t> DRIVERs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>
                <a:solidFill>
                  <a:srgbClr val="FF0000"/>
                </a:solidFill>
              </a:rPr>
              <a:t>This gives us 2 relationships and can now be represented on an Entity Relationship Diagram</a:t>
            </a:r>
            <a:endParaRPr lang="en-GB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B9B185-C10B-4024-B252-68E03FB82D44}" type="slidenum">
              <a:rPr lang="en-GB" smtClean="0"/>
              <a:pPr eaLnBrk="1" hangingPunct="1"/>
              <a:t>11</a:t>
            </a:fld>
            <a:endParaRPr lang="en-GB"/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40352" y="325547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1:m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020272" y="3255478"/>
            <a:ext cx="72008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300192" y="3440144"/>
            <a:ext cx="1424456" cy="14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22250" y="386104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m:n</a:t>
            </a:r>
            <a:endParaRPr lang="en-GB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7164288" y="3953382"/>
            <a:ext cx="857962" cy="9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>
            <a:off x="7884368" y="4045714"/>
            <a:ext cx="13788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147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393192" lvl="1" indent="0">
              <a:buNone/>
            </a:pPr>
            <a:r>
              <a:rPr lang="en-GB" sz="6400" dirty="0"/>
              <a:t>A One to many (1:m) relationship </a:t>
            </a:r>
          </a:p>
          <a:p>
            <a:pPr lvl="1"/>
            <a:r>
              <a:rPr lang="en-GB" sz="6400" dirty="0"/>
              <a:t>An TEAM contracts one or many DRIVERS</a:t>
            </a:r>
          </a:p>
          <a:p>
            <a:pPr lvl="1"/>
            <a:r>
              <a:rPr lang="en-GB" sz="6400" dirty="0"/>
              <a:t>A DRIVER is contracted to one TEAM</a:t>
            </a:r>
          </a:p>
          <a:p>
            <a:pPr marL="393192" lvl="1" indent="0">
              <a:buNone/>
            </a:pPr>
            <a:endParaRPr lang="en-GB" sz="2400" dirty="0"/>
          </a:p>
          <a:p>
            <a:pPr marL="393192" lvl="1" indent="0">
              <a:buNone/>
            </a:pPr>
            <a:endParaRPr lang="en-GB" sz="2400" dirty="0"/>
          </a:p>
          <a:p>
            <a:pPr marL="393192" lvl="1" indent="0">
              <a:buNone/>
            </a:pPr>
            <a:endParaRPr lang="en-GB" sz="2400" dirty="0"/>
          </a:p>
          <a:p>
            <a:pPr marL="393192" lvl="1" indent="0">
              <a:buNone/>
            </a:pPr>
            <a:endParaRPr lang="en-GB" sz="2400" dirty="0"/>
          </a:p>
          <a:p>
            <a:pPr marL="393192" lvl="1" indent="0">
              <a:buNone/>
            </a:pPr>
            <a:endParaRPr lang="en-GB" sz="2400" dirty="0"/>
          </a:p>
          <a:p>
            <a:pPr marL="393192" lvl="1" indent="0">
              <a:buNone/>
            </a:pPr>
            <a:endParaRPr lang="en-GB" sz="2400" dirty="0"/>
          </a:p>
          <a:p>
            <a:pPr marL="393192" lvl="1" indent="0">
              <a:buNone/>
            </a:pPr>
            <a:endParaRPr lang="en-GB" sz="2400" dirty="0"/>
          </a:p>
          <a:p>
            <a:pPr marL="393192" lvl="1" indent="0">
              <a:buNone/>
            </a:pPr>
            <a:endParaRPr lang="en-GB" sz="2400" dirty="0"/>
          </a:p>
          <a:p>
            <a:pPr marL="393192" lvl="1" indent="0">
              <a:buNone/>
            </a:pPr>
            <a:endParaRPr lang="en-GB" sz="2400" dirty="0"/>
          </a:p>
          <a:p>
            <a:pPr marL="393192" lvl="1" indent="0">
              <a:buNone/>
            </a:pPr>
            <a:endParaRPr lang="en-GB" sz="2000" dirty="0"/>
          </a:p>
          <a:p>
            <a:pPr marL="393192" lvl="1" indent="0">
              <a:buNone/>
            </a:pPr>
            <a:endParaRPr lang="en-GB" sz="2000" dirty="0"/>
          </a:p>
          <a:p>
            <a:pPr marL="393192" lvl="1" indent="0">
              <a:buNone/>
            </a:pPr>
            <a:endParaRPr lang="en-GB" sz="2000" dirty="0"/>
          </a:p>
          <a:p>
            <a:pPr marL="393192" lvl="1" indent="0">
              <a:buNone/>
            </a:pPr>
            <a:endParaRPr lang="en-GB" sz="2000" dirty="0"/>
          </a:p>
          <a:p>
            <a:pPr marL="393192" lvl="1" indent="0">
              <a:buNone/>
            </a:pPr>
            <a:endParaRPr lang="en-GB" sz="2000" dirty="0"/>
          </a:p>
          <a:p>
            <a:pPr marL="393192" lvl="1" indent="0">
              <a:buNone/>
            </a:pPr>
            <a:endParaRPr lang="en-GB" sz="2000" dirty="0"/>
          </a:p>
          <a:p>
            <a:pPr marL="393192" lvl="1" indent="0">
              <a:buNone/>
            </a:pPr>
            <a:endParaRPr lang="en-GB" sz="2000" dirty="0"/>
          </a:p>
          <a:p>
            <a:pPr marL="393192" lvl="1" indent="0">
              <a:buNone/>
            </a:pPr>
            <a:endParaRPr lang="en-GB" sz="2000" dirty="0"/>
          </a:p>
          <a:p>
            <a:pPr marL="393192" lvl="1" indent="0">
              <a:buNone/>
            </a:pPr>
            <a:endParaRPr lang="en-GB" sz="2000" dirty="0"/>
          </a:p>
          <a:p>
            <a:pPr marL="393192" lvl="1" indent="0">
              <a:buNone/>
            </a:pPr>
            <a:endParaRPr lang="en-GB" sz="2000" dirty="0"/>
          </a:p>
          <a:p>
            <a:pPr marL="393192" lvl="1" indent="0">
              <a:buNone/>
            </a:pPr>
            <a:endParaRPr lang="en-GB" sz="4900" dirty="0"/>
          </a:p>
          <a:p>
            <a:pPr marL="393192" lvl="1" indent="0">
              <a:buNone/>
            </a:pPr>
            <a:endParaRPr lang="en-GB" sz="4900" dirty="0"/>
          </a:p>
          <a:p>
            <a:pPr marL="393192" lvl="1" indent="0">
              <a:buNone/>
            </a:pPr>
            <a:endParaRPr lang="en-GB" sz="4900" dirty="0"/>
          </a:p>
          <a:p>
            <a:pPr marL="393192" lvl="1" indent="0">
              <a:buNone/>
            </a:pPr>
            <a:r>
              <a:rPr lang="en-GB" sz="6400" dirty="0"/>
              <a:t>A many to many (</a:t>
            </a:r>
            <a:r>
              <a:rPr lang="en-GB" sz="6400" dirty="0" err="1"/>
              <a:t>m:n</a:t>
            </a:r>
            <a:r>
              <a:rPr lang="en-GB" sz="6400" dirty="0"/>
              <a:t>) relationship </a:t>
            </a:r>
          </a:p>
          <a:p>
            <a:pPr lvl="1"/>
            <a:r>
              <a:rPr lang="en-GB" sz="6400" dirty="0"/>
              <a:t>A DRIVER takes part in one or many RACES </a:t>
            </a:r>
          </a:p>
          <a:p>
            <a:pPr lvl="1"/>
            <a:r>
              <a:rPr lang="en-GB" sz="6400" dirty="0"/>
              <a:t>A RACE is competed in by one or many DRIVERS</a:t>
            </a:r>
          </a:p>
          <a:p>
            <a:pPr>
              <a:defRPr/>
            </a:pPr>
            <a:endParaRPr lang="en-GB" sz="2400" dirty="0"/>
          </a:p>
          <a:p>
            <a:pPr>
              <a:defRPr/>
            </a:pPr>
            <a:endParaRPr lang="en-GB" sz="2400" dirty="0"/>
          </a:p>
          <a:p>
            <a:pPr marL="0" indent="0">
              <a:buFontTx/>
              <a:buNone/>
              <a:defRPr/>
            </a:pPr>
            <a:endParaRPr lang="en-GB" sz="2400" dirty="0"/>
          </a:p>
          <a:p>
            <a:pPr marL="0" indent="0">
              <a:buFontTx/>
              <a:buNone/>
              <a:defRPr/>
            </a:pPr>
            <a:r>
              <a:rPr lang="en-GB" sz="2400" dirty="0"/>
              <a:t> </a:t>
            </a:r>
          </a:p>
          <a:p>
            <a:pPr>
              <a:defRPr/>
            </a:pPr>
            <a:endParaRPr lang="en-GB" sz="2400" dirty="0"/>
          </a:p>
          <a:p>
            <a:pPr>
              <a:defRPr/>
            </a:pPr>
            <a:endParaRPr lang="en-GB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DB291EA-D3A7-4889-A2BE-6B08990F36C9}" type="slidenum">
              <a:rPr lang="en-GB" smtClean="0"/>
              <a:pPr eaLnBrk="1" hangingPunct="1"/>
              <a:t>12</a:t>
            </a:fld>
            <a:endParaRPr lang="en-GB" dirty="0"/>
          </a:p>
        </p:txBody>
      </p:sp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rgbClr val="000000"/>
                </a:solidFill>
              </a:rPr>
              <a:t>CARDINALITY and NAMING of RELATIONSHIPS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2419920"/>
            <a:ext cx="3858901" cy="25527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699792" y="1628800"/>
            <a:ext cx="2016224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915816" y="3703042"/>
            <a:ext cx="3096344" cy="95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11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125538"/>
            <a:ext cx="8497887" cy="5183187"/>
          </a:xfrm>
        </p:spPr>
        <p:txBody>
          <a:bodyPr/>
          <a:lstStyle/>
          <a:p>
            <a:pPr>
              <a:defRPr/>
            </a:pPr>
            <a:r>
              <a:rPr lang="en-GB" sz="2800" dirty="0"/>
              <a:t>Membership of a relationship isn’t always mandatory: </a:t>
            </a:r>
          </a:p>
          <a:p>
            <a:pPr lvl="1">
              <a:defRPr/>
            </a:pPr>
            <a:r>
              <a:rPr lang="en-GB" sz="2000" dirty="0"/>
              <a:t>consider an event where independent drivers can compete </a:t>
            </a:r>
          </a:p>
          <a:p>
            <a:pPr marL="393192" lvl="1" indent="0">
              <a:buNone/>
              <a:defRPr/>
            </a:pPr>
            <a:endParaRPr lang="en-GB" sz="2400" dirty="0"/>
          </a:p>
          <a:p>
            <a:pPr>
              <a:defRPr/>
            </a:pPr>
            <a:endParaRPr lang="en-GB" dirty="0">
              <a:solidFill>
                <a:srgbClr val="FF0000"/>
              </a:solidFill>
            </a:endParaRPr>
          </a:p>
          <a:p>
            <a:pPr marL="0" indent="0" algn="ctr">
              <a:buFontTx/>
              <a:buNone/>
              <a:defRPr/>
            </a:pPr>
            <a:endParaRPr lang="en-GB" sz="2000" b="1" dirty="0"/>
          </a:p>
          <a:p>
            <a:pPr marL="0" indent="0" algn="ctr">
              <a:buFontTx/>
              <a:buNone/>
              <a:defRPr/>
            </a:pPr>
            <a:endParaRPr lang="en-GB" sz="2000" b="1" dirty="0"/>
          </a:p>
          <a:p>
            <a:pPr marL="0" indent="0" algn="ctr">
              <a:buFontTx/>
              <a:buNone/>
              <a:defRPr/>
            </a:pPr>
            <a:r>
              <a:rPr lang="en-GB" sz="2000" b="1" dirty="0"/>
              <a:t>A one to many (1:M) relationship with optionality</a:t>
            </a:r>
            <a:endParaRPr lang="en-GB" sz="1800" dirty="0"/>
          </a:p>
          <a:p>
            <a:pPr marL="256032" lvl="1" indent="0">
              <a:buNone/>
              <a:defRPr/>
            </a:pPr>
            <a:endParaRPr lang="en-GB" sz="2000" dirty="0"/>
          </a:p>
          <a:p>
            <a:pPr marL="541782" lvl="1" indent="-285750">
              <a:defRPr/>
            </a:pPr>
            <a:r>
              <a:rPr lang="en-GB" sz="2000" dirty="0"/>
              <a:t>The circle can be viewed as the letter O for optionality but is best considered as a zero occurrence</a:t>
            </a:r>
            <a:r>
              <a:rPr lang="en-GB" sz="1400" dirty="0"/>
              <a:t>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F05750C-852B-4D2A-BF65-196DA341EBF1}" type="slidenum">
              <a:rPr lang="en-GB" smtClean="0"/>
              <a:pPr eaLnBrk="1" hangingPunct="1"/>
              <a:t>13</a:t>
            </a:fld>
            <a:endParaRPr lang="en-GB"/>
          </a:p>
        </p:txBody>
      </p:sp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rgbClr val="000000"/>
                </a:solidFill>
              </a:rPr>
              <a:t>OPTIONALITY IN RELATIONSHIPS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23" y="2565003"/>
            <a:ext cx="7497015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70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1:1 relationships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 marL="914400" lvl="3" indent="0">
              <a:buNone/>
              <a:defRPr/>
            </a:pPr>
            <a:r>
              <a:rPr lang="en-GB" sz="2000" b="1" dirty="0"/>
              <a:t>   </a:t>
            </a:r>
          </a:p>
          <a:p>
            <a:pPr marL="914400" lvl="3" indent="0">
              <a:buNone/>
              <a:defRPr/>
            </a:pPr>
            <a:endParaRPr lang="en-GB" sz="2000" b="1" dirty="0"/>
          </a:p>
          <a:p>
            <a:pPr marL="914400" lvl="3" indent="0">
              <a:buNone/>
              <a:defRPr/>
            </a:pPr>
            <a:r>
              <a:rPr lang="en-GB" sz="2000" b="1" dirty="0"/>
              <a:t>A one to one relationship without optionality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Cardinality of Other relationships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76872"/>
            <a:ext cx="5691701" cy="91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87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04913"/>
            <a:ext cx="8229600" cy="5103812"/>
          </a:xfrm>
        </p:spPr>
        <p:txBody>
          <a:bodyPr/>
          <a:lstStyle/>
          <a:p>
            <a:pPr>
              <a:defRPr/>
            </a:pPr>
            <a:r>
              <a:rPr lang="en-GB" dirty="0"/>
              <a:t>Identifying relationships that have data associated with them</a:t>
            </a:r>
          </a:p>
          <a:p>
            <a:pPr>
              <a:defRPr/>
            </a:pPr>
            <a:endParaRPr lang="en-GB" dirty="0"/>
          </a:p>
          <a:p>
            <a:pPr marL="109728" indent="0">
              <a:buNone/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endParaRPr lang="en-GB" sz="2000" dirty="0"/>
          </a:p>
          <a:p>
            <a:pPr marL="0" indent="0">
              <a:buFontTx/>
              <a:buNone/>
              <a:defRPr/>
            </a:pPr>
            <a:endParaRPr lang="en-GB" sz="2000" dirty="0"/>
          </a:p>
          <a:p>
            <a:pPr marL="0" indent="0">
              <a:buFontTx/>
              <a:buNone/>
              <a:defRPr/>
            </a:pPr>
            <a:endParaRPr lang="en-GB" sz="2000" dirty="0"/>
          </a:p>
          <a:p>
            <a:pPr marL="0" indent="0">
              <a:buFontTx/>
              <a:buNone/>
              <a:defRPr/>
            </a:pPr>
            <a:r>
              <a:rPr lang="en-GB" sz="2000" dirty="0"/>
              <a:t>Many to many (M:N) relationship between DRIVER and RACE</a:t>
            </a:r>
          </a:p>
          <a:p>
            <a:pPr marL="0" indent="0">
              <a:buFontTx/>
              <a:buNone/>
              <a:defRPr/>
            </a:pPr>
            <a:r>
              <a:rPr lang="en-GB" sz="2000" dirty="0"/>
              <a:t>What if the relationship has data associated with it?</a:t>
            </a:r>
          </a:p>
          <a:p>
            <a:pPr marL="0" indent="0">
              <a:buFontTx/>
              <a:buNone/>
              <a:defRPr/>
            </a:pPr>
            <a:r>
              <a:rPr lang="en-GB" sz="2000" dirty="0"/>
              <a:t>What data might be associated in this relationship?</a:t>
            </a:r>
          </a:p>
          <a:p>
            <a:pPr marL="0" indent="0">
              <a:buFontTx/>
              <a:buNone/>
              <a:defRPr/>
            </a:pPr>
            <a:endParaRPr lang="en-GB" sz="2000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D26B5AA-1CDE-48D2-B2EE-65EED208AAB9}" type="slidenum">
              <a:rPr lang="en-GB" smtClean="0"/>
              <a:pPr eaLnBrk="1" hangingPunct="1"/>
              <a:t>15</a:t>
            </a:fld>
            <a:endParaRPr lang="en-GB"/>
          </a:p>
        </p:txBody>
      </p:sp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 to Many Relationships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92896"/>
            <a:ext cx="7245995" cy="113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41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/>
              <a:t>DRIVER and RACE </a:t>
            </a:r>
          </a:p>
          <a:p>
            <a:pPr marL="0" indent="0">
              <a:buFontTx/>
              <a:buNone/>
              <a:defRPr/>
            </a:pPr>
            <a:r>
              <a:rPr lang="en-GB" dirty="0"/>
              <a:t>relationship, </a:t>
            </a:r>
          </a:p>
          <a:p>
            <a:pPr marL="0" indent="0">
              <a:buFontTx/>
              <a:buNone/>
              <a:defRPr/>
            </a:pPr>
            <a:r>
              <a:rPr lang="en-GB" dirty="0"/>
              <a:t>what about </a:t>
            </a:r>
          </a:p>
          <a:p>
            <a:pPr marL="0" indent="0">
              <a:buFontTx/>
              <a:buNone/>
              <a:defRPr/>
            </a:pPr>
            <a:r>
              <a:rPr lang="en-GB" dirty="0"/>
              <a:t>race outcomes?</a:t>
            </a:r>
          </a:p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Many to Many Relationships with data associated with them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319239"/>
            <a:ext cx="3096344" cy="5504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74" y="2060848"/>
            <a:ext cx="4320480" cy="6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67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/>
              <a:t>DRIVER and RACE </a:t>
            </a:r>
          </a:p>
          <a:p>
            <a:pPr marL="0" indent="0">
              <a:buFontTx/>
              <a:buNone/>
              <a:defRPr/>
            </a:pPr>
            <a:r>
              <a:rPr lang="en-GB" dirty="0"/>
              <a:t>relationship, </a:t>
            </a:r>
          </a:p>
          <a:p>
            <a:pPr marL="0" indent="0">
              <a:buFontTx/>
              <a:buNone/>
              <a:defRPr/>
            </a:pPr>
            <a:r>
              <a:rPr lang="en-GB" dirty="0"/>
              <a:t>what about </a:t>
            </a:r>
          </a:p>
          <a:p>
            <a:pPr marL="0" indent="0">
              <a:buFontTx/>
              <a:buNone/>
              <a:defRPr/>
            </a:pPr>
            <a:r>
              <a:rPr lang="en-GB" dirty="0"/>
              <a:t>race outcomes?</a:t>
            </a:r>
          </a:p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Many to Many Relationships with data associated with them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319239"/>
            <a:ext cx="3096344" cy="5504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74" y="2060848"/>
            <a:ext cx="4320480" cy="679648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2843808" y="2852936"/>
            <a:ext cx="2664296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843808" y="2924944"/>
            <a:ext cx="4032448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843808" y="2996952"/>
            <a:ext cx="5040560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057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576" y="1556792"/>
            <a:ext cx="7076430" cy="1014637"/>
          </a:xfrm>
          <a:prstGeom prst="rect">
            <a:avLst/>
          </a:prstGeom>
        </p:spPr>
      </p:pic>
      <p:sp>
        <p:nvSpPr>
          <p:cNvPr id="552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63D769-AEAA-4ACA-86A5-67A75585F751}" type="slidenum">
              <a:rPr lang="en-GB" smtClean="0"/>
              <a:pPr eaLnBrk="1" hangingPunct="1"/>
              <a:t>18</a:t>
            </a:fld>
            <a:endParaRPr lang="en-GB"/>
          </a:p>
        </p:txBody>
      </p:sp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Resolving Many to Many relationships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5935" y="2906719"/>
            <a:ext cx="7643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Where can we store the data </a:t>
            </a:r>
            <a:r>
              <a:rPr lang="en-GB" dirty="0">
                <a:solidFill>
                  <a:srgbClr val="FF0000"/>
                </a:solidFill>
              </a:rPr>
              <a:t>position, time and points </a:t>
            </a:r>
            <a:r>
              <a:rPr lang="en-GB" dirty="0"/>
              <a:t>associated with the relationship between DRIVER and RACE?  </a:t>
            </a:r>
          </a:p>
          <a:p>
            <a:r>
              <a:rPr lang="en-GB" dirty="0"/>
              <a:t>In</a:t>
            </a:r>
            <a:r>
              <a:rPr lang="en-GB" dirty="0">
                <a:solidFill>
                  <a:srgbClr val="FF0000"/>
                </a:solidFill>
              </a:rPr>
              <a:t> DRIVER?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74937"/>
              </p:ext>
            </p:extLst>
          </p:nvPr>
        </p:nvGraphicFramePr>
        <p:xfrm>
          <a:off x="593429" y="3830049"/>
          <a:ext cx="8229600" cy="21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498006617"/>
                    </a:ext>
                  </a:extLst>
                </a:gridCol>
                <a:gridCol w="3226435">
                  <a:extLst>
                    <a:ext uri="{9D8B030D-6E8A-4147-A177-3AD203B41FA5}">
                      <a16:colId xmlns:a16="http://schemas.microsoft.com/office/drawing/2014/main" val="999810117"/>
                    </a:ext>
                  </a:extLst>
                </a:gridCol>
                <a:gridCol w="3555365">
                  <a:extLst>
                    <a:ext uri="{9D8B030D-6E8A-4147-A177-3AD203B41FA5}">
                      <a16:colId xmlns:a16="http://schemas.microsoft.com/office/drawing/2014/main" val="1041975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Entity Type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Attributes 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Entity Description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2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DRIVER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u="sng" kern="1200" dirty="0">
                          <a:effectLst/>
                        </a:rPr>
                        <a:t>Driver no</a:t>
                      </a:r>
                      <a:r>
                        <a:rPr lang="en-GB" sz="1600" kern="1200" dirty="0">
                          <a:effectLst/>
                        </a:rPr>
                        <a:t>, Surname, First names, Date</a:t>
                      </a:r>
                      <a:r>
                        <a:rPr lang="en-GB" sz="1600" kern="1200" baseline="0" dirty="0">
                          <a:effectLst/>
                        </a:rPr>
                        <a:t> </a:t>
                      </a:r>
                      <a:r>
                        <a:rPr lang="en-GB" sz="1600" kern="1200" dirty="0">
                          <a:effectLst/>
                        </a:rPr>
                        <a:t>of</a:t>
                      </a:r>
                      <a:r>
                        <a:rPr lang="en-GB" sz="1600" kern="1200" baseline="0" dirty="0">
                          <a:effectLst/>
                        </a:rPr>
                        <a:t> </a:t>
                      </a:r>
                      <a:r>
                        <a:rPr lang="en-GB" sz="1600" kern="1200" dirty="0">
                          <a:effectLst/>
                        </a:rPr>
                        <a:t>birth, country, place</a:t>
                      </a:r>
                      <a:r>
                        <a:rPr lang="en-GB" sz="1600" kern="1200" baseline="0" dirty="0">
                          <a:effectLst/>
                        </a:rPr>
                        <a:t> </a:t>
                      </a:r>
                      <a:r>
                        <a:rPr lang="en-GB" sz="1600" kern="1200" dirty="0">
                          <a:effectLst/>
                        </a:rPr>
                        <a:t>of</a:t>
                      </a:r>
                      <a:r>
                        <a:rPr lang="en-GB" sz="1600" kern="1200" baseline="0" dirty="0">
                          <a:effectLst/>
                        </a:rPr>
                        <a:t> </a:t>
                      </a:r>
                      <a:r>
                        <a:rPr lang="en-GB" sz="1600" kern="1200" dirty="0">
                          <a:effectLst/>
                        </a:rPr>
                        <a:t>birth, </a:t>
                      </a:r>
                      <a:endParaRPr lang="en-GB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A driver contracted to drive in the Formula One Championship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70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RACE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u="sng" kern="1200" dirty="0">
                          <a:effectLst/>
                        </a:rPr>
                        <a:t>Race</a:t>
                      </a:r>
                      <a:r>
                        <a:rPr lang="en-GB" sz="1600" u="sng" kern="1200" baseline="0" dirty="0">
                          <a:effectLst/>
                        </a:rPr>
                        <a:t> </a:t>
                      </a:r>
                      <a:r>
                        <a:rPr lang="en-GB" sz="1600" u="sng" kern="1200" dirty="0">
                          <a:effectLst/>
                        </a:rPr>
                        <a:t>Number</a:t>
                      </a:r>
                      <a:r>
                        <a:rPr lang="en-GB" sz="1600" kern="1200" dirty="0">
                          <a:effectLst/>
                        </a:rPr>
                        <a:t>, track name, race</a:t>
                      </a:r>
                      <a:r>
                        <a:rPr lang="en-GB" sz="1600" kern="1200" baseline="0" dirty="0">
                          <a:effectLst/>
                        </a:rPr>
                        <a:t> </a:t>
                      </a:r>
                      <a:r>
                        <a:rPr lang="en-GB" sz="1600" kern="1200" dirty="0">
                          <a:effectLst/>
                        </a:rPr>
                        <a:t>year, race</a:t>
                      </a:r>
                      <a:r>
                        <a:rPr lang="en-GB" sz="1600" kern="1200" baseline="0" dirty="0">
                          <a:effectLst/>
                        </a:rPr>
                        <a:t> </a:t>
                      </a:r>
                      <a:r>
                        <a:rPr lang="en-GB" sz="1600" kern="1200" dirty="0">
                          <a:effectLst/>
                        </a:rPr>
                        <a:t>date 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A date at an approved location at which the Formula One Championship takes place 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75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134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576" y="1556792"/>
            <a:ext cx="7076430" cy="1014637"/>
          </a:xfrm>
          <a:prstGeom prst="rect">
            <a:avLst/>
          </a:prstGeom>
        </p:spPr>
      </p:pic>
      <p:sp>
        <p:nvSpPr>
          <p:cNvPr id="552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63D769-AEAA-4ACA-86A5-67A75585F751}" type="slidenum">
              <a:rPr lang="en-GB" smtClean="0"/>
              <a:pPr eaLnBrk="1" hangingPunct="1"/>
              <a:t>19</a:t>
            </a:fld>
            <a:endParaRPr lang="en-GB"/>
          </a:p>
        </p:txBody>
      </p:sp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Resolving Many to Many relationships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5935" y="2906719"/>
            <a:ext cx="7643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Where can we store the data </a:t>
            </a:r>
            <a:r>
              <a:rPr lang="en-GB" dirty="0">
                <a:solidFill>
                  <a:srgbClr val="FF0000"/>
                </a:solidFill>
              </a:rPr>
              <a:t>position, time and points </a:t>
            </a:r>
            <a:r>
              <a:rPr lang="en-GB" dirty="0"/>
              <a:t>associated with the relationship between DRIVER and RACE?  </a:t>
            </a:r>
          </a:p>
          <a:p>
            <a:r>
              <a:rPr lang="en-GB" dirty="0"/>
              <a:t>In</a:t>
            </a:r>
            <a:r>
              <a:rPr lang="en-GB" dirty="0">
                <a:solidFill>
                  <a:srgbClr val="FF0000"/>
                </a:solidFill>
              </a:rPr>
              <a:t> DRIVER?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526736"/>
              </p:ext>
            </p:extLst>
          </p:nvPr>
        </p:nvGraphicFramePr>
        <p:xfrm>
          <a:off x="593429" y="3830049"/>
          <a:ext cx="8229600" cy="262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498006617"/>
                    </a:ext>
                  </a:extLst>
                </a:gridCol>
                <a:gridCol w="3226435">
                  <a:extLst>
                    <a:ext uri="{9D8B030D-6E8A-4147-A177-3AD203B41FA5}">
                      <a16:colId xmlns:a16="http://schemas.microsoft.com/office/drawing/2014/main" val="999810117"/>
                    </a:ext>
                  </a:extLst>
                </a:gridCol>
                <a:gridCol w="3555365">
                  <a:extLst>
                    <a:ext uri="{9D8B030D-6E8A-4147-A177-3AD203B41FA5}">
                      <a16:colId xmlns:a16="http://schemas.microsoft.com/office/drawing/2014/main" val="1041975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Entity Type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Attributes 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Entity Description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2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DRIVER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u="sng" kern="1200" dirty="0">
                          <a:effectLst/>
                        </a:rPr>
                        <a:t>Driver no</a:t>
                      </a:r>
                      <a:r>
                        <a:rPr lang="en-GB" sz="1600" kern="1200" dirty="0">
                          <a:effectLst/>
                        </a:rPr>
                        <a:t>, Surname, First names, Date</a:t>
                      </a:r>
                      <a:r>
                        <a:rPr lang="en-GB" sz="1600" kern="1200" baseline="0" dirty="0">
                          <a:effectLst/>
                        </a:rPr>
                        <a:t> </a:t>
                      </a:r>
                      <a:r>
                        <a:rPr lang="en-GB" sz="1600" kern="1200" dirty="0">
                          <a:effectLst/>
                        </a:rPr>
                        <a:t>of</a:t>
                      </a:r>
                      <a:r>
                        <a:rPr lang="en-GB" sz="1600" kern="1200" baseline="0" dirty="0">
                          <a:effectLst/>
                        </a:rPr>
                        <a:t> </a:t>
                      </a:r>
                      <a:r>
                        <a:rPr lang="en-GB" sz="1600" kern="1200" dirty="0">
                          <a:effectLst/>
                        </a:rPr>
                        <a:t>birth, country, place</a:t>
                      </a:r>
                      <a:r>
                        <a:rPr lang="en-GB" sz="1600" kern="1200" baseline="0" dirty="0">
                          <a:effectLst/>
                        </a:rPr>
                        <a:t> </a:t>
                      </a:r>
                      <a:r>
                        <a:rPr lang="en-GB" sz="1600" kern="1200" dirty="0">
                          <a:effectLst/>
                        </a:rPr>
                        <a:t>of</a:t>
                      </a:r>
                      <a:r>
                        <a:rPr lang="en-GB" sz="1600" kern="1200" baseline="0" dirty="0">
                          <a:effectLst/>
                        </a:rPr>
                        <a:t> </a:t>
                      </a:r>
                      <a:r>
                        <a:rPr lang="en-GB" sz="1600" kern="1200" dirty="0">
                          <a:effectLst/>
                        </a:rPr>
                        <a:t>birth, </a:t>
                      </a:r>
                      <a:r>
                        <a:rPr lang="en-GB" sz="16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position,</a:t>
                      </a:r>
                      <a:r>
                        <a:rPr lang="en-GB" sz="16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time, points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A driver contracted to drive in the Formula One Championship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70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RACE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u="sng" kern="1200" dirty="0">
                          <a:effectLst/>
                        </a:rPr>
                        <a:t>Race</a:t>
                      </a:r>
                      <a:r>
                        <a:rPr lang="en-GB" sz="1600" u="sng" kern="1200" baseline="0" dirty="0">
                          <a:effectLst/>
                        </a:rPr>
                        <a:t> </a:t>
                      </a:r>
                      <a:r>
                        <a:rPr lang="en-GB" sz="1600" u="sng" kern="1200" dirty="0">
                          <a:effectLst/>
                        </a:rPr>
                        <a:t>Number</a:t>
                      </a:r>
                      <a:r>
                        <a:rPr lang="en-GB" sz="1600" kern="1200" dirty="0">
                          <a:effectLst/>
                        </a:rPr>
                        <a:t>, track name, race</a:t>
                      </a:r>
                      <a:r>
                        <a:rPr lang="en-GB" sz="1600" kern="1200" baseline="0" dirty="0">
                          <a:effectLst/>
                        </a:rPr>
                        <a:t> </a:t>
                      </a:r>
                      <a:r>
                        <a:rPr lang="en-GB" sz="1600" kern="1200" dirty="0">
                          <a:effectLst/>
                        </a:rPr>
                        <a:t>year, race</a:t>
                      </a:r>
                      <a:r>
                        <a:rPr lang="en-GB" sz="1600" kern="1200" baseline="0" dirty="0">
                          <a:effectLst/>
                        </a:rPr>
                        <a:t> </a:t>
                      </a:r>
                      <a:r>
                        <a:rPr lang="en-GB" sz="1600" kern="1200" dirty="0">
                          <a:effectLst/>
                        </a:rPr>
                        <a:t>date 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A date at an approved location at which the Formula One Championship takes place 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7565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67744" y="523085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but which race is it? X</a:t>
            </a:r>
          </a:p>
        </p:txBody>
      </p:sp>
    </p:spTree>
    <p:extLst>
      <p:ext uri="{BB962C8B-B14F-4D97-AF65-F5344CB8AC3E}">
        <p14:creationId xmlns:p14="http://schemas.microsoft.com/office/powerpoint/2010/main" val="4316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Conceptual Analysis </a:t>
            </a:r>
          </a:p>
          <a:p>
            <a:r>
              <a:rPr lang="en-GB" dirty="0"/>
              <a:t>Data Modelling - Entity Relationship Diagrams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650525-B087-4F77-A6B8-9FE5D4B6FCCC}" type="slidenum">
              <a:rPr lang="en-GB" smtClean="0"/>
              <a:pPr eaLnBrk="1" hangingPunct="1"/>
              <a:t>2</a:t>
            </a:fld>
            <a:endParaRPr lang="en-GB"/>
          </a:p>
        </p:txBody>
      </p:sp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518795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576" y="1556792"/>
            <a:ext cx="7076430" cy="1014637"/>
          </a:xfrm>
          <a:prstGeom prst="rect">
            <a:avLst/>
          </a:prstGeom>
        </p:spPr>
      </p:pic>
      <p:sp>
        <p:nvSpPr>
          <p:cNvPr id="552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63D769-AEAA-4ACA-86A5-67A75585F751}" type="slidenum">
              <a:rPr lang="en-GB" smtClean="0"/>
              <a:pPr eaLnBrk="1" hangingPunct="1"/>
              <a:t>20</a:t>
            </a:fld>
            <a:endParaRPr lang="en-GB"/>
          </a:p>
        </p:txBody>
      </p:sp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Resolving Many to Many relationships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5935" y="2906719"/>
            <a:ext cx="7643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Where can we store the data </a:t>
            </a:r>
            <a:r>
              <a:rPr lang="en-GB" dirty="0">
                <a:solidFill>
                  <a:srgbClr val="FF0000"/>
                </a:solidFill>
              </a:rPr>
              <a:t>position, time and points </a:t>
            </a:r>
            <a:r>
              <a:rPr lang="en-GB" dirty="0"/>
              <a:t>associated with the relationship between DRIVER and RACE?  </a:t>
            </a:r>
          </a:p>
          <a:p>
            <a:r>
              <a:rPr lang="en-GB" dirty="0"/>
              <a:t>In</a:t>
            </a:r>
            <a:r>
              <a:rPr lang="en-GB" dirty="0">
                <a:solidFill>
                  <a:srgbClr val="FF0000"/>
                </a:solidFill>
              </a:rPr>
              <a:t> RACE?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112676"/>
              </p:ext>
            </p:extLst>
          </p:nvPr>
        </p:nvGraphicFramePr>
        <p:xfrm>
          <a:off x="593429" y="3830049"/>
          <a:ext cx="8229600" cy="21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498006617"/>
                    </a:ext>
                  </a:extLst>
                </a:gridCol>
                <a:gridCol w="3226435">
                  <a:extLst>
                    <a:ext uri="{9D8B030D-6E8A-4147-A177-3AD203B41FA5}">
                      <a16:colId xmlns:a16="http://schemas.microsoft.com/office/drawing/2014/main" val="999810117"/>
                    </a:ext>
                  </a:extLst>
                </a:gridCol>
                <a:gridCol w="3555365">
                  <a:extLst>
                    <a:ext uri="{9D8B030D-6E8A-4147-A177-3AD203B41FA5}">
                      <a16:colId xmlns:a16="http://schemas.microsoft.com/office/drawing/2014/main" val="1041975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Entity Type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Attributes 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Entity Description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2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DRIVER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u="sng" kern="1200" dirty="0">
                          <a:effectLst/>
                        </a:rPr>
                        <a:t>Driver no</a:t>
                      </a:r>
                      <a:r>
                        <a:rPr lang="en-GB" sz="1600" kern="1200" dirty="0">
                          <a:effectLst/>
                        </a:rPr>
                        <a:t>, Surname, First names, Date</a:t>
                      </a:r>
                      <a:r>
                        <a:rPr lang="en-GB" sz="1600" kern="1200" baseline="0" dirty="0">
                          <a:effectLst/>
                        </a:rPr>
                        <a:t> </a:t>
                      </a:r>
                      <a:r>
                        <a:rPr lang="en-GB" sz="1600" kern="1200" dirty="0">
                          <a:effectLst/>
                        </a:rPr>
                        <a:t>of</a:t>
                      </a:r>
                      <a:r>
                        <a:rPr lang="en-GB" sz="1600" kern="1200" baseline="0" dirty="0">
                          <a:effectLst/>
                        </a:rPr>
                        <a:t> </a:t>
                      </a:r>
                      <a:r>
                        <a:rPr lang="en-GB" sz="1600" kern="1200" dirty="0">
                          <a:effectLst/>
                        </a:rPr>
                        <a:t>birth, country, place</a:t>
                      </a:r>
                      <a:r>
                        <a:rPr lang="en-GB" sz="1600" kern="1200" baseline="0" dirty="0">
                          <a:effectLst/>
                        </a:rPr>
                        <a:t> </a:t>
                      </a:r>
                      <a:r>
                        <a:rPr lang="en-GB" sz="1600" kern="1200" dirty="0">
                          <a:effectLst/>
                        </a:rPr>
                        <a:t>of</a:t>
                      </a:r>
                      <a:r>
                        <a:rPr lang="en-GB" sz="1600" kern="1200" baseline="0" dirty="0">
                          <a:effectLst/>
                        </a:rPr>
                        <a:t> </a:t>
                      </a:r>
                      <a:r>
                        <a:rPr lang="en-GB" sz="1600" kern="1200" dirty="0">
                          <a:effectLst/>
                        </a:rPr>
                        <a:t>birth, </a:t>
                      </a:r>
                      <a:endParaRPr lang="en-GB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A driver contracted to drive in the Formula One Championship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70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RACE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u="sng" kern="1200" dirty="0">
                          <a:effectLst/>
                        </a:rPr>
                        <a:t>Race</a:t>
                      </a:r>
                      <a:r>
                        <a:rPr lang="en-GB" sz="1600" u="sng" kern="1200" baseline="0" dirty="0">
                          <a:effectLst/>
                        </a:rPr>
                        <a:t> </a:t>
                      </a:r>
                      <a:r>
                        <a:rPr lang="en-GB" sz="1600" u="sng" kern="1200" dirty="0">
                          <a:effectLst/>
                        </a:rPr>
                        <a:t>Number</a:t>
                      </a:r>
                      <a:r>
                        <a:rPr lang="en-GB" sz="1600" kern="1200" dirty="0">
                          <a:effectLst/>
                        </a:rPr>
                        <a:t>, track name, race</a:t>
                      </a:r>
                      <a:r>
                        <a:rPr lang="en-GB" sz="1600" kern="1200" baseline="0" dirty="0">
                          <a:effectLst/>
                        </a:rPr>
                        <a:t> </a:t>
                      </a:r>
                      <a:r>
                        <a:rPr lang="en-GB" sz="1600" kern="1200" dirty="0">
                          <a:effectLst/>
                        </a:rPr>
                        <a:t>year, race</a:t>
                      </a:r>
                      <a:r>
                        <a:rPr lang="en-GB" sz="1600" kern="1200" baseline="0" dirty="0">
                          <a:effectLst/>
                        </a:rPr>
                        <a:t> </a:t>
                      </a:r>
                      <a:r>
                        <a:rPr lang="en-GB" sz="1600" kern="1200" dirty="0">
                          <a:effectLst/>
                        </a:rPr>
                        <a:t>date 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A date at an approved location at which the Formula One Championship takes place 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75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338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576" y="1556792"/>
            <a:ext cx="7076430" cy="1014637"/>
          </a:xfrm>
          <a:prstGeom prst="rect">
            <a:avLst/>
          </a:prstGeom>
        </p:spPr>
      </p:pic>
      <p:sp>
        <p:nvSpPr>
          <p:cNvPr id="552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63D769-AEAA-4ACA-86A5-67A75585F751}" type="slidenum">
              <a:rPr lang="en-GB" smtClean="0"/>
              <a:pPr eaLnBrk="1" hangingPunct="1"/>
              <a:t>21</a:t>
            </a:fld>
            <a:endParaRPr lang="en-GB"/>
          </a:p>
        </p:txBody>
      </p:sp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Resolving Many to Many relationships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5935" y="2906719"/>
            <a:ext cx="7643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Where can we store the data </a:t>
            </a:r>
            <a:r>
              <a:rPr lang="en-GB" dirty="0">
                <a:solidFill>
                  <a:srgbClr val="FF0000"/>
                </a:solidFill>
              </a:rPr>
              <a:t>position, time and points </a:t>
            </a:r>
            <a:r>
              <a:rPr lang="en-GB" dirty="0"/>
              <a:t>associated with the relationship between DRIVER and RACE?  </a:t>
            </a:r>
          </a:p>
          <a:p>
            <a:r>
              <a:rPr lang="en-GB" dirty="0"/>
              <a:t>In</a:t>
            </a:r>
            <a:r>
              <a:rPr lang="en-GB" dirty="0">
                <a:solidFill>
                  <a:srgbClr val="FF0000"/>
                </a:solidFill>
              </a:rPr>
              <a:t> RACE?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839110"/>
              </p:ext>
            </p:extLst>
          </p:nvPr>
        </p:nvGraphicFramePr>
        <p:xfrm>
          <a:off x="593429" y="3830049"/>
          <a:ext cx="8229600" cy="21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498006617"/>
                    </a:ext>
                  </a:extLst>
                </a:gridCol>
                <a:gridCol w="3226435">
                  <a:extLst>
                    <a:ext uri="{9D8B030D-6E8A-4147-A177-3AD203B41FA5}">
                      <a16:colId xmlns:a16="http://schemas.microsoft.com/office/drawing/2014/main" val="999810117"/>
                    </a:ext>
                  </a:extLst>
                </a:gridCol>
                <a:gridCol w="3555365">
                  <a:extLst>
                    <a:ext uri="{9D8B030D-6E8A-4147-A177-3AD203B41FA5}">
                      <a16:colId xmlns:a16="http://schemas.microsoft.com/office/drawing/2014/main" val="1041975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Entity Type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Attributes 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Entity Description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2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DRIVER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u="sng" kern="1200" dirty="0">
                          <a:effectLst/>
                        </a:rPr>
                        <a:t>Driver no</a:t>
                      </a:r>
                      <a:r>
                        <a:rPr lang="en-GB" sz="1600" kern="1200" dirty="0">
                          <a:effectLst/>
                        </a:rPr>
                        <a:t>, Surname, First names, Date</a:t>
                      </a:r>
                      <a:r>
                        <a:rPr lang="en-GB" sz="1600" kern="1200" baseline="0" dirty="0">
                          <a:effectLst/>
                        </a:rPr>
                        <a:t> </a:t>
                      </a:r>
                      <a:r>
                        <a:rPr lang="en-GB" sz="1600" kern="1200" dirty="0">
                          <a:effectLst/>
                        </a:rPr>
                        <a:t>of</a:t>
                      </a:r>
                      <a:r>
                        <a:rPr lang="en-GB" sz="1600" kern="1200" baseline="0" dirty="0">
                          <a:effectLst/>
                        </a:rPr>
                        <a:t> </a:t>
                      </a:r>
                      <a:r>
                        <a:rPr lang="en-GB" sz="1600" kern="1200" dirty="0">
                          <a:effectLst/>
                        </a:rPr>
                        <a:t>birth, country, place</a:t>
                      </a:r>
                      <a:r>
                        <a:rPr lang="en-GB" sz="1600" kern="1200" baseline="0" dirty="0">
                          <a:effectLst/>
                        </a:rPr>
                        <a:t> </a:t>
                      </a:r>
                      <a:r>
                        <a:rPr lang="en-GB" sz="1600" kern="1200" dirty="0">
                          <a:effectLst/>
                        </a:rPr>
                        <a:t>of</a:t>
                      </a:r>
                      <a:r>
                        <a:rPr lang="en-GB" sz="1600" kern="1200" baseline="0" dirty="0">
                          <a:effectLst/>
                        </a:rPr>
                        <a:t> </a:t>
                      </a:r>
                      <a:r>
                        <a:rPr lang="en-GB" sz="1600" kern="1200" dirty="0">
                          <a:effectLst/>
                        </a:rPr>
                        <a:t>birth, </a:t>
                      </a:r>
                      <a:endParaRPr lang="en-GB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A driver contracted to drive in the Formula One Championship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70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RACE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>
                          <a:effectLst/>
                        </a:rPr>
                        <a:t>Race</a:t>
                      </a:r>
                      <a:r>
                        <a:rPr lang="en-GB" sz="1600" u="sng" kern="1200" baseline="0" dirty="0">
                          <a:effectLst/>
                        </a:rPr>
                        <a:t> </a:t>
                      </a:r>
                      <a:r>
                        <a:rPr lang="en-GB" sz="1600" u="sng" kern="1200" dirty="0">
                          <a:effectLst/>
                        </a:rPr>
                        <a:t>Number</a:t>
                      </a:r>
                      <a:r>
                        <a:rPr lang="en-GB" sz="1600" kern="1200" dirty="0">
                          <a:effectLst/>
                        </a:rPr>
                        <a:t>, track name, race</a:t>
                      </a:r>
                      <a:r>
                        <a:rPr lang="en-GB" sz="1600" kern="1200" baseline="0" dirty="0">
                          <a:effectLst/>
                        </a:rPr>
                        <a:t> </a:t>
                      </a:r>
                      <a:r>
                        <a:rPr lang="en-GB" sz="1600" kern="1200" dirty="0">
                          <a:effectLst/>
                        </a:rPr>
                        <a:t>year, race</a:t>
                      </a:r>
                      <a:r>
                        <a:rPr lang="en-GB" sz="1600" kern="1200" baseline="0" dirty="0">
                          <a:effectLst/>
                        </a:rPr>
                        <a:t> </a:t>
                      </a:r>
                      <a:r>
                        <a:rPr lang="en-GB" sz="1600" kern="1200" dirty="0">
                          <a:effectLst/>
                        </a:rPr>
                        <a:t>date,</a:t>
                      </a:r>
                      <a:r>
                        <a:rPr lang="en-GB" sz="1600" kern="1200" baseline="0" dirty="0">
                          <a:effectLst/>
                        </a:rPr>
                        <a:t> </a:t>
                      </a:r>
                      <a:r>
                        <a:rPr lang="en-GB" sz="16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position,</a:t>
                      </a:r>
                      <a:r>
                        <a:rPr lang="en-GB" sz="16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time, points</a:t>
                      </a:r>
                      <a:endParaRPr lang="en-GB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A date at an approved location at which the Formula One Championship takes place 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7565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1720" y="5935280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but which DRIVER is it? X</a:t>
            </a:r>
          </a:p>
        </p:txBody>
      </p:sp>
    </p:spTree>
    <p:extLst>
      <p:ext uri="{BB962C8B-B14F-4D97-AF65-F5344CB8AC3E}">
        <p14:creationId xmlns:p14="http://schemas.microsoft.com/office/powerpoint/2010/main" val="4282618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576" y="1556792"/>
            <a:ext cx="7076430" cy="1014637"/>
          </a:xfrm>
          <a:prstGeom prst="rect">
            <a:avLst/>
          </a:prstGeom>
        </p:spPr>
      </p:pic>
      <p:sp>
        <p:nvSpPr>
          <p:cNvPr id="552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63D769-AEAA-4ACA-86A5-67A75585F751}" type="slidenum">
              <a:rPr lang="en-GB" smtClean="0"/>
              <a:pPr eaLnBrk="1" hangingPunct="1"/>
              <a:t>22</a:t>
            </a:fld>
            <a:endParaRPr lang="en-GB"/>
          </a:p>
        </p:txBody>
      </p:sp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Resolving Many to Many relationships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5935" y="2906719"/>
            <a:ext cx="7643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Where can we store the data position, time and points associated with the relationship in DRIVER or in RACE?  </a:t>
            </a:r>
          </a:p>
          <a:p>
            <a:r>
              <a:rPr lang="en-GB" dirty="0">
                <a:solidFill>
                  <a:srgbClr val="FF0000"/>
                </a:solidFill>
              </a:rPr>
              <a:t>We need a new entity - RACERESULT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261358"/>
              </p:ext>
            </p:extLst>
          </p:nvPr>
        </p:nvGraphicFramePr>
        <p:xfrm>
          <a:off x="593429" y="3830049"/>
          <a:ext cx="8229600" cy="21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498006617"/>
                    </a:ext>
                  </a:extLst>
                </a:gridCol>
                <a:gridCol w="3226435">
                  <a:extLst>
                    <a:ext uri="{9D8B030D-6E8A-4147-A177-3AD203B41FA5}">
                      <a16:colId xmlns:a16="http://schemas.microsoft.com/office/drawing/2014/main" val="999810117"/>
                    </a:ext>
                  </a:extLst>
                </a:gridCol>
                <a:gridCol w="3555365">
                  <a:extLst>
                    <a:ext uri="{9D8B030D-6E8A-4147-A177-3AD203B41FA5}">
                      <a16:colId xmlns:a16="http://schemas.microsoft.com/office/drawing/2014/main" val="1041975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Entity Type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Attributes 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Entity Description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2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DRIVER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u="sng" kern="1200" dirty="0">
                          <a:effectLst/>
                        </a:rPr>
                        <a:t>Driver no</a:t>
                      </a:r>
                      <a:r>
                        <a:rPr lang="en-GB" sz="1600" kern="1200" dirty="0">
                          <a:effectLst/>
                        </a:rPr>
                        <a:t>, Surname, First names, Date</a:t>
                      </a:r>
                      <a:r>
                        <a:rPr lang="en-GB" sz="1600" kern="1200" baseline="0" dirty="0">
                          <a:effectLst/>
                        </a:rPr>
                        <a:t> </a:t>
                      </a:r>
                      <a:r>
                        <a:rPr lang="en-GB" sz="1600" kern="1200" dirty="0">
                          <a:effectLst/>
                        </a:rPr>
                        <a:t>of</a:t>
                      </a:r>
                      <a:r>
                        <a:rPr lang="en-GB" sz="1600" kern="1200" baseline="0" dirty="0">
                          <a:effectLst/>
                        </a:rPr>
                        <a:t> </a:t>
                      </a:r>
                      <a:r>
                        <a:rPr lang="en-GB" sz="1600" kern="1200" dirty="0">
                          <a:effectLst/>
                        </a:rPr>
                        <a:t>birth, country, place</a:t>
                      </a:r>
                      <a:r>
                        <a:rPr lang="en-GB" sz="1600" kern="1200" baseline="0" dirty="0">
                          <a:effectLst/>
                        </a:rPr>
                        <a:t> </a:t>
                      </a:r>
                      <a:r>
                        <a:rPr lang="en-GB" sz="1600" kern="1200" dirty="0">
                          <a:effectLst/>
                        </a:rPr>
                        <a:t>of</a:t>
                      </a:r>
                      <a:r>
                        <a:rPr lang="en-GB" sz="1600" kern="1200" baseline="0" dirty="0">
                          <a:effectLst/>
                        </a:rPr>
                        <a:t> </a:t>
                      </a:r>
                      <a:r>
                        <a:rPr lang="en-GB" sz="1600" kern="1200" dirty="0">
                          <a:effectLst/>
                        </a:rPr>
                        <a:t>birth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A driver contracted to drive in the Formula One Championship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70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>
                          <a:effectLst/>
                        </a:rPr>
                        <a:t>RACE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u="sng" kern="1200" dirty="0">
                          <a:effectLst/>
                        </a:rPr>
                        <a:t>Race</a:t>
                      </a:r>
                      <a:r>
                        <a:rPr lang="en-GB" sz="1600" u="sng" kern="1200" baseline="0" dirty="0">
                          <a:effectLst/>
                        </a:rPr>
                        <a:t> </a:t>
                      </a:r>
                      <a:r>
                        <a:rPr lang="en-GB" sz="1600" u="sng" kern="1200" dirty="0">
                          <a:effectLst/>
                        </a:rPr>
                        <a:t>Number</a:t>
                      </a:r>
                      <a:r>
                        <a:rPr lang="en-GB" sz="1600" kern="1200" dirty="0">
                          <a:effectLst/>
                        </a:rPr>
                        <a:t>, track name, race</a:t>
                      </a:r>
                      <a:r>
                        <a:rPr lang="en-GB" sz="1600" kern="1200" baseline="0" dirty="0">
                          <a:effectLst/>
                        </a:rPr>
                        <a:t> </a:t>
                      </a:r>
                      <a:r>
                        <a:rPr lang="en-GB" sz="1600" kern="1200" dirty="0">
                          <a:effectLst/>
                        </a:rPr>
                        <a:t>year, race</a:t>
                      </a:r>
                      <a:r>
                        <a:rPr lang="en-GB" sz="1600" kern="1200" baseline="0" dirty="0">
                          <a:effectLst/>
                        </a:rPr>
                        <a:t> </a:t>
                      </a:r>
                      <a:r>
                        <a:rPr lang="en-GB" sz="1600" kern="1200" dirty="0">
                          <a:effectLst/>
                        </a:rPr>
                        <a:t>date 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200" dirty="0">
                          <a:effectLst/>
                        </a:rPr>
                        <a:t>A date at an approved location at which the Formula One Championship takes place 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75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886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63D769-AEAA-4ACA-86A5-67A75585F751}" type="slidenum">
              <a:rPr lang="en-GB" smtClean="0"/>
              <a:pPr eaLnBrk="1" hangingPunct="1"/>
              <a:t>23</a:t>
            </a:fld>
            <a:endParaRPr lang="en-GB"/>
          </a:p>
        </p:txBody>
      </p:sp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Resolving Many to Many Relationships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2816"/>
            <a:ext cx="4968552" cy="9361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57200" y="2943294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b="1" dirty="0">
                <a:latin typeface="Arial" panose="020B0604020202020204" pitchFamily="34" charset="0"/>
                <a:ea typeface="SimSun" panose="02010600030101010101" pitchFamily="2" charset="-122"/>
              </a:rPr>
              <a:t>A many to many relationship between A and B can always be resolved by adding a 3</a:t>
            </a:r>
            <a:r>
              <a:rPr lang="en-GB" b="1" baseline="30000" dirty="0">
                <a:latin typeface="Arial" panose="020B0604020202020204" pitchFamily="34" charset="0"/>
                <a:ea typeface="SimSun" panose="02010600030101010101" pitchFamily="2" charset="-122"/>
              </a:rPr>
              <a:t>rd</a:t>
            </a:r>
            <a:r>
              <a:rPr lang="en-GB" b="1" dirty="0">
                <a:latin typeface="Arial" panose="020B0604020202020204" pitchFamily="34" charset="0"/>
                <a:ea typeface="SimSun" panose="02010600030101010101" pitchFamily="2" charset="-122"/>
              </a:rPr>
              <a:t> Entity Type C as below.</a:t>
            </a:r>
            <a:endParaRPr lang="en-GB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717032"/>
            <a:ext cx="5328592" cy="2520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3276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785" y="2054323"/>
            <a:ext cx="7076430" cy="1014637"/>
          </a:xfrm>
          <a:prstGeom prst="rect">
            <a:avLst/>
          </a:prstGeom>
        </p:spPr>
      </p:pic>
      <p:sp>
        <p:nvSpPr>
          <p:cNvPr id="552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63D769-AEAA-4ACA-86A5-67A75585F751}" type="slidenum">
              <a:rPr lang="en-GB" smtClean="0"/>
              <a:pPr eaLnBrk="1" hangingPunct="1"/>
              <a:t>24</a:t>
            </a:fld>
            <a:endParaRPr lang="en-GB"/>
          </a:p>
        </p:txBody>
      </p:sp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We have a Many to Many(M:N) Relationship now</a:t>
            </a:r>
          </a:p>
        </p:txBody>
      </p:sp>
    </p:spTree>
    <p:extLst>
      <p:ext uri="{BB962C8B-B14F-4D97-AF65-F5344CB8AC3E}">
        <p14:creationId xmlns:p14="http://schemas.microsoft.com/office/powerpoint/2010/main" val="3053632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4925" y="764704"/>
            <a:ext cx="7076430" cy="1014637"/>
          </a:xfrm>
          <a:prstGeom prst="rect">
            <a:avLst/>
          </a:prstGeom>
        </p:spPr>
      </p:pic>
      <p:sp>
        <p:nvSpPr>
          <p:cNvPr id="552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63D769-AEAA-4ACA-86A5-67A75585F751}" type="slidenum">
              <a:rPr lang="en-GB" smtClean="0"/>
              <a:pPr eaLnBrk="1" hangingPunct="1"/>
              <a:t>25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571" y="2794845"/>
            <a:ext cx="7056784" cy="35526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9592" y="2039284"/>
            <a:ext cx="1715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Becomes</a:t>
            </a:r>
          </a:p>
        </p:txBody>
      </p:sp>
    </p:spTree>
    <p:extLst>
      <p:ext uri="{BB962C8B-B14F-4D97-AF65-F5344CB8AC3E}">
        <p14:creationId xmlns:p14="http://schemas.microsoft.com/office/powerpoint/2010/main" val="2659599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5736" y="548680"/>
            <a:ext cx="3985838" cy="20066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34228"/>
              </p:ext>
            </p:extLst>
          </p:nvPr>
        </p:nvGraphicFramePr>
        <p:xfrm>
          <a:off x="467544" y="2924944"/>
          <a:ext cx="8229600" cy="2791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2830734546"/>
                    </a:ext>
                  </a:extLst>
                </a:gridCol>
                <a:gridCol w="3307680">
                  <a:extLst>
                    <a:ext uri="{9D8B030D-6E8A-4147-A177-3AD203B41FA5}">
                      <a16:colId xmlns:a16="http://schemas.microsoft.com/office/drawing/2014/main" val="3486294320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710417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effectLst/>
                        </a:rPr>
                        <a:t>Entity Type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effectLst/>
                        </a:rPr>
                        <a:t>Attributes 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200">
                          <a:effectLst/>
                        </a:rPr>
                        <a:t>Entity Description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12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200">
                          <a:effectLst/>
                        </a:rPr>
                        <a:t>TEAM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u="sng" kern="1200" dirty="0">
                          <a:effectLst/>
                        </a:rPr>
                        <a:t>Team name</a:t>
                      </a:r>
                      <a:r>
                        <a:rPr lang="en-GB" sz="1400" kern="1200" dirty="0">
                          <a:effectLst/>
                        </a:rPr>
                        <a:t>, Full</a:t>
                      </a:r>
                      <a:r>
                        <a:rPr lang="en-GB" sz="1400" kern="1200" baseline="0" dirty="0">
                          <a:effectLst/>
                        </a:rPr>
                        <a:t> </a:t>
                      </a:r>
                      <a:r>
                        <a:rPr lang="en-GB" sz="1400" kern="1200" dirty="0">
                          <a:effectLst/>
                        </a:rPr>
                        <a:t>Team name, Base, First</a:t>
                      </a:r>
                      <a:r>
                        <a:rPr lang="en-GB" sz="1400" kern="1200" baseline="0" dirty="0">
                          <a:effectLst/>
                        </a:rPr>
                        <a:t> </a:t>
                      </a:r>
                      <a:r>
                        <a:rPr lang="en-GB" sz="1400" kern="1200" dirty="0">
                          <a:effectLst/>
                        </a:rPr>
                        <a:t>Year, Power</a:t>
                      </a:r>
                      <a:r>
                        <a:rPr lang="en-GB" sz="1400" kern="1200" baseline="0" dirty="0">
                          <a:effectLst/>
                        </a:rPr>
                        <a:t> </a:t>
                      </a:r>
                      <a:r>
                        <a:rPr lang="en-GB" sz="1400" kern="1200" dirty="0">
                          <a:effectLst/>
                        </a:rPr>
                        <a:t>unit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200">
                          <a:effectLst/>
                        </a:rPr>
                        <a:t>A support team in the Formula One Championship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038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200">
                          <a:effectLst/>
                        </a:rPr>
                        <a:t>DRIVER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u="sng" kern="1200" dirty="0">
                          <a:effectLst/>
                        </a:rPr>
                        <a:t>Driver no</a:t>
                      </a:r>
                      <a:r>
                        <a:rPr lang="en-GB" sz="1400" kern="1200" dirty="0">
                          <a:effectLst/>
                        </a:rPr>
                        <a:t>, Surname, First names, Date</a:t>
                      </a:r>
                      <a:r>
                        <a:rPr lang="en-GB" sz="1400" kern="1200" baseline="0" dirty="0">
                          <a:effectLst/>
                        </a:rPr>
                        <a:t> </a:t>
                      </a:r>
                      <a:r>
                        <a:rPr lang="en-GB" sz="1400" kern="1200" dirty="0">
                          <a:effectLst/>
                        </a:rPr>
                        <a:t>of</a:t>
                      </a:r>
                      <a:r>
                        <a:rPr lang="en-GB" sz="1400" kern="1200" baseline="0" dirty="0">
                          <a:effectLst/>
                        </a:rPr>
                        <a:t> </a:t>
                      </a:r>
                      <a:r>
                        <a:rPr lang="en-GB" sz="1400" kern="1200" dirty="0">
                          <a:effectLst/>
                        </a:rPr>
                        <a:t>birth, country, place</a:t>
                      </a:r>
                      <a:r>
                        <a:rPr lang="en-GB" sz="1400" kern="1200" baseline="0" dirty="0">
                          <a:effectLst/>
                        </a:rPr>
                        <a:t> </a:t>
                      </a:r>
                      <a:r>
                        <a:rPr lang="en-GB" sz="1400" kern="1200" dirty="0">
                          <a:effectLst/>
                        </a:rPr>
                        <a:t>of</a:t>
                      </a:r>
                      <a:r>
                        <a:rPr lang="en-GB" sz="1400" kern="1200" baseline="0" dirty="0">
                          <a:effectLst/>
                        </a:rPr>
                        <a:t> </a:t>
                      </a:r>
                      <a:r>
                        <a:rPr lang="en-GB" sz="1400" kern="1200" dirty="0">
                          <a:effectLst/>
                        </a:rPr>
                        <a:t>birth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200">
                          <a:effectLst/>
                        </a:rPr>
                        <a:t>A driver contracted to drive in the Formula One Championship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38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200">
                          <a:effectLst/>
                        </a:rPr>
                        <a:t>RACE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u="sng" kern="1200" dirty="0">
                          <a:effectLst/>
                        </a:rPr>
                        <a:t>Race</a:t>
                      </a:r>
                      <a:r>
                        <a:rPr lang="en-GB" sz="1400" u="sng" kern="1200" baseline="0" dirty="0">
                          <a:effectLst/>
                        </a:rPr>
                        <a:t> </a:t>
                      </a:r>
                      <a:r>
                        <a:rPr lang="en-GB" sz="1400" u="sng" kern="1200" dirty="0">
                          <a:effectLst/>
                        </a:rPr>
                        <a:t>Number</a:t>
                      </a:r>
                      <a:r>
                        <a:rPr lang="en-GB" sz="1400" kern="1200" dirty="0">
                          <a:effectLst/>
                        </a:rPr>
                        <a:t>, track name, race</a:t>
                      </a:r>
                      <a:r>
                        <a:rPr lang="en-GB" sz="1400" kern="1200" baseline="0" dirty="0">
                          <a:effectLst/>
                        </a:rPr>
                        <a:t> </a:t>
                      </a:r>
                      <a:r>
                        <a:rPr lang="en-GB" sz="1400" kern="1200" dirty="0">
                          <a:effectLst/>
                        </a:rPr>
                        <a:t>year, race</a:t>
                      </a:r>
                      <a:r>
                        <a:rPr lang="en-GB" sz="1400" kern="1200" baseline="0" dirty="0">
                          <a:effectLst/>
                        </a:rPr>
                        <a:t> </a:t>
                      </a:r>
                      <a:r>
                        <a:rPr lang="en-GB" sz="1400" kern="1200" dirty="0">
                          <a:effectLst/>
                        </a:rPr>
                        <a:t>date 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200">
                          <a:effectLst/>
                        </a:rPr>
                        <a:t>A date at an approved location at which the Formula One Championship takes place 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3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200">
                          <a:effectLst/>
                        </a:rPr>
                        <a:t>RACERESULT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u="sng" kern="1200" dirty="0">
                          <a:effectLst/>
                        </a:rPr>
                        <a:t>Race</a:t>
                      </a:r>
                      <a:r>
                        <a:rPr lang="en-GB" sz="1400" u="sng" kern="1200" baseline="0" dirty="0">
                          <a:effectLst/>
                        </a:rPr>
                        <a:t> </a:t>
                      </a:r>
                      <a:r>
                        <a:rPr lang="en-GB" sz="1400" u="sng" kern="1200" dirty="0">
                          <a:effectLst/>
                        </a:rPr>
                        <a:t>Number</a:t>
                      </a:r>
                      <a:r>
                        <a:rPr lang="en-GB" sz="1400" kern="1200" dirty="0">
                          <a:effectLst/>
                        </a:rPr>
                        <a:t>, </a:t>
                      </a:r>
                      <a:r>
                        <a:rPr lang="en-GB" sz="1400" u="sng" kern="1200" dirty="0">
                          <a:effectLst/>
                        </a:rPr>
                        <a:t>Driver no</a:t>
                      </a:r>
                      <a:r>
                        <a:rPr lang="en-GB" sz="1400" kern="1200" dirty="0">
                          <a:effectLst/>
                        </a:rPr>
                        <a:t>, </a:t>
                      </a:r>
                      <a:r>
                        <a:rPr lang="en-GB" sz="14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position, time, points</a:t>
                      </a:r>
                      <a:endParaRPr lang="en-GB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effectLst/>
                        </a:rPr>
                        <a:t>The outcome of each race for each driver 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4091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23928" y="5877272"/>
            <a:ext cx="5220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- two identifying attributes are needed - one from DRIVER and one from RACE.  More next week!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987824" y="5409220"/>
            <a:ext cx="108012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864619" y="5409220"/>
            <a:ext cx="648072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746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Conceptual Analysis - Data Modelling (continued)</a:t>
            </a:r>
          </a:p>
          <a:p>
            <a:r>
              <a:rPr lang="en-GB" dirty="0"/>
              <a:t>Entity Relationship Diagrams</a:t>
            </a:r>
          </a:p>
          <a:p>
            <a:pPr lvl="1"/>
            <a:r>
              <a:rPr lang="en-GB" dirty="0"/>
              <a:t>Relationships modelled accurately</a:t>
            </a:r>
          </a:p>
          <a:p>
            <a:pPr lvl="1"/>
            <a:r>
              <a:rPr lang="en-GB" dirty="0"/>
              <a:t>Label correctly, add cardinality and optionality</a:t>
            </a:r>
          </a:p>
          <a:p>
            <a:pPr lvl="1"/>
            <a:r>
              <a:rPr lang="en-GB" dirty="0"/>
              <a:t>Read relationships in both directions to check correct</a:t>
            </a:r>
          </a:p>
          <a:p>
            <a:pPr lvl="1"/>
            <a:r>
              <a:rPr lang="en-GB" dirty="0"/>
              <a:t>Resolving M:N relationships which hold data</a:t>
            </a:r>
          </a:p>
          <a:p>
            <a:r>
              <a:rPr lang="en-GB" dirty="0"/>
              <a:t>Next week Logical Design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650525-B087-4F77-A6B8-9FE5D4B6FCCC}" type="slidenum">
              <a:rPr lang="en-GB" smtClean="0"/>
              <a:pPr eaLnBrk="1" hangingPunct="1"/>
              <a:t>27</a:t>
            </a:fld>
            <a:endParaRPr lang="en-GB"/>
          </a:p>
        </p:txBody>
      </p:sp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3997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196975"/>
            <a:ext cx="8362950" cy="4968875"/>
          </a:xfrm>
        </p:spPr>
        <p:txBody>
          <a:bodyPr/>
          <a:lstStyle/>
          <a:p>
            <a:pPr>
              <a:defRPr/>
            </a:pPr>
            <a:r>
              <a:rPr lang="en-GB" dirty="0"/>
              <a:t>Entities and their relationships shown on an Model - CASE tools e.g. SEMANTICPAD</a:t>
            </a:r>
          </a:p>
          <a:p>
            <a:pPr marL="0" indent="0">
              <a:buFontTx/>
              <a:buNone/>
              <a:defRPr/>
            </a:pPr>
            <a:r>
              <a:rPr lang="en-GB" sz="2000" dirty="0"/>
              <a:t>	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0EF33D-32D8-4918-9A9A-D4D3D2C76E9B}" type="slidenum">
              <a:rPr lang="en-GB" smtClean="0"/>
              <a:pPr eaLnBrk="1" hangingPunct="1"/>
              <a:t>3</a:t>
            </a:fld>
            <a:endParaRPr lang="en-GB"/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564904"/>
            <a:ext cx="6648837" cy="293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8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4968875"/>
          </a:xfrm>
        </p:spPr>
        <p:txBody>
          <a:bodyPr/>
          <a:lstStyle/>
          <a:p>
            <a:pPr>
              <a:defRPr/>
            </a:pPr>
            <a:r>
              <a:rPr lang="en-GB" dirty="0"/>
              <a:t>Entity (Type) something the system needs to store data about</a:t>
            </a:r>
          </a:p>
          <a:p>
            <a:pPr>
              <a:defRPr/>
            </a:pPr>
            <a:r>
              <a:rPr lang="en-GB" dirty="0"/>
              <a:t>Identify Candidate Entities (possible entities)</a:t>
            </a:r>
          </a:p>
          <a:p>
            <a:pPr>
              <a:defRPr/>
            </a:pPr>
            <a:r>
              <a:rPr lang="en-GB" dirty="0"/>
              <a:t>Ensure all 4 Tests of an entity type apply</a:t>
            </a:r>
          </a:p>
          <a:p>
            <a:pPr lvl="1">
              <a:defRPr/>
            </a:pPr>
            <a:endParaRPr lang="en-GB" dirty="0"/>
          </a:p>
          <a:p>
            <a:pPr lvl="1">
              <a:defRPr/>
            </a:pPr>
            <a:endParaRPr lang="en-GB" dirty="0"/>
          </a:p>
          <a:p>
            <a:pPr lvl="1">
              <a:defRPr/>
            </a:pPr>
            <a:endParaRPr lang="en-GB" dirty="0"/>
          </a:p>
          <a:p>
            <a:pPr lvl="1">
              <a:defRPr/>
            </a:pPr>
            <a:endParaRPr lang="en-GB" dirty="0"/>
          </a:p>
          <a:p>
            <a:pPr lvl="1">
              <a:defRPr/>
            </a:pPr>
            <a:endParaRPr lang="en-GB" dirty="0"/>
          </a:p>
          <a:p>
            <a:pPr lvl="1">
              <a:defRPr/>
            </a:pPr>
            <a:endParaRPr lang="en-GB" dirty="0"/>
          </a:p>
          <a:p>
            <a:pPr marL="457200" lvl="1" indent="0">
              <a:buNone/>
              <a:defRPr/>
            </a:pPr>
            <a:endParaRPr lang="en-GB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30DEAB7-A9AC-44F3-A8C4-93DCD0E6CFC2}" type="slidenum">
              <a:rPr lang="en-GB" smtClean="0"/>
              <a:pPr eaLnBrk="1" hangingPunct="1"/>
              <a:t>4</a:t>
            </a:fld>
            <a:endParaRPr lang="en-GB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 Diagram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038420"/>
              </p:ext>
            </p:extLst>
          </p:nvPr>
        </p:nvGraphicFramePr>
        <p:xfrm>
          <a:off x="1043608" y="3140944"/>
          <a:ext cx="7416824" cy="30963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10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6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46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Test one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The object should be of importance in the system being studied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6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chemeClr val="tx1"/>
                          </a:solidFill>
                          <a:effectLst/>
                        </a:rPr>
                        <a:t>Test two</a:t>
                      </a:r>
                      <a:endParaRPr lang="en-GB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There should be data attributes that can be associated with the entity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6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chemeClr val="tx1"/>
                          </a:solidFill>
                          <a:effectLst/>
                        </a:rPr>
                        <a:t>Test three</a:t>
                      </a:r>
                      <a:endParaRPr lang="en-GB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There should be more than one occurrence of this entity type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3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chemeClr val="tx1"/>
                          </a:solidFill>
                          <a:effectLst/>
                        </a:rPr>
                        <a:t>Test four</a:t>
                      </a:r>
                      <a:endParaRPr lang="en-GB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It should not be an attribute of an entity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5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17672" y="1268760"/>
            <a:ext cx="8229600" cy="466997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400" b="1" dirty="0"/>
              <a:t>Formula One example</a:t>
            </a:r>
          </a:p>
          <a:p>
            <a:pPr marL="109728" indent="0">
              <a:buNone/>
            </a:pPr>
            <a:r>
              <a:rPr lang="en-GB" sz="2400" dirty="0"/>
              <a:t>There are 11 F1</a:t>
            </a:r>
            <a:r>
              <a:rPr lang="en-GB" sz="2400" dirty="0">
                <a:solidFill>
                  <a:srgbClr val="FF0000"/>
                </a:solidFill>
              </a:rPr>
              <a:t> Team</a:t>
            </a:r>
            <a:r>
              <a:rPr lang="en-GB" sz="2400" dirty="0"/>
              <a:t>s e.g. Mercedes, McLaren, Ferrari, Williams etc. which engage </a:t>
            </a:r>
            <a:r>
              <a:rPr lang="en-GB" sz="2400" dirty="0">
                <a:solidFill>
                  <a:srgbClr val="FF0000"/>
                </a:solidFill>
              </a:rPr>
              <a:t>driver</a:t>
            </a:r>
            <a:r>
              <a:rPr lang="en-GB" sz="2400" dirty="0"/>
              <a:t>s to take part in the </a:t>
            </a:r>
            <a:r>
              <a:rPr lang="en-GB" sz="2400" strike="sngStrike" dirty="0">
                <a:solidFill>
                  <a:srgbClr val="FF0000"/>
                </a:solidFill>
              </a:rPr>
              <a:t>F1 World Championship</a:t>
            </a:r>
            <a:r>
              <a:rPr lang="en-GB" sz="2400" dirty="0"/>
              <a:t>.   Each F1 Team is based in one </a:t>
            </a:r>
            <a:r>
              <a:rPr lang="en-GB" sz="2400" strike="sngStrike" dirty="0">
                <a:solidFill>
                  <a:srgbClr val="FF0000"/>
                </a:solidFill>
              </a:rPr>
              <a:t>country</a:t>
            </a:r>
            <a:r>
              <a:rPr lang="en-GB" sz="2400" dirty="0"/>
              <a:t> e.g. Williams and McLaren are British, Mercedes is German etc..  F1 </a:t>
            </a:r>
            <a:r>
              <a:rPr lang="en-GB" sz="2400" dirty="0">
                <a:solidFill>
                  <a:srgbClr val="FF0000"/>
                </a:solidFill>
              </a:rPr>
              <a:t>Team</a:t>
            </a:r>
            <a:r>
              <a:rPr lang="en-GB" sz="2400" dirty="0"/>
              <a:t>s contract drivers to race for them in the 20 </a:t>
            </a:r>
            <a:r>
              <a:rPr lang="en-GB" sz="2400" dirty="0">
                <a:solidFill>
                  <a:srgbClr val="FF0000"/>
                </a:solidFill>
              </a:rPr>
              <a:t>race</a:t>
            </a:r>
            <a:r>
              <a:rPr lang="en-GB" sz="2400" dirty="0"/>
              <a:t>s which take place each year. 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B9B185-C10B-4024-B252-68E03FB82D44}" type="slidenum">
              <a:rPr lang="en-GB" smtClean="0"/>
              <a:pPr eaLnBrk="1" hangingPunct="1"/>
              <a:t>5</a:t>
            </a:fld>
            <a:endParaRPr lang="en-GB"/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 Entity Types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257654"/>
            <a:ext cx="6379560" cy="215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911968"/>
              </p:ext>
            </p:extLst>
          </p:nvPr>
        </p:nvGraphicFramePr>
        <p:xfrm>
          <a:off x="457200" y="1481138"/>
          <a:ext cx="82296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04">
                  <a:extLst>
                    <a:ext uri="{9D8B030D-6E8A-4147-A177-3AD203B41FA5}">
                      <a16:colId xmlns:a16="http://schemas.microsoft.com/office/drawing/2014/main" val="3309853805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607790023"/>
                    </a:ext>
                  </a:extLst>
                </a:gridCol>
                <a:gridCol w="3322712">
                  <a:extLst>
                    <a:ext uri="{9D8B030D-6E8A-4147-A177-3AD203B41FA5}">
                      <a16:colId xmlns:a16="http://schemas.microsoft.com/office/drawing/2014/main" val="3447599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Entity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Attributes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Entity</a:t>
                      </a:r>
                      <a:r>
                        <a:rPr lang="en-GB" baseline="0" dirty="0"/>
                        <a:t> Description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66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u="sng" dirty="0"/>
                        <a:t>Team name</a:t>
                      </a:r>
                      <a:r>
                        <a:rPr lang="en-GB" dirty="0"/>
                        <a:t>,</a:t>
                      </a:r>
                      <a:r>
                        <a:rPr lang="en-GB" baseline="0" dirty="0"/>
                        <a:t> Full </a:t>
                      </a:r>
                      <a:r>
                        <a:rPr lang="en-GB" baseline="0" dirty="0" err="1"/>
                        <a:t>Teamname</a:t>
                      </a:r>
                      <a:r>
                        <a:rPr lang="en-GB" baseline="0" dirty="0"/>
                        <a:t>, Base, First Year, Power unit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</a:t>
                      </a:r>
                      <a:r>
                        <a:rPr lang="en-GB" baseline="0" dirty="0"/>
                        <a:t> support team in the Formula One Championship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6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sng" dirty="0"/>
                        <a:t>Driver no</a:t>
                      </a:r>
                      <a:r>
                        <a:rPr lang="en-GB" dirty="0"/>
                        <a:t>, Surname, </a:t>
                      </a:r>
                      <a:r>
                        <a:rPr lang="en-GB" dirty="0" err="1"/>
                        <a:t>Firstnames</a:t>
                      </a:r>
                      <a:r>
                        <a:rPr lang="en-GB" dirty="0"/>
                        <a:t>,</a:t>
                      </a:r>
                      <a:r>
                        <a:rPr lang="en-GB" baseline="0" dirty="0"/>
                        <a:t> Date of birth, country, place of </a:t>
                      </a:r>
                      <a:r>
                        <a:rPr lang="en-GB" dirty="0"/>
                        <a:t>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 driver contracted to drive</a:t>
                      </a:r>
                      <a:r>
                        <a:rPr lang="en-GB" baseline="0" dirty="0"/>
                        <a:t> in the Formula One Championship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9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u="sng" dirty="0"/>
                        <a:t>Race</a:t>
                      </a:r>
                      <a:r>
                        <a:rPr lang="en-GB" u="sng" baseline="0" dirty="0"/>
                        <a:t> Number</a:t>
                      </a:r>
                      <a:r>
                        <a:rPr lang="en-GB" dirty="0"/>
                        <a:t>, track name, race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year,</a:t>
                      </a:r>
                      <a:r>
                        <a:rPr lang="en-GB" baseline="0" dirty="0"/>
                        <a:t> race date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r>
                        <a:rPr lang="en-GB" baseline="0" dirty="0"/>
                        <a:t> date at an </a:t>
                      </a:r>
                      <a:r>
                        <a:rPr lang="en-GB" dirty="0"/>
                        <a:t>approved location at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which the</a:t>
                      </a:r>
                      <a:r>
                        <a:rPr lang="en-GB" baseline="0" dirty="0"/>
                        <a:t> Formula One Championship takes place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286258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Entity Type Definition</a:t>
            </a:r>
          </a:p>
        </p:txBody>
      </p:sp>
    </p:spTree>
    <p:extLst>
      <p:ext uri="{BB962C8B-B14F-4D97-AF65-F5344CB8AC3E}">
        <p14:creationId xmlns:p14="http://schemas.microsoft.com/office/powerpoint/2010/main" val="46094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68854" y="1268760"/>
            <a:ext cx="8229600" cy="4669979"/>
          </a:xfrm>
        </p:spPr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dirty="0"/>
              <a:t>Identify the </a:t>
            </a:r>
            <a:r>
              <a:rPr lang="en-GB" dirty="0">
                <a:solidFill>
                  <a:srgbClr val="FF0000"/>
                </a:solidFill>
              </a:rPr>
              <a:t>ENTITY TYPES</a:t>
            </a:r>
            <a:r>
              <a:rPr lang="en-GB" dirty="0"/>
              <a:t> then model the </a:t>
            </a:r>
            <a:r>
              <a:rPr lang="en-GB" dirty="0">
                <a:solidFill>
                  <a:srgbClr val="FF0000"/>
                </a:solidFill>
              </a:rPr>
              <a:t>RELATIONSHIPS</a:t>
            </a:r>
            <a:r>
              <a:rPr lang="en-GB" dirty="0"/>
              <a:t> between them 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dirty="0"/>
              <a:t>TEAMs contract DRIVERs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dirty="0"/>
              <a:t>DRIVERs compete in RACEs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dirty="0"/>
              <a:t>Decide on the </a:t>
            </a:r>
            <a:r>
              <a:rPr lang="en-GB" dirty="0">
                <a:solidFill>
                  <a:srgbClr val="FF0000"/>
                </a:solidFill>
              </a:rPr>
              <a:t>CARDINALITY </a:t>
            </a:r>
            <a:r>
              <a:rPr lang="en-GB" dirty="0"/>
              <a:t>– how one occurrence in the first entity is related to occurrence(s) in the other entity e.g. 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dirty="0"/>
              <a:t>Each TEAM contracts many DRIVERs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dirty="0"/>
              <a:t>Relationships have 2 directions, both sides must be modelled e.g. 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dirty="0"/>
              <a:t>One to many, many to many, one to one</a:t>
            </a:r>
          </a:p>
          <a:p>
            <a:pPr marL="109728" lvl="1" indent="0">
              <a:spcBef>
                <a:spcPts val="400"/>
              </a:spcBef>
              <a:buSzPct val="68000"/>
              <a:buNone/>
            </a:pPr>
            <a:endParaRPr lang="en-GB" dirty="0"/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B9B185-C10B-4024-B252-68E03FB82D44}" type="slidenum">
              <a:rPr lang="en-GB" smtClean="0"/>
              <a:pPr eaLnBrk="1" hangingPunct="1"/>
              <a:t>7</a:t>
            </a:fld>
            <a:endParaRPr lang="en-GB"/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Relationships </a:t>
            </a:r>
          </a:p>
        </p:txBody>
      </p:sp>
    </p:spTree>
    <p:extLst>
      <p:ext uri="{BB962C8B-B14F-4D97-AF65-F5344CB8AC3E}">
        <p14:creationId xmlns:p14="http://schemas.microsoft.com/office/powerpoint/2010/main" val="4161462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68854" y="1268760"/>
            <a:ext cx="8229600" cy="466997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b="1" dirty="0"/>
              <a:t>Formula One example</a:t>
            </a:r>
          </a:p>
          <a:p>
            <a:pPr marL="109728" indent="0">
              <a:buNone/>
            </a:pPr>
            <a:r>
              <a:rPr lang="en-GB" dirty="0"/>
              <a:t>There are 11 F1 </a:t>
            </a:r>
            <a:r>
              <a:rPr lang="en-GB" dirty="0">
                <a:solidFill>
                  <a:srgbClr val="FF0000"/>
                </a:solidFill>
              </a:rPr>
              <a:t>Team</a:t>
            </a:r>
            <a:r>
              <a:rPr lang="en-GB" dirty="0"/>
              <a:t>s e.g. Mercedes, McLaren, Ferrari, Williams etc. which engage </a:t>
            </a:r>
            <a:r>
              <a:rPr lang="en-GB" dirty="0">
                <a:solidFill>
                  <a:srgbClr val="FF0000"/>
                </a:solidFill>
              </a:rPr>
              <a:t>driver</a:t>
            </a:r>
            <a:r>
              <a:rPr lang="en-GB" dirty="0"/>
              <a:t>s to take part in the F1 World Championship e.g. both Hamilton and </a:t>
            </a:r>
            <a:r>
              <a:rPr lang="en-GB" dirty="0" err="1"/>
              <a:t>Rosberg</a:t>
            </a:r>
            <a:r>
              <a:rPr lang="en-GB" dirty="0"/>
              <a:t> are contracted to Mercedes, they can have one contract at a time.   Each F1 Team is based in one country e.g. Williams and McLaren are British, Mercedes is German etc..  F1 Teams contract drivers to race for them in the 20 </a:t>
            </a:r>
            <a:r>
              <a:rPr lang="en-GB" dirty="0">
                <a:solidFill>
                  <a:srgbClr val="FF0000"/>
                </a:solidFill>
              </a:rPr>
              <a:t>race</a:t>
            </a:r>
            <a:r>
              <a:rPr lang="en-GB" dirty="0"/>
              <a:t>s which take place each year. 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B9B185-C10B-4024-B252-68E03FB82D44}" type="slidenum">
              <a:rPr lang="en-GB" smtClean="0"/>
              <a:pPr eaLnBrk="1" hangingPunct="1"/>
              <a:t>8</a:t>
            </a:fld>
            <a:endParaRPr lang="en-GB"/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 Entity Types</a:t>
            </a:r>
          </a:p>
        </p:txBody>
      </p:sp>
    </p:spTree>
    <p:extLst>
      <p:ext uri="{BB962C8B-B14F-4D97-AF65-F5344CB8AC3E}">
        <p14:creationId xmlns:p14="http://schemas.microsoft.com/office/powerpoint/2010/main" val="108839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68854" y="1268760"/>
            <a:ext cx="8229600" cy="4669979"/>
          </a:xfrm>
        </p:spPr>
        <p:txBody>
          <a:bodyPr>
            <a:normAutofit lnSpcReduction="10000"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GB" dirty="0">
                <a:solidFill>
                  <a:srgbClr val="FF0000"/>
                </a:solidFill>
              </a:rPr>
              <a:t>ENTITY TYPES</a:t>
            </a:r>
            <a:r>
              <a:rPr lang="en-GB" dirty="0"/>
              <a:t> their </a:t>
            </a:r>
            <a:r>
              <a:rPr lang="en-GB" dirty="0">
                <a:solidFill>
                  <a:srgbClr val="FF0000"/>
                </a:solidFill>
              </a:rPr>
              <a:t>RELATIONSHIPS</a:t>
            </a:r>
            <a:r>
              <a:rPr lang="en-GB" dirty="0"/>
              <a:t> and their </a:t>
            </a:r>
            <a:r>
              <a:rPr lang="en-GB" dirty="0">
                <a:solidFill>
                  <a:srgbClr val="FF0000"/>
                </a:solidFill>
              </a:rPr>
              <a:t>CARDINALITY</a:t>
            </a:r>
            <a:r>
              <a:rPr lang="en-GB" dirty="0"/>
              <a:t> e.g. One to many, many to many, one to one</a:t>
            </a:r>
          </a:p>
          <a:p>
            <a:pPr marL="109728" lvl="1" indent="0">
              <a:spcBef>
                <a:spcPts val="400"/>
              </a:spcBef>
              <a:buSzPct val="68000"/>
              <a:buNone/>
            </a:pPr>
            <a:endParaRPr lang="en-GB" dirty="0"/>
          </a:p>
          <a:p>
            <a:r>
              <a:rPr lang="en-GB" dirty="0"/>
              <a:t>TEAM, DRIVER and RACE</a:t>
            </a:r>
          </a:p>
          <a:p>
            <a:pPr lvl="1"/>
            <a:r>
              <a:rPr lang="en-GB" dirty="0"/>
              <a:t>A TEAM contracts one or many DRIVERs</a:t>
            </a:r>
          </a:p>
          <a:p>
            <a:pPr lvl="1"/>
            <a:r>
              <a:rPr lang="en-GB" dirty="0"/>
              <a:t>A DRIVER is contracted to one TEAM</a:t>
            </a:r>
          </a:p>
          <a:p>
            <a:pPr lvl="1"/>
            <a:r>
              <a:rPr lang="en-GB" dirty="0"/>
              <a:t>A DRIVER competes in one or many RACEs </a:t>
            </a:r>
          </a:p>
          <a:p>
            <a:pPr lvl="1"/>
            <a:r>
              <a:rPr lang="en-GB" dirty="0"/>
              <a:t>A RACE is competed in by one or many DRIVERs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>
                <a:solidFill>
                  <a:srgbClr val="FF0000"/>
                </a:solidFill>
              </a:rPr>
              <a:t>This can now be represented on an Entity Relationship Diagram</a:t>
            </a:r>
            <a:endParaRPr lang="en-GB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B9B185-C10B-4024-B252-68E03FB82D44}" type="slidenum">
              <a:rPr lang="en-GB" smtClean="0"/>
              <a:pPr eaLnBrk="1" hangingPunct="1"/>
              <a:t>9</a:t>
            </a:fld>
            <a:endParaRPr lang="en-GB"/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Relationships </a:t>
            </a:r>
          </a:p>
        </p:txBody>
      </p:sp>
    </p:spTree>
    <p:extLst>
      <p:ext uri="{BB962C8B-B14F-4D97-AF65-F5344CB8AC3E}">
        <p14:creationId xmlns:p14="http://schemas.microsoft.com/office/powerpoint/2010/main" val="3573203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FE3A864312CC4CBFDC54696A1A06DE" ma:contentTypeVersion="8" ma:contentTypeDescription="Create a new document." ma:contentTypeScope="" ma:versionID="0a3494ccaef7a28cf9c81505c6081dc3">
  <xsd:schema xmlns:xsd="http://www.w3.org/2001/XMLSchema" xmlns:xs="http://www.w3.org/2001/XMLSchema" xmlns:p="http://schemas.microsoft.com/office/2006/metadata/properties" xmlns:ns3="f1d39bf0-e9f7-46f8-84d3-15d8c791f02c" targetNamespace="http://schemas.microsoft.com/office/2006/metadata/properties" ma:root="true" ma:fieldsID="05107c797c88f68097a1a759aaa9c3f3" ns3:_="">
    <xsd:import namespace="f1d39bf0-e9f7-46f8-84d3-15d8c791f0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39bf0-e9f7-46f8-84d3-15d8c791f0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A1BF67-B620-4E05-AC16-F1E494F1A0D0}">
  <ds:schemaRefs>
    <ds:schemaRef ds:uri="f1d39bf0-e9f7-46f8-84d3-15d8c791f02c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58C98E4-B62F-4D21-B078-96B8A1B6AB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AC77C3-818F-482D-A63C-2C51993CF7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d39bf0-e9f7-46f8-84d3-15d8c791f0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864</TotalTime>
  <Words>1623</Words>
  <Application>Microsoft Office PowerPoint</Application>
  <PresentationFormat>On-screen Show (4:3)</PresentationFormat>
  <Paragraphs>292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Lucida Sans Unicode</vt:lpstr>
      <vt:lpstr>Times New Roman</vt:lpstr>
      <vt:lpstr>Verdana</vt:lpstr>
      <vt:lpstr>Wingdings 2</vt:lpstr>
      <vt:lpstr>Wingdings 3</vt:lpstr>
      <vt:lpstr>Concourse</vt:lpstr>
      <vt:lpstr>Fundamentals of Databases Level 4</vt:lpstr>
      <vt:lpstr>Overview</vt:lpstr>
      <vt:lpstr>Entity Relationship Diagram</vt:lpstr>
      <vt:lpstr>Entity Relationship Diagram</vt:lpstr>
      <vt:lpstr>Identify Entity Types</vt:lpstr>
      <vt:lpstr>Entity Type Definition</vt:lpstr>
      <vt:lpstr>Entity Relationships </vt:lpstr>
      <vt:lpstr>Identify Entity Types</vt:lpstr>
      <vt:lpstr>Entity Relationships </vt:lpstr>
      <vt:lpstr>Entity Relationships </vt:lpstr>
      <vt:lpstr>Entity Relationships </vt:lpstr>
      <vt:lpstr>CARDINALITY and NAMING of RELATIONSHIPS</vt:lpstr>
      <vt:lpstr>OPTIONALITY IN RELATIONSHIPS</vt:lpstr>
      <vt:lpstr>Cardinality of Other relationships</vt:lpstr>
      <vt:lpstr>Many to Many Relationships</vt:lpstr>
      <vt:lpstr>Many to Many Relationships with data associated with them</vt:lpstr>
      <vt:lpstr>Many to Many Relationships with data associated with them</vt:lpstr>
      <vt:lpstr>Resolving Many to Many relationships</vt:lpstr>
      <vt:lpstr>Resolving Many to Many relationships</vt:lpstr>
      <vt:lpstr>Resolving Many to Many relationships</vt:lpstr>
      <vt:lpstr>Resolving Many to Many relationships</vt:lpstr>
      <vt:lpstr>Resolving Many to Many relationships</vt:lpstr>
      <vt:lpstr>Resolving Many to Many Relationships</vt:lpstr>
      <vt:lpstr>We have a Many to Many(M:N) Relationship now</vt:lpstr>
      <vt:lpstr>PowerPoint Presentation</vt:lpstr>
      <vt:lpstr>PowerPoint Presentation</vt:lpstr>
      <vt:lpstr>Summary</vt:lpstr>
    </vt:vector>
  </TitlesOfParts>
  <Company>Leeds Metropolitan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Level 4</dc:title>
  <dc:creator>Faculty of Arts, Environment &amp; Technology</dc:creator>
  <cp:lastModifiedBy>Soosay, Mekala</cp:lastModifiedBy>
  <cp:revision>94</cp:revision>
  <dcterms:created xsi:type="dcterms:W3CDTF">2016-02-02T15:50:54Z</dcterms:created>
  <dcterms:modified xsi:type="dcterms:W3CDTF">2019-10-08T10:44:01Z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0x0101001DFE3A864312CC4CBFDC54696A1A06DE</vt:lpwstr>
  </property>
</Properties>
</file>