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7"/>
  </p:notesMasterIdLst>
  <p:sldIdLst>
    <p:sldId id="257" r:id="rId5"/>
    <p:sldId id="291" r:id="rId6"/>
    <p:sldId id="258" r:id="rId7"/>
    <p:sldId id="259" r:id="rId8"/>
    <p:sldId id="260" r:id="rId9"/>
    <p:sldId id="261" r:id="rId10"/>
    <p:sldId id="312" r:id="rId11"/>
    <p:sldId id="301" r:id="rId12"/>
    <p:sldId id="311" r:id="rId13"/>
    <p:sldId id="319" r:id="rId14"/>
    <p:sldId id="265" r:id="rId15"/>
    <p:sldId id="320" r:id="rId16"/>
    <p:sldId id="272" r:id="rId17"/>
    <p:sldId id="275" r:id="rId18"/>
    <p:sldId id="307" r:id="rId19"/>
    <p:sldId id="308" r:id="rId20"/>
    <p:sldId id="321" r:id="rId21"/>
    <p:sldId id="309" r:id="rId22"/>
    <p:sldId id="302" r:id="rId23"/>
    <p:sldId id="274" r:id="rId24"/>
    <p:sldId id="276" r:id="rId25"/>
    <p:sldId id="294" r:id="rId26"/>
    <p:sldId id="295" r:id="rId27"/>
    <p:sldId id="296" r:id="rId28"/>
    <p:sldId id="303" r:id="rId29"/>
    <p:sldId id="304" r:id="rId30"/>
    <p:sldId id="297" r:id="rId31"/>
    <p:sldId id="315" r:id="rId32"/>
    <p:sldId id="316" r:id="rId33"/>
    <p:sldId id="306" r:id="rId34"/>
    <p:sldId id="317" r:id="rId35"/>
    <p:sldId id="31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osay, Mekala" userId="0367757f-0967-486e-a5fe-732c3a632a04" providerId="ADAL" clId="{56170970-C7BD-4464-BFA1-7A08BDDBB9CB}"/>
    <pc:docChg chg="undo custSel modSld">
      <pc:chgData name="Soosay, Mekala" userId="0367757f-0967-486e-a5fe-732c3a632a04" providerId="ADAL" clId="{56170970-C7BD-4464-BFA1-7A08BDDBB9CB}" dt="2019-10-01T10:49:41.785" v="48" actId="108"/>
      <pc:docMkLst>
        <pc:docMk/>
      </pc:docMkLst>
      <pc:sldChg chg="modSp">
        <pc:chgData name="Soosay, Mekala" userId="0367757f-0967-486e-a5fe-732c3a632a04" providerId="ADAL" clId="{56170970-C7BD-4464-BFA1-7A08BDDBB9CB}" dt="2019-10-01T10:06:24.139" v="7" actId="123"/>
        <pc:sldMkLst>
          <pc:docMk/>
          <pc:sldMk cId="3596089236" sldId="259"/>
        </pc:sldMkLst>
        <pc:spChg chg="mod">
          <ac:chgData name="Soosay, Mekala" userId="0367757f-0967-486e-a5fe-732c3a632a04" providerId="ADAL" clId="{56170970-C7BD-4464-BFA1-7A08BDDBB9CB}" dt="2019-10-01T10:06:24.139" v="7" actId="123"/>
          <ac:spMkLst>
            <pc:docMk/>
            <pc:sldMk cId="3596089236" sldId="259"/>
            <ac:spMk id="5123" creationId="{00000000-0000-0000-0000-000000000000}"/>
          </ac:spMkLst>
        </pc:spChg>
      </pc:sldChg>
      <pc:sldChg chg="modSp">
        <pc:chgData name="Soosay, Mekala" userId="0367757f-0967-486e-a5fe-732c3a632a04" providerId="ADAL" clId="{56170970-C7BD-4464-BFA1-7A08BDDBB9CB}" dt="2019-10-01T10:49:41.785" v="48" actId="108"/>
        <pc:sldMkLst>
          <pc:docMk/>
          <pc:sldMk cId="766286666" sldId="261"/>
        </pc:sldMkLst>
        <pc:spChg chg="mod">
          <ac:chgData name="Soosay, Mekala" userId="0367757f-0967-486e-a5fe-732c3a632a04" providerId="ADAL" clId="{56170970-C7BD-4464-BFA1-7A08BDDBB9CB}" dt="2019-10-01T10:49:41.785" v="48" actId="108"/>
          <ac:spMkLst>
            <pc:docMk/>
            <pc:sldMk cId="766286666" sldId="261"/>
            <ac:spMk id="7171" creationId="{00000000-0000-0000-0000-000000000000}"/>
          </ac:spMkLst>
        </pc:spChg>
      </pc:sldChg>
      <pc:sldChg chg="modSp">
        <pc:chgData name="Soosay, Mekala" userId="0367757f-0967-486e-a5fe-732c3a632a04" providerId="ADAL" clId="{56170970-C7BD-4464-BFA1-7A08BDDBB9CB}" dt="2019-10-01T10:05:20.466" v="2" actId="255"/>
        <pc:sldMkLst>
          <pc:docMk/>
          <pc:sldMk cId="3612096275" sldId="318"/>
        </pc:sldMkLst>
        <pc:spChg chg="mod">
          <ac:chgData name="Soosay, Mekala" userId="0367757f-0967-486e-a5fe-732c3a632a04" providerId="ADAL" clId="{56170970-C7BD-4464-BFA1-7A08BDDBB9CB}" dt="2019-10-01T10:05:20.466" v="2" actId="255"/>
          <ac:spMkLst>
            <pc:docMk/>
            <pc:sldMk cId="3612096275" sldId="318"/>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74FBE-B53C-43F0-9803-1C156F26BC94}" type="doc">
      <dgm:prSet loTypeId="urn:microsoft.com/office/officeart/2005/8/layout/pyramid2" loCatId="list" qsTypeId="urn:microsoft.com/office/officeart/2005/8/quickstyle/simple1" qsCatId="simple" csTypeId="urn:microsoft.com/office/officeart/2005/8/colors/accent1_2" csCatId="accent1" phldr="1"/>
      <dgm:spPr/>
    </dgm:pt>
    <dgm:pt modelId="{82780745-700C-4914-8F15-08F9C6D1E14B}">
      <dgm:prSet phldrT="[Text]"/>
      <dgm:spPr/>
      <dgm:t>
        <a:bodyPr/>
        <a:lstStyle/>
        <a:p>
          <a:r>
            <a:rPr lang="en-GB" dirty="0"/>
            <a:t>Conceptual</a:t>
          </a:r>
        </a:p>
        <a:p>
          <a:r>
            <a:rPr lang="en-GB" dirty="0"/>
            <a:t>Analysis</a:t>
          </a:r>
        </a:p>
      </dgm:t>
    </dgm:pt>
    <dgm:pt modelId="{D4378DD6-F6C9-47A0-AD84-C25B12867DDD}" type="parTrans" cxnId="{D392DF08-26DE-47BF-86FA-139AAB78289C}">
      <dgm:prSet/>
      <dgm:spPr/>
      <dgm:t>
        <a:bodyPr/>
        <a:lstStyle/>
        <a:p>
          <a:endParaRPr lang="en-GB"/>
        </a:p>
      </dgm:t>
    </dgm:pt>
    <dgm:pt modelId="{87860E50-031A-43A3-B739-F2F9AAA2C5A4}" type="sibTrans" cxnId="{D392DF08-26DE-47BF-86FA-139AAB78289C}">
      <dgm:prSet/>
      <dgm:spPr/>
      <dgm:t>
        <a:bodyPr/>
        <a:lstStyle/>
        <a:p>
          <a:endParaRPr lang="en-GB"/>
        </a:p>
      </dgm:t>
    </dgm:pt>
    <dgm:pt modelId="{2747CDB4-E300-4C43-A24D-09DB4F61B519}">
      <dgm:prSet phldrT="[Text]"/>
      <dgm:spPr/>
      <dgm:t>
        <a:bodyPr/>
        <a:lstStyle/>
        <a:p>
          <a:r>
            <a:rPr lang="en-GB" dirty="0"/>
            <a:t>Logical</a:t>
          </a:r>
        </a:p>
        <a:p>
          <a:r>
            <a:rPr lang="en-GB" dirty="0"/>
            <a:t>Design</a:t>
          </a:r>
        </a:p>
      </dgm:t>
    </dgm:pt>
    <dgm:pt modelId="{5B9B8C61-1680-4CEA-9E47-003ED92E703F}" type="parTrans" cxnId="{03966377-E4B6-4C43-95EC-ECF19DFE8CEA}">
      <dgm:prSet/>
      <dgm:spPr/>
      <dgm:t>
        <a:bodyPr/>
        <a:lstStyle/>
        <a:p>
          <a:endParaRPr lang="en-GB"/>
        </a:p>
      </dgm:t>
    </dgm:pt>
    <dgm:pt modelId="{2307F3AA-0298-4270-BC17-FEF3D9B2D10A}" type="sibTrans" cxnId="{03966377-E4B6-4C43-95EC-ECF19DFE8CEA}">
      <dgm:prSet/>
      <dgm:spPr/>
      <dgm:t>
        <a:bodyPr/>
        <a:lstStyle/>
        <a:p>
          <a:endParaRPr lang="en-GB"/>
        </a:p>
      </dgm:t>
    </dgm:pt>
    <dgm:pt modelId="{C10C77F2-567E-49E6-BFD7-E11F92AB5690}">
      <dgm:prSet phldrT="[Text]"/>
      <dgm:spPr/>
      <dgm:t>
        <a:bodyPr/>
        <a:lstStyle/>
        <a:p>
          <a:r>
            <a:rPr lang="en-GB" dirty="0"/>
            <a:t>Physical Implementation</a:t>
          </a:r>
        </a:p>
      </dgm:t>
    </dgm:pt>
    <dgm:pt modelId="{E2806318-4394-4138-BA91-E07C3684E8A7}" type="parTrans" cxnId="{35BFB119-13BE-4F61-BBFE-A12A9E9F3AB0}">
      <dgm:prSet/>
      <dgm:spPr/>
      <dgm:t>
        <a:bodyPr/>
        <a:lstStyle/>
        <a:p>
          <a:endParaRPr lang="en-GB"/>
        </a:p>
      </dgm:t>
    </dgm:pt>
    <dgm:pt modelId="{B449CCA8-E42F-4B7C-A992-2E801E5984B7}" type="sibTrans" cxnId="{35BFB119-13BE-4F61-BBFE-A12A9E9F3AB0}">
      <dgm:prSet/>
      <dgm:spPr/>
      <dgm:t>
        <a:bodyPr/>
        <a:lstStyle/>
        <a:p>
          <a:endParaRPr lang="en-GB"/>
        </a:p>
      </dgm:t>
    </dgm:pt>
    <dgm:pt modelId="{FCA4B927-5DC5-4541-B5B8-A882D2FF180E}" type="pres">
      <dgm:prSet presAssocID="{9DA74FBE-B53C-43F0-9803-1C156F26BC94}" presName="compositeShape" presStyleCnt="0">
        <dgm:presLayoutVars>
          <dgm:dir/>
          <dgm:resizeHandles/>
        </dgm:presLayoutVars>
      </dgm:prSet>
      <dgm:spPr/>
    </dgm:pt>
    <dgm:pt modelId="{5B7C604A-2E73-4B36-B224-03D10F77FCE3}" type="pres">
      <dgm:prSet presAssocID="{9DA74FBE-B53C-43F0-9803-1C156F26BC94}" presName="pyramid" presStyleLbl="node1" presStyleIdx="0" presStyleCnt="1" custScaleX="147737" custLinFactNeighborX="3975" custLinFactNeighborY="-501"/>
      <dgm:spPr/>
    </dgm:pt>
    <dgm:pt modelId="{E07315F0-039B-452A-AB4A-A6299D7DB021}" type="pres">
      <dgm:prSet presAssocID="{9DA74FBE-B53C-43F0-9803-1C156F26BC94}" presName="theList" presStyleCnt="0"/>
      <dgm:spPr/>
    </dgm:pt>
    <dgm:pt modelId="{4F60E010-8C37-4843-82E4-9DE7B4B856D1}" type="pres">
      <dgm:prSet presAssocID="{82780745-700C-4914-8F15-08F9C6D1E14B}" presName="aNode" presStyleLbl="fgAcc1" presStyleIdx="0" presStyleCnt="3" custScaleX="53846" custScaleY="72107" custLinFactY="32443" custLinFactNeighborX="-45135" custLinFactNeighborY="100000">
        <dgm:presLayoutVars>
          <dgm:bulletEnabled val="1"/>
        </dgm:presLayoutVars>
      </dgm:prSet>
      <dgm:spPr/>
    </dgm:pt>
    <dgm:pt modelId="{857BCDFF-C4AE-41AB-8A02-B3EDFE27290B}" type="pres">
      <dgm:prSet presAssocID="{82780745-700C-4914-8F15-08F9C6D1E14B}" presName="aSpace" presStyleCnt="0"/>
      <dgm:spPr/>
    </dgm:pt>
    <dgm:pt modelId="{ECAD15BE-F093-46CE-B476-7A065C02055C}" type="pres">
      <dgm:prSet presAssocID="{2747CDB4-E300-4C43-A24D-09DB4F61B519}" presName="aNode" presStyleLbl="fgAcc1" presStyleIdx="1" presStyleCnt="3" custScaleX="88035" custScaleY="86474" custLinFactY="33697" custLinFactNeighborX="-45135" custLinFactNeighborY="100000">
        <dgm:presLayoutVars>
          <dgm:bulletEnabled val="1"/>
        </dgm:presLayoutVars>
      </dgm:prSet>
      <dgm:spPr/>
    </dgm:pt>
    <dgm:pt modelId="{911CC510-111D-4719-9BC0-1775E9E84F23}" type="pres">
      <dgm:prSet presAssocID="{2747CDB4-E300-4C43-A24D-09DB4F61B519}" presName="aSpace" presStyleCnt="0"/>
      <dgm:spPr/>
    </dgm:pt>
    <dgm:pt modelId="{051BCE82-47BD-45AF-9247-57F34DFBA0A2}" type="pres">
      <dgm:prSet presAssocID="{C10C77F2-567E-49E6-BFD7-E11F92AB5690}" presName="aNode" presStyleLbl="fgAcc1" presStyleIdx="2" presStyleCnt="3" custScaleX="136783" custScaleY="68845" custLinFactY="32849" custLinFactNeighborX="-43553" custLinFactNeighborY="100000">
        <dgm:presLayoutVars>
          <dgm:bulletEnabled val="1"/>
        </dgm:presLayoutVars>
      </dgm:prSet>
      <dgm:spPr/>
    </dgm:pt>
    <dgm:pt modelId="{E656442E-D545-40C6-A923-7DF5B136D196}" type="pres">
      <dgm:prSet presAssocID="{C10C77F2-567E-49E6-BFD7-E11F92AB5690}" presName="aSpace" presStyleCnt="0"/>
      <dgm:spPr/>
    </dgm:pt>
  </dgm:ptLst>
  <dgm:cxnLst>
    <dgm:cxn modelId="{D392DF08-26DE-47BF-86FA-139AAB78289C}" srcId="{9DA74FBE-B53C-43F0-9803-1C156F26BC94}" destId="{82780745-700C-4914-8F15-08F9C6D1E14B}" srcOrd="0" destOrd="0" parTransId="{D4378DD6-F6C9-47A0-AD84-C25B12867DDD}" sibTransId="{87860E50-031A-43A3-B739-F2F9AAA2C5A4}"/>
    <dgm:cxn modelId="{FF076F09-8599-44AC-9D18-E0F0023DD80E}" type="presOf" srcId="{C10C77F2-567E-49E6-BFD7-E11F92AB5690}" destId="{051BCE82-47BD-45AF-9247-57F34DFBA0A2}" srcOrd="0" destOrd="0" presId="urn:microsoft.com/office/officeart/2005/8/layout/pyramid2"/>
    <dgm:cxn modelId="{80B9DC0C-C129-420B-A03D-EE3ECF9B3D79}" type="presOf" srcId="{2747CDB4-E300-4C43-A24D-09DB4F61B519}" destId="{ECAD15BE-F093-46CE-B476-7A065C02055C}" srcOrd="0" destOrd="0" presId="urn:microsoft.com/office/officeart/2005/8/layout/pyramid2"/>
    <dgm:cxn modelId="{35BFB119-13BE-4F61-BBFE-A12A9E9F3AB0}" srcId="{9DA74FBE-B53C-43F0-9803-1C156F26BC94}" destId="{C10C77F2-567E-49E6-BFD7-E11F92AB5690}" srcOrd="2" destOrd="0" parTransId="{E2806318-4394-4138-BA91-E07C3684E8A7}" sibTransId="{B449CCA8-E42F-4B7C-A992-2E801E5984B7}"/>
    <dgm:cxn modelId="{03966377-E4B6-4C43-95EC-ECF19DFE8CEA}" srcId="{9DA74FBE-B53C-43F0-9803-1C156F26BC94}" destId="{2747CDB4-E300-4C43-A24D-09DB4F61B519}" srcOrd="1" destOrd="0" parTransId="{5B9B8C61-1680-4CEA-9E47-003ED92E703F}" sibTransId="{2307F3AA-0298-4270-BC17-FEF3D9B2D10A}"/>
    <dgm:cxn modelId="{796BA6D7-08D2-4831-A050-E9F1957C595A}" type="presOf" srcId="{9DA74FBE-B53C-43F0-9803-1C156F26BC94}" destId="{FCA4B927-5DC5-4541-B5B8-A882D2FF180E}" srcOrd="0" destOrd="0" presId="urn:microsoft.com/office/officeart/2005/8/layout/pyramid2"/>
    <dgm:cxn modelId="{AFB27FFD-5865-4488-AAE4-1E7FCF2C3118}" type="presOf" srcId="{82780745-700C-4914-8F15-08F9C6D1E14B}" destId="{4F60E010-8C37-4843-82E4-9DE7B4B856D1}" srcOrd="0" destOrd="0" presId="urn:microsoft.com/office/officeart/2005/8/layout/pyramid2"/>
    <dgm:cxn modelId="{52EE7CCF-DE08-4190-A4C5-D2324C7F9978}" type="presParOf" srcId="{FCA4B927-5DC5-4541-B5B8-A882D2FF180E}" destId="{5B7C604A-2E73-4B36-B224-03D10F77FCE3}" srcOrd="0" destOrd="0" presId="urn:microsoft.com/office/officeart/2005/8/layout/pyramid2"/>
    <dgm:cxn modelId="{FFBBC965-40AF-4376-B943-D99117685F80}" type="presParOf" srcId="{FCA4B927-5DC5-4541-B5B8-A882D2FF180E}" destId="{E07315F0-039B-452A-AB4A-A6299D7DB021}" srcOrd="1" destOrd="0" presId="urn:microsoft.com/office/officeart/2005/8/layout/pyramid2"/>
    <dgm:cxn modelId="{B800B56F-2844-4784-A753-4387E29724E4}" type="presParOf" srcId="{E07315F0-039B-452A-AB4A-A6299D7DB021}" destId="{4F60E010-8C37-4843-82E4-9DE7B4B856D1}" srcOrd="0" destOrd="0" presId="urn:microsoft.com/office/officeart/2005/8/layout/pyramid2"/>
    <dgm:cxn modelId="{31178155-B737-4B98-B00C-8213EE53E719}" type="presParOf" srcId="{E07315F0-039B-452A-AB4A-A6299D7DB021}" destId="{857BCDFF-C4AE-41AB-8A02-B3EDFE27290B}" srcOrd="1" destOrd="0" presId="urn:microsoft.com/office/officeart/2005/8/layout/pyramid2"/>
    <dgm:cxn modelId="{1D9EF1B0-79F9-4DFF-B5C7-83D7D88B798E}" type="presParOf" srcId="{E07315F0-039B-452A-AB4A-A6299D7DB021}" destId="{ECAD15BE-F093-46CE-B476-7A065C02055C}" srcOrd="2" destOrd="0" presId="urn:microsoft.com/office/officeart/2005/8/layout/pyramid2"/>
    <dgm:cxn modelId="{52D91F6A-202C-49F1-B0C2-3399A5CB09E5}" type="presParOf" srcId="{E07315F0-039B-452A-AB4A-A6299D7DB021}" destId="{911CC510-111D-4719-9BC0-1775E9E84F23}" srcOrd="3" destOrd="0" presId="urn:microsoft.com/office/officeart/2005/8/layout/pyramid2"/>
    <dgm:cxn modelId="{B382EF05-0D94-4C06-996B-8397898EF359}" type="presParOf" srcId="{E07315F0-039B-452A-AB4A-A6299D7DB021}" destId="{051BCE82-47BD-45AF-9247-57F34DFBA0A2}" srcOrd="4" destOrd="0" presId="urn:microsoft.com/office/officeart/2005/8/layout/pyramid2"/>
    <dgm:cxn modelId="{2A29F30E-0526-42A7-B227-1AF648A75C89}" type="presParOf" srcId="{E07315F0-039B-452A-AB4A-A6299D7DB021}" destId="{E656442E-D545-40C6-A923-7DF5B136D19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C604A-2E73-4B36-B224-03D10F77FCE3}">
      <dsp:nvSpPr>
        <dsp:cNvPr id="0" name=""/>
        <dsp:cNvSpPr/>
      </dsp:nvSpPr>
      <dsp:spPr>
        <a:xfrm>
          <a:off x="648065" y="0"/>
          <a:ext cx="5744652" cy="3888432"/>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60E010-8C37-4843-82E4-9DE7B4B856D1}">
      <dsp:nvSpPr>
        <dsp:cNvPr id="0" name=""/>
        <dsp:cNvSpPr/>
      </dsp:nvSpPr>
      <dsp:spPr>
        <a:xfrm>
          <a:off x="2808315" y="916622"/>
          <a:ext cx="1360947" cy="846625"/>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Conceptual</a:t>
          </a:r>
        </a:p>
        <a:p>
          <a:pPr marL="0" lvl="0" indent="0" algn="ctr" defTabSz="666750">
            <a:lnSpc>
              <a:spcPct val="90000"/>
            </a:lnSpc>
            <a:spcBef>
              <a:spcPct val="0"/>
            </a:spcBef>
            <a:spcAft>
              <a:spcPct val="35000"/>
            </a:spcAft>
            <a:buNone/>
          </a:pPr>
          <a:r>
            <a:rPr lang="en-GB" sz="1500" kern="1200" dirty="0"/>
            <a:t>Analysis</a:t>
          </a:r>
        </a:p>
      </dsp:txBody>
      <dsp:txXfrm>
        <a:off x="2849644" y="957951"/>
        <a:ext cx="1278289" cy="763967"/>
      </dsp:txXfrm>
    </dsp:sp>
    <dsp:sp modelId="{ECAD15BE-F093-46CE-B476-7A065C02055C}">
      <dsp:nvSpPr>
        <dsp:cNvPr id="0" name=""/>
        <dsp:cNvSpPr/>
      </dsp:nvSpPr>
      <dsp:spPr>
        <a:xfrm>
          <a:off x="2376255" y="1924737"/>
          <a:ext cx="2225067" cy="101531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Logical</a:t>
          </a:r>
        </a:p>
        <a:p>
          <a:pPr marL="0" lvl="0" indent="0" algn="ctr" defTabSz="666750">
            <a:lnSpc>
              <a:spcPct val="90000"/>
            </a:lnSpc>
            <a:spcBef>
              <a:spcPct val="0"/>
            </a:spcBef>
            <a:spcAft>
              <a:spcPct val="35000"/>
            </a:spcAft>
            <a:buNone/>
          </a:pPr>
          <a:r>
            <a:rPr lang="en-GB" sz="1500" kern="1200" dirty="0"/>
            <a:t>Design</a:t>
          </a:r>
        </a:p>
      </dsp:txBody>
      <dsp:txXfrm>
        <a:off x="2425818" y="1974300"/>
        <a:ext cx="2125941" cy="916186"/>
      </dsp:txXfrm>
    </dsp:sp>
    <dsp:sp modelId="{051BCE82-47BD-45AF-9247-57F34DFBA0A2}">
      <dsp:nvSpPr>
        <dsp:cNvPr id="0" name=""/>
        <dsp:cNvSpPr/>
      </dsp:nvSpPr>
      <dsp:spPr>
        <a:xfrm>
          <a:off x="1800191" y="3076858"/>
          <a:ext cx="3457164" cy="808325"/>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Physical Implementation</a:t>
          </a:r>
        </a:p>
      </dsp:txBody>
      <dsp:txXfrm>
        <a:off x="1839650" y="3116317"/>
        <a:ext cx="3378246" cy="72940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C09FC3-8373-41FC-8D35-E8CA4638B3E5}" type="datetimeFigureOut">
              <a:rPr lang="en-GB" smtClean="0"/>
              <a:t>01/10/2019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BB423-114B-482F-80D9-D4DF185B2E1B}" type="slidenum">
              <a:rPr lang="en-GB" smtClean="0"/>
              <a:t>‹#›</a:t>
            </a:fld>
            <a:endParaRPr lang="en-GB"/>
          </a:p>
        </p:txBody>
      </p:sp>
    </p:spTree>
    <p:extLst>
      <p:ext uri="{BB962C8B-B14F-4D97-AF65-F5344CB8AC3E}">
        <p14:creationId xmlns:p14="http://schemas.microsoft.com/office/powerpoint/2010/main" val="3493236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Image Placeholder 1"/>
          <p:cNvSpPr>
            <a:spLocks noGrp="1" noRot="1" noChangeAspect="1" noTextEdit="1"/>
          </p:cNvSpPr>
          <p:nvPr>
            <p:ph type="sldImg"/>
          </p:nvPr>
        </p:nvSpPr>
        <p:spPr>
          <a:ln/>
        </p:spPr>
      </p:sp>
      <p:sp>
        <p:nvSpPr>
          <p:cNvPr id="303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303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D01BEC-216B-4F3E-92FC-5E49B8A413BA}" type="slidenum">
              <a:rPr lang="en-GB" smtClean="0"/>
              <a:pPr eaLnBrk="1" hangingPunct="1"/>
              <a:t>3</a:t>
            </a:fld>
            <a:endParaRPr lang="en-GB"/>
          </a:p>
        </p:txBody>
      </p:sp>
    </p:spTree>
    <p:extLst>
      <p:ext uri="{BB962C8B-B14F-4D97-AF65-F5344CB8AC3E}">
        <p14:creationId xmlns:p14="http://schemas.microsoft.com/office/powerpoint/2010/main" val="381568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1"/>
          <p:cNvSpPr>
            <a:spLocks noGrp="1" noRot="1" noChangeAspect="1" noTextEdit="1"/>
          </p:cNvSpPr>
          <p:nvPr>
            <p:ph type="sldImg"/>
          </p:nvPr>
        </p:nvSpPr>
        <p:spPr>
          <a:ln/>
        </p:spPr>
      </p:sp>
      <p:sp>
        <p:nvSpPr>
          <p:cNvPr id="304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304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9A1DF6-63B1-4A6E-9410-5D5EDB539505}" type="slidenum">
              <a:rPr lang="en-GB" smtClean="0"/>
              <a:pPr eaLnBrk="1" hangingPunct="1"/>
              <a:t>5</a:t>
            </a:fld>
            <a:endParaRPr lang="en-GB"/>
          </a:p>
        </p:txBody>
      </p:sp>
    </p:spTree>
    <p:extLst>
      <p:ext uri="{BB962C8B-B14F-4D97-AF65-F5344CB8AC3E}">
        <p14:creationId xmlns:p14="http://schemas.microsoft.com/office/powerpoint/2010/main" val="32974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Slide Image Placeholder 1"/>
          <p:cNvSpPr>
            <a:spLocks noGrp="1" noRot="1" noChangeAspect="1" noTextEdit="1"/>
          </p:cNvSpPr>
          <p:nvPr>
            <p:ph type="sldImg"/>
          </p:nvPr>
        </p:nvSpPr>
        <p:spPr>
          <a:ln/>
        </p:spPr>
      </p:sp>
      <p:sp>
        <p:nvSpPr>
          <p:cNvPr id="307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307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359AFB-E82F-4FE2-B30B-817D56E2C85C}" type="slidenum">
              <a:rPr lang="en-GB" smtClean="0"/>
              <a:pPr eaLnBrk="1" hangingPunct="1"/>
              <a:t>8</a:t>
            </a:fld>
            <a:endParaRPr lang="en-GB"/>
          </a:p>
        </p:txBody>
      </p:sp>
    </p:spTree>
    <p:extLst>
      <p:ext uri="{BB962C8B-B14F-4D97-AF65-F5344CB8AC3E}">
        <p14:creationId xmlns:p14="http://schemas.microsoft.com/office/powerpoint/2010/main" val="217672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a:ln/>
        </p:spPr>
      </p:sp>
      <p:sp>
        <p:nvSpPr>
          <p:cNvPr id="308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308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37F021-6CCD-4227-ABD8-2F3817B99010}" type="slidenum">
              <a:rPr lang="en-GB" smtClean="0"/>
              <a:pPr eaLnBrk="1" hangingPunct="1"/>
              <a:t>11</a:t>
            </a:fld>
            <a:endParaRPr lang="en-GB"/>
          </a:p>
        </p:txBody>
      </p:sp>
    </p:spTree>
    <p:extLst>
      <p:ext uri="{BB962C8B-B14F-4D97-AF65-F5344CB8AC3E}">
        <p14:creationId xmlns:p14="http://schemas.microsoft.com/office/powerpoint/2010/main" val="148098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a:ln/>
        </p:spPr>
      </p:sp>
      <p:sp>
        <p:nvSpPr>
          <p:cNvPr id="308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308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37F021-6CCD-4227-ABD8-2F3817B99010}" type="slidenum">
              <a:rPr lang="en-GB" smtClean="0"/>
              <a:pPr eaLnBrk="1" hangingPunct="1"/>
              <a:t>12</a:t>
            </a:fld>
            <a:endParaRPr lang="en-GB"/>
          </a:p>
        </p:txBody>
      </p:sp>
    </p:spTree>
    <p:extLst>
      <p:ext uri="{BB962C8B-B14F-4D97-AF65-F5344CB8AC3E}">
        <p14:creationId xmlns:p14="http://schemas.microsoft.com/office/powerpoint/2010/main" val="417346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Slide Image Placeholder 1"/>
          <p:cNvSpPr>
            <a:spLocks noGrp="1" noRot="1" noChangeAspect="1" noTextEdit="1"/>
          </p:cNvSpPr>
          <p:nvPr>
            <p:ph type="sldImg"/>
          </p:nvPr>
        </p:nvSpPr>
        <p:spPr>
          <a:ln/>
        </p:spPr>
      </p:sp>
      <p:sp>
        <p:nvSpPr>
          <p:cNvPr id="315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Start with Conceptual model then Logical model then Physical implementation</a:t>
            </a:r>
          </a:p>
          <a:p>
            <a:r>
              <a:rPr lang="en-GB" dirty="0"/>
              <a:t>Conceptual Analysis – ERD’s</a:t>
            </a:r>
          </a:p>
          <a:p>
            <a:r>
              <a:rPr lang="en-GB" dirty="0"/>
              <a:t>Logical Design - Relations</a:t>
            </a:r>
          </a:p>
          <a:p>
            <a:endParaRPr lang="en-GB" dirty="0"/>
          </a:p>
        </p:txBody>
      </p:sp>
      <p:sp>
        <p:nvSpPr>
          <p:cNvPr id="315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D4D152-3D8D-4AFC-AD61-F21FD854817E}" type="slidenum">
              <a:rPr lang="en-GB" smtClean="0"/>
              <a:pPr eaLnBrk="1" hangingPunct="1"/>
              <a:t>13</a:t>
            </a:fld>
            <a:endParaRPr lang="en-GB"/>
          </a:p>
        </p:txBody>
      </p:sp>
    </p:spTree>
    <p:extLst>
      <p:ext uri="{BB962C8B-B14F-4D97-AF65-F5344CB8AC3E}">
        <p14:creationId xmlns:p14="http://schemas.microsoft.com/office/powerpoint/2010/main" val="19134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Slide Image Placeholder 1"/>
          <p:cNvSpPr>
            <a:spLocks noGrp="1" noRot="1" noChangeAspect="1" noTextEdit="1"/>
          </p:cNvSpPr>
          <p:nvPr>
            <p:ph type="sldImg"/>
          </p:nvPr>
        </p:nvSpPr>
        <p:spPr>
          <a:ln/>
        </p:spPr>
      </p:sp>
      <p:sp>
        <p:nvSpPr>
          <p:cNvPr id="320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320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FB4899-17B4-448E-83A4-2EEAB8CD93F3}" type="slidenum">
              <a:rPr lang="en-GB" smtClean="0"/>
              <a:pPr eaLnBrk="1" hangingPunct="1"/>
              <a:t>14</a:t>
            </a:fld>
            <a:endParaRPr lang="en-GB"/>
          </a:p>
        </p:txBody>
      </p:sp>
    </p:spTree>
    <p:extLst>
      <p:ext uri="{BB962C8B-B14F-4D97-AF65-F5344CB8AC3E}">
        <p14:creationId xmlns:p14="http://schemas.microsoft.com/office/powerpoint/2010/main" val="1453265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a:ln/>
        </p:spPr>
      </p:sp>
      <p:sp>
        <p:nvSpPr>
          <p:cNvPr id="318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318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AE9FF8-FCE0-438B-BF11-B3F3C4A1FD77}" type="slidenum">
              <a:rPr lang="en-GB" smtClean="0"/>
              <a:pPr eaLnBrk="1" hangingPunct="1"/>
              <a:t>20</a:t>
            </a:fld>
            <a:endParaRPr lang="en-GB"/>
          </a:p>
        </p:txBody>
      </p:sp>
    </p:spTree>
    <p:extLst>
      <p:ext uri="{BB962C8B-B14F-4D97-AF65-F5344CB8AC3E}">
        <p14:creationId xmlns:p14="http://schemas.microsoft.com/office/powerpoint/2010/main" val="356484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87B669C-F192-44A1-8A93-B584D2D60EA4}" type="datetimeFigureOut">
              <a:rPr lang="en-GB" smtClean="0"/>
              <a:t>01/10/2019</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F1268D-DDF4-4999-B09A-4974840E3802}"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7B669C-F192-44A1-8A93-B584D2D60EA4}" type="datetimeFigureOut">
              <a:rPr lang="en-GB" smtClean="0"/>
              <a:t>01/10/2019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F1268D-DDF4-4999-B09A-4974840E380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7B669C-F192-44A1-8A93-B584D2D60EA4}" type="datetimeFigureOut">
              <a:rPr lang="en-GB" smtClean="0"/>
              <a:t>01/10/2019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F1268D-DDF4-4999-B09A-4974840E380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7B669C-F192-44A1-8A93-B584D2D60EA4}" type="datetimeFigureOut">
              <a:rPr lang="en-GB" smtClean="0"/>
              <a:t>01/10/2019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F1268D-DDF4-4999-B09A-4974840E3802}" type="slidenum">
              <a:rPr lang="en-GB" smtClean="0"/>
              <a:t>‹#›</a:t>
            </a:fld>
            <a:endParaRPr lang="en-GB"/>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87B669C-F192-44A1-8A93-B584D2D60EA4}" type="datetimeFigureOut">
              <a:rPr lang="en-GB" smtClean="0"/>
              <a:t>01/10/2019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F1268D-DDF4-4999-B09A-4974840E3802}"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87B669C-F192-44A1-8A93-B584D2D60EA4}" type="datetimeFigureOut">
              <a:rPr lang="en-GB" smtClean="0"/>
              <a:t>01/10/2019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F1268D-DDF4-4999-B09A-4974840E3802}" type="slidenum">
              <a:rPr lang="en-GB" smtClean="0"/>
              <a:t>‹#›</a:t>
            </a:fld>
            <a:endParaRPr lang="en-GB"/>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87B669C-F192-44A1-8A93-B584D2D60EA4}" type="datetimeFigureOut">
              <a:rPr lang="en-GB" smtClean="0"/>
              <a:t>01/10/2019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F1268D-DDF4-4999-B09A-4974840E3802}"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87B669C-F192-44A1-8A93-B584D2D60EA4}" type="datetimeFigureOut">
              <a:rPr lang="en-GB" smtClean="0"/>
              <a:t>01/10/2019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F1268D-DDF4-4999-B09A-4974840E3802}" type="slidenum">
              <a:rPr lang="en-GB" smtClean="0"/>
              <a:t>‹#›</a:t>
            </a:fld>
            <a:endParaRPr lang="en-GB"/>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B669C-F192-44A1-8A93-B584D2D60EA4}" type="datetimeFigureOut">
              <a:rPr lang="en-GB" smtClean="0"/>
              <a:t>01/10/2019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F1268D-DDF4-4999-B09A-4974840E380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87B669C-F192-44A1-8A93-B584D2D60EA4}" type="datetimeFigureOut">
              <a:rPr lang="en-GB" smtClean="0"/>
              <a:t>01/10/2019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F1268D-DDF4-4999-B09A-4974840E3802}"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87B669C-F192-44A1-8A93-B584D2D60EA4}" type="datetimeFigureOut">
              <a:rPr lang="en-GB" smtClean="0"/>
              <a:t>01/10/2019</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F1268D-DDF4-4999-B09A-4974840E3802}"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87B669C-F192-44A1-8A93-B584D2D60EA4}" type="datetimeFigureOut">
              <a:rPr lang="en-GB" smtClean="0"/>
              <a:t>01/10/2019</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F1268D-DDF4-4999-B09A-4974840E3802}"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4213" y="1125538"/>
            <a:ext cx="7772400" cy="1470025"/>
          </a:xfrm>
        </p:spPr>
        <p:txBody>
          <a:bodyPr>
            <a:normAutofit/>
          </a:bodyPr>
          <a:lstStyle/>
          <a:p>
            <a:pPr algn="ctr"/>
            <a:r>
              <a:rPr lang="en-GB" dirty="0">
                <a:latin typeface="Calibri" panose="020F0502020204030204" pitchFamily="34" charset="0"/>
                <a:cs typeface="Calibri" panose="020F0502020204030204" pitchFamily="34" charset="0"/>
              </a:rPr>
              <a:t>Fundamentals of Databases</a:t>
            </a:r>
            <a:br>
              <a:rPr lang="en-GB" dirty="0">
                <a:latin typeface="Calibri" panose="020F0502020204030204" pitchFamily="34" charset="0"/>
                <a:cs typeface="Calibri" panose="020F0502020204030204" pitchFamily="34" charset="0"/>
              </a:rPr>
            </a:br>
            <a:r>
              <a:rPr lang="en-GB" sz="2400" dirty="0">
                <a:latin typeface="Calibri" panose="020F0502020204030204" pitchFamily="34" charset="0"/>
                <a:cs typeface="Calibri" panose="020F0502020204030204" pitchFamily="34" charset="0"/>
              </a:rPr>
              <a:t>Level 4</a:t>
            </a:r>
          </a:p>
        </p:txBody>
      </p:sp>
      <p:sp>
        <p:nvSpPr>
          <p:cNvPr id="3075" name="Subtitle 2"/>
          <p:cNvSpPr>
            <a:spLocks noGrp="1"/>
          </p:cNvSpPr>
          <p:nvPr>
            <p:ph type="subTitle" idx="1"/>
          </p:nvPr>
        </p:nvSpPr>
        <p:spPr>
          <a:xfrm>
            <a:off x="755650" y="3213100"/>
            <a:ext cx="7777163" cy="2447925"/>
          </a:xfrm>
        </p:spPr>
        <p:txBody>
          <a:bodyPr/>
          <a:lstStyle/>
          <a:p>
            <a:pPr algn="ctr"/>
            <a:r>
              <a:rPr lang="en-GB" dirty="0">
                <a:latin typeface="Calibri" panose="020F0502020204030204" pitchFamily="34" charset="0"/>
                <a:cs typeface="Calibri" panose="020F0502020204030204" pitchFamily="34" charset="0"/>
              </a:rPr>
              <a:t>Introduction to Databases &amp; Modelling</a:t>
            </a:r>
          </a:p>
          <a:p>
            <a:pPr algn="ctr"/>
            <a:r>
              <a:rPr lang="en-GB" dirty="0">
                <a:solidFill>
                  <a:schemeClr val="tx1"/>
                </a:solidFill>
                <a:latin typeface="Calibri" panose="020F0502020204030204" pitchFamily="34" charset="0"/>
                <a:cs typeface="Calibri" panose="020F0502020204030204" pitchFamily="34" charset="0"/>
              </a:rPr>
              <a:t>Lecture 1</a:t>
            </a:r>
          </a:p>
          <a:p>
            <a:pPr algn="ctr"/>
            <a:r>
              <a:rPr lang="en-GB" dirty="0">
                <a:latin typeface="Calibri" panose="020F0502020204030204" pitchFamily="34" charset="0"/>
                <a:cs typeface="Calibri" panose="020F0502020204030204" pitchFamily="34" charset="0"/>
              </a:rPr>
              <a:t>Meg Soosay </a:t>
            </a:r>
          </a:p>
          <a:p>
            <a:pPr algn="ctr"/>
            <a:r>
              <a:rPr lang="en-GB" sz="1400" dirty="0">
                <a:latin typeface="Calibri" panose="020F0502020204030204" pitchFamily="34" charset="0"/>
                <a:cs typeface="Calibri" panose="020F0502020204030204" pitchFamily="34" charset="0"/>
              </a:rPr>
              <a:t>using materials developed by Lesley Earle</a:t>
            </a:r>
          </a:p>
        </p:txBody>
      </p:sp>
      <p:sp>
        <p:nvSpPr>
          <p:cNvPr id="30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A44258-EA6F-40C9-99DA-7ACAE0742499}" type="slidenum">
              <a:rPr lang="en-GB" smtClean="0">
                <a:latin typeface="Calibri" panose="020F0502020204030204" pitchFamily="34" charset="0"/>
                <a:cs typeface="Calibri" panose="020F0502020204030204" pitchFamily="34" charset="0"/>
              </a:rPr>
              <a:pPr eaLnBrk="1" hangingPunct="1"/>
              <a:t>1</a:t>
            </a:fld>
            <a:endParaRPr lang="en-GB">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403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The Database Management System (DBMS)</a:t>
            </a:r>
          </a:p>
        </p:txBody>
      </p:sp>
      <p:pic>
        <p:nvPicPr>
          <p:cNvPr id="4" name="Picture 11" descr="Fig01-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40835" y="1700808"/>
            <a:ext cx="7813392" cy="39604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Footer Placeholder 4"/>
          <p:cNvSpPr>
            <a:spLocks noGrp="1"/>
          </p:cNvSpPr>
          <p:nvPr>
            <p:ph type="ftr" sz="quarter" idx="10"/>
          </p:nvPr>
        </p:nvSpPr>
        <p:spPr>
          <a:xfrm>
            <a:off x="1042295" y="5802885"/>
            <a:ext cx="6781800" cy="254000"/>
          </a:xfrm>
        </p:spPr>
        <p:txBody>
          <a:bodyPr/>
          <a:lstStyle/>
          <a:p>
            <a:r>
              <a:rPr lang="en-US" altLang="en-US" dirty="0"/>
              <a:t>Database Systems: Design, Implementation, &amp; Management, 6</a:t>
            </a:r>
            <a:r>
              <a:rPr lang="en-US" altLang="en-US" baseline="30000" dirty="0"/>
              <a:t>th</a:t>
            </a:r>
            <a:r>
              <a:rPr lang="en-US" altLang="en-US" dirty="0"/>
              <a:t> Edition, Rob &amp; Coronel</a:t>
            </a:r>
            <a:endParaRPr lang="en-US" altLang="en-US" sz="1400" dirty="0">
              <a:solidFill>
                <a:schemeClr val="tx1"/>
              </a:solidFill>
            </a:endParaRPr>
          </a:p>
        </p:txBody>
      </p:sp>
      <p:sp>
        <p:nvSpPr>
          <p:cNvPr id="6" name="TextBox 5"/>
          <p:cNvSpPr txBox="1"/>
          <p:nvPr/>
        </p:nvSpPr>
        <p:spPr>
          <a:xfrm>
            <a:off x="6948264" y="2132856"/>
            <a:ext cx="1595911" cy="923330"/>
          </a:xfrm>
          <a:prstGeom prst="rect">
            <a:avLst/>
          </a:prstGeom>
          <a:noFill/>
        </p:spPr>
        <p:txBody>
          <a:bodyPr wrap="square" rtlCol="0">
            <a:spAutoFit/>
          </a:bodyPr>
          <a:lstStyle/>
          <a:p>
            <a:r>
              <a:rPr lang="en-GB" dirty="0"/>
              <a:t>Including Data Dictionary</a:t>
            </a:r>
          </a:p>
        </p:txBody>
      </p:sp>
      <p:cxnSp>
        <p:nvCxnSpPr>
          <p:cNvPr id="8" name="Straight Arrow Connector 7"/>
          <p:cNvCxnSpPr>
            <a:stCxn id="6" idx="1"/>
          </p:cNvCxnSpPr>
          <p:nvPr/>
        </p:nvCxnSpPr>
        <p:spPr>
          <a:xfrm flipH="1">
            <a:off x="6372200" y="2594521"/>
            <a:ext cx="576064" cy="258415"/>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19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412776"/>
            <a:ext cx="8713788" cy="5761038"/>
          </a:xfrm>
        </p:spPr>
        <p:txBody>
          <a:bodyPr>
            <a:noAutofit/>
          </a:bodyPr>
          <a:lstStyle/>
          <a:p>
            <a:pPr>
              <a:defRPr/>
            </a:pPr>
            <a:r>
              <a:rPr lang="en-GB" sz="2400" dirty="0"/>
              <a:t>Hierarchical Databases – represents data as hierarchical tree structure starting at a single root to which all other data is linked</a:t>
            </a:r>
          </a:p>
          <a:p>
            <a:pPr>
              <a:defRPr/>
            </a:pPr>
            <a:r>
              <a:rPr lang="en-GB" sz="2400" dirty="0"/>
              <a:t>Network Databases – an extension of the hierarchical with more than one single root organised with more relationships between the data, so was faster</a:t>
            </a:r>
          </a:p>
          <a:p>
            <a:pPr>
              <a:defRPr/>
            </a:pPr>
            <a:r>
              <a:rPr lang="en-GB" sz="2400" dirty="0"/>
              <a:t>Relational Databases – data organised in two dimensional tables with relationships maintained between tables</a:t>
            </a:r>
          </a:p>
          <a:p>
            <a:pPr>
              <a:defRPr/>
            </a:pPr>
            <a:r>
              <a:rPr lang="en-GB" sz="2400" dirty="0"/>
              <a:t>Object-Oriented Databases – defined in terms of objects, their properties and their Hierarchical Model operations</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17EDFE-1CE0-4121-ABA0-13919E81C7F9}" type="slidenum">
              <a:rPr lang="en-GB" smtClean="0"/>
              <a:pPr eaLnBrk="1" hangingPunct="1"/>
              <a:t>11</a:t>
            </a:fld>
            <a:endParaRPr lang="en-GB"/>
          </a:p>
        </p:txBody>
      </p:sp>
      <p:sp>
        <p:nvSpPr>
          <p:cNvPr id="13314" name="Title 1"/>
          <p:cNvSpPr>
            <a:spLocks noGrp="1"/>
          </p:cNvSpPr>
          <p:nvPr>
            <p:ph type="title"/>
          </p:nvPr>
        </p:nvSpPr>
        <p:spPr/>
        <p:txBody>
          <a:bodyPr/>
          <a:lstStyle/>
          <a:p>
            <a:r>
              <a:rPr lang="en-GB" dirty="0"/>
              <a:t> Types of Databases</a:t>
            </a:r>
          </a:p>
        </p:txBody>
      </p:sp>
    </p:spTree>
    <p:extLst>
      <p:ext uri="{BB962C8B-B14F-4D97-AF65-F5344CB8AC3E}">
        <p14:creationId xmlns:p14="http://schemas.microsoft.com/office/powerpoint/2010/main" val="307801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412776"/>
            <a:ext cx="8713788" cy="5761038"/>
          </a:xfrm>
        </p:spPr>
        <p:txBody>
          <a:bodyPr>
            <a:noAutofit/>
          </a:bodyPr>
          <a:lstStyle/>
          <a:p>
            <a:pPr>
              <a:defRPr/>
            </a:pPr>
            <a:r>
              <a:rPr lang="en-GB" sz="2400" dirty="0"/>
              <a:t>Hierarchical Databases – represents data as hierarchical tree structure starting at a single root to which all other data is linked</a:t>
            </a:r>
          </a:p>
          <a:p>
            <a:pPr>
              <a:defRPr/>
            </a:pPr>
            <a:r>
              <a:rPr lang="en-GB" sz="2400" dirty="0"/>
              <a:t>Network Databases – an extension of the hierarchical with more than one single root organised with more relationships between the data, so was faster</a:t>
            </a:r>
          </a:p>
          <a:p>
            <a:pPr>
              <a:defRPr/>
            </a:pPr>
            <a:r>
              <a:rPr lang="en-GB" sz="2400" dirty="0">
                <a:solidFill>
                  <a:srgbClr val="FF0000"/>
                </a:solidFill>
              </a:rPr>
              <a:t>Relational Databases – data organised in two dimensional tables with relationships maintained between tables – Implemented using ORACLE </a:t>
            </a:r>
          </a:p>
          <a:p>
            <a:pPr>
              <a:defRPr/>
            </a:pPr>
            <a:r>
              <a:rPr lang="en-GB" sz="2400" dirty="0"/>
              <a:t>Object-Oriented Databases – defined in terms of objects, their properties and their Hierarchical Model operations</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17EDFE-1CE0-4121-ABA0-13919E81C7F9}" type="slidenum">
              <a:rPr lang="en-GB" smtClean="0"/>
              <a:pPr eaLnBrk="1" hangingPunct="1"/>
              <a:t>12</a:t>
            </a:fld>
            <a:endParaRPr lang="en-GB"/>
          </a:p>
        </p:txBody>
      </p:sp>
      <p:sp>
        <p:nvSpPr>
          <p:cNvPr id="13314" name="Title 1"/>
          <p:cNvSpPr>
            <a:spLocks noGrp="1"/>
          </p:cNvSpPr>
          <p:nvPr>
            <p:ph type="title"/>
          </p:nvPr>
        </p:nvSpPr>
        <p:spPr/>
        <p:txBody>
          <a:bodyPr/>
          <a:lstStyle/>
          <a:p>
            <a:r>
              <a:rPr lang="en-GB" dirty="0"/>
              <a:t> Types of Databases</a:t>
            </a:r>
          </a:p>
        </p:txBody>
      </p:sp>
    </p:spTree>
    <p:extLst>
      <p:ext uri="{BB962C8B-B14F-4D97-AF65-F5344CB8AC3E}">
        <p14:creationId xmlns:p14="http://schemas.microsoft.com/office/powerpoint/2010/main" val="167956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73571406"/>
              </p:ext>
            </p:extLst>
          </p:nvPr>
        </p:nvGraphicFramePr>
        <p:xfrm>
          <a:off x="1115616" y="1792298"/>
          <a:ext cx="6851650"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1AC791-3396-4F2D-A194-9432E995890F}" type="slidenum">
              <a:rPr lang="en-GB" smtClean="0"/>
              <a:pPr eaLnBrk="1" hangingPunct="1"/>
              <a:t>13</a:t>
            </a:fld>
            <a:endParaRPr lang="en-GB"/>
          </a:p>
        </p:txBody>
      </p:sp>
      <p:sp>
        <p:nvSpPr>
          <p:cNvPr id="21506" name="Title 1"/>
          <p:cNvSpPr>
            <a:spLocks noGrp="1"/>
          </p:cNvSpPr>
          <p:nvPr>
            <p:ph type="title"/>
          </p:nvPr>
        </p:nvSpPr>
        <p:spPr/>
        <p:txBody>
          <a:bodyPr/>
          <a:lstStyle/>
          <a:p>
            <a:r>
              <a:rPr lang="en-GB"/>
              <a:t>Database Design Stages</a:t>
            </a:r>
          </a:p>
        </p:txBody>
      </p:sp>
      <p:cxnSp>
        <p:nvCxnSpPr>
          <p:cNvPr id="3" name="Straight Arrow Connector 2"/>
          <p:cNvCxnSpPr/>
          <p:nvPr/>
        </p:nvCxnSpPr>
        <p:spPr>
          <a:xfrm>
            <a:off x="4572000" y="3429000"/>
            <a:ext cx="0" cy="43338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4572000" y="4581525"/>
            <a:ext cx="0" cy="50323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99592" y="1628800"/>
            <a:ext cx="1656184" cy="923330"/>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Analysis from a Data driven perspective </a:t>
            </a:r>
          </a:p>
        </p:txBody>
      </p:sp>
      <p:cxnSp>
        <p:nvCxnSpPr>
          <p:cNvPr id="7" name="Straight Arrow Connector 6"/>
          <p:cNvCxnSpPr/>
          <p:nvPr/>
        </p:nvCxnSpPr>
        <p:spPr>
          <a:xfrm>
            <a:off x="2051720" y="1988840"/>
            <a:ext cx="2088232" cy="11521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037537" y="2780928"/>
            <a:ext cx="2975495" cy="646331"/>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Relational Databases output Entity Relationship Diagrams</a:t>
            </a:r>
          </a:p>
        </p:txBody>
      </p:sp>
      <p:cxnSp>
        <p:nvCxnSpPr>
          <p:cNvPr id="11" name="Straight Arrow Connector 10"/>
          <p:cNvCxnSpPr>
            <a:stCxn id="9" idx="1"/>
          </p:cNvCxnSpPr>
          <p:nvPr/>
        </p:nvCxnSpPr>
        <p:spPr>
          <a:xfrm flipH="1">
            <a:off x="4644009" y="3104094"/>
            <a:ext cx="1393528" cy="5415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702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196975"/>
            <a:ext cx="8362950" cy="4968875"/>
          </a:xfrm>
        </p:spPr>
        <p:txBody>
          <a:bodyPr/>
          <a:lstStyle/>
          <a:p>
            <a:pPr>
              <a:defRPr/>
            </a:pPr>
            <a:r>
              <a:rPr lang="en-GB" dirty="0"/>
              <a:t>Entities and their relationships shown on an Model - CASE tools e.g. QSEE or </a:t>
            </a:r>
            <a:r>
              <a:rPr lang="en-GB" dirty="0" err="1"/>
              <a:t>SemanticPad</a:t>
            </a:r>
            <a:endParaRPr lang="en-GB" dirty="0"/>
          </a:p>
          <a:p>
            <a:pPr marL="0" indent="0">
              <a:buFontTx/>
              <a:buNone/>
              <a:defRPr/>
            </a:pPr>
            <a:r>
              <a:rPr lang="en-GB" sz="2000" dirty="0"/>
              <a:t>	</a:t>
            </a:r>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D0EF33D-32D8-4918-9A9A-D4D3D2C76E9B}" type="slidenum">
              <a:rPr lang="en-GB" smtClean="0"/>
              <a:pPr eaLnBrk="1" hangingPunct="1"/>
              <a:t>14</a:t>
            </a:fld>
            <a:endParaRPr lang="en-GB"/>
          </a:p>
        </p:txBody>
      </p:sp>
      <p:sp>
        <p:nvSpPr>
          <p:cNvPr id="28674" name="Title 1"/>
          <p:cNvSpPr>
            <a:spLocks noGrp="1"/>
          </p:cNvSpPr>
          <p:nvPr>
            <p:ph type="title"/>
          </p:nvPr>
        </p:nvSpPr>
        <p:spPr/>
        <p:txBody>
          <a:bodyPr/>
          <a:lstStyle/>
          <a:p>
            <a:r>
              <a:rPr lang="en-GB" dirty="0"/>
              <a:t>Entity Relationship Diagram</a:t>
            </a:r>
          </a:p>
        </p:txBody>
      </p:sp>
      <p:pic>
        <p:nvPicPr>
          <p:cNvPr id="2" name="Picture 1"/>
          <p:cNvPicPr>
            <a:picLocks noChangeAspect="1"/>
          </p:cNvPicPr>
          <p:nvPr/>
        </p:nvPicPr>
        <p:blipFill>
          <a:blip r:embed="rId3"/>
          <a:stretch>
            <a:fillRect/>
          </a:stretch>
        </p:blipFill>
        <p:spPr>
          <a:xfrm>
            <a:off x="1043608" y="2564904"/>
            <a:ext cx="6648837" cy="2936835"/>
          </a:xfrm>
          <a:prstGeom prst="rect">
            <a:avLst/>
          </a:prstGeom>
        </p:spPr>
      </p:pic>
    </p:spTree>
    <p:extLst>
      <p:ext uri="{BB962C8B-B14F-4D97-AF65-F5344CB8AC3E}">
        <p14:creationId xmlns:p14="http://schemas.microsoft.com/office/powerpoint/2010/main" val="333168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1">
              <a:defRPr/>
            </a:pPr>
            <a:r>
              <a:rPr lang="en-GB" dirty="0"/>
              <a:t>Entity (Type) something the system needs to store data about </a:t>
            </a:r>
          </a:p>
          <a:p>
            <a:pPr lvl="1">
              <a:defRPr/>
            </a:pPr>
            <a:r>
              <a:rPr lang="en-GB" b="1" dirty="0"/>
              <a:t>‘</a:t>
            </a:r>
            <a:r>
              <a:rPr lang="en-GB" dirty="0"/>
              <a:t>An entity is a thing of interest to a system about which data is kept</a:t>
            </a:r>
            <a:r>
              <a:rPr lang="en-GB" b="1" dirty="0"/>
              <a:t>’</a:t>
            </a:r>
            <a:r>
              <a:rPr lang="en-GB" dirty="0"/>
              <a:t> (</a:t>
            </a:r>
            <a:r>
              <a:rPr lang="en-GB" sz="1800" dirty="0" err="1"/>
              <a:t>Lejk</a:t>
            </a:r>
            <a:r>
              <a:rPr lang="en-GB" sz="1800" dirty="0"/>
              <a:t> and </a:t>
            </a:r>
            <a:r>
              <a:rPr lang="en-GB" sz="1800" dirty="0" err="1"/>
              <a:t>Deeks</a:t>
            </a:r>
            <a:r>
              <a:rPr lang="en-GB" sz="1800" dirty="0"/>
              <a:t>, 2002)</a:t>
            </a:r>
          </a:p>
          <a:p>
            <a:pPr lvl="1">
              <a:defRPr/>
            </a:pPr>
            <a:r>
              <a:rPr lang="en-GB" dirty="0"/>
              <a:t>They can be:</a:t>
            </a:r>
          </a:p>
          <a:p>
            <a:pPr lvl="2">
              <a:defRPr/>
            </a:pPr>
            <a:r>
              <a:rPr lang="en-GB" dirty="0"/>
              <a:t>Tangible Objects</a:t>
            </a:r>
          </a:p>
          <a:p>
            <a:pPr lvl="2">
              <a:defRPr/>
            </a:pPr>
            <a:r>
              <a:rPr lang="en-GB" dirty="0"/>
              <a:t>Roles played</a:t>
            </a:r>
          </a:p>
          <a:p>
            <a:pPr lvl="2">
              <a:defRPr/>
            </a:pPr>
            <a:r>
              <a:rPr lang="en-GB" dirty="0"/>
              <a:t>Sites or Locations</a:t>
            </a:r>
          </a:p>
          <a:p>
            <a:pPr lvl="2">
              <a:defRPr/>
            </a:pPr>
            <a:r>
              <a:rPr lang="en-GB" dirty="0"/>
              <a:t>Organisational Units</a:t>
            </a:r>
          </a:p>
          <a:p>
            <a:pPr lvl="2">
              <a:defRPr/>
            </a:pPr>
            <a:r>
              <a:rPr lang="en-GB" dirty="0"/>
              <a:t>Events or Transactions</a:t>
            </a:r>
          </a:p>
          <a:p>
            <a:pPr lvl="1">
              <a:defRPr/>
            </a:pPr>
            <a:r>
              <a:rPr lang="en-GB" dirty="0"/>
              <a:t>Defined in the singular and named in uppercase</a:t>
            </a:r>
          </a:p>
          <a:p>
            <a:pPr lvl="1">
              <a:defRPr/>
            </a:pPr>
            <a:r>
              <a:rPr lang="en-GB" dirty="0"/>
              <a:t>Represented as a rectangle on Entity Relational Diagrams</a:t>
            </a:r>
          </a:p>
          <a:p>
            <a:pPr lvl="1">
              <a:defRPr/>
            </a:pPr>
            <a:r>
              <a:rPr lang="en-GB" dirty="0"/>
              <a:t>Entity Descriptions are also an important part of the data dictionary</a:t>
            </a:r>
          </a:p>
          <a:p>
            <a:pPr lvl="1">
              <a:defRPr/>
            </a:pPr>
            <a:endParaRPr lang="en-GB" dirty="0"/>
          </a:p>
          <a:p>
            <a:pPr lvl="1">
              <a:defRPr/>
            </a:pPr>
            <a:endParaRPr lang="en-GB" dirty="0"/>
          </a:p>
          <a:p>
            <a:pPr lvl="1">
              <a:defRPr/>
            </a:pPr>
            <a:endParaRPr lang="en-GB" dirty="0"/>
          </a:p>
          <a:p>
            <a:pPr lvl="1">
              <a:defRPr/>
            </a:pPr>
            <a:endParaRPr lang="en-GB" dirty="0"/>
          </a:p>
          <a:p>
            <a:pPr lvl="1">
              <a:defRPr/>
            </a:pPr>
            <a:endParaRPr lang="en-GB" dirty="0"/>
          </a:p>
          <a:p>
            <a:endParaRPr lang="en-GB" dirty="0"/>
          </a:p>
        </p:txBody>
      </p:sp>
      <p:sp>
        <p:nvSpPr>
          <p:cNvPr id="3" name="Title 2"/>
          <p:cNvSpPr>
            <a:spLocks noGrp="1"/>
          </p:cNvSpPr>
          <p:nvPr>
            <p:ph type="title"/>
          </p:nvPr>
        </p:nvSpPr>
        <p:spPr/>
        <p:txBody>
          <a:bodyPr>
            <a:normAutofit fontScale="90000"/>
          </a:bodyPr>
          <a:lstStyle/>
          <a:p>
            <a:r>
              <a:rPr lang="en-GB" dirty="0"/>
              <a:t>Entities or more formally Entity Types</a:t>
            </a:r>
          </a:p>
        </p:txBody>
      </p:sp>
    </p:spTree>
    <p:extLst>
      <p:ext uri="{BB962C8B-B14F-4D97-AF65-F5344CB8AC3E}">
        <p14:creationId xmlns:p14="http://schemas.microsoft.com/office/powerpoint/2010/main" val="165462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‘An attribute is an item of data held about an entity’ </a:t>
            </a:r>
            <a:r>
              <a:rPr lang="en-GB" sz="1800" dirty="0"/>
              <a:t>(</a:t>
            </a:r>
            <a:r>
              <a:rPr lang="en-GB" sz="1800" dirty="0" err="1"/>
              <a:t>Lejk</a:t>
            </a:r>
            <a:r>
              <a:rPr lang="en-GB" sz="1800" dirty="0"/>
              <a:t> and </a:t>
            </a:r>
            <a:r>
              <a:rPr lang="en-GB" sz="1800" dirty="0" err="1"/>
              <a:t>Deeks</a:t>
            </a:r>
            <a:r>
              <a:rPr lang="en-GB" sz="1800" dirty="0"/>
              <a:t>, 2002)</a:t>
            </a:r>
          </a:p>
          <a:p>
            <a:r>
              <a:rPr lang="en-GB" sz="2800" dirty="0"/>
              <a:t>Each entity has defined an attribute structure </a:t>
            </a:r>
          </a:p>
          <a:p>
            <a:r>
              <a:rPr lang="en-GB" sz="2800" dirty="0"/>
              <a:t>For an entity BOOK, what attributes might there be?</a:t>
            </a:r>
          </a:p>
          <a:p>
            <a:r>
              <a:rPr lang="en-GB" sz="2800" dirty="0"/>
              <a:t>What about an entity STUDENT?</a:t>
            </a:r>
          </a:p>
          <a:p>
            <a:r>
              <a:rPr lang="en-GB" sz="2800" dirty="0"/>
              <a:t>How do you know which BOOK or STUDENT you are referring to?</a:t>
            </a:r>
          </a:p>
          <a:p>
            <a:endParaRPr lang="en-GB" sz="2800" dirty="0"/>
          </a:p>
          <a:p>
            <a:endParaRPr lang="en-GB" sz="2800" dirty="0"/>
          </a:p>
        </p:txBody>
      </p:sp>
      <p:sp>
        <p:nvSpPr>
          <p:cNvPr id="3" name="Title 2"/>
          <p:cNvSpPr>
            <a:spLocks noGrp="1"/>
          </p:cNvSpPr>
          <p:nvPr>
            <p:ph type="title"/>
          </p:nvPr>
        </p:nvSpPr>
        <p:spPr/>
        <p:txBody>
          <a:bodyPr/>
          <a:lstStyle/>
          <a:p>
            <a:r>
              <a:rPr lang="en-GB" dirty="0"/>
              <a:t>Attributes of Entities</a:t>
            </a:r>
          </a:p>
        </p:txBody>
      </p:sp>
    </p:spTree>
    <p:extLst>
      <p:ext uri="{BB962C8B-B14F-4D97-AF65-F5344CB8AC3E}">
        <p14:creationId xmlns:p14="http://schemas.microsoft.com/office/powerpoint/2010/main" val="2580802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‘An attribute is an item of data held about an entity’ </a:t>
            </a:r>
            <a:r>
              <a:rPr lang="en-GB" sz="1800" dirty="0"/>
              <a:t>(</a:t>
            </a:r>
            <a:r>
              <a:rPr lang="en-GB" sz="1800" dirty="0" err="1"/>
              <a:t>Lejk</a:t>
            </a:r>
            <a:r>
              <a:rPr lang="en-GB" sz="1800" dirty="0"/>
              <a:t> and </a:t>
            </a:r>
            <a:r>
              <a:rPr lang="en-GB" sz="1800" dirty="0" err="1"/>
              <a:t>Deeks</a:t>
            </a:r>
            <a:r>
              <a:rPr lang="en-GB" sz="1800" dirty="0"/>
              <a:t>, 2002)</a:t>
            </a:r>
          </a:p>
          <a:p>
            <a:r>
              <a:rPr lang="en-GB" sz="2800" dirty="0"/>
              <a:t>Each entity has defined an attribute structure </a:t>
            </a:r>
          </a:p>
          <a:p>
            <a:r>
              <a:rPr lang="en-GB" sz="2800" dirty="0"/>
              <a:t>For an entity BOOK, what attributes might there be?</a:t>
            </a:r>
          </a:p>
          <a:p>
            <a:r>
              <a:rPr lang="en-GB" sz="2800" dirty="0"/>
              <a:t>What about an entity STUDENT?</a:t>
            </a:r>
          </a:p>
          <a:p>
            <a:r>
              <a:rPr lang="en-GB" sz="2800" dirty="0"/>
              <a:t>How do you know which BOOK or STUDENT you are referring to? </a:t>
            </a:r>
          </a:p>
          <a:p>
            <a:endParaRPr lang="en-GB" sz="2800" dirty="0"/>
          </a:p>
        </p:txBody>
      </p:sp>
      <p:sp>
        <p:nvSpPr>
          <p:cNvPr id="3" name="Title 2"/>
          <p:cNvSpPr>
            <a:spLocks noGrp="1"/>
          </p:cNvSpPr>
          <p:nvPr>
            <p:ph type="title"/>
          </p:nvPr>
        </p:nvSpPr>
        <p:spPr/>
        <p:txBody>
          <a:bodyPr/>
          <a:lstStyle/>
          <a:p>
            <a:r>
              <a:rPr lang="en-GB" dirty="0"/>
              <a:t>Attributes of Entities</a:t>
            </a:r>
          </a:p>
        </p:txBody>
      </p:sp>
      <p:sp>
        <p:nvSpPr>
          <p:cNvPr id="4" name="TextBox 3">
            <a:extLst>
              <a:ext uri="{FF2B5EF4-FFF2-40B4-BE49-F238E27FC236}">
                <a16:creationId xmlns:a16="http://schemas.microsoft.com/office/drawing/2014/main" id="{D2E46545-37A8-4E2B-A64A-605335773A4F}"/>
              </a:ext>
            </a:extLst>
          </p:cNvPr>
          <p:cNvSpPr txBox="1"/>
          <p:nvPr/>
        </p:nvSpPr>
        <p:spPr>
          <a:xfrm>
            <a:off x="827584" y="5637225"/>
            <a:ext cx="4176464" cy="369332"/>
          </a:xfrm>
          <a:prstGeom prst="rect">
            <a:avLst/>
          </a:prstGeom>
          <a:noFill/>
        </p:spPr>
        <p:txBody>
          <a:bodyPr wrap="square" rtlCol="0">
            <a:spAutoFit/>
          </a:bodyPr>
          <a:lstStyle/>
          <a:p>
            <a:r>
              <a:rPr lang="en-GB" dirty="0">
                <a:solidFill>
                  <a:srgbClr val="FF0000"/>
                </a:solidFill>
              </a:rPr>
              <a:t>Need an Identifying Attribute!</a:t>
            </a:r>
          </a:p>
        </p:txBody>
      </p:sp>
    </p:spTree>
    <p:extLst>
      <p:ext uri="{BB962C8B-B14F-4D97-AF65-F5344CB8AC3E}">
        <p14:creationId xmlns:p14="http://schemas.microsoft.com/office/powerpoint/2010/main" val="377941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sz="3000" dirty="0"/>
              <a:t>Values for the attributes for a particular instance of on entity</a:t>
            </a:r>
          </a:p>
          <a:p>
            <a:r>
              <a:rPr lang="en-GB" sz="3000" dirty="0"/>
              <a:t>The entity instance will have values for each attribute, although some can be empty or NULL</a:t>
            </a:r>
          </a:p>
          <a:p>
            <a:r>
              <a:rPr lang="en-GB" sz="3000" dirty="0"/>
              <a:t>The entity instance will be uniquely identified by identifying attribute</a:t>
            </a:r>
          </a:p>
          <a:p>
            <a:r>
              <a:rPr lang="en-GB" sz="3000" dirty="0"/>
              <a:t>For the STUDENT entity your data will form an occurrence in our system</a:t>
            </a:r>
          </a:p>
          <a:p>
            <a:r>
              <a:rPr lang="en-GB" sz="3000" dirty="0"/>
              <a:t>For the entity BOOK the data about each book in the library will form an occurrence</a:t>
            </a:r>
          </a:p>
          <a:p>
            <a:pPr marL="109728" indent="0">
              <a:buNone/>
            </a:pPr>
            <a:r>
              <a:rPr lang="en-GB" dirty="0"/>
              <a:t> </a:t>
            </a:r>
          </a:p>
          <a:p>
            <a:pPr marL="109728" indent="0">
              <a:buNone/>
            </a:pPr>
            <a:endParaRPr lang="en-GB" dirty="0"/>
          </a:p>
        </p:txBody>
      </p:sp>
      <p:sp>
        <p:nvSpPr>
          <p:cNvPr id="3" name="Title 2"/>
          <p:cNvSpPr>
            <a:spLocks noGrp="1"/>
          </p:cNvSpPr>
          <p:nvPr>
            <p:ph type="title"/>
          </p:nvPr>
        </p:nvSpPr>
        <p:spPr/>
        <p:txBody>
          <a:bodyPr/>
          <a:lstStyle/>
          <a:p>
            <a:r>
              <a:rPr lang="en-GB" dirty="0"/>
              <a:t>Occurrences of Attributes</a:t>
            </a:r>
          </a:p>
        </p:txBody>
      </p:sp>
    </p:spTree>
    <p:extLst>
      <p:ext uri="{BB962C8B-B14F-4D97-AF65-F5344CB8AC3E}">
        <p14:creationId xmlns:p14="http://schemas.microsoft.com/office/powerpoint/2010/main" val="68770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79296" cy="4525963"/>
          </a:xfrm>
        </p:spPr>
        <p:txBody>
          <a:bodyPr>
            <a:normAutofit fontScale="85000" lnSpcReduction="20000"/>
          </a:bodyPr>
          <a:lstStyle/>
          <a:p>
            <a:pPr marL="109728" indent="0">
              <a:buNone/>
            </a:pPr>
            <a:endParaRPr lang="fr-FR" sz="2400" b="1" dirty="0">
              <a:latin typeface="Calibri" panose="020F0502020204030204" pitchFamily="34" charset="0"/>
              <a:cs typeface="Calibri" panose="020F0502020204030204" pitchFamily="34" charset="0"/>
            </a:endParaRPr>
          </a:p>
          <a:p>
            <a:pPr marL="109728" indent="0">
              <a:buNone/>
            </a:pPr>
            <a:r>
              <a:rPr lang="fr-FR" sz="2600" b="1" dirty="0" err="1">
                <a:latin typeface="Calibri" panose="020F0502020204030204" pitchFamily="34" charset="0"/>
                <a:cs typeface="Calibri" panose="020F0502020204030204" pitchFamily="34" charset="0"/>
              </a:rPr>
              <a:t>Entity</a:t>
            </a:r>
            <a:r>
              <a:rPr lang="fr-FR" sz="2600" b="1" dirty="0">
                <a:latin typeface="Calibri" panose="020F0502020204030204" pitchFamily="34" charset="0"/>
                <a:cs typeface="Calibri" panose="020F0502020204030204" pitchFamily="34" charset="0"/>
              </a:rPr>
              <a:t> Type		FOOTBALLER</a:t>
            </a:r>
          </a:p>
          <a:p>
            <a:pPr marL="109728" indent="0">
              <a:buNone/>
            </a:pPr>
            <a:endParaRPr lang="fr-FR" sz="2600" b="1" dirty="0">
              <a:latin typeface="Calibri" panose="020F0502020204030204" pitchFamily="34" charset="0"/>
              <a:cs typeface="Calibri" panose="020F0502020204030204" pitchFamily="34" charset="0"/>
            </a:endParaRPr>
          </a:p>
          <a:p>
            <a:pPr marL="109728" indent="0">
              <a:buNone/>
            </a:pPr>
            <a:r>
              <a:rPr lang="fr-FR" sz="2600" b="1" dirty="0" err="1">
                <a:latin typeface="Calibri" panose="020F0502020204030204" pitchFamily="34" charset="0"/>
                <a:cs typeface="Calibri" panose="020F0502020204030204" pitchFamily="34" charset="0"/>
              </a:rPr>
              <a:t>Entity</a:t>
            </a:r>
            <a:r>
              <a:rPr lang="fr-FR" sz="2600" b="1" dirty="0">
                <a:latin typeface="Calibri" panose="020F0502020204030204" pitchFamily="34" charset="0"/>
                <a:cs typeface="Calibri" panose="020F0502020204030204" pitchFamily="34" charset="0"/>
              </a:rPr>
              <a:t> Description	A </a:t>
            </a:r>
            <a:r>
              <a:rPr lang="fr-FR" sz="2600" b="1" dirty="0" err="1">
                <a:latin typeface="Calibri" panose="020F0502020204030204" pitchFamily="34" charset="0"/>
                <a:cs typeface="Calibri" panose="020F0502020204030204" pitchFamily="34" charset="0"/>
              </a:rPr>
              <a:t>registered</a:t>
            </a:r>
            <a:r>
              <a:rPr lang="fr-FR" sz="2600" b="1" dirty="0">
                <a:latin typeface="Calibri" panose="020F0502020204030204" pitchFamily="34" charset="0"/>
                <a:cs typeface="Calibri" panose="020F0502020204030204" pitchFamily="34" charset="0"/>
              </a:rPr>
              <a:t> </a:t>
            </a:r>
            <a:r>
              <a:rPr lang="fr-FR" sz="2600" b="1" dirty="0" err="1">
                <a:latin typeface="Calibri" panose="020F0502020204030204" pitchFamily="34" charset="0"/>
                <a:cs typeface="Calibri" panose="020F0502020204030204" pitchFamily="34" charset="0"/>
              </a:rPr>
              <a:t>player</a:t>
            </a:r>
            <a:r>
              <a:rPr lang="fr-FR" sz="2600" b="1" dirty="0">
                <a:latin typeface="Calibri" panose="020F0502020204030204" pitchFamily="34" charset="0"/>
                <a:cs typeface="Calibri" panose="020F0502020204030204" pitchFamily="34" charset="0"/>
              </a:rPr>
              <a:t> of football </a:t>
            </a:r>
            <a:r>
              <a:rPr lang="fr-FR" sz="2600" b="1" dirty="0" err="1">
                <a:latin typeface="Calibri" panose="020F0502020204030204" pitchFamily="34" charset="0"/>
                <a:cs typeface="Calibri" panose="020F0502020204030204" pitchFamily="34" charset="0"/>
              </a:rPr>
              <a:t>contracted</a:t>
            </a:r>
            <a:r>
              <a:rPr lang="fr-FR" sz="2600" b="1" dirty="0">
                <a:latin typeface="Calibri" panose="020F0502020204030204" pitchFamily="34" charset="0"/>
                <a:cs typeface="Calibri" panose="020F0502020204030204" pitchFamily="34" charset="0"/>
              </a:rPr>
              <a:t> 				to </a:t>
            </a:r>
            <a:r>
              <a:rPr lang="fr-FR" sz="2600" b="1" dirty="0" err="1">
                <a:latin typeface="Calibri" panose="020F0502020204030204" pitchFamily="34" charset="0"/>
                <a:cs typeface="Calibri" panose="020F0502020204030204" pitchFamily="34" charset="0"/>
              </a:rPr>
              <a:t>play</a:t>
            </a:r>
            <a:r>
              <a:rPr lang="fr-FR" sz="2600" b="1" dirty="0">
                <a:latin typeface="Calibri" panose="020F0502020204030204" pitchFamily="34" charset="0"/>
                <a:cs typeface="Calibri" panose="020F0502020204030204" pitchFamily="34" charset="0"/>
              </a:rPr>
              <a:t> for </a:t>
            </a:r>
            <a:r>
              <a:rPr lang="fr-FR" sz="2600" b="1" dirty="0" err="1">
                <a:latin typeface="Calibri" panose="020F0502020204030204" pitchFamily="34" charset="0"/>
                <a:cs typeface="Calibri" panose="020F0502020204030204" pitchFamily="34" charset="0"/>
              </a:rPr>
              <a:t>their</a:t>
            </a:r>
            <a:r>
              <a:rPr lang="fr-FR" sz="2600" b="1" dirty="0">
                <a:latin typeface="Calibri" panose="020F0502020204030204" pitchFamily="34" charset="0"/>
                <a:cs typeface="Calibri" panose="020F0502020204030204" pitchFamily="34" charset="0"/>
              </a:rPr>
              <a:t> country</a:t>
            </a:r>
          </a:p>
          <a:p>
            <a:pPr marL="109728" indent="0">
              <a:buNone/>
            </a:pPr>
            <a:endParaRPr lang="fr-FR" sz="2600" b="1" dirty="0">
              <a:latin typeface="Calibri" panose="020F0502020204030204" pitchFamily="34" charset="0"/>
              <a:cs typeface="Calibri" panose="020F0502020204030204" pitchFamily="34" charset="0"/>
            </a:endParaRPr>
          </a:p>
          <a:p>
            <a:pPr marL="109728" indent="0">
              <a:buNone/>
            </a:pPr>
            <a:r>
              <a:rPr lang="fr-FR" sz="2600" b="1" dirty="0" err="1">
                <a:latin typeface="Calibri" panose="020F0502020204030204" pitchFamily="34" charset="0"/>
                <a:cs typeface="Calibri" panose="020F0502020204030204" pitchFamily="34" charset="0"/>
              </a:rPr>
              <a:t>Entity</a:t>
            </a:r>
            <a:r>
              <a:rPr lang="fr-FR" sz="2600" b="1" dirty="0">
                <a:latin typeface="Calibri" panose="020F0502020204030204" pitchFamily="34" charset="0"/>
                <a:cs typeface="Calibri" panose="020F0502020204030204" pitchFamily="34" charset="0"/>
              </a:rPr>
              <a:t> Occurrence	</a:t>
            </a:r>
            <a:r>
              <a:rPr lang="en-GB" sz="2600" b="1" dirty="0">
                <a:solidFill>
                  <a:srgbClr val="FF0000"/>
                </a:solidFill>
                <a:latin typeface="Calibri" panose="020F0502020204030204" pitchFamily="34" charset="0"/>
                <a:cs typeface="Calibri" panose="020F0502020204030204" pitchFamily="34" charset="0"/>
              </a:rPr>
              <a:t>Harry Kane</a:t>
            </a:r>
            <a:endParaRPr lang="en-GB" sz="2600" dirty="0">
              <a:solidFill>
                <a:srgbClr val="FF0000"/>
              </a:solidFill>
              <a:latin typeface="Calibri" panose="020F0502020204030204" pitchFamily="34" charset="0"/>
              <a:cs typeface="Calibri" panose="020F0502020204030204" pitchFamily="34" charset="0"/>
            </a:endParaRPr>
          </a:p>
          <a:p>
            <a:pPr marL="109728" indent="0">
              <a:buNone/>
            </a:pPr>
            <a:r>
              <a:rPr lang="fr-FR" sz="2600" dirty="0">
                <a:latin typeface="Calibri" panose="020F0502020204030204" pitchFamily="34" charset="0"/>
                <a:cs typeface="Calibri" panose="020F0502020204030204" pitchFamily="34" charset="0"/>
              </a:rPr>
              <a:t>					 </a:t>
            </a:r>
            <a:endParaRPr lang="en-GB" sz="2600" dirty="0">
              <a:latin typeface="Calibri" panose="020F0502020204030204" pitchFamily="34" charset="0"/>
              <a:cs typeface="Calibri" panose="020F0502020204030204" pitchFamily="34" charset="0"/>
            </a:endParaRPr>
          </a:p>
          <a:p>
            <a:pPr marL="109728" indent="0">
              <a:buNone/>
            </a:pPr>
            <a:r>
              <a:rPr lang="fr-FR" sz="2600" b="1" dirty="0" err="1">
                <a:latin typeface="Calibri" panose="020F0502020204030204" pitchFamily="34" charset="0"/>
                <a:cs typeface="Calibri" panose="020F0502020204030204" pitchFamily="34" charset="0"/>
              </a:rPr>
              <a:t>Identifying</a:t>
            </a:r>
            <a:r>
              <a:rPr lang="fr-FR" sz="2600" b="1" dirty="0">
                <a:latin typeface="Calibri" panose="020F0502020204030204" pitchFamily="34" charset="0"/>
                <a:cs typeface="Calibri" panose="020F0502020204030204" pitchFamily="34" charset="0"/>
              </a:rPr>
              <a:t> </a:t>
            </a:r>
            <a:r>
              <a:rPr lang="fr-FR" sz="2600" b="1" dirty="0" err="1">
                <a:latin typeface="Calibri" panose="020F0502020204030204" pitchFamily="34" charset="0"/>
                <a:cs typeface="Calibri" panose="020F0502020204030204" pitchFamily="34" charset="0"/>
              </a:rPr>
              <a:t>Attribute</a:t>
            </a:r>
            <a:r>
              <a:rPr lang="fr-FR" sz="2600" b="1" dirty="0">
                <a:latin typeface="Calibri" panose="020F0502020204030204" pitchFamily="34" charset="0"/>
                <a:cs typeface="Calibri" panose="020F0502020204030204" pitchFamily="34" charset="0"/>
              </a:rPr>
              <a:t>	</a:t>
            </a:r>
            <a:r>
              <a:rPr lang="fr-FR" sz="2600" b="1" dirty="0" err="1">
                <a:latin typeface="Calibri" panose="020F0502020204030204" pitchFamily="34" charset="0"/>
                <a:cs typeface="Calibri" panose="020F0502020204030204" pitchFamily="34" charset="0"/>
              </a:rPr>
              <a:t>FootballerId</a:t>
            </a:r>
            <a:endParaRPr lang="fr-FR" sz="2600" b="1" dirty="0">
              <a:latin typeface="Calibri" panose="020F0502020204030204" pitchFamily="34" charset="0"/>
              <a:cs typeface="Calibri" panose="020F0502020204030204" pitchFamily="34" charset="0"/>
            </a:endParaRPr>
          </a:p>
          <a:p>
            <a:pPr marL="109728" indent="0">
              <a:buNone/>
            </a:pPr>
            <a:endParaRPr lang="fr-FR" sz="2600" b="1" dirty="0">
              <a:latin typeface="Calibri" panose="020F0502020204030204" pitchFamily="34" charset="0"/>
              <a:cs typeface="Calibri" panose="020F0502020204030204" pitchFamily="34" charset="0"/>
            </a:endParaRPr>
          </a:p>
          <a:p>
            <a:pPr marL="109728" indent="0">
              <a:buNone/>
            </a:pPr>
            <a:r>
              <a:rPr lang="fr-FR" sz="2600" b="1" dirty="0" err="1">
                <a:latin typeface="Calibri" panose="020F0502020204030204" pitchFamily="34" charset="0"/>
                <a:cs typeface="Calibri" panose="020F0502020204030204" pitchFamily="34" charset="0"/>
              </a:rPr>
              <a:t>Attributes</a:t>
            </a:r>
            <a:r>
              <a:rPr lang="fr-FR" sz="2600" b="1" dirty="0">
                <a:latin typeface="Calibri" panose="020F0502020204030204" pitchFamily="34" charset="0"/>
                <a:cs typeface="Calibri" panose="020F0502020204030204" pitchFamily="34" charset="0"/>
              </a:rPr>
              <a:t>		</a:t>
            </a:r>
            <a:r>
              <a:rPr lang="fr-FR" sz="2600" b="1" dirty="0" err="1">
                <a:latin typeface="Calibri" panose="020F0502020204030204" pitchFamily="34" charset="0"/>
                <a:cs typeface="Calibri" panose="020F0502020204030204" pitchFamily="34" charset="0"/>
              </a:rPr>
              <a:t>surname</a:t>
            </a:r>
            <a:r>
              <a:rPr lang="fr-FR" sz="2600" b="1" dirty="0">
                <a:latin typeface="Calibri" panose="020F0502020204030204" pitchFamily="34" charset="0"/>
                <a:cs typeface="Calibri" panose="020F0502020204030204" pitchFamily="34" charset="0"/>
              </a:rPr>
              <a:t>, </a:t>
            </a:r>
            <a:r>
              <a:rPr lang="fr-FR" sz="2600" b="1" dirty="0" err="1">
                <a:latin typeface="Calibri" panose="020F0502020204030204" pitchFamily="34" charset="0"/>
                <a:cs typeface="Calibri" panose="020F0502020204030204" pitchFamily="34" charset="0"/>
              </a:rPr>
              <a:t>firstnames</a:t>
            </a:r>
            <a:r>
              <a:rPr lang="fr-FR" sz="2600" b="1" dirty="0">
                <a:latin typeface="Calibri" panose="020F0502020204030204" pitchFamily="34" charset="0"/>
                <a:cs typeface="Calibri" panose="020F0502020204030204" pitchFamily="34" charset="0"/>
              </a:rPr>
              <a:t>, </a:t>
            </a:r>
            <a:r>
              <a:rPr lang="fr-FR" sz="2600" b="1" dirty="0" err="1">
                <a:latin typeface="Calibri" panose="020F0502020204030204" pitchFamily="34" charset="0"/>
                <a:cs typeface="Calibri" panose="020F0502020204030204" pitchFamily="34" charset="0"/>
              </a:rPr>
              <a:t>DOB,placeofbirth</a:t>
            </a:r>
            <a:r>
              <a:rPr lang="fr-FR" sz="2600" b="1" dirty="0">
                <a:latin typeface="Calibri" panose="020F0502020204030204" pitchFamily="34" charset="0"/>
                <a:cs typeface="Calibri" panose="020F0502020204030204" pitchFamily="34" charset="0"/>
              </a:rPr>
              <a:t>	</a:t>
            </a:r>
          </a:p>
          <a:p>
            <a:pPr marL="109728" indent="0">
              <a:buNone/>
            </a:pPr>
            <a:endParaRPr lang="fr-FR" sz="2600" b="1" dirty="0">
              <a:latin typeface="Calibri" panose="020F0502020204030204" pitchFamily="34" charset="0"/>
              <a:cs typeface="Calibri" panose="020F0502020204030204" pitchFamily="34" charset="0"/>
            </a:endParaRPr>
          </a:p>
          <a:p>
            <a:pPr marL="109728" indent="0">
              <a:buNone/>
            </a:pPr>
            <a:r>
              <a:rPr lang="fr-FR" sz="2600" b="1" dirty="0" err="1">
                <a:latin typeface="Calibri" panose="020F0502020204030204" pitchFamily="34" charset="0"/>
                <a:cs typeface="Calibri" panose="020F0502020204030204" pitchFamily="34" charset="0"/>
              </a:rPr>
              <a:t>Attribute</a:t>
            </a:r>
            <a:r>
              <a:rPr lang="fr-FR" sz="2600" b="1" dirty="0">
                <a:latin typeface="Calibri" panose="020F0502020204030204" pitchFamily="34" charset="0"/>
                <a:cs typeface="Calibri" panose="020F0502020204030204" pitchFamily="34" charset="0"/>
              </a:rPr>
              <a:t> Values</a:t>
            </a:r>
            <a:r>
              <a:rPr lang="fr-FR" sz="2600" dirty="0">
                <a:latin typeface="Calibri" panose="020F0502020204030204" pitchFamily="34" charset="0"/>
                <a:cs typeface="Calibri" panose="020F0502020204030204" pitchFamily="34" charset="0"/>
              </a:rPr>
              <a:t> 	</a:t>
            </a:r>
            <a:r>
              <a:rPr lang="en-GB" sz="2600" b="1" dirty="0">
                <a:solidFill>
                  <a:srgbClr val="FF0000"/>
                </a:solidFill>
                <a:latin typeface="Calibri" panose="020F0502020204030204" pitchFamily="34" charset="0"/>
                <a:cs typeface="Calibri" panose="020F0502020204030204" pitchFamily="34" charset="0"/>
              </a:rPr>
              <a:t>Kane, Harry Edward, 28/07/1993, Walthamstow</a:t>
            </a:r>
            <a:r>
              <a:rPr lang="en-GB" sz="2600" dirty="0">
                <a:latin typeface="Calibri" panose="020F0502020204030204" pitchFamily="34" charset="0"/>
                <a:cs typeface="Calibri" panose="020F0502020204030204" pitchFamily="34" charset="0"/>
              </a:rPr>
              <a:t>					</a:t>
            </a:r>
          </a:p>
        </p:txBody>
      </p:sp>
      <p:sp>
        <p:nvSpPr>
          <p:cNvPr id="3" name="Title 2"/>
          <p:cNvSpPr>
            <a:spLocks noGrp="1"/>
          </p:cNvSpPr>
          <p:nvPr>
            <p:ph type="title"/>
          </p:nvPr>
        </p:nvSpPr>
        <p:spPr/>
        <p:txBody>
          <a:bodyPr>
            <a:normAutofit fontScale="90000"/>
          </a:bodyPr>
          <a:lstStyle/>
          <a:p>
            <a:r>
              <a:rPr lang="en-GB" dirty="0"/>
              <a:t>Entities, Attributes and Occurrences</a:t>
            </a:r>
            <a:endParaRPr lang="en-GB" sz="1800" dirty="0">
              <a:solidFill>
                <a:srgbClr val="FF0000"/>
              </a:solidFill>
            </a:endParaRPr>
          </a:p>
        </p:txBody>
      </p:sp>
    </p:spTree>
    <p:extLst>
      <p:ext uri="{BB962C8B-B14F-4D97-AF65-F5344CB8AC3E}">
        <p14:creationId xmlns:p14="http://schemas.microsoft.com/office/powerpoint/2010/main" val="167896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p:cNvSpPr>
            <a:spLocks noGrp="1"/>
          </p:cNvSpPr>
          <p:nvPr>
            <p:ph idx="1"/>
          </p:nvPr>
        </p:nvSpPr>
        <p:spPr/>
        <p:txBody>
          <a:bodyPr>
            <a:normAutofit/>
          </a:bodyPr>
          <a:lstStyle/>
          <a:p>
            <a:r>
              <a:rPr lang="en-GB" dirty="0"/>
              <a:t>Introduction to the module</a:t>
            </a:r>
          </a:p>
          <a:p>
            <a:r>
              <a:rPr lang="en-GB" dirty="0"/>
              <a:t>What are databases, who uses them and how are they developed</a:t>
            </a:r>
          </a:p>
          <a:p>
            <a:r>
              <a:rPr lang="en-GB" dirty="0"/>
              <a:t>Conceptual Analysis </a:t>
            </a:r>
          </a:p>
          <a:p>
            <a:r>
              <a:rPr lang="en-GB" dirty="0"/>
              <a:t>Data Modelling – </a:t>
            </a:r>
          </a:p>
          <a:p>
            <a:pPr lvl="1"/>
            <a:r>
              <a:rPr lang="en-GB" dirty="0"/>
              <a:t>Entities</a:t>
            </a:r>
          </a:p>
          <a:p>
            <a:pPr lvl="1"/>
            <a:r>
              <a:rPr lang="en-GB" dirty="0"/>
              <a:t>Entity Relationship Diagrams</a:t>
            </a:r>
          </a:p>
          <a:p>
            <a:pPr lvl="1"/>
            <a:r>
              <a:rPr lang="en-GB" dirty="0"/>
              <a:t>Entity Descriptions</a:t>
            </a:r>
          </a:p>
          <a:p>
            <a:pPr lvl="1"/>
            <a:endParaRPr lang="en-GB" dirty="0"/>
          </a:p>
        </p:txBody>
      </p:sp>
      <p:sp>
        <p:nvSpPr>
          <p:cNvPr id="645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F650525-B087-4F77-A6B8-9FE5D4B6FCCC}" type="slidenum">
              <a:rPr lang="en-GB" smtClean="0"/>
              <a:pPr eaLnBrk="1" hangingPunct="1"/>
              <a:t>2</a:t>
            </a:fld>
            <a:endParaRPr lang="en-GB"/>
          </a:p>
        </p:txBody>
      </p:sp>
      <p:sp>
        <p:nvSpPr>
          <p:cNvPr id="64514" name="Title 1"/>
          <p:cNvSpPr>
            <a:spLocks noGrp="1"/>
          </p:cNvSpPr>
          <p:nvPr>
            <p:ph type="title"/>
          </p:nvPr>
        </p:nvSpPr>
        <p:spPr/>
        <p:txBody>
          <a:bodyPr/>
          <a:lstStyle/>
          <a:p>
            <a:r>
              <a:rPr lang="en-GB" dirty="0"/>
              <a:t>Overview</a:t>
            </a:r>
          </a:p>
        </p:txBody>
      </p:sp>
    </p:spTree>
    <p:extLst>
      <p:ext uri="{BB962C8B-B14F-4D97-AF65-F5344CB8AC3E}">
        <p14:creationId xmlns:p14="http://schemas.microsoft.com/office/powerpoint/2010/main" val="251879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468313" y="1268413"/>
            <a:ext cx="8229600" cy="4968875"/>
          </a:xfrm>
        </p:spPr>
        <p:txBody>
          <a:bodyPr/>
          <a:lstStyle/>
          <a:p>
            <a:pPr>
              <a:defRPr/>
            </a:pPr>
            <a:r>
              <a:rPr lang="en-GB" dirty="0"/>
              <a:t>Entity (Type) something the system needs to store data about</a:t>
            </a:r>
          </a:p>
          <a:p>
            <a:pPr>
              <a:defRPr/>
            </a:pPr>
            <a:r>
              <a:rPr lang="en-GB" dirty="0"/>
              <a:t>Identify Candidate Entities (possible entities)</a:t>
            </a:r>
          </a:p>
          <a:p>
            <a:pPr>
              <a:defRPr/>
            </a:pPr>
            <a:r>
              <a:rPr lang="en-GB" dirty="0"/>
              <a:t>Ensure all 4 Tests of an entity type apply</a:t>
            </a:r>
          </a:p>
          <a:p>
            <a:pPr lvl="1">
              <a:defRPr/>
            </a:pPr>
            <a:endParaRPr lang="en-GB" dirty="0"/>
          </a:p>
          <a:p>
            <a:pPr lvl="1">
              <a:defRPr/>
            </a:pPr>
            <a:endParaRPr lang="en-GB" dirty="0"/>
          </a:p>
          <a:p>
            <a:pPr lvl="1">
              <a:defRPr/>
            </a:pPr>
            <a:endParaRPr lang="en-GB" dirty="0"/>
          </a:p>
          <a:p>
            <a:pPr lvl="1">
              <a:defRPr/>
            </a:pPr>
            <a:endParaRPr lang="en-GB" dirty="0"/>
          </a:p>
          <a:p>
            <a:pPr lvl="1">
              <a:defRPr/>
            </a:pPr>
            <a:endParaRPr lang="en-GB" dirty="0"/>
          </a:p>
          <a:p>
            <a:pPr lvl="1">
              <a:defRPr/>
            </a:pPr>
            <a:endParaRPr lang="en-GB" dirty="0"/>
          </a:p>
          <a:p>
            <a:pPr marL="457200" lvl="1" indent="0">
              <a:buNone/>
              <a:defRPr/>
            </a:pPr>
            <a:endParaRPr lang="en-GB" dirty="0"/>
          </a:p>
        </p:txBody>
      </p:sp>
      <p:sp>
        <p:nvSpPr>
          <p:cNvPr id="256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0DEAB7-A9AC-44F3-A8C4-93DCD0E6CFC2}" type="slidenum">
              <a:rPr lang="en-GB" smtClean="0"/>
              <a:pPr eaLnBrk="1" hangingPunct="1"/>
              <a:t>20</a:t>
            </a:fld>
            <a:endParaRPr lang="en-GB"/>
          </a:p>
        </p:txBody>
      </p:sp>
      <p:sp>
        <p:nvSpPr>
          <p:cNvPr id="25602" name="Title 1"/>
          <p:cNvSpPr>
            <a:spLocks noGrp="1"/>
          </p:cNvSpPr>
          <p:nvPr>
            <p:ph type="title"/>
          </p:nvPr>
        </p:nvSpPr>
        <p:spPr/>
        <p:txBody>
          <a:bodyPr/>
          <a:lstStyle/>
          <a:p>
            <a:r>
              <a:rPr lang="en-GB" dirty="0"/>
              <a:t>Entity Relationship Diagram</a:t>
            </a:r>
          </a:p>
        </p:txBody>
      </p:sp>
      <p:graphicFrame>
        <p:nvGraphicFramePr>
          <p:cNvPr id="6" name="Table 5"/>
          <p:cNvGraphicFramePr>
            <a:graphicFrameLocks noGrp="1"/>
          </p:cNvGraphicFramePr>
          <p:nvPr>
            <p:extLst>
              <p:ext uri="{D42A27DB-BD31-4B8C-83A1-F6EECF244321}">
                <p14:modId xmlns:p14="http://schemas.microsoft.com/office/powerpoint/2010/main" val="743348615"/>
              </p:ext>
            </p:extLst>
          </p:nvPr>
        </p:nvGraphicFramePr>
        <p:xfrm>
          <a:off x="1043608" y="3356992"/>
          <a:ext cx="7416824" cy="2386574"/>
        </p:xfrm>
        <a:graphic>
          <a:graphicData uri="http://schemas.openxmlformats.org/drawingml/2006/table">
            <a:tbl>
              <a:tblPr firstRow="1" firstCol="1" lastRow="1" lastCol="1" bandRow="1" bandCol="1">
                <a:tableStyleId>{5C22544A-7EE6-4342-B048-85BDC9FD1C3A}</a:tableStyleId>
              </a:tblPr>
              <a:tblGrid>
                <a:gridCol w="1310615">
                  <a:extLst>
                    <a:ext uri="{9D8B030D-6E8A-4147-A177-3AD203B41FA5}">
                      <a16:colId xmlns:a16="http://schemas.microsoft.com/office/drawing/2014/main" val="20000"/>
                    </a:ext>
                  </a:extLst>
                </a:gridCol>
                <a:gridCol w="6106209">
                  <a:extLst>
                    <a:ext uri="{9D8B030D-6E8A-4147-A177-3AD203B41FA5}">
                      <a16:colId xmlns:a16="http://schemas.microsoft.com/office/drawing/2014/main" val="20001"/>
                    </a:ext>
                  </a:extLst>
                </a:gridCol>
              </a:tblGrid>
              <a:tr h="648096">
                <a:tc>
                  <a:txBody>
                    <a:bodyPr/>
                    <a:lstStyle/>
                    <a:p>
                      <a:pPr>
                        <a:spcAft>
                          <a:spcPts val="0"/>
                        </a:spcAft>
                      </a:pPr>
                      <a:r>
                        <a:rPr lang="en-GB" sz="2000" dirty="0">
                          <a:solidFill>
                            <a:schemeClr val="tx1"/>
                          </a:solidFill>
                          <a:effectLst/>
                        </a:rPr>
                        <a:t>Test one</a:t>
                      </a:r>
                      <a:endParaRPr lang="en-GB" sz="2000" dirty="0">
                        <a:solidFill>
                          <a:schemeClr val="tx1"/>
                        </a:solidFill>
                        <a:effectLst/>
                        <a:latin typeface="Times New Roman"/>
                        <a:ea typeface="SimSun"/>
                      </a:endParaRPr>
                    </a:p>
                  </a:txBody>
                  <a:tcPr marL="68580" marR="68580" marT="0" marB="0"/>
                </a:tc>
                <a:tc>
                  <a:txBody>
                    <a:bodyPr/>
                    <a:lstStyle/>
                    <a:p>
                      <a:pPr>
                        <a:spcAft>
                          <a:spcPts val="0"/>
                        </a:spcAft>
                      </a:pPr>
                      <a:r>
                        <a:rPr lang="en-GB" sz="2000" dirty="0">
                          <a:solidFill>
                            <a:schemeClr val="tx1"/>
                          </a:solidFill>
                          <a:effectLst/>
                        </a:rPr>
                        <a:t>The object should be of importance in the system being studied</a:t>
                      </a:r>
                      <a:endParaRPr lang="en-GB" sz="2000" dirty="0">
                        <a:solidFill>
                          <a:schemeClr val="tx1"/>
                        </a:solidFill>
                        <a:effectLst/>
                        <a:latin typeface="Times New Roman"/>
                        <a:ea typeface="SimSun"/>
                      </a:endParaRPr>
                    </a:p>
                  </a:txBody>
                  <a:tcPr marL="68580" marR="68580" marT="0" marB="0"/>
                </a:tc>
                <a:extLst>
                  <a:ext uri="{0D108BD9-81ED-4DB2-BD59-A6C34878D82A}">
                    <a16:rowId xmlns:a16="http://schemas.microsoft.com/office/drawing/2014/main" val="10000"/>
                  </a:ext>
                </a:extLst>
              </a:tr>
              <a:tr h="648072">
                <a:tc>
                  <a:txBody>
                    <a:bodyPr/>
                    <a:lstStyle/>
                    <a:p>
                      <a:pPr>
                        <a:spcAft>
                          <a:spcPts val="0"/>
                        </a:spcAft>
                      </a:pPr>
                      <a:r>
                        <a:rPr lang="en-GB" sz="2000">
                          <a:solidFill>
                            <a:schemeClr val="tx1"/>
                          </a:solidFill>
                          <a:effectLst/>
                        </a:rPr>
                        <a:t>Test two</a:t>
                      </a:r>
                      <a:endParaRPr lang="en-GB" sz="2000">
                        <a:solidFill>
                          <a:schemeClr val="tx1"/>
                        </a:solidFill>
                        <a:effectLst/>
                        <a:latin typeface="Times New Roman"/>
                        <a:ea typeface="SimSun"/>
                      </a:endParaRPr>
                    </a:p>
                  </a:txBody>
                  <a:tcPr marL="68580" marR="68580" marT="0" marB="0"/>
                </a:tc>
                <a:tc>
                  <a:txBody>
                    <a:bodyPr/>
                    <a:lstStyle/>
                    <a:p>
                      <a:pPr>
                        <a:spcAft>
                          <a:spcPts val="0"/>
                        </a:spcAft>
                      </a:pPr>
                      <a:r>
                        <a:rPr lang="en-GB" sz="2000" dirty="0">
                          <a:solidFill>
                            <a:schemeClr val="tx1"/>
                          </a:solidFill>
                          <a:effectLst/>
                        </a:rPr>
                        <a:t>There should be data attributes that can be associated with the entity</a:t>
                      </a:r>
                      <a:endParaRPr lang="en-GB" sz="2000" dirty="0">
                        <a:solidFill>
                          <a:schemeClr val="tx1"/>
                        </a:solidFill>
                        <a:effectLst/>
                        <a:latin typeface="Times New Roman"/>
                        <a:ea typeface="SimSun"/>
                      </a:endParaRPr>
                    </a:p>
                  </a:txBody>
                  <a:tcPr marL="68580" marR="68580" marT="0" marB="0"/>
                </a:tc>
                <a:extLst>
                  <a:ext uri="{0D108BD9-81ED-4DB2-BD59-A6C34878D82A}">
                    <a16:rowId xmlns:a16="http://schemas.microsoft.com/office/drawing/2014/main" val="10001"/>
                  </a:ext>
                </a:extLst>
              </a:tr>
              <a:tr h="648072">
                <a:tc>
                  <a:txBody>
                    <a:bodyPr/>
                    <a:lstStyle/>
                    <a:p>
                      <a:pPr>
                        <a:spcAft>
                          <a:spcPts val="0"/>
                        </a:spcAft>
                      </a:pPr>
                      <a:r>
                        <a:rPr lang="en-GB" sz="2000">
                          <a:solidFill>
                            <a:schemeClr val="tx1"/>
                          </a:solidFill>
                          <a:effectLst/>
                        </a:rPr>
                        <a:t>Test three</a:t>
                      </a:r>
                      <a:endParaRPr lang="en-GB" sz="2000">
                        <a:solidFill>
                          <a:schemeClr val="tx1"/>
                        </a:solidFill>
                        <a:effectLst/>
                        <a:latin typeface="Times New Roman"/>
                        <a:ea typeface="SimSun"/>
                      </a:endParaRPr>
                    </a:p>
                  </a:txBody>
                  <a:tcPr marL="68580" marR="68580" marT="0" marB="0"/>
                </a:tc>
                <a:tc>
                  <a:txBody>
                    <a:bodyPr/>
                    <a:lstStyle/>
                    <a:p>
                      <a:pPr>
                        <a:spcAft>
                          <a:spcPts val="0"/>
                        </a:spcAft>
                      </a:pPr>
                      <a:r>
                        <a:rPr lang="en-GB" sz="2000" dirty="0">
                          <a:solidFill>
                            <a:schemeClr val="tx1"/>
                          </a:solidFill>
                          <a:effectLst/>
                        </a:rPr>
                        <a:t>There should be more than one occurrence of this entity type</a:t>
                      </a:r>
                      <a:endParaRPr lang="en-GB" sz="2000" dirty="0">
                        <a:solidFill>
                          <a:schemeClr val="tx1"/>
                        </a:solidFill>
                        <a:effectLst/>
                        <a:latin typeface="Times New Roman"/>
                        <a:ea typeface="SimSun"/>
                      </a:endParaRPr>
                    </a:p>
                  </a:txBody>
                  <a:tcPr marL="68580" marR="68580" marT="0" marB="0"/>
                </a:tc>
                <a:extLst>
                  <a:ext uri="{0D108BD9-81ED-4DB2-BD59-A6C34878D82A}">
                    <a16:rowId xmlns:a16="http://schemas.microsoft.com/office/drawing/2014/main" val="10002"/>
                  </a:ext>
                </a:extLst>
              </a:tr>
              <a:tr h="442334">
                <a:tc>
                  <a:txBody>
                    <a:bodyPr/>
                    <a:lstStyle/>
                    <a:p>
                      <a:pPr>
                        <a:spcAft>
                          <a:spcPts val="0"/>
                        </a:spcAft>
                      </a:pPr>
                      <a:r>
                        <a:rPr lang="en-GB" sz="2000">
                          <a:solidFill>
                            <a:schemeClr val="tx1"/>
                          </a:solidFill>
                          <a:effectLst/>
                        </a:rPr>
                        <a:t>Test four</a:t>
                      </a:r>
                      <a:endParaRPr lang="en-GB" sz="2000">
                        <a:solidFill>
                          <a:schemeClr val="tx1"/>
                        </a:solidFill>
                        <a:effectLst/>
                        <a:latin typeface="Times New Roman"/>
                        <a:ea typeface="SimSun"/>
                      </a:endParaRPr>
                    </a:p>
                  </a:txBody>
                  <a:tcPr marL="68580" marR="68580" marT="0" marB="0"/>
                </a:tc>
                <a:tc>
                  <a:txBody>
                    <a:bodyPr/>
                    <a:lstStyle/>
                    <a:p>
                      <a:pPr>
                        <a:spcAft>
                          <a:spcPts val="0"/>
                        </a:spcAft>
                      </a:pPr>
                      <a:r>
                        <a:rPr lang="en-GB" sz="2000" dirty="0">
                          <a:solidFill>
                            <a:schemeClr val="tx1"/>
                          </a:solidFill>
                          <a:effectLst/>
                        </a:rPr>
                        <a:t>It should not be an attribute of an entity</a:t>
                      </a:r>
                      <a:endParaRPr lang="en-GB" sz="2000" dirty="0">
                        <a:solidFill>
                          <a:schemeClr val="tx1"/>
                        </a:solidFill>
                        <a:effectLst/>
                        <a:latin typeface="Times New Roman"/>
                        <a:ea typeface="SimSu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615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468854" y="1268760"/>
            <a:ext cx="8229600" cy="4669979"/>
          </a:xfrm>
        </p:spPr>
        <p:txBody>
          <a:bodyPr>
            <a:normAutofit/>
          </a:bodyPr>
          <a:lstStyle/>
          <a:p>
            <a:pPr marL="109728" indent="0">
              <a:buNone/>
            </a:pPr>
            <a:r>
              <a:rPr lang="en-GB" b="1" dirty="0"/>
              <a:t>Formula One example</a:t>
            </a:r>
          </a:p>
          <a:p>
            <a:pPr marL="109728" indent="0">
              <a:buNone/>
            </a:pPr>
            <a:r>
              <a:rPr lang="en-GB" dirty="0"/>
              <a:t>There are 11 F1 Teams e.g. Mercedes, McLaren, Ferrari, Williams etc. which engage drivers to take part in the F1 World Championship.   Each F1 Team is based in one country e.g. Williams and McLaren are British, Mercedes is German etc.  F1 Teams contract drivers to race for them in the 20 races which take place each year. </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B9B185-C10B-4024-B252-68E03FB82D44}" type="slidenum">
              <a:rPr lang="en-GB" smtClean="0"/>
              <a:pPr eaLnBrk="1" hangingPunct="1"/>
              <a:t>21</a:t>
            </a:fld>
            <a:endParaRPr lang="en-GB"/>
          </a:p>
        </p:txBody>
      </p:sp>
      <p:sp>
        <p:nvSpPr>
          <p:cNvPr id="40962" name="Title 1"/>
          <p:cNvSpPr>
            <a:spLocks noGrp="1"/>
          </p:cNvSpPr>
          <p:nvPr>
            <p:ph type="title"/>
          </p:nvPr>
        </p:nvSpPr>
        <p:spPr/>
        <p:txBody>
          <a:bodyPr/>
          <a:lstStyle/>
          <a:p>
            <a:r>
              <a:rPr lang="en-GB" dirty="0"/>
              <a:t>Identify Entity Types</a:t>
            </a:r>
          </a:p>
        </p:txBody>
      </p:sp>
    </p:spTree>
    <p:extLst>
      <p:ext uri="{BB962C8B-B14F-4D97-AF65-F5344CB8AC3E}">
        <p14:creationId xmlns:p14="http://schemas.microsoft.com/office/powerpoint/2010/main" val="4186707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468854" y="1268760"/>
            <a:ext cx="8229600" cy="4669979"/>
          </a:xfrm>
        </p:spPr>
        <p:txBody>
          <a:bodyPr>
            <a:normAutofit/>
          </a:bodyPr>
          <a:lstStyle/>
          <a:p>
            <a:pPr marL="109728" indent="0">
              <a:buNone/>
            </a:pPr>
            <a:r>
              <a:rPr lang="en-GB" b="1" dirty="0"/>
              <a:t>Formula One example</a:t>
            </a:r>
          </a:p>
          <a:p>
            <a:pPr marL="109728" indent="0">
              <a:buNone/>
            </a:pPr>
            <a:r>
              <a:rPr lang="en-GB" dirty="0"/>
              <a:t>There are 11 </a:t>
            </a:r>
            <a:r>
              <a:rPr lang="en-GB" dirty="0">
                <a:solidFill>
                  <a:srgbClr val="FF0000"/>
                </a:solidFill>
              </a:rPr>
              <a:t>F1 Team</a:t>
            </a:r>
            <a:r>
              <a:rPr lang="en-GB" dirty="0"/>
              <a:t>s e.g. Mercedes, McLaren, Ferrari, Williams etc. which engage drivers to take part in the F1 World Championship.   Each F1 Team is based in one country e.g. Williams and McLaren are British, Mercedes is German etc.  F1 Teams contract drivers to race for them in the 20 races which take place each year. </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B9B185-C10B-4024-B252-68E03FB82D44}" type="slidenum">
              <a:rPr lang="en-GB" smtClean="0"/>
              <a:pPr eaLnBrk="1" hangingPunct="1"/>
              <a:t>22</a:t>
            </a:fld>
            <a:endParaRPr lang="en-GB"/>
          </a:p>
        </p:txBody>
      </p:sp>
      <p:sp>
        <p:nvSpPr>
          <p:cNvPr id="40962" name="Title 1"/>
          <p:cNvSpPr>
            <a:spLocks noGrp="1"/>
          </p:cNvSpPr>
          <p:nvPr>
            <p:ph type="title"/>
          </p:nvPr>
        </p:nvSpPr>
        <p:spPr/>
        <p:txBody>
          <a:bodyPr/>
          <a:lstStyle/>
          <a:p>
            <a:r>
              <a:rPr lang="en-GB" dirty="0"/>
              <a:t>Identify Candidate Entity Types</a:t>
            </a:r>
          </a:p>
        </p:txBody>
      </p:sp>
    </p:spTree>
    <p:extLst>
      <p:ext uri="{BB962C8B-B14F-4D97-AF65-F5344CB8AC3E}">
        <p14:creationId xmlns:p14="http://schemas.microsoft.com/office/powerpoint/2010/main" val="266473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468854" y="1268760"/>
            <a:ext cx="8229600" cy="4669979"/>
          </a:xfrm>
        </p:spPr>
        <p:txBody>
          <a:bodyPr>
            <a:normAutofit/>
          </a:bodyPr>
          <a:lstStyle/>
          <a:p>
            <a:pPr marL="109728" indent="0">
              <a:buNone/>
            </a:pPr>
            <a:r>
              <a:rPr lang="en-GB" b="1" dirty="0"/>
              <a:t>Formula One example</a:t>
            </a:r>
          </a:p>
          <a:p>
            <a:pPr marL="109728" indent="0">
              <a:buNone/>
            </a:pPr>
            <a:r>
              <a:rPr lang="en-GB" dirty="0"/>
              <a:t>There are 11 </a:t>
            </a:r>
            <a:r>
              <a:rPr lang="en-GB" dirty="0">
                <a:solidFill>
                  <a:srgbClr val="FF0000"/>
                </a:solidFill>
              </a:rPr>
              <a:t>F1 Team</a:t>
            </a:r>
            <a:r>
              <a:rPr lang="en-GB" dirty="0"/>
              <a:t>s e.g. Mercedes, McLaren, Ferrari, Williams etc. which engage </a:t>
            </a:r>
            <a:r>
              <a:rPr lang="en-GB" dirty="0">
                <a:solidFill>
                  <a:srgbClr val="FF0000"/>
                </a:solidFill>
              </a:rPr>
              <a:t>driver</a:t>
            </a:r>
            <a:r>
              <a:rPr lang="en-GB" dirty="0"/>
              <a:t>s to take part in the F1 World Championship.   Each F1 Team is based in one country e.g. Williams and McLaren are British, Mercedes is German etc.  F1 Teams contract drivers to race for them in the 20 races which take place each year. </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B9B185-C10B-4024-B252-68E03FB82D44}" type="slidenum">
              <a:rPr lang="en-GB" smtClean="0"/>
              <a:pPr eaLnBrk="1" hangingPunct="1"/>
              <a:t>23</a:t>
            </a:fld>
            <a:endParaRPr lang="en-GB"/>
          </a:p>
        </p:txBody>
      </p:sp>
      <p:sp>
        <p:nvSpPr>
          <p:cNvPr id="40962" name="Title 1"/>
          <p:cNvSpPr>
            <a:spLocks noGrp="1"/>
          </p:cNvSpPr>
          <p:nvPr>
            <p:ph type="title"/>
          </p:nvPr>
        </p:nvSpPr>
        <p:spPr/>
        <p:txBody>
          <a:bodyPr/>
          <a:lstStyle/>
          <a:p>
            <a:r>
              <a:rPr lang="en-GB" dirty="0"/>
              <a:t>Identify Candidate Entity Types</a:t>
            </a:r>
          </a:p>
        </p:txBody>
      </p:sp>
    </p:spTree>
    <p:extLst>
      <p:ext uri="{BB962C8B-B14F-4D97-AF65-F5344CB8AC3E}">
        <p14:creationId xmlns:p14="http://schemas.microsoft.com/office/powerpoint/2010/main" val="99319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468854" y="1268760"/>
            <a:ext cx="8229600" cy="4669979"/>
          </a:xfrm>
        </p:spPr>
        <p:txBody>
          <a:bodyPr>
            <a:normAutofit/>
          </a:bodyPr>
          <a:lstStyle/>
          <a:p>
            <a:pPr marL="109728" indent="0">
              <a:buNone/>
            </a:pPr>
            <a:r>
              <a:rPr lang="en-GB" sz="2400" b="1" dirty="0"/>
              <a:t>Formula One example</a:t>
            </a:r>
          </a:p>
          <a:p>
            <a:pPr marL="109728" indent="0">
              <a:buNone/>
            </a:pPr>
            <a:r>
              <a:rPr lang="en-GB" sz="2400" dirty="0"/>
              <a:t>There are 11 </a:t>
            </a:r>
            <a:r>
              <a:rPr lang="en-GB" sz="2400" dirty="0">
                <a:solidFill>
                  <a:srgbClr val="FF0000"/>
                </a:solidFill>
              </a:rPr>
              <a:t>F1 Team</a:t>
            </a:r>
            <a:r>
              <a:rPr lang="en-GB" sz="2400" dirty="0"/>
              <a:t>s e.g. Mercedes, McLaren, Ferrari, Williams etc. which engage </a:t>
            </a:r>
            <a:r>
              <a:rPr lang="en-GB" sz="2400" dirty="0">
                <a:solidFill>
                  <a:srgbClr val="FF0000"/>
                </a:solidFill>
              </a:rPr>
              <a:t>driver</a:t>
            </a:r>
            <a:r>
              <a:rPr lang="en-GB" sz="2400" dirty="0"/>
              <a:t>s to take part in the </a:t>
            </a:r>
            <a:r>
              <a:rPr lang="en-GB" sz="2400" dirty="0">
                <a:solidFill>
                  <a:srgbClr val="FF0000"/>
                </a:solidFill>
              </a:rPr>
              <a:t>F1 World Championship</a:t>
            </a:r>
            <a:r>
              <a:rPr lang="en-GB" sz="2400" dirty="0"/>
              <a:t>.   Each F1 Team is based in one </a:t>
            </a:r>
            <a:r>
              <a:rPr lang="en-GB" sz="2400" dirty="0">
                <a:solidFill>
                  <a:srgbClr val="FF0000"/>
                </a:solidFill>
              </a:rPr>
              <a:t>country</a:t>
            </a:r>
            <a:r>
              <a:rPr lang="en-GB" sz="2400" dirty="0"/>
              <a:t> e.g. Williams and McLaren are British, Mercedes is German etc..  F1 Teams contract drivers to race for them in the 20 </a:t>
            </a:r>
            <a:r>
              <a:rPr lang="en-GB" sz="2400" dirty="0">
                <a:solidFill>
                  <a:srgbClr val="FF0000"/>
                </a:solidFill>
              </a:rPr>
              <a:t>race</a:t>
            </a:r>
            <a:r>
              <a:rPr lang="en-GB" sz="2400" dirty="0"/>
              <a:t>s which take place each year. </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B9B185-C10B-4024-B252-68E03FB82D44}" type="slidenum">
              <a:rPr lang="en-GB" smtClean="0"/>
              <a:pPr eaLnBrk="1" hangingPunct="1"/>
              <a:t>24</a:t>
            </a:fld>
            <a:endParaRPr lang="en-GB"/>
          </a:p>
        </p:txBody>
      </p:sp>
      <p:sp>
        <p:nvSpPr>
          <p:cNvPr id="40962" name="Title 1"/>
          <p:cNvSpPr>
            <a:spLocks noGrp="1"/>
          </p:cNvSpPr>
          <p:nvPr>
            <p:ph type="title"/>
          </p:nvPr>
        </p:nvSpPr>
        <p:spPr/>
        <p:txBody>
          <a:bodyPr>
            <a:normAutofit fontScale="90000"/>
          </a:bodyPr>
          <a:lstStyle/>
          <a:p>
            <a:r>
              <a:rPr lang="en-GB" dirty="0"/>
              <a:t>Remove Candidate Entity Types failing any of the 4 tests</a:t>
            </a:r>
          </a:p>
        </p:txBody>
      </p:sp>
      <p:pic>
        <p:nvPicPr>
          <p:cNvPr id="2" name="Picture 1"/>
          <p:cNvPicPr>
            <a:picLocks noChangeAspect="1"/>
          </p:cNvPicPr>
          <p:nvPr/>
        </p:nvPicPr>
        <p:blipFill>
          <a:blip r:embed="rId2"/>
          <a:stretch>
            <a:fillRect/>
          </a:stretch>
        </p:blipFill>
        <p:spPr>
          <a:xfrm>
            <a:off x="971600" y="4293096"/>
            <a:ext cx="7090263" cy="2389839"/>
          </a:xfrm>
          <a:prstGeom prst="rect">
            <a:avLst/>
          </a:prstGeom>
        </p:spPr>
      </p:pic>
    </p:spTree>
    <p:extLst>
      <p:ext uri="{BB962C8B-B14F-4D97-AF65-F5344CB8AC3E}">
        <p14:creationId xmlns:p14="http://schemas.microsoft.com/office/powerpoint/2010/main" val="1354346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468854" y="1268760"/>
            <a:ext cx="8229600" cy="4669979"/>
          </a:xfrm>
        </p:spPr>
        <p:txBody>
          <a:bodyPr>
            <a:normAutofit/>
          </a:bodyPr>
          <a:lstStyle/>
          <a:p>
            <a:pPr marL="109728" indent="0">
              <a:buNone/>
            </a:pPr>
            <a:r>
              <a:rPr lang="en-GB" sz="2400" b="1" dirty="0"/>
              <a:t>Formula One example</a:t>
            </a:r>
          </a:p>
          <a:p>
            <a:pPr marL="109728" indent="0">
              <a:buNone/>
            </a:pPr>
            <a:r>
              <a:rPr lang="en-GB" sz="2400" dirty="0"/>
              <a:t>There are 11 </a:t>
            </a:r>
            <a:r>
              <a:rPr lang="en-GB" sz="2400" dirty="0">
                <a:solidFill>
                  <a:srgbClr val="FF0000"/>
                </a:solidFill>
              </a:rPr>
              <a:t>F1 Team</a:t>
            </a:r>
            <a:r>
              <a:rPr lang="en-GB" sz="2400" dirty="0"/>
              <a:t>s e.g. Mercedes, McLaren, Ferrari, Williams etc. which engage </a:t>
            </a:r>
            <a:r>
              <a:rPr lang="en-GB" sz="2400" dirty="0">
                <a:solidFill>
                  <a:srgbClr val="FF0000"/>
                </a:solidFill>
              </a:rPr>
              <a:t>driver</a:t>
            </a:r>
            <a:r>
              <a:rPr lang="en-GB" sz="2400" dirty="0"/>
              <a:t>s to take part in the </a:t>
            </a:r>
            <a:r>
              <a:rPr lang="en-GB" sz="2400" strike="sngStrike" dirty="0">
                <a:solidFill>
                  <a:srgbClr val="FF0000"/>
                </a:solidFill>
              </a:rPr>
              <a:t>F1 World Championship</a:t>
            </a:r>
            <a:r>
              <a:rPr lang="en-GB" sz="2400" dirty="0"/>
              <a:t>.   Each F1 Team is based in one </a:t>
            </a:r>
            <a:r>
              <a:rPr lang="en-GB" sz="2400" dirty="0">
                <a:solidFill>
                  <a:srgbClr val="FF0000"/>
                </a:solidFill>
              </a:rPr>
              <a:t>country</a:t>
            </a:r>
            <a:r>
              <a:rPr lang="en-GB" sz="2400" dirty="0"/>
              <a:t> e.g. Williams and McLaren are British, Mercedes is German etc..  F1 Teams contract drivers to race for them in the 20 </a:t>
            </a:r>
            <a:r>
              <a:rPr lang="en-GB" sz="2400" dirty="0">
                <a:solidFill>
                  <a:srgbClr val="FF0000"/>
                </a:solidFill>
              </a:rPr>
              <a:t>race</a:t>
            </a:r>
            <a:r>
              <a:rPr lang="en-GB" sz="2400" dirty="0"/>
              <a:t>s which take place each year. </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B9B185-C10B-4024-B252-68E03FB82D44}" type="slidenum">
              <a:rPr lang="en-GB" smtClean="0"/>
              <a:pPr eaLnBrk="1" hangingPunct="1"/>
              <a:t>25</a:t>
            </a:fld>
            <a:endParaRPr lang="en-GB"/>
          </a:p>
        </p:txBody>
      </p:sp>
      <p:sp>
        <p:nvSpPr>
          <p:cNvPr id="40962" name="Title 1"/>
          <p:cNvSpPr>
            <a:spLocks noGrp="1"/>
          </p:cNvSpPr>
          <p:nvPr>
            <p:ph type="title"/>
          </p:nvPr>
        </p:nvSpPr>
        <p:spPr/>
        <p:txBody>
          <a:bodyPr>
            <a:normAutofit fontScale="90000"/>
          </a:bodyPr>
          <a:lstStyle/>
          <a:p>
            <a:r>
              <a:rPr lang="en-GB" dirty="0"/>
              <a:t>Remove Candidate Entity Types failing any of the 4 tests</a:t>
            </a:r>
          </a:p>
        </p:txBody>
      </p:sp>
      <p:pic>
        <p:nvPicPr>
          <p:cNvPr id="2" name="Picture 1"/>
          <p:cNvPicPr>
            <a:picLocks noChangeAspect="1"/>
          </p:cNvPicPr>
          <p:nvPr/>
        </p:nvPicPr>
        <p:blipFill>
          <a:blip r:embed="rId2"/>
          <a:stretch>
            <a:fillRect/>
          </a:stretch>
        </p:blipFill>
        <p:spPr>
          <a:xfrm>
            <a:off x="971600" y="4293096"/>
            <a:ext cx="7090263" cy="2389839"/>
          </a:xfrm>
          <a:prstGeom prst="rect">
            <a:avLst/>
          </a:prstGeom>
        </p:spPr>
      </p:pic>
    </p:spTree>
    <p:extLst>
      <p:ext uri="{BB962C8B-B14F-4D97-AF65-F5344CB8AC3E}">
        <p14:creationId xmlns:p14="http://schemas.microsoft.com/office/powerpoint/2010/main" val="4158169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468854" y="1268760"/>
            <a:ext cx="8229600" cy="4669979"/>
          </a:xfrm>
        </p:spPr>
        <p:txBody>
          <a:bodyPr>
            <a:normAutofit/>
          </a:bodyPr>
          <a:lstStyle/>
          <a:p>
            <a:pPr marL="109728" indent="0">
              <a:buNone/>
            </a:pPr>
            <a:r>
              <a:rPr lang="en-GB" sz="2400" b="1" dirty="0"/>
              <a:t>Formula One example</a:t>
            </a:r>
          </a:p>
          <a:p>
            <a:pPr marL="109728" indent="0">
              <a:buNone/>
            </a:pPr>
            <a:r>
              <a:rPr lang="en-GB" sz="2400" dirty="0"/>
              <a:t>There are 11 </a:t>
            </a:r>
            <a:r>
              <a:rPr lang="en-GB" sz="2400" dirty="0">
                <a:solidFill>
                  <a:srgbClr val="FF0000"/>
                </a:solidFill>
              </a:rPr>
              <a:t>F1 Team</a:t>
            </a:r>
            <a:r>
              <a:rPr lang="en-GB" sz="2400" dirty="0"/>
              <a:t>s e.g. Mercedes, McLaren, Ferrari, Williams etc. which engage </a:t>
            </a:r>
            <a:r>
              <a:rPr lang="en-GB" sz="2400" dirty="0">
                <a:solidFill>
                  <a:srgbClr val="FF0000"/>
                </a:solidFill>
              </a:rPr>
              <a:t>driver</a:t>
            </a:r>
            <a:r>
              <a:rPr lang="en-GB" sz="2400" dirty="0"/>
              <a:t>s to take part in the </a:t>
            </a:r>
            <a:r>
              <a:rPr lang="en-GB" sz="2400" strike="sngStrike" dirty="0">
                <a:solidFill>
                  <a:srgbClr val="FF0000"/>
                </a:solidFill>
              </a:rPr>
              <a:t>F1 World Championship</a:t>
            </a:r>
            <a:r>
              <a:rPr lang="en-GB" sz="2400" dirty="0"/>
              <a:t>.   Each F1 Team is based in one </a:t>
            </a:r>
            <a:r>
              <a:rPr lang="en-GB" sz="2400" strike="sngStrike" dirty="0">
                <a:solidFill>
                  <a:srgbClr val="FF0000"/>
                </a:solidFill>
              </a:rPr>
              <a:t>country</a:t>
            </a:r>
            <a:r>
              <a:rPr lang="en-GB" sz="2400" dirty="0"/>
              <a:t> e.g. Williams and McLaren are British, Mercedes is German etc..  F1 Teams contract drivers to race for them in the 20 </a:t>
            </a:r>
            <a:r>
              <a:rPr lang="en-GB" sz="2400" dirty="0">
                <a:solidFill>
                  <a:srgbClr val="FF0000"/>
                </a:solidFill>
              </a:rPr>
              <a:t>race</a:t>
            </a:r>
            <a:r>
              <a:rPr lang="en-GB" sz="2400" dirty="0"/>
              <a:t>s which take place each year. </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B9B185-C10B-4024-B252-68E03FB82D44}" type="slidenum">
              <a:rPr lang="en-GB" smtClean="0"/>
              <a:pPr eaLnBrk="1" hangingPunct="1"/>
              <a:t>26</a:t>
            </a:fld>
            <a:endParaRPr lang="en-GB"/>
          </a:p>
        </p:txBody>
      </p:sp>
      <p:sp>
        <p:nvSpPr>
          <p:cNvPr id="40962" name="Title 1"/>
          <p:cNvSpPr>
            <a:spLocks noGrp="1"/>
          </p:cNvSpPr>
          <p:nvPr>
            <p:ph type="title"/>
          </p:nvPr>
        </p:nvSpPr>
        <p:spPr/>
        <p:txBody>
          <a:bodyPr>
            <a:normAutofit fontScale="90000"/>
          </a:bodyPr>
          <a:lstStyle/>
          <a:p>
            <a:r>
              <a:rPr lang="en-GB" dirty="0"/>
              <a:t>Remove Candidate Entity Types failing any of the 4 tests</a:t>
            </a:r>
          </a:p>
        </p:txBody>
      </p:sp>
      <p:pic>
        <p:nvPicPr>
          <p:cNvPr id="2" name="Picture 1"/>
          <p:cNvPicPr>
            <a:picLocks noChangeAspect="1"/>
          </p:cNvPicPr>
          <p:nvPr/>
        </p:nvPicPr>
        <p:blipFill>
          <a:blip r:embed="rId2"/>
          <a:stretch>
            <a:fillRect/>
          </a:stretch>
        </p:blipFill>
        <p:spPr>
          <a:xfrm>
            <a:off x="971600" y="4293096"/>
            <a:ext cx="7090263" cy="2389839"/>
          </a:xfrm>
          <a:prstGeom prst="rect">
            <a:avLst/>
          </a:prstGeom>
        </p:spPr>
      </p:pic>
    </p:spTree>
    <p:extLst>
      <p:ext uri="{BB962C8B-B14F-4D97-AF65-F5344CB8AC3E}">
        <p14:creationId xmlns:p14="http://schemas.microsoft.com/office/powerpoint/2010/main" val="25339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468854" y="1268760"/>
            <a:ext cx="8229600" cy="4669979"/>
          </a:xfrm>
        </p:spPr>
        <p:txBody>
          <a:bodyPr>
            <a:normAutofit/>
          </a:bodyPr>
          <a:lstStyle/>
          <a:p>
            <a:pPr marL="109728" indent="0">
              <a:buNone/>
            </a:pPr>
            <a:r>
              <a:rPr lang="en-GB" b="1" dirty="0"/>
              <a:t>Formula One example</a:t>
            </a:r>
          </a:p>
          <a:p>
            <a:pPr marL="109728" indent="0">
              <a:buNone/>
            </a:pPr>
            <a:r>
              <a:rPr lang="en-GB" dirty="0"/>
              <a:t>There are 11 </a:t>
            </a:r>
            <a:r>
              <a:rPr lang="en-GB" dirty="0">
                <a:solidFill>
                  <a:srgbClr val="FF0000"/>
                </a:solidFill>
              </a:rPr>
              <a:t>F1 Team</a:t>
            </a:r>
            <a:r>
              <a:rPr lang="en-GB" dirty="0"/>
              <a:t>s e.g. Mercedes, McLaren, Ferrari, Williams etc. which engage </a:t>
            </a:r>
            <a:r>
              <a:rPr lang="en-GB" dirty="0">
                <a:solidFill>
                  <a:srgbClr val="FF0000"/>
                </a:solidFill>
              </a:rPr>
              <a:t>driver</a:t>
            </a:r>
            <a:r>
              <a:rPr lang="en-GB" dirty="0"/>
              <a:t>s to take part in the F1 World Championship.   Each F1 Team is based in one country e.g. Williams and McLaren are British, Mercedes is German etc..  F1 Teams contract drivers to race for them in the 20 </a:t>
            </a:r>
            <a:r>
              <a:rPr lang="en-GB" dirty="0">
                <a:solidFill>
                  <a:srgbClr val="FF0000"/>
                </a:solidFill>
              </a:rPr>
              <a:t>race</a:t>
            </a:r>
            <a:r>
              <a:rPr lang="en-GB" dirty="0"/>
              <a:t>s which take place each year. </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B9B185-C10B-4024-B252-68E03FB82D44}" type="slidenum">
              <a:rPr lang="en-GB" smtClean="0"/>
              <a:pPr eaLnBrk="1" hangingPunct="1"/>
              <a:t>27</a:t>
            </a:fld>
            <a:endParaRPr lang="en-GB"/>
          </a:p>
        </p:txBody>
      </p:sp>
      <p:sp>
        <p:nvSpPr>
          <p:cNvPr id="40962" name="Title 1"/>
          <p:cNvSpPr>
            <a:spLocks noGrp="1"/>
          </p:cNvSpPr>
          <p:nvPr>
            <p:ph type="title"/>
          </p:nvPr>
        </p:nvSpPr>
        <p:spPr/>
        <p:txBody>
          <a:bodyPr/>
          <a:lstStyle/>
          <a:p>
            <a:r>
              <a:rPr lang="en-GB" dirty="0"/>
              <a:t>Identify Attributes</a:t>
            </a:r>
          </a:p>
        </p:txBody>
      </p:sp>
    </p:spTree>
    <p:extLst>
      <p:ext uri="{BB962C8B-B14F-4D97-AF65-F5344CB8AC3E}">
        <p14:creationId xmlns:p14="http://schemas.microsoft.com/office/powerpoint/2010/main" val="92778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0426825"/>
              </p:ext>
            </p:extLst>
          </p:nvPr>
        </p:nvGraphicFramePr>
        <p:xfrm>
          <a:off x="457200" y="1481138"/>
          <a:ext cx="8229600" cy="311404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3309853805"/>
                    </a:ext>
                  </a:extLst>
                </a:gridCol>
                <a:gridCol w="3456384">
                  <a:extLst>
                    <a:ext uri="{9D8B030D-6E8A-4147-A177-3AD203B41FA5}">
                      <a16:colId xmlns:a16="http://schemas.microsoft.com/office/drawing/2014/main" val="607790023"/>
                    </a:ext>
                  </a:extLst>
                </a:gridCol>
                <a:gridCol w="3322712">
                  <a:extLst>
                    <a:ext uri="{9D8B030D-6E8A-4147-A177-3AD203B41FA5}">
                      <a16:colId xmlns:a16="http://schemas.microsoft.com/office/drawing/2014/main" val="3447599982"/>
                    </a:ext>
                  </a:extLst>
                </a:gridCol>
              </a:tblGrid>
              <a:tr h="370840">
                <a:tc>
                  <a:txBody>
                    <a:bodyPr/>
                    <a:lstStyle/>
                    <a:p>
                      <a:r>
                        <a:rPr lang="en-GB" dirty="0"/>
                        <a:t>Entity Type</a:t>
                      </a:r>
                    </a:p>
                  </a:txBody>
                  <a:tcPr/>
                </a:tc>
                <a:tc>
                  <a:txBody>
                    <a:bodyPr/>
                    <a:lstStyle/>
                    <a:p>
                      <a:r>
                        <a:rPr lang="en-GB" dirty="0"/>
                        <a:t>Attributes </a:t>
                      </a:r>
                    </a:p>
                  </a:txBody>
                  <a:tcPr/>
                </a:tc>
                <a:tc>
                  <a:txBody>
                    <a:bodyPr/>
                    <a:lstStyle/>
                    <a:p>
                      <a:r>
                        <a:rPr lang="en-GB" dirty="0"/>
                        <a:t>Entity</a:t>
                      </a:r>
                      <a:r>
                        <a:rPr lang="en-GB" baseline="0" dirty="0"/>
                        <a:t> Description</a:t>
                      </a:r>
                      <a:endParaRPr lang="en-GB" dirty="0"/>
                    </a:p>
                  </a:txBody>
                  <a:tcPr/>
                </a:tc>
                <a:extLst>
                  <a:ext uri="{0D108BD9-81ED-4DB2-BD59-A6C34878D82A}">
                    <a16:rowId xmlns:a16="http://schemas.microsoft.com/office/drawing/2014/main" val="3635966816"/>
                  </a:ext>
                </a:extLst>
              </a:tr>
              <a:tr h="370840">
                <a:tc>
                  <a:txBody>
                    <a:bodyPr/>
                    <a:lstStyle/>
                    <a:p>
                      <a:r>
                        <a:rPr lang="en-GB" dirty="0"/>
                        <a:t>TEAM</a:t>
                      </a:r>
                    </a:p>
                  </a:txBody>
                  <a:tcPr/>
                </a:tc>
                <a:tc>
                  <a:txBody>
                    <a:bodyPr/>
                    <a:lstStyle/>
                    <a:p>
                      <a:r>
                        <a:rPr lang="en-GB" dirty="0"/>
                        <a:t>Team name,</a:t>
                      </a:r>
                      <a:r>
                        <a:rPr lang="en-GB" baseline="0" dirty="0"/>
                        <a:t> Base,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a:t>
                      </a:r>
                      <a:r>
                        <a:rPr lang="en-GB" baseline="0" dirty="0"/>
                        <a:t> support team in the Formula One Championship</a:t>
                      </a:r>
                      <a:endParaRPr lang="en-GB" dirty="0"/>
                    </a:p>
                  </a:txBody>
                  <a:tcPr/>
                </a:tc>
                <a:extLst>
                  <a:ext uri="{0D108BD9-81ED-4DB2-BD59-A6C34878D82A}">
                    <a16:rowId xmlns:a16="http://schemas.microsoft.com/office/drawing/2014/main" val="1620365251"/>
                  </a:ext>
                </a:extLst>
              </a:tr>
              <a:tr h="370840">
                <a:tc>
                  <a:txBody>
                    <a:bodyPr/>
                    <a:lstStyle/>
                    <a:p>
                      <a:r>
                        <a:rPr lang="en-GB" dirty="0"/>
                        <a:t>DRIVER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Surname, First names,</a:t>
                      </a:r>
                      <a:r>
                        <a:rPr lang="en-GB" baseline="0" dirty="0"/>
                        <a:t> country,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driver contracted to drive</a:t>
                      </a:r>
                      <a:r>
                        <a:rPr lang="en-GB" baseline="0" dirty="0"/>
                        <a:t> in the Formula One Championship</a:t>
                      </a:r>
                      <a:endParaRPr lang="en-GB" dirty="0"/>
                    </a:p>
                  </a:txBody>
                  <a:tcPr/>
                </a:tc>
                <a:extLst>
                  <a:ext uri="{0D108BD9-81ED-4DB2-BD59-A6C34878D82A}">
                    <a16:rowId xmlns:a16="http://schemas.microsoft.com/office/drawing/2014/main" val="809097190"/>
                  </a:ext>
                </a:extLst>
              </a:tr>
              <a:tr h="370840">
                <a:tc>
                  <a:txBody>
                    <a:bodyPr/>
                    <a:lstStyle/>
                    <a:p>
                      <a:r>
                        <a:rPr lang="en-GB" dirty="0"/>
                        <a:t>RACE</a:t>
                      </a:r>
                    </a:p>
                  </a:txBody>
                  <a:tcPr/>
                </a:tc>
                <a:tc>
                  <a:txBody>
                    <a:bodyPr/>
                    <a:lstStyle/>
                    <a:p>
                      <a:r>
                        <a:rPr lang="en-GB" dirty="0"/>
                        <a:t>Race</a:t>
                      </a:r>
                      <a:r>
                        <a:rPr lang="en-GB" baseline="0" dirty="0"/>
                        <a:t> Number</a:t>
                      </a:r>
                      <a:r>
                        <a:rPr lang="en-GB" dirty="0"/>
                        <a:t>, race</a:t>
                      </a:r>
                      <a:r>
                        <a:rPr lang="en-GB" baseline="0" dirty="0"/>
                        <a:t> </a:t>
                      </a:r>
                      <a:r>
                        <a:rPr lang="en-GB" dirty="0"/>
                        <a:t>year,</a:t>
                      </a:r>
                      <a:r>
                        <a:rPr lang="en-GB" baseline="0" dirty="0"/>
                        <a:t> race date, …</a:t>
                      </a:r>
                      <a:r>
                        <a:rPr lang="en-GB" dirty="0"/>
                        <a:t> </a:t>
                      </a:r>
                    </a:p>
                  </a:txBody>
                  <a:tcPr/>
                </a:tc>
                <a:tc>
                  <a:txBody>
                    <a:bodyPr/>
                    <a:lstStyle/>
                    <a:p>
                      <a:r>
                        <a:rPr lang="en-GB" dirty="0"/>
                        <a:t>A</a:t>
                      </a:r>
                      <a:r>
                        <a:rPr lang="en-GB" baseline="0" dirty="0"/>
                        <a:t> date at an </a:t>
                      </a:r>
                      <a:r>
                        <a:rPr lang="en-GB" dirty="0"/>
                        <a:t>approved location at</a:t>
                      </a:r>
                      <a:r>
                        <a:rPr lang="en-GB" baseline="0" dirty="0"/>
                        <a:t> </a:t>
                      </a:r>
                      <a:r>
                        <a:rPr lang="en-GB" dirty="0"/>
                        <a:t>which the</a:t>
                      </a:r>
                      <a:r>
                        <a:rPr lang="en-GB" baseline="0" dirty="0"/>
                        <a:t> Formula One Championship takes place</a:t>
                      </a:r>
                      <a:r>
                        <a:rPr lang="en-GB" dirty="0"/>
                        <a:t> </a:t>
                      </a:r>
                    </a:p>
                  </a:txBody>
                  <a:tcPr/>
                </a:tc>
                <a:extLst>
                  <a:ext uri="{0D108BD9-81ED-4DB2-BD59-A6C34878D82A}">
                    <a16:rowId xmlns:a16="http://schemas.microsoft.com/office/drawing/2014/main" val="4079286258"/>
                  </a:ext>
                </a:extLst>
              </a:tr>
            </a:tbl>
          </a:graphicData>
        </a:graphic>
      </p:graphicFrame>
      <p:sp>
        <p:nvSpPr>
          <p:cNvPr id="3" name="Title 2"/>
          <p:cNvSpPr>
            <a:spLocks noGrp="1"/>
          </p:cNvSpPr>
          <p:nvPr>
            <p:ph type="title"/>
          </p:nvPr>
        </p:nvSpPr>
        <p:spPr/>
        <p:txBody>
          <a:bodyPr/>
          <a:lstStyle/>
          <a:p>
            <a:r>
              <a:rPr lang="en-GB" dirty="0"/>
              <a:t>Entity Type Definition</a:t>
            </a:r>
          </a:p>
        </p:txBody>
      </p:sp>
    </p:spTree>
    <p:extLst>
      <p:ext uri="{BB962C8B-B14F-4D97-AF65-F5344CB8AC3E}">
        <p14:creationId xmlns:p14="http://schemas.microsoft.com/office/powerpoint/2010/main" val="109788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93164280"/>
              </p:ext>
            </p:extLst>
          </p:nvPr>
        </p:nvGraphicFramePr>
        <p:xfrm>
          <a:off x="457200" y="1481138"/>
          <a:ext cx="8229600" cy="311404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3309853805"/>
                    </a:ext>
                  </a:extLst>
                </a:gridCol>
                <a:gridCol w="3456384">
                  <a:extLst>
                    <a:ext uri="{9D8B030D-6E8A-4147-A177-3AD203B41FA5}">
                      <a16:colId xmlns:a16="http://schemas.microsoft.com/office/drawing/2014/main" val="607790023"/>
                    </a:ext>
                  </a:extLst>
                </a:gridCol>
                <a:gridCol w="3322712">
                  <a:extLst>
                    <a:ext uri="{9D8B030D-6E8A-4147-A177-3AD203B41FA5}">
                      <a16:colId xmlns:a16="http://schemas.microsoft.com/office/drawing/2014/main" val="3447599982"/>
                    </a:ext>
                  </a:extLst>
                </a:gridCol>
              </a:tblGrid>
              <a:tr h="370840">
                <a:tc>
                  <a:txBody>
                    <a:bodyPr/>
                    <a:lstStyle/>
                    <a:p>
                      <a:r>
                        <a:rPr lang="en-GB" dirty="0"/>
                        <a:t>Entity Type</a:t>
                      </a:r>
                    </a:p>
                  </a:txBody>
                  <a:tcPr/>
                </a:tc>
                <a:tc>
                  <a:txBody>
                    <a:bodyPr/>
                    <a:lstStyle/>
                    <a:p>
                      <a:r>
                        <a:rPr lang="en-GB" dirty="0"/>
                        <a:t>Attributes </a:t>
                      </a:r>
                    </a:p>
                  </a:txBody>
                  <a:tcPr/>
                </a:tc>
                <a:tc>
                  <a:txBody>
                    <a:bodyPr/>
                    <a:lstStyle/>
                    <a:p>
                      <a:r>
                        <a:rPr lang="en-GB" dirty="0"/>
                        <a:t>Entity</a:t>
                      </a:r>
                      <a:r>
                        <a:rPr lang="en-GB" baseline="0" dirty="0"/>
                        <a:t> Description</a:t>
                      </a:r>
                      <a:endParaRPr lang="en-GB" dirty="0"/>
                    </a:p>
                  </a:txBody>
                  <a:tcPr/>
                </a:tc>
                <a:extLst>
                  <a:ext uri="{0D108BD9-81ED-4DB2-BD59-A6C34878D82A}">
                    <a16:rowId xmlns:a16="http://schemas.microsoft.com/office/drawing/2014/main" val="3635966816"/>
                  </a:ext>
                </a:extLst>
              </a:tr>
              <a:tr h="370840">
                <a:tc>
                  <a:txBody>
                    <a:bodyPr/>
                    <a:lstStyle/>
                    <a:p>
                      <a:r>
                        <a:rPr lang="en-GB" dirty="0"/>
                        <a:t>TEAM</a:t>
                      </a:r>
                    </a:p>
                  </a:txBody>
                  <a:tcPr/>
                </a:tc>
                <a:tc>
                  <a:txBody>
                    <a:bodyPr/>
                    <a:lstStyle/>
                    <a:p>
                      <a:r>
                        <a:rPr lang="en-GB" dirty="0"/>
                        <a:t>Team name,</a:t>
                      </a:r>
                      <a:r>
                        <a:rPr lang="en-GB" baseline="0" dirty="0"/>
                        <a:t> Full </a:t>
                      </a:r>
                      <a:r>
                        <a:rPr lang="en-GB" baseline="0" dirty="0" err="1"/>
                        <a:t>Teamname</a:t>
                      </a:r>
                      <a:r>
                        <a:rPr lang="en-GB" baseline="0" dirty="0"/>
                        <a:t>, Base, First Year, Power unit</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a:t>
                      </a:r>
                      <a:r>
                        <a:rPr lang="en-GB" baseline="0" dirty="0"/>
                        <a:t> support team in the Formula One Championship</a:t>
                      </a:r>
                      <a:endParaRPr lang="en-GB" dirty="0"/>
                    </a:p>
                  </a:txBody>
                  <a:tcPr/>
                </a:tc>
                <a:extLst>
                  <a:ext uri="{0D108BD9-81ED-4DB2-BD59-A6C34878D82A}">
                    <a16:rowId xmlns:a16="http://schemas.microsoft.com/office/drawing/2014/main" val="1620365251"/>
                  </a:ext>
                </a:extLst>
              </a:tr>
              <a:tr h="370840">
                <a:tc>
                  <a:txBody>
                    <a:bodyPr/>
                    <a:lstStyle/>
                    <a:p>
                      <a:r>
                        <a:rPr lang="en-GB" dirty="0"/>
                        <a:t>DRIVER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Surname, First names,</a:t>
                      </a:r>
                      <a:r>
                        <a:rPr lang="en-GB" baseline="0" dirty="0"/>
                        <a:t> Date of birth, country, place of </a:t>
                      </a:r>
                      <a:r>
                        <a:rPr lang="en-GB" dirty="0"/>
                        <a:t>birth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driver contracted to drive</a:t>
                      </a:r>
                      <a:r>
                        <a:rPr lang="en-GB" baseline="0" dirty="0"/>
                        <a:t> in the Formula One Championship</a:t>
                      </a:r>
                      <a:endParaRPr lang="en-GB" dirty="0"/>
                    </a:p>
                  </a:txBody>
                  <a:tcPr/>
                </a:tc>
                <a:extLst>
                  <a:ext uri="{0D108BD9-81ED-4DB2-BD59-A6C34878D82A}">
                    <a16:rowId xmlns:a16="http://schemas.microsoft.com/office/drawing/2014/main" val="809097190"/>
                  </a:ext>
                </a:extLst>
              </a:tr>
              <a:tr h="370840">
                <a:tc>
                  <a:txBody>
                    <a:bodyPr/>
                    <a:lstStyle/>
                    <a:p>
                      <a:r>
                        <a:rPr lang="en-GB" dirty="0"/>
                        <a:t>RACE</a:t>
                      </a:r>
                    </a:p>
                  </a:txBody>
                  <a:tcPr/>
                </a:tc>
                <a:tc>
                  <a:txBody>
                    <a:bodyPr/>
                    <a:lstStyle/>
                    <a:p>
                      <a:r>
                        <a:rPr lang="en-GB" dirty="0"/>
                        <a:t>Race</a:t>
                      </a:r>
                      <a:r>
                        <a:rPr lang="en-GB" baseline="0" dirty="0"/>
                        <a:t> Number</a:t>
                      </a:r>
                      <a:r>
                        <a:rPr lang="en-GB" dirty="0"/>
                        <a:t>, track name, race</a:t>
                      </a:r>
                      <a:r>
                        <a:rPr lang="en-GB" baseline="0" dirty="0"/>
                        <a:t> </a:t>
                      </a:r>
                      <a:r>
                        <a:rPr lang="en-GB" dirty="0"/>
                        <a:t>year,</a:t>
                      </a:r>
                      <a:r>
                        <a:rPr lang="en-GB" baseline="0" dirty="0"/>
                        <a:t> race date</a:t>
                      </a:r>
                      <a:r>
                        <a:rPr lang="en-GB" dirty="0"/>
                        <a:t> </a:t>
                      </a:r>
                    </a:p>
                  </a:txBody>
                  <a:tcPr/>
                </a:tc>
                <a:tc>
                  <a:txBody>
                    <a:bodyPr/>
                    <a:lstStyle/>
                    <a:p>
                      <a:r>
                        <a:rPr lang="en-GB" dirty="0"/>
                        <a:t>A</a:t>
                      </a:r>
                      <a:r>
                        <a:rPr lang="en-GB" baseline="0" dirty="0"/>
                        <a:t> date at an </a:t>
                      </a:r>
                      <a:r>
                        <a:rPr lang="en-GB" dirty="0"/>
                        <a:t>approved location at</a:t>
                      </a:r>
                      <a:r>
                        <a:rPr lang="en-GB" baseline="0" dirty="0"/>
                        <a:t> </a:t>
                      </a:r>
                      <a:r>
                        <a:rPr lang="en-GB" dirty="0"/>
                        <a:t>which the</a:t>
                      </a:r>
                      <a:r>
                        <a:rPr lang="en-GB" baseline="0" dirty="0"/>
                        <a:t> Formula One Championship takes place</a:t>
                      </a:r>
                      <a:r>
                        <a:rPr lang="en-GB" dirty="0"/>
                        <a:t> </a:t>
                      </a:r>
                    </a:p>
                  </a:txBody>
                  <a:tcPr/>
                </a:tc>
                <a:extLst>
                  <a:ext uri="{0D108BD9-81ED-4DB2-BD59-A6C34878D82A}">
                    <a16:rowId xmlns:a16="http://schemas.microsoft.com/office/drawing/2014/main" val="4079286258"/>
                  </a:ext>
                </a:extLst>
              </a:tr>
            </a:tbl>
          </a:graphicData>
        </a:graphic>
      </p:graphicFrame>
      <p:sp>
        <p:nvSpPr>
          <p:cNvPr id="3" name="Title 2"/>
          <p:cNvSpPr>
            <a:spLocks noGrp="1"/>
          </p:cNvSpPr>
          <p:nvPr>
            <p:ph type="title"/>
          </p:nvPr>
        </p:nvSpPr>
        <p:spPr/>
        <p:txBody>
          <a:bodyPr>
            <a:normAutofit fontScale="90000"/>
          </a:bodyPr>
          <a:lstStyle/>
          <a:p>
            <a:r>
              <a:rPr lang="en-GB" dirty="0"/>
              <a:t>Entity Type Definition - more attributes</a:t>
            </a:r>
          </a:p>
        </p:txBody>
      </p:sp>
    </p:spTree>
    <p:extLst>
      <p:ext uri="{BB962C8B-B14F-4D97-AF65-F5344CB8AC3E}">
        <p14:creationId xmlns:p14="http://schemas.microsoft.com/office/powerpoint/2010/main" val="128171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p:txBody>
          <a:bodyPr/>
          <a:lstStyle/>
          <a:p>
            <a:r>
              <a:rPr lang="en-GB" dirty="0">
                <a:latin typeface="Calibri" panose="020F0502020204030204" pitchFamily="34" charset="0"/>
                <a:cs typeface="Calibri" panose="020F0502020204030204" pitchFamily="34" charset="0"/>
              </a:rPr>
              <a:t>To introduce you to the stages involved in the development of database systems</a:t>
            </a:r>
          </a:p>
          <a:p>
            <a:pPr lvl="1"/>
            <a:r>
              <a:rPr lang="en-GB" dirty="0">
                <a:solidFill>
                  <a:srgbClr val="FF0000"/>
                </a:solidFill>
                <a:latin typeface="Calibri" panose="020F0502020204030204" pitchFamily="34" charset="0"/>
                <a:cs typeface="Calibri" panose="020F0502020204030204" pitchFamily="34" charset="0"/>
              </a:rPr>
              <a:t>Analysis &amp; Design - Data modelling </a:t>
            </a:r>
          </a:p>
          <a:p>
            <a:r>
              <a:rPr lang="en-GB" dirty="0">
                <a:latin typeface="Calibri" panose="020F0502020204030204" pitchFamily="34" charset="0"/>
                <a:cs typeface="Calibri" panose="020F0502020204030204" pitchFamily="34" charset="0"/>
              </a:rPr>
              <a:t>Introduces the basic development processes used to build a database</a:t>
            </a:r>
          </a:p>
          <a:p>
            <a:pPr lvl="1"/>
            <a:r>
              <a:rPr lang="en-GB" dirty="0">
                <a:latin typeface="Calibri" panose="020F0502020204030204" pitchFamily="34" charset="0"/>
                <a:cs typeface="Calibri" panose="020F0502020204030204" pitchFamily="34" charset="0"/>
              </a:rPr>
              <a:t>Using ORACLE 19c </a:t>
            </a:r>
          </a:p>
          <a:p>
            <a:pPr marL="914400" lvl="2" indent="0">
              <a:buFontTx/>
              <a:buNone/>
            </a:pPr>
            <a:r>
              <a:rPr lang="en-GB" dirty="0">
                <a:latin typeface="Calibri" panose="020F0502020204030204" pitchFamily="34" charset="0"/>
                <a:cs typeface="Calibri" panose="020F0502020204030204" pitchFamily="34" charset="0"/>
              </a:rPr>
              <a:t>with </a:t>
            </a:r>
            <a:r>
              <a:rPr lang="en-GB" dirty="0" err="1">
                <a:solidFill>
                  <a:srgbClr val="FF0000"/>
                </a:solidFill>
                <a:latin typeface="Calibri" panose="020F0502020204030204" pitchFamily="34" charset="0"/>
                <a:cs typeface="Calibri" panose="020F0502020204030204" pitchFamily="34" charset="0"/>
              </a:rPr>
              <a:t>AP</a:t>
            </a:r>
            <a:r>
              <a:rPr lang="en-GB" dirty="0" err="1">
                <a:latin typeface="Calibri" panose="020F0502020204030204" pitchFamily="34" charset="0"/>
                <a:cs typeface="Calibri" panose="020F0502020204030204" pitchFamily="34" charset="0"/>
              </a:rPr>
              <a:t>plication</a:t>
            </a:r>
            <a:r>
              <a:rPr lang="en-GB" dirty="0" err="1">
                <a:solidFill>
                  <a:srgbClr val="FF0000"/>
                </a:solidFill>
                <a:latin typeface="Calibri" panose="020F0502020204030204" pitchFamily="34" charset="0"/>
                <a:cs typeface="Calibri" panose="020F0502020204030204" pitchFamily="34" charset="0"/>
              </a:rPr>
              <a:t>EX</a:t>
            </a:r>
            <a:r>
              <a:rPr lang="en-GB" dirty="0" err="1">
                <a:latin typeface="Calibri" panose="020F0502020204030204" pitchFamily="34" charset="0"/>
                <a:cs typeface="Calibri" panose="020F0502020204030204" pitchFamily="34" charset="0"/>
              </a:rPr>
              <a:t>press</a:t>
            </a:r>
            <a:r>
              <a:rPr lang="en-GB" dirty="0">
                <a:latin typeface="Calibri" panose="020F0502020204030204" pitchFamily="34" charset="0"/>
                <a:cs typeface="Calibri" panose="020F0502020204030204" pitchFamily="34" charset="0"/>
              </a:rPr>
              <a:t> (</a:t>
            </a:r>
            <a:r>
              <a:rPr lang="en-GB" dirty="0">
                <a:solidFill>
                  <a:srgbClr val="FF0000"/>
                </a:solidFill>
                <a:latin typeface="Calibri" panose="020F0502020204030204" pitchFamily="34" charset="0"/>
                <a:cs typeface="Calibri" panose="020F0502020204030204" pitchFamily="34" charset="0"/>
              </a:rPr>
              <a:t>APEX </a:t>
            </a:r>
            <a:r>
              <a:rPr lang="en-GB" dirty="0">
                <a:latin typeface="Calibri" panose="020F0502020204030204" pitchFamily="34" charset="0"/>
                <a:cs typeface="Calibri" panose="020F0502020204030204" pitchFamily="34" charset="0"/>
              </a:rPr>
              <a:t>19.1.0 )</a:t>
            </a:r>
          </a:p>
          <a:p>
            <a:pPr>
              <a:buFontTx/>
              <a:buNone/>
            </a:pP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DE08F2-05D5-4E4F-A55A-12AF71007265}" type="slidenum">
              <a:rPr lang="en-GB" smtClean="0">
                <a:latin typeface="Calibri" panose="020F0502020204030204" pitchFamily="34" charset="0"/>
                <a:cs typeface="Calibri" panose="020F0502020204030204" pitchFamily="34" charset="0"/>
              </a:rPr>
              <a:pPr eaLnBrk="1" hangingPunct="1"/>
              <a:t>3</a:t>
            </a:fld>
            <a:endParaRPr lang="en-GB">
              <a:latin typeface="Calibri" panose="020F0502020204030204" pitchFamily="34" charset="0"/>
              <a:cs typeface="Calibri" panose="020F0502020204030204" pitchFamily="34" charset="0"/>
            </a:endParaRPr>
          </a:p>
        </p:txBody>
      </p:sp>
      <p:sp>
        <p:nvSpPr>
          <p:cNvPr id="4098" name="Title 1"/>
          <p:cNvSpPr>
            <a:spLocks noGrp="1"/>
          </p:cNvSpPr>
          <p:nvPr>
            <p:ph type="title"/>
          </p:nvPr>
        </p:nvSpPr>
        <p:spPr/>
        <p:txBody>
          <a:bodyPr/>
          <a:lstStyle/>
          <a:p>
            <a:r>
              <a:rPr lang="en-GB">
                <a:latin typeface="Calibri" panose="020F0502020204030204" pitchFamily="34" charset="0"/>
                <a:cs typeface="Calibri" panose="020F0502020204030204" pitchFamily="34" charset="0"/>
              </a:rPr>
              <a:t>Module Aims</a:t>
            </a:r>
          </a:p>
        </p:txBody>
      </p:sp>
    </p:spTree>
    <p:extLst>
      <p:ext uri="{BB962C8B-B14F-4D97-AF65-F5344CB8AC3E}">
        <p14:creationId xmlns:p14="http://schemas.microsoft.com/office/powerpoint/2010/main" val="740015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72888298"/>
              </p:ext>
            </p:extLst>
          </p:nvPr>
        </p:nvGraphicFramePr>
        <p:xfrm>
          <a:off x="457200" y="1481138"/>
          <a:ext cx="8229600" cy="311404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3309853805"/>
                    </a:ext>
                  </a:extLst>
                </a:gridCol>
                <a:gridCol w="3456384">
                  <a:extLst>
                    <a:ext uri="{9D8B030D-6E8A-4147-A177-3AD203B41FA5}">
                      <a16:colId xmlns:a16="http://schemas.microsoft.com/office/drawing/2014/main" val="607790023"/>
                    </a:ext>
                  </a:extLst>
                </a:gridCol>
                <a:gridCol w="3322712">
                  <a:extLst>
                    <a:ext uri="{9D8B030D-6E8A-4147-A177-3AD203B41FA5}">
                      <a16:colId xmlns:a16="http://schemas.microsoft.com/office/drawing/2014/main" val="3447599982"/>
                    </a:ext>
                  </a:extLst>
                </a:gridCol>
              </a:tblGrid>
              <a:tr h="370840">
                <a:tc>
                  <a:txBody>
                    <a:bodyPr/>
                    <a:lstStyle/>
                    <a:p>
                      <a:r>
                        <a:rPr lang="en-GB" dirty="0"/>
                        <a:t>Entity Type</a:t>
                      </a:r>
                    </a:p>
                  </a:txBody>
                  <a:tcPr/>
                </a:tc>
                <a:tc>
                  <a:txBody>
                    <a:bodyPr/>
                    <a:lstStyle/>
                    <a:p>
                      <a:r>
                        <a:rPr lang="en-GB" dirty="0"/>
                        <a:t>Attributes </a:t>
                      </a:r>
                    </a:p>
                  </a:txBody>
                  <a:tcPr/>
                </a:tc>
                <a:tc>
                  <a:txBody>
                    <a:bodyPr/>
                    <a:lstStyle/>
                    <a:p>
                      <a:r>
                        <a:rPr lang="en-GB" dirty="0"/>
                        <a:t>Entity</a:t>
                      </a:r>
                      <a:r>
                        <a:rPr lang="en-GB" baseline="0" dirty="0"/>
                        <a:t> Description</a:t>
                      </a:r>
                      <a:endParaRPr lang="en-GB" dirty="0"/>
                    </a:p>
                  </a:txBody>
                  <a:tcPr/>
                </a:tc>
                <a:extLst>
                  <a:ext uri="{0D108BD9-81ED-4DB2-BD59-A6C34878D82A}">
                    <a16:rowId xmlns:a16="http://schemas.microsoft.com/office/drawing/2014/main" val="3635966816"/>
                  </a:ext>
                </a:extLst>
              </a:tr>
              <a:tr h="370840">
                <a:tc>
                  <a:txBody>
                    <a:bodyPr/>
                    <a:lstStyle/>
                    <a:p>
                      <a:r>
                        <a:rPr lang="en-GB" dirty="0"/>
                        <a:t>TEAM</a:t>
                      </a:r>
                    </a:p>
                  </a:txBody>
                  <a:tcPr/>
                </a:tc>
                <a:tc>
                  <a:txBody>
                    <a:bodyPr/>
                    <a:lstStyle/>
                    <a:p>
                      <a:r>
                        <a:rPr lang="en-GB" dirty="0"/>
                        <a:t>Team name,</a:t>
                      </a:r>
                      <a:r>
                        <a:rPr lang="en-GB" baseline="0" dirty="0"/>
                        <a:t> Full </a:t>
                      </a:r>
                      <a:r>
                        <a:rPr lang="en-GB" baseline="0" dirty="0" err="1"/>
                        <a:t>Teamname</a:t>
                      </a:r>
                      <a:r>
                        <a:rPr lang="en-GB" baseline="0" dirty="0"/>
                        <a:t>, Base, First Year, Power unit</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a:t>
                      </a:r>
                      <a:r>
                        <a:rPr lang="en-GB" baseline="0" dirty="0"/>
                        <a:t> support team in the Formula One Championship</a:t>
                      </a:r>
                      <a:endParaRPr lang="en-GB" dirty="0"/>
                    </a:p>
                  </a:txBody>
                  <a:tcPr/>
                </a:tc>
                <a:extLst>
                  <a:ext uri="{0D108BD9-81ED-4DB2-BD59-A6C34878D82A}">
                    <a16:rowId xmlns:a16="http://schemas.microsoft.com/office/drawing/2014/main" val="1620365251"/>
                  </a:ext>
                </a:extLst>
              </a:tr>
              <a:tr h="370840">
                <a:tc>
                  <a:txBody>
                    <a:bodyPr/>
                    <a:lstStyle/>
                    <a:p>
                      <a:r>
                        <a:rPr lang="en-GB" dirty="0"/>
                        <a:t>DRIVER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Surname, First names,</a:t>
                      </a:r>
                      <a:r>
                        <a:rPr lang="en-GB" baseline="0" dirty="0"/>
                        <a:t> Date of birth, country, place of </a:t>
                      </a:r>
                      <a:r>
                        <a:rPr lang="en-GB" dirty="0"/>
                        <a:t>birth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driver contracted to drive</a:t>
                      </a:r>
                      <a:r>
                        <a:rPr lang="en-GB" baseline="0" dirty="0"/>
                        <a:t> in the Formula One Championship</a:t>
                      </a:r>
                      <a:endParaRPr lang="en-GB" dirty="0"/>
                    </a:p>
                  </a:txBody>
                  <a:tcPr/>
                </a:tc>
                <a:extLst>
                  <a:ext uri="{0D108BD9-81ED-4DB2-BD59-A6C34878D82A}">
                    <a16:rowId xmlns:a16="http://schemas.microsoft.com/office/drawing/2014/main" val="809097190"/>
                  </a:ext>
                </a:extLst>
              </a:tr>
              <a:tr h="370840">
                <a:tc>
                  <a:txBody>
                    <a:bodyPr/>
                    <a:lstStyle/>
                    <a:p>
                      <a:r>
                        <a:rPr lang="en-GB" dirty="0"/>
                        <a:t>RACE</a:t>
                      </a:r>
                    </a:p>
                  </a:txBody>
                  <a:tcPr/>
                </a:tc>
                <a:tc>
                  <a:txBody>
                    <a:bodyPr/>
                    <a:lstStyle/>
                    <a:p>
                      <a:r>
                        <a:rPr lang="en-GB" dirty="0"/>
                        <a:t>Race</a:t>
                      </a:r>
                      <a:r>
                        <a:rPr lang="en-GB" baseline="0" dirty="0"/>
                        <a:t> Number</a:t>
                      </a:r>
                      <a:r>
                        <a:rPr lang="en-GB" dirty="0"/>
                        <a:t>, track name, race</a:t>
                      </a:r>
                      <a:r>
                        <a:rPr lang="en-GB" baseline="0" dirty="0"/>
                        <a:t> </a:t>
                      </a:r>
                      <a:r>
                        <a:rPr lang="en-GB" dirty="0"/>
                        <a:t>year,</a:t>
                      </a:r>
                      <a:r>
                        <a:rPr lang="en-GB" baseline="0" dirty="0"/>
                        <a:t> race date</a:t>
                      </a:r>
                      <a:r>
                        <a:rPr lang="en-GB" dirty="0"/>
                        <a:t> </a:t>
                      </a:r>
                    </a:p>
                  </a:txBody>
                  <a:tcPr/>
                </a:tc>
                <a:tc>
                  <a:txBody>
                    <a:bodyPr/>
                    <a:lstStyle/>
                    <a:p>
                      <a:r>
                        <a:rPr lang="en-GB" dirty="0"/>
                        <a:t>A</a:t>
                      </a:r>
                      <a:r>
                        <a:rPr lang="en-GB" baseline="0" dirty="0"/>
                        <a:t> date at an </a:t>
                      </a:r>
                      <a:r>
                        <a:rPr lang="en-GB" dirty="0"/>
                        <a:t>approved location at</a:t>
                      </a:r>
                      <a:r>
                        <a:rPr lang="en-GB" baseline="0" dirty="0"/>
                        <a:t> </a:t>
                      </a:r>
                      <a:r>
                        <a:rPr lang="en-GB" dirty="0"/>
                        <a:t>which the</a:t>
                      </a:r>
                      <a:r>
                        <a:rPr lang="en-GB" baseline="0" dirty="0"/>
                        <a:t> Formula One Championship takes place</a:t>
                      </a:r>
                      <a:r>
                        <a:rPr lang="en-GB" dirty="0"/>
                        <a:t> </a:t>
                      </a:r>
                    </a:p>
                  </a:txBody>
                  <a:tcPr/>
                </a:tc>
                <a:extLst>
                  <a:ext uri="{0D108BD9-81ED-4DB2-BD59-A6C34878D82A}">
                    <a16:rowId xmlns:a16="http://schemas.microsoft.com/office/drawing/2014/main" val="4079286258"/>
                  </a:ext>
                </a:extLst>
              </a:tr>
            </a:tbl>
          </a:graphicData>
        </a:graphic>
      </p:graphicFrame>
      <p:sp>
        <p:nvSpPr>
          <p:cNvPr id="3" name="Title 2"/>
          <p:cNvSpPr>
            <a:spLocks noGrp="1"/>
          </p:cNvSpPr>
          <p:nvPr>
            <p:ph type="title"/>
          </p:nvPr>
        </p:nvSpPr>
        <p:spPr/>
        <p:txBody>
          <a:bodyPr>
            <a:normAutofit fontScale="90000"/>
          </a:bodyPr>
          <a:lstStyle/>
          <a:p>
            <a:r>
              <a:rPr lang="en-GB" dirty="0"/>
              <a:t>Entity Type Definition - more attributes</a:t>
            </a:r>
          </a:p>
        </p:txBody>
      </p:sp>
      <p:sp>
        <p:nvSpPr>
          <p:cNvPr id="5" name="TextBox 4"/>
          <p:cNvSpPr txBox="1"/>
          <p:nvPr/>
        </p:nvSpPr>
        <p:spPr>
          <a:xfrm>
            <a:off x="323528" y="5192196"/>
            <a:ext cx="3240360" cy="369332"/>
          </a:xfrm>
          <a:prstGeom prst="rect">
            <a:avLst/>
          </a:prstGeom>
          <a:noFill/>
        </p:spPr>
        <p:txBody>
          <a:bodyPr wrap="square" rtlCol="0">
            <a:spAutoFit/>
          </a:bodyPr>
          <a:lstStyle/>
          <a:p>
            <a:r>
              <a:rPr lang="en-GB">
                <a:solidFill>
                  <a:srgbClr val="FF0000"/>
                </a:solidFill>
              </a:rPr>
              <a:t>Identifying Attributes?</a:t>
            </a:r>
            <a:endParaRPr lang="en-GB" dirty="0">
              <a:solidFill>
                <a:srgbClr val="FF0000"/>
              </a:solidFill>
            </a:endParaRPr>
          </a:p>
        </p:txBody>
      </p:sp>
    </p:spTree>
    <p:extLst>
      <p:ext uri="{BB962C8B-B14F-4D97-AF65-F5344CB8AC3E}">
        <p14:creationId xmlns:p14="http://schemas.microsoft.com/office/powerpoint/2010/main" val="49564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69677124"/>
              </p:ext>
            </p:extLst>
          </p:nvPr>
        </p:nvGraphicFramePr>
        <p:xfrm>
          <a:off x="457200" y="1481138"/>
          <a:ext cx="8229600" cy="311404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3309853805"/>
                    </a:ext>
                  </a:extLst>
                </a:gridCol>
                <a:gridCol w="3456384">
                  <a:extLst>
                    <a:ext uri="{9D8B030D-6E8A-4147-A177-3AD203B41FA5}">
                      <a16:colId xmlns:a16="http://schemas.microsoft.com/office/drawing/2014/main" val="607790023"/>
                    </a:ext>
                  </a:extLst>
                </a:gridCol>
                <a:gridCol w="3322712">
                  <a:extLst>
                    <a:ext uri="{9D8B030D-6E8A-4147-A177-3AD203B41FA5}">
                      <a16:colId xmlns:a16="http://schemas.microsoft.com/office/drawing/2014/main" val="3447599982"/>
                    </a:ext>
                  </a:extLst>
                </a:gridCol>
              </a:tblGrid>
              <a:tr h="370840">
                <a:tc>
                  <a:txBody>
                    <a:bodyPr/>
                    <a:lstStyle/>
                    <a:p>
                      <a:r>
                        <a:rPr lang="en-GB" dirty="0"/>
                        <a:t>Entity Type</a:t>
                      </a:r>
                    </a:p>
                  </a:txBody>
                  <a:tcPr/>
                </a:tc>
                <a:tc>
                  <a:txBody>
                    <a:bodyPr/>
                    <a:lstStyle/>
                    <a:p>
                      <a:r>
                        <a:rPr lang="en-GB" dirty="0"/>
                        <a:t>Attributes </a:t>
                      </a:r>
                    </a:p>
                  </a:txBody>
                  <a:tcPr/>
                </a:tc>
                <a:tc>
                  <a:txBody>
                    <a:bodyPr/>
                    <a:lstStyle/>
                    <a:p>
                      <a:r>
                        <a:rPr lang="en-GB" dirty="0"/>
                        <a:t>Entity</a:t>
                      </a:r>
                      <a:r>
                        <a:rPr lang="en-GB" baseline="0" dirty="0"/>
                        <a:t> Description</a:t>
                      </a:r>
                      <a:endParaRPr lang="en-GB" dirty="0"/>
                    </a:p>
                  </a:txBody>
                  <a:tcPr/>
                </a:tc>
                <a:extLst>
                  <a:ext uri="{0D108BD9-81ED-4DB2-BD59-A6C34878D82A}">
                    <a16:rowId xmlns:a16="http://schemas.microsoft.com/office/drawing/2014/main" val="3635966816"/>
                  </a:ext>
                </a:extLst>
              </a:tr>
              <a:tr h="370840">
                <a:tc>
                  <a:txBody>
                    <a:bodyPr/>
                    <a:lstStyle/>
                    <a:p>
                      <a:r>
                        <a:rPr lang="en-GB" dirty="0"/>
                        <a:t>TEAM</a:t>
                      </a:r>
                    </a:p>
                  </a:txBody>
                  <a:tcPr/>
                </a:tc>
                <a:tc>
                  <a:txBody>
                    <a:bodyPr/>
                    <a:lstStyle/>
                    <a:p>
                      <a:r>
                        <a:rPr lang="en-GB" u="sng" dirty="0"/>
                        <a:t>Team name</a:t>
                      </a:r>
                      <a:r>
                        <a:rPr lang="en-GB" dirty="0"/>
                        <a:t>,</a:t>
                      </a:r>
                      <a:r>
                        <a:rPr lang="en-GB" baseline="0" dirty="0"/>
                        <a:t> Full </a:t>
                      </a:r>
                      <a:r>
                        <a:rPr lang="en-GB" baseline="0" dirty="0" err="1"/>
                        <a:t>Teamname</a:t>
                      </a:r>
                      <a:r>
                        <a:rPr lang="en-GB" baseline="0" dirty="0"/>
                        <a:t>, Base, First Year, Power unit</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a:t>
                      </a:r>
                      <a:r>
                        <a:rPr lang="en-GB" baseline="0" dirty="0"/>
                        <a:t> support team in the Formula One Championship</a:t>
                      </a:r>
                      <a:endParaRPr lang="en-GB" dirty="0"/>
                    </a:p>
                  </a:txBody>
                  <a:tcPr/>
                </a:tc>
                <a:extLst>
                  <a:ext uri="{0D108BD9-81ED-4DB2-BD59-A6C34878D82A}">
                    <a16:rowId xmlns:a16="http://schemas.microsoft.com/office/drawing/2014/main" val="1620365251"/>
                  </a:ext>
                </a:extLst>
              </a:tr>
              <a:tr h="370840">
                <a:tc>
                  <a:txBody>
                    <a:bodyPr/>
                    <a:lstStyle/>
                    <a:p>
                      <a:r>
                        <a:rPr lang="en-GB" dirty="0"/>
                        <a:t>DRIVER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Driver no</a:t>
                      </a:r>
                      <a:r>
                        <a:rPr lang="en-GB" dirty="0"/>
                        <a:t>, Surname, First names,</a:t>
                      </a:r>
                      <a:r>
                        <a:rPr lang="en-GB" baseline="0" dirty="0"/>
                        <a:t> Date of birth, country, place of </a:t>
                      </a:r>
                      <a:r>
                        <a:rPr lang="en-GB" dirty="0"/>
                        <a:t>birth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driver contracted to drive</a:t>
                      </a:r>
                      <a:r>
                        <a:rPr lang="en-GB" baseline="0" dirty="0"/>
                        <a:t> in the Formula One Championship</a:t>
                      </a:r>
                      <a:endParaRPr lang="en-GB" dirty="0"/>
                    </a:p>
                  </a:txBody>
                  <a:tcPr/>
                </a:tc>
                <a:extLst>
                  <a:ext uri="{0D108BD9-81ED-4DB2-BD59-A6C34878D82A}">
                    <a16:rowId xmlns:a16="http://schemas.microsoft.com/office/drawing/2014/main" val="809097190"/>
                  </a:ext>
                </a:extLst>
              </a:tr>
              <a:tr h="370840">
                <a:tc>
                  <a:txBody>
                    <a:bodyPr/>
                    <a:lstStyle/>
                    <a:p>
                      <a:r>
                        <a:rPr lang="en-GB" dirty="0"/>
                        <a:t>RACE</a:t>
                      </a:r>
                    </a:p>
                  </a:txBody>
                  <a:tcPr/>
                </a:tc>
                <a:tc>
                  <a:txBody>
                    <a:bodyPr/>
                    <a:lstStyle/>
                    <a:p>
                      <a:r>
                        <a:rPr lang="en-GB" u="sng" dirty="0"/>
                        <a:t>Race</a:t>
                      </a:r>
                      <a:r>
                        <a:rPr lang="en-GB" u="sng" baseline="0" dirty="0"/>
                        <a:t> Number</a:t>
                      </a:r>
                      <a:r>
                        <a:rPr lang="en-GB" dirty="0"/>
                        <a:t>, track name, race</a:t>
                      </a:r>
                      <a:r>
                        <a:rPr lang="en-GB" baseline="0" dirty="0"/>
                        <a:t> </a:t>
                      </a:r>
                      <a:r>
                        <a:rPr lang="en-GB" dirty="0"/>
                        <a:t>year,</a:t>
                      </a:r>
                      <a:r>
                        <a:rPr lang="en-GB" baseline="0" dirty="0"/>
                        <a:t> race date</a:t>
                      </a:r>
                      <a:r>
                        <a:rPr lang="en-GB" dirty="0"/>
                        <a:t> </a:t>
                      </a:r>
                    </a:p>
                  </a:txBody>
                  <a:tcPr/>
                </a:tc>
                <a:tc>
                  <a:txBody>
                    <a:bodyPr/>
                    <a:lstStyle/>
                    <a:p>
                      <a:r>
                        <a:rPr lang="en-GB" dirty="0"/>
                        <a:t>A</a:t>
                      </a:r>
                      <a:r>
                        <a:rPr lang="en-GB" baseline="0" dirty="0"/>
                        <a:t> date at an </a:t>
                      </a:r>
                      <a:r>
                        <a:rPr lang="en-GB" dirty="0"/>
                        <a:t>approved location at</a:t>
                      </a:r>
                      <a:r>
                        <a:rPr lang="en-GB" baseline="0" dirty="0"/>
                        <a:t> </a:t>
                      </a:r>
                      <a:r>
                        <a:rPr lang="en-GB" dirty="0"/>
                        <a:t>which the</a:t>
                      </a:r>
                      <a:r>
                        <a:rPr lang="en-GB" baseline="0" dirty="0"/>
                        <a:t> Formula One Championship takes place</a:t>
                      </a:r>
                      <a:r>
                        <a:rPr lang="en-GB" dirty="0"/>
                        <a:t> </a:t>
                      </a:r>
                    </a:p>
                  </a:txBody>
                  <a:tcPr/>
                </a:tc>
                <a:extLst>
                  <a:ext uri="{0D108BD9-81ED-4DB2-BD59-A6C34878D82A}">
                    <a16:rowId xmlns:a16="http://schemas.microsoft.com/office/drawing/2014/main" val="4079286258"/>
                  </a:ext>
                </a:extLst>
              </a:tr>
            </a:tbl>
          </a:graphicData>
        </a:graphic>
      </p:graphicFrame>
      <p:sp>
        <p:nvSpPr>
          <p:cNvPr id="3" name="Title 2"/>
          <p:cNvSpPr>
            <a:spLocks noGrp="1"/>
          </p:cNvSpPr>
          <p:nvPr>
            <p:ph type="title"/>
          </p:nvPr>
        </p:nvSpPr>
        <p:spPr/>
        <p:txBody>
          <a:bodyPr>
            <a:normAutofit fontScale="90000"/>
          </a:bodyPr>
          <a:lstStyle/>
          <a:p>
            <a:r>
              <a:rPr lang="en-GB" dirty="0"/>
              <a:t>Entity Type Definition with identifying attribute</a:t>
            </a:r>
          </a:p>
        </p:txBody>
      </p:sp>
    </p:spTree>
    <p:extLst>
      <p:ext uri="{BB962C8B-B14F-4D97-AF65-F5344CB8AC3E}">
        <p14:creationId xmlns:p14="http://schemas.microsoft.com/office/powerpoint/2010/main" val="460945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a:t>Introduction to the module – Assessment overview, dates, times, types</a:t>
            </a:r>
          </a:p>
          <a:p>
            <a:r>
              <a:rPr lang="en-GB" dirty="0"/>
              <a:t>What are databases, who uses them</a:t>
            </a:r>
          </a:p>
          <a:p>
            <a:r>
              <a:rPr lang="en-GB" dirty="0"/>
              <a:t>Database Design Stages – Conceptual Analysis, Logical Analysis, Physical Implementation </a:t>
            </a:r>
          </a:p>
          <a:p>
            <a:r>
              <a:rPr lang="en-GB" dirty="0"/>
              <a:t>Conceptual Analysis -  Entity Types, Candidate Entity Types, 4 tests of Entity Types, Attributes, Entity Descriptions, Identifying Attributes, </a:t>
            </a:r>
          </a:p>
          <a:p>
            <a:pPr marL="365760" lvl="1" indent="0">
              <a:buNone/>
            </a:pPr>
            <a:r>
              <a:rPr lang="en-GB" sz="2700" dirty="0"/>
              <a:t>Occurrences, Attribute Values</a:t>
            </a:r>
          </a:p>
          <a:p>
            <a:r>
              <a:rPr lang="en-GB" dirty="0"/>
              <a:t>More Data Modelling next week - Relationships </a:t>
            </a:r>
          </a:p>
        </p:txBody>
      </p:sp>
      <p:sp>
        <p:nvSpPr>
          <p:cNvPr id="3" name="Title 2"/>
          <p:cNvSpPr>
            <a:spLocks noGrp="1"/>
          </p:cNvSpPr>
          <p:nvPr>
            <p:ph type="title"/>
          </p:nvPr>
        </p:nvSpPr>
        <p:spPr/>
        <p:txBody>
          <a:bodyPr/>
          <a:lstStyle/>
          <a:p>
            <a:r>
              <a:rPr lang="en-GB" dirty="0"/>
              <a:t>Review </a:t>
            </a:r>
          </a:p>
        </p:txBody>
      </p:sp>
    </p:spTree>
    <p:extLst>
      <p:ext uri="{BB962C8B-B14F-4D97-AF65-F5344CB8AC3E}">
        <p14:creationId xmlns:p14="http://schemas.microsoft.com/office/powerpoint/2010/main" val="361209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p:txBody>
          <a:bodyPr>
            <a:normAutofit/>
          </a:bodyPr>
          <a:lstStyle/>
          <a:p>
            <a:pPr marL="514350" indent="-514350">
              <a:lnSpc>
                <a:spcPct val="80000"/>
              </a:lnSpc>
              <a:buFontTx/>
              <a:buAutoNum type="arabicPeriod"/>
            </a:pPr>
            <a:r>
              <a:rPr lang="en-GB" sz="2800" dirty="0"/>
              <a:t>Produce a database model and design for a complex set of user requirements.</a:t>
            </a:r>
          </a:p>
          <a:p>
            <a:pPr marL="514350" indent="-514350">
              <a:lnSpc>
                <a:spcPct val="80000"/>
              </a:lnSpc>
              <a:buFontTx/>
              <a:buAutoNum type="arabicPeriod"/>
            </a:pPr>
            <a:endParaRPr lang="en-GB" sz="2800" dirty="0"/>
          </a:p>
          <a:p>
            <a:pPr marL="514350" indent="-514350">
              <a:lnSpc>
                <a:spcPct val="80000"/>
              </a:lnSpc>
              <a:buFontTx/>
              <a:buAutoNum type="arabicPeriod"/>
            </a:pPr>
            <a:r>
              <a:rPr lang="en-GB" sz="2800" dirty="0"/>
              <a:t>Appreciate the rationale for, and the organisational context within which databases are developed whilst appreciating data protection issues. </a:t>
            </a:r>
          </a:p>
          <a:p>
            <a:pPr marL="514350" indent="-514350">
              <a:lnSpc>
                <a:spcPct val="80000"/>
              </a:lnSpc>
              <a:buFontTx/>
              <a:buAutoNum type="arabicPeriod"/>
            </a:pPr>
            <a:endParaRPr lang="en-GB" sz="2800" dirty="0"/>
          </a:p>
          <a:p>
            <a:pPr marL="514350" indent="-514350">
              <a:lnSpc>
                <a:spcPct val="80000"/>
              </a:lnSpc>
              <a:buFontTx/>
              <a:buAutoNum type="arabicPeriod"/>
            </a:pPr>
            <a:r>
              <a:rPr lang="en-GB" sz="2800" dirty="0"/>
              <a:t>Build a database system to meet the requirements of a simple business application.</a:t>
            </a:r>
          </a:p>
          <a:p>
            <a:pPr marL="514350" indent="-514350">
              <a:lnSpc>
                <a:spcPct val="80000"/>
              </a:lnSpc>
            </a:pPr>
            <a:endParaRPr lang="en-GB" sz="3000" dirty="0"/>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C08E76F-9D4E-489D-B3D6-06479F70A193}" type="slidenum">
              <a:rPr lang="en-GB" smtClean="0"/>
              <a:pPr eaLnBrk="1" hangingPunct="1"/>
              <a:t>4</a:t>
            </a:fld>
            <a:endParaRPr lang="en-GB" dirty="0"/>
          </a:p>
        </p:txBody>
      </p:sp>
      <p:sp>
        <p:nvSpPr>
          <p:cNvPr id="5122" name="Title 1"/>
          <p:cNvSpPr>
            <a:spLocks noGrp="1"/>
          </p:cNvSpPr>
          <p:nvPr>
            <p:ph type="title"/>
          </p:nvPr>
        </p:nvSpPr>
        <p:spPr/>
        <p:txBody>
          <a:bodyPr/>
          <a:lstStyle/>
          <a:p>
            <a:r>
              <a:rPr lang="en-GB"/>
              <a:t>Learning Outcomes</a:t>
            </a:r>
          </a:p>
        </p:txBody>
      </p:sp>
    </p:spTree>
    <p:extLst>
      <p:ext uri="{BB962C8B-B14F-4D97-AF65-F5344CB8AC3E}">
        <p14:creationId xmlns:p14="http://schemas.microsoft.com/office/powerpoint/2010/main" val="359608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normAutofit/>
          </a:bodyPr>
          <a:lstStyle/>
          <a:p>
            <a:r>
              <a:rPr lang="en-GB" dirty="0"/>
              <a:t>Lectures – Vital as introduction to key topics</a:t>
            </a:r>
          </a:p>
          <a:p>
            <a:pPr lvl="1"/>
            <a:r>
              <a:rPr lang="en-GB" dirty="0"/>
              <a:t>Videos of the lectures will be available on VLE</a:t>
            </a:r>
          </a:p>
          <a:p>
            <a:r>
              <a:rPr lang="en-GB" dirty="0"/>
              <a:t>Workbook - used in practical sessions</a:t>
            </a:r>
          </a:p>
          <a:p>
            <a:r>
              <a:rPr lang="en-GB" dirty="0"/>
              <a:t>4 Hours of self study per module per week</a:t>
            </a:r>
          </a:p>
          <a:p>
            <a:pPr lvl="1"/>
            <a:r>
              <a:rPr lang="en-GB" dirty="0"/>
              <a:t>VLE – a range of additional activities e.g. additional exercises, on-line quizzes, reading, practical exercises, self assessment etc.</a:t>
            </a:r>
          </a:p>
          <a:p>
            <a:pPr lvl="1"/>
            <a:r>
              <a:rPr lang="en-GB" dirty="0"/>
              <a:t>All weekly tasks listed in workbook should be completed before the following week’s practical session.</a:t>
            </a:r>
          </a:p>
          <a:p>
            <a:r>
              <a:rPr lang="en-GB" dirty="0"/>
              <a:t>Module Guide lists the weekly topics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CEA4AE-6C24-4E00-B0A5-880A9231E773}" type="slidenum">
              <a:rPr lang="en-GB" smtClean="0"/>
              <a:pPr eaLnBrk="1" hangingPunct="1"/>
              <a:t>5</a:t>
            </a:fld>
            <a:endParaRPr lang="en-GB"/>
          </a:p>
        </p:txBody>
      </p:sp>
      <p:sp>
        <p:nvSpPr>
          <p:cNvPr id="6146" name="Title 1"/>
          <p:cNvSpPr>
            <a:spLocks noGrp="1"/>
          </p:cNvSpPr>
          <p:nvPr>
            <p:ph type="title"/>
          </p:nvPr>
        </p:nvSpPr>
        <p:spPr/>
        <p:txBody>
          <a:bodyPr/>
          <a:lstStyle/>
          <a:p>
            <a:r>
              <a:rPr lang="en-GB"/>
              <a:t>Learning Methods</a:t>
            </a:r>
          </a:p>
        </p:txBody>
      </p:sp>
    </p:spTree>
    <p:extLst>
      <p:ext uri="{BB962C8B-B14F-4D97-AF65-F5344CB8AC3E}">
        <p14:creationId xmlns:p14="http://schemas.microsoft.com/office/powerpoint/2010/main" val="98673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normAutofit lnSpcReduction="10000"/>
          </a:bodyPr>
          <a:lstStyle/>
          <a:p>
            <a:r>
              <a:rPr lang="en-GB" dirty="0"/>
              <a:t>TWO assessments</a:t>
            </a:r>
          </a:p>
          <a:p>
            <a:pPr lvl="1"/>
            <a:r>
              <a:rPr lang="en-GB" dirty="0"/>
              <a:t>Assessment 1 </a:t>
            </a:r>
            <a:r>
              <a:rPr lang="en-GB" dirty="0">
                <a:solidFill>
                  <a:srgbClr val="FF0000"/>
                </a:solidFill>
              </a:rPr>
              <a:t>Week 7 </a:t>
            </a:r>
            <a:r>
              <a:rPr lang="en-GB" dirty="0"/>
              <a:t>worth 40%, for 1 hour during your tutorial session. </a:t>
            </a:r>
            <a:r>
              <a:rPr lang="en-GB" b="1" dirty="0"/>
              <a:t>Closed Book</a:t>
            </a:r>
          </a:p>
          <a:p>
            <a:pPr lvl="2"/>
            <a:r>
              <a:rPr lang="en-GB" dirty="0"/>
              <a:t>Entity Relational model and Entity Description table for case study</a:t>
            </a:r>
          </a:p>
          <a:p>
            <a:pPr lvl="2"/>
            <a:r>
              <a:rPr lang="en-GB" dirty="0"/>
              <a:t>VLE multiple choice test </a:t>
            </a:r>
          </a:p>
          <a:p>
            <a:pPr marL="630936" lvl="2" indent="0">
              <a:buNone/>
            </a:pPr>
            <a:r>
              <a:rPr lang="en-GB" dirty="0"/>
              <a:t>	</a:t>
            </a:r>
          </a:p>
          <a:p>
            <a:pPr lvl="1"/>
            <a:r>
              <a:rPr lang="en-GB" dirty="0"/>
              <a:t>Practical Test </a:t>
            </a:r>
            <a:r>
              <a:rPr lang="en-GB" dirty="0">
                <a:solidFill>
                  <a:srgbClr val="FF0000"/>
                </a:solidFill>
              </a:rPr>
              <a:t>Week 13 </a:t>
            </a:r>
            <a:r>
              <a:rPr lang="en-GB" dirty="0"/>
              <a:t>worth 60%, for 1 hour 50 mins during your tutorial session.  </a:t>
            </a:r>
            <a:r>
              <a:rPr lang="en-GB" b="1" dirty="0"/>
              <a:t>Open Book</a:t>
            </a:r>
          </a:p>
          <a:p>
            <a:pPr lvl="1">
              <a:buFontTx/>
              <a:buNone/>
            </a:pPr>
            <a:endParaRPr lang="en-GB" dirty="0"/>
          </a:p>
          <a:p>
            <a:pPr lvl="1">
              <a:buFontTx/>
              <a:buNone/>
            </a:pPr>
            <a:r>
              <a:rPr lang="en-GB" dirty="0"/>
              <a:t>Practice tests and formative self assessment activities also available on VLE</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DBF5DA-DB55-4987-B449-B97131C3F7EE}" type="slidenum">
              <a:rPr lang="en-GB" smtClean="0"/>
              <a:pPr eaLnBrk="1" hangingPunct="1"/>
              <a:t>6</a:t>
            </a:fld>
            <a:endParaRPr lang="en-GB"/>
          </a:p>
        </p:txBody>
      </p:sp>
      <p:sp>
        <p:nvSpPr>
          <p:cNvPr id="7170" name="Title 1"/>
          <p:cNvSpPr>
            <a:spLocks noGrp="1"/>
          </p:cNvSpPr>
          <p:nvPr>
            <p:ph type="title"/>
          </p:nvPr>
        </p:nvSpPr>
        <p:spPr/>
        <p:txBody>
          <a:bodyPr/>
          <a:lstStyle/>
          <a:p>
            <a:r>
              <a:rPr lang="en-GB"/>
              <a:t>Assessments</a:t>
            </a:r>
          </a:p>
        </p:txBody>
      </p:sp>
    </p:spTree>
    <p:extLst>
      <p:ext uri="{BB962C8B-B14F-4D97-AF65-F5344CB8AC3E}">
        <p14:creationId xmlns:p14="http://schemas.microsoft.com/office/powerpoint/2010/main" val="76628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Who uses Databases?</a:t>
            </a:r>
          </a:p>
        </p:txBody>
      </p:sp>
    </p:spTree>
    <p:extLst>
      <p:ext uri="{BB962C8B-B14F-4D97-AF65-F5344CB8AC3E}">
        <p14:creationId xmlns:p14="http://schemas.microsoft.com/office/powerpoint/2010/main" val="104285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68313" y="1412875"/>
            <a:ext cx="8505825" cy="4525963"/>
          </a:xfrm>
        </p:spPr>
        <p:txBody>
          <a:bodyPr>
            <a:normAutofit lnSpcReduction="10000"/>
          </a:bodyPr>
          <a:lstStyle/>
          <a:p>
            <a:r>
              <a:rPr lang="en-GB" dirty="0"/>
              <a:t>SOCIAL NETWORKS – Facebook, Twitter  </a:t>
            </a:r>
          </a:p>
          <a:p>
            <a:r>
              <a:rPr lang="en-GB" dirty="0"/>
              <a:t>UNIVERSITY – student records, results </a:t>
            </a:r>
          </a:p>
          <a:p>
            <a:r>
              <a:rPr lang="en-GB" dirty="0"/>
              <a:t>BANKS – bank accounts, transactions</a:t>
            </a:r>
          </a:p>
          <a:p>
            <a:r>
              <a:rPr lang="en-GB" dirty="0"/>
              <a:t>POLICE – national computer, links to other systems, international</a:t>
            </a:r>
          </a:p>
          <a:p>
            <a:r>
              <a:rPr lang="en-GB" dirty="0"/>
              <a:t>INLAND REVENUE – tax and payment records</a:t>
            </a:r>
          </a:p>
          <a:p>
            <a:r>
              <a:rPr lang="en-GB" dirty="0"/>
              <a:t>NHS – medical records, appointments, tests</a:t>
            </a:r>
          </a:p>
          <a:p>
            <a:r>
              <a:rPr lang="en-GB" dirty="0"/>
              <a:t>GOVERNMENT – council tax, electoral role</a:t>
            </a:r>
          </a:p>
          <a:p>
            <a:r>
              <a:rPr lang="en-GB" dirty="0"/>
              <a:t>BUSINESS large and small – accounts, payroll, stock control, data warehousing, data mining, auction sites, …</a:t>
            </a:r>
          </a:p>
          <a:p>
            <a:endParaRPr lang="en-GB" dirty="0"/>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C34366-0D40-4AC6-BC1E-A631030ACB52}" type="slidenum">
              <a:rPr lang="en-GB" smtClean="0"/>
              <a:pPr eaLnBrk="1" hangingPunct="1"/>
              <a:t>8</a:t>
            </a:fld>
            <a:endParaRPr lang="en-GB"/>
          </a:p>
        </p:txBody>
      </p:sp>
      <p:sp>
        <p:nvSpPr>
          <p:cNvPr id="12290" name="Title 1"/>
          <p:cNvSpPr>
            <a:spLocks noGrp="1"/>
          </p:cNvSpPr>
          <p:nvPr>
            <p:ph type="title"/>
          </p:nvPr>
        </p:nvSpPr>
        <p:spPr/>
        <p:txBody>
          <a:bodyPr>
            <a:normAutofit fontScale="90000"/>
          </a:bodyPr>
          <a:lstStyle/>
          <a:p>
            <a:r>
              <a:rPr lang="en-GB" dirty="0"/>
              <a:t>Who uses Databases - nearly everyone?</a:t>
            </a:r>
          </a:p>
        </p:txBody>
      </p:sp>
    </p:spTree>
    <p:extLst>
      <p:ext uri="{BB962C8B-B14F-4D97-AF65-F5344CB8AC3E}">
        <p14:creationId xmlns:p14="http://schemas.microsoft.com/office/powerpoint/2010/main" val="229163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Jobs in Oracle </a:t>
            </a:r>
            <a:r>
              <a:rPr lang="en-GB" sz="3100" dirty="0"/>
              <a:t>(IT Jobs Watch Sept 2019)</a:t>
            </a:r>
          </a:p>
        </p:txBody>
      </p:sp>
      <p:pic>
        <p:nvPicPr>
          <p:cNvPr id="4" name="Picture 3">
            <a:extLst>
              <a:ext uri="{FF2B5EF4-FFF2-40B4-BE49-F238E27FC236}">
                <a16:creationId xmlns:a16="http://schemas.microsoft.com/office/drawing/2014/main" id="{9E1A9726-B1C8-4614-BD9E-B1BEE9B70821}"/>
              </a:ext>
            </a:extLst>
          </p:cNvPr>
          <p:cNvPicPr>
            <a:picLocks noChangeAspect="1"/>
          </p:cNvPicPr>
          <p:nvPr/>
        </p:nvPicPr>
        <p:blipFill>
          <a:blip r:embed="rId2"/>
          <a:stretch>
            <a:fillRect/>
          </a:stretch>
        </p:blipFill>
        <p:spPr>
          <a:xfrm>
            <a:off x="1547664" y="1196752"/>
            <a:ext cx="5834074" cy="5472608"/>
          </a:xfrm>
          <a:prstGeom prst="rect">
            <a:avLst/>
          </a:prstGeom>
          <a:ln>
            <a:solidFill>
              <a:schemeClr val="accent1"/>
            </a:solidFill>
          </a:ln>
        </p:spPr>
      </p:pic>
    </p:spTree>
    <p:extLst>
      <p:ext uri="{BB962C8B-B14F-4D97-AF65-F5344CB8AC3E}">
        <p14:creationId xmlns:p14="http://schemas.microsoft.com/office/powerpoint/2010/main" val="1557212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E3A864312CC4CBFDC54696A1A06DE" ma:contentTypeVersion="8" ma:contentTypeDescription="Create a new document." ma:contentTypeScope="" ma:versionID="0a3494ccaef7a28cf9c81505c6081dc3">
  <xsd:schema xmlns:xsd="http://www.w3.org/2001/XMLSchema" xmlns:xs="http://www.w3.org/2001/XMLSchema" xmlns:p="http://schemas.microsoft.com/office/2006/metadata/properties" xmlns:ns3="f1d39bf0-e9f7-46f8-84d3-15d8c791f02c" targetNamespace="http://schemas.microsoft.com/office/2006/metadata/properties" ma:root="true" ma:fieldsID="05107c797c88f68097a1a759aaa9c3f3" ns3:_="">
    <xsd:import namespace="f1d39bf0-e9f7-46f8-84d3-15d8c791f02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d39bf0-e9f7-46f8-84d3-15d8c791f0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DBC157-BA0C-4E6C-BB38-D879F6222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d39bf0-e9f7-46f8-84d3-15d8c791f0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4AA7DF-0CCC-4BCD-A88C-1CB516958BA3}">
  <ds:schemaRefs>
    <ds:schemaRef ds:uri="http://schemas.microsoft.com/sharepoint/v3/contenttype/forms"/>
  </ds:schemaRefs>
</ds:datastoreItem>
</file>

<file path=customXml/itemProps3.xml><?xml version="1.0" encoding="utf-8"?>
<ds:datastoreItem xmlns:ds="http://schemas.openxmlformats.org/officeDocument/2006/customXml" ds:itemID="{7CA7B2F0-AE3A-4A70-BB5D-6AF6DD5FA4A0}">
  <ds:schemaRefs>
    <ds:schemaRef ds:uri="http://purl.org/dc/terms/"/>
    <ds:schemaRef ds:uri="http://schemas.openxmlformats.org/package/2006/metadata/core-properties"/>
    <ds:schemaRef ds:uri="http://purl.org/dc/dcmitype/"/>
    <ds:schemaRef ds:uri="http://schemas.microsoft.com/office/2006/documentManagement/types"/>
    <ds:schemaRef ds:uri="f1d39bf0-e9f7-46f8-84d3-15d8c791f02c"/>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Concourse</Template>
  <TotalTime>794</TotalTime>
  <Words>1947</Words>
  <Application>Microsoft Office PowerPoint</Application>
  <PresentationFormat>On-screen Show (4:3)</PresentationFormat>
  <Paragraphs>254</Paragraphs>
  <Slides>32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Lucida Sans Unicode</vt:lpstr>
      <vt:lpstr>Times New Roman</vt:lpstr>
      <vt:lpstr>Verdana</vt:lpstr>
      <vt:lpstr>Wingdings 2</vt:lpstr>
      <vt:lpstr>Wingdings 3</vt:lpstr>
      <vt:lpstr>Concourse</vt:lpstr>
      <vt:lpstr>Fundamentals of Databases Level 4</vt:lpstr>
      <vt:lpstr>Overview</vt:lpstr>
      <vt:lpstr>Module Aims</vt:lpstr>
      <vt:lpstr>Learning Outcomes</vt:lpstr>
      <vt:lpstr>Learning Methods</vt:lpstr>
      <vt:lpstr>Assessments</vt:lpstr>
      <vt:lpstr>Who uses Databases?</vt:lpstr>
      <vt:lpstr>Who uses Databases - nearly everyone?</vt:lpstr>
      <vt:lpstr>Jobs in Oracle (IT Jobs Watch Sept 2019)</vt:lpstr>
      <vt:lpstr>The Database Management System (DBMS)</vt:lpstr>
      <vt:lpstr> Types of Databases</vt:lpstr>
      <vt:lpstr> Types of Databases</vt:lpstr>
      <vt:lpstr>Database Design Stages</vt:lpstr>
      <vt:lpstr>Entity Relationship Diagram</vt:lpstr>
      <vt:lpstr>Entities or more formally Entity Types</vt:lpstr>
      <vt:lpstr>Attributes of Entities</vt:lpstr>
      <vt:lpstr>Attributes of Entities</vt:lpstr>
      <vt:lpstr>Occurrences of Attributes</vt:lpstr>
      <vt:lpstr>Entities, Attributes and Occurrences</vt:lpstr>
      <vt:lpstr>Entity Relationship Diagram</vt:lpstr>
      <vt:lpstr>Identify Entity Types</vt:lpstr>
      <vt:lpstr>Identify Candidate Entity Types</vt:lpstr>
      <vt:lpstr>Identify Candidate Entity Types</vt:lpstr>
      <vt:lpstr>Remove Candidate Entity Types failing any of the 4 tests</vt:lpstr>
      <vt:lpstr>Remove Candidate Entity Types failing any of the 4 tests</vt:lpstr>
      <vt:lpstr>Remove Candidate Entity Types failing any of the 4 tests</vt:lpstr>
      <vt:lpstr>Identify Attributes</vt:lpstr>
      <vt:lpstr>Entity Type Definition</vt:lpstr>
      <vt:lpstr>Entity Type Definition - more attributes</vt:lpstr>
      <vt:lpstr>Entity Type Definition - more attributes</vt:lpstr>
      <vt:lpstr>Entity Type Definition with identifying attribute</vt:lpstr>
      <vt:lpstr>Review </vt:lpstr>
    </vt:vector>
  </TitlesOfParts>
  <Company>Leeds Metropolitan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Level 4</dc:title>
  <dc:creator>Faculty of Arts, Environment &amp; Technology</dc:creator>
  <cp:lastModifiedBy>Soosay, Mekala</cp:lastModifiedBy>
  <cp:revision>85</cp:revision>
  <dcterms:created xsi:type="dcterms:W3CDTF">2016-02-02T15:50:54Z</dcterms:created>
  <dcterms:modified xsi:type="dcterms:W3CDTF">2019-10-01T10:49:48Z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0x0101001DFE3A864312CC4CBFDC54696A1A06DE</vt:lpwstr>
  </property>
</Properties>
</file>