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2"/>
  </p:notesMasterIdLst>
  <p:sldIdLst>
    <p:sldId id="275" r:id="rId2"/>
    <p:sldId id="276" r:id="rId3"/>
    <p:sldId id="277" r:id="rId4"/>
    <p:sldId id="279" r:id="rId5"/>
    <p:sldId id="280" r:id="rId6"/>
    <p:sldId id="282" r:id="rId7"/>
    <p:sldId id="278" r:id="rId8"/>
    <p:sldId id="283" r:id="rId9"/>
    <p:sldId id="266" r:id="rId10"/>
    <p:sldId id="281" r:id="rId11"/>
    <p:sldId id="284" r:id="rId12"/>
    <p:sldId id="285" r:id="rId13"/>
    <p:sldId id="286" r:id="rId14"/>
    <p:sldId id="287" r:id="rId15"/>
    <p:sldId id="288" r:id="rId16"/>
    <p:sldId id="289" r:id="rId17"/>
    <p:sldId id="309" r:id="rId18"/>
    <p:sldId id="314" r:id="rId19"/>
    <p:sldId id="315" r:id="rId20"/>
    <p:sldId id="316" r:id="rId21"/>
    <p:sldId id="317" r:id="rId22"/>
    <p:sldId id="290" r:id="rId23"/>
    <p:sldId id="319" r:id="rId24"/>
    <p:sldId id="320" r:id="rId25"/>
    <p:sldId id="321" r:id="rId26"/>
    <p:sldId id="322" r:id="rId27"/>
    <p:sldId id="323" r:id="rId28"/>
    <p:sldId id="324" r:id="rId29"/>
    <p:sldId id="325" r:id="rId30"/>
    <p:sldId id="326" r:id="rId31"/>
    <p:sldId id="327" r:id="rId32"/>
    <p:sldId id="328" r:id="rId33"/>
    <p:sldId id="329" r:id="rId34"/>
    <p:sldId id="330" r:id="rId35"/>
    <p:sldId id="331" r:id="rId36"/>
    <p:sldId id="332" r:id="rId37"/>
    <p:sldId id="333" r:id="rId38"/>
    <p:sldId id="334" r:id="rId39"/>
    <p:sldId id="339" r:id="rId40"/>
    <p:sldId id="335" r:id="rId41"/>
    <p:sldId id="336" r:id="rId42"/>
    <p:sldId id="337" r:id="rId43"/>
    <p:sldId id="338" r:id="rId44"/>
    <p:sldId id="340" r:id="rId45"/>
    <p:sldId id="341" r:id="rId46"/>
    <p:sldId id="342" r:id="rId47"/>
    <p:sldId id="343" r:id="rId48"/>
    <p:sldId id="344" r:id="rId49"/>
    <p:sldId id="360" r:id="rId50"/>
    <p:sldId id="431" r:id="rId51"/>
    <p:sldId id="346" r:id="rId52"/>
    <p:sldId id="347" r:id="rId53"/>
    <p:sldId id="348" r:id="rId54"/>
    <p:sldId id="432" r:id="rId55"/>
    <p:sldId id="433" r:id="rId56"/>
    <p:sldId id="434" r:id="rId57"/>
    <p:sldId id="435" r:id="rId58"/>
    <p:sldId id="349" r:id="rId59"/>
    <p:sldId id="350" r:id="rId60"/>
    <p:sldId id="351" r:id="rId61"/>
    <p:sldId id="352" r:id="rId62"/>
    <p:sldId id="353" r:id="rId63"/>
    <p:sldId id="354" r:id="rId64"/>
    <p:sldId id="355" r:id="rId65"/>
    <p:sldId id="356" r:id="rId66"/>
    <p:sldId id="357" r:id="rId67"/>
    <p:sldId id="420" r:id="rId68"/>
    <p:sldId id="423" r:id="rId69"/>
    <p:sldId id="424" r:id="rId70"/>
    <p:sldId id="421" r:id="rId71"/>
    <p:sldId id="422" r:id="rId72"/>
    <p:sldId id="364" r:id="rId73"/>
    <p:sldId id="425" r:id="rId74"/>
    <p:sldId id="430" r:id="rId75"/>
    <p:sldId id="429" r:id="rId76"/>
    <p:sldId id="426" r:id="rId77"/>
    <p:sldId id="419" r:id="rId78"/>
    <p:sldId id="358" r:id="rId79"/>
    <p:sldId id="310" r:id="rId80"/>
    <p:sldId id="311" r:id="rId81"/>
    <p:sldId id="312" r:id="rId82"/>
    <p:sldId id="313" r:id="rId83"/>
    <p:sldId id="291" r:id="rId84"/>
    <p:sldId id="292" r:id="rId85"/>
    <p:sldId id="293" r:id="rId86"/>
    <p:sldId id="294" r:id="rId87"/>
    <p:sldId id="295" r:id="rId88"/>
    <p:sldId id="296" r:id="rId89"/>
    <p:sldId id="297" r:id="rId90"/>
    <p:sldId id="416" r:id="rId91"/>
    <p:sldId id="417" r:id="rId92"/>
    <p:sldId id="418" r:id="rId93"/>
    <p:sldId id="298" r:id="rId94"/>
    <p:sldId id="365" r:id="rId95"/>
    <p:sldId id="366" r:id="rId96"/>
    <p:sldId id="367" r:id="rId97"/>
    <p:sldId id="368" r:id="rId98"/>
    <p:sldId id="369" r:id="rId99"/>
    <p:sldId id="370" r:id="rId100"/>
    <p:sldId id="371" r:id="rId101"/>
    <p:sldId id="372" r:id="rId102"/>
    <p:sldId id="373" r:id="rId103"/>
    <p:sldId id="374" r:id="rId104"/>
    <p:sldId id="436" r:id="rId105"/>
    <p:sldId id="375" r:id="rId106"/>
    <p:sldId id="376" r:id="rId107"/>
    <p:sldId id="377" r:id="rId108"/>
    <p:sldId id="378" r:id="rId109"/>
    <p:sldId id="437" r:id="rId110"/>
    <p:sldId id="379" r:id="rId111"/>
    <p:sldId id="380" r:id="rId112"/>
    <p:sldId id="381" r:id="rId113"/>
    <p:sldId id="382" r:id="rId114"/>
    <p:sldId id="383" r:id="rId115"/>
    <p:sldId id="384" r:id="rId116"/>
    <p:sldId id="385" r:id="rId117"/>
    <p:sldId id="386" r:id="rId118"/>
    <p:sldId id="388" r:id="rId119"/>
    <p:sldId id="389" r:id="rId120"/>
    <p:sldId id="390" r:id="rId121"/>
    <p:sldId id="391" r:id="rId122"/>
    <p:sldId id="392" r:id="rId123"/>
    <p:sldId id="393" r:id="rId124"/>
    <p:sldId id="438" r:id="rId125"/>
    <p:sldId id="394" r:id="rId126"/>
    <p:sldId id="395" r:id="rId127"/>
    <p:sldId id="396" r:id="rId128"/>
    <p:sldId id="397" r:id="rId129"/>
    <p:sldId id="398" r:id="rId130"/>
    <p:sldId id="399" r:id="rId131"/>
    <p:sldId id="401" r:id="rId132"/>
    <p:sldId id="402" r:id="rId133"/>
    <p:sldId id="403" r:id="rId134"/>
    <p:sldId id="404" r:id="rId135"/>
    <p:sldId id="405" r:id="rId136"/>
    <p:sldId id="406" r:id="rId137"/>
    <p:sldId id="407" r:id="rId138"/>
    <p:sldId id="409" r:id="rId139"/>
    <p:sldId id="459" r:id="rId140"/>
    <p:sldId id="460" r:id="rId141"/>
    <p:sldId id="461" r:id="rId142"/>
    <p:sldId id="455" r:id="rId143"/>
    <p:sldId id="456" r:id="rId144"/>
    <p:sldId id="457" r:id="rId145"/>
    <p:sldId id="458" r:id="rId146"/>
    <p:sldId id="462" r:id="rId147"/>
    <p:sldId id="463" r:id="rId148"/>
    <p:sldId id="464" r:id="rId149"/>
    <p:sldId id="408" r:id="rId150"/>
    <p:sldId id="454" r:id="rId151"/>
    <p:sldId id="439" r:id="rId152"/>
    <p:sldId id="440" r:id="rId153"/>
    <p:sldId id="441" r:id="rId154"/>
    <p:sldId id="442" r:id="rId155"/>
    <p:sldId id="443" r:id="rId156"/>
    <p:sldId id="490" r:id="rId157"/>
    <p:sldId id="444" r:id="rId158"/>
    <p:sldId id="445" r:id="rId159"/>
    <p:sldId id="446" r:id="rId160"/>
    <p:sldId id="447" r:id="rId161"/>
    <p:sldId id="448" r:id="rId162"/>
    <p:sldId id="449" r:id="rId163"/>
    <p:sldId id="450" r:id="rId164"/>
    <p:sldId id="451" r:id="rId165"/>
    <p:sldId id="452" r:id="rId166"/>
    <p:sldId id="453" r:id="rId167"/>
    <p:sldId id="410" r:id="rId168"/>
    <p:sldId id="411" r:id="rId169"/>
    <p:sldId id="412" r:id="rId170"/>
    <p:sldId id="413" r:id="rId171"/>
    <p:sldId id="414" r:id="rId172"/>
    <p:sldId id="415" r:id="rId173"/>
    <p:sldId id="465" r:id="rId174"/>
    <p:sldId id="466" r:id="rId175"/>
    <p:sldId id="467" r:id="rId176"/>
    <p:sldId id="468" r:id="rId177"/>
    <p:sldId id="301" r:id="rId178"/>
    <p:sldId id="302" r:id="rId179"/>
    <p:sldId id="303" r:id="rId180"/>
    <p:sldId id="469" r:id="rId181"/>
    <p:sldId id="470" r:id="rId182"/>
    <p:sldId id="304" r:id="rId183"/>
    <p:sldId id="491" r:id="rId184"/>
    <p:sldId id="305" r:id="rId185"/>
    <p:sldId id="492" r:id="rId186"/>
    <p:sldId id="500" r:id="rId187"/>
    <p:sldId id="495" r:id="rId188"/>
    <p:sldId id="496" r:id="rId189"/>
    <p:sldId id="497" r:id="rId190"/>
    <p:sldId id="498" r:id="rId191"/>
    <p:sldId id="499" r:id="rId192"/>
    <p:sldId id="501" r:id="rId193"/>
    <p:sldId id="493" r:id="rId194"/>
    <p:sldId id="494" r:id="rId195"/>
    <p:sldId id="502" r:id="rId196"/>
    <p:sldId id="471" r:id="rId197"/>
    <p:sldId id="472" r:id="rId198"/>
    <p:sldId id="473" r:id="rId199"/>
    <p:sldId id="474" r:id="rId200"/>
    <p:sldId id="475" r:id="rId201"/>
    <p:sldId id="476" r:id="rId202"/>
    <p:sldId id="477" r:id="rId203"/>
    <p:sldId id="478" r:id="rId204"/>
    <p:sldId id="479" r:id="rId205"/>
    <p:sldId id="480" r:id="rId206"/>
    <p:sldId id="481" r:id="rId207"/>
    <p:sldId id="482" r:id="rId208"/>
    <p:sldId id="306" r:id="rId209"/>
    <p:sldId id="307" r:id="rId210"/>
    <p:sldId id="308" r:id="rId211"/>
    <p:sldId id="503" r:id="rId212"/>
    <p:sldId id="504" r:id="rId213"/>
    <p:sldId id="505" r:id="rId214"/>
    <p:sldId id="508" r:id="rId215"/>
    <p:sldId id="507" r:id="rId216"/>
    <p:sldId id="509" r:id="rId217"/>
    <p:sldId id="510" r:id="rId218"/>
    <p:sldId id="511" r:id="rId219"/>
    <p:sldId id="512" r:id="rId220"/>
    <p:sldId id="513" r:id="rId221"/>
    <p:sldId id="514" r:id="rId222"/>
    <p:sldId id="515" r:id="rId223"/>
    <p:sldId id="516" r:id="rId224"/>
    <p:sldId id="517" r:id="rId225"/>
    <p:sldId id="518" r:id="rId226"/>
    <p:sldId id="519" r:id="rId227"/>
    <p:sldId id="520" r:id="rId228"/>
    <p:sldId id="521" r:id="rId229"/>
    <p:sldId id="523" r:id="rId230"/>
    <p:sldId id="524" r:id="rId231"/>
    <p:sldId id="525" r:id="rId232"/>
    <p:sldId id="526" r:id="rId233"/>
    <p:sldId id="527" r:id="rId234"/>
    <p:sldId id="522" r:id="rId235"/>
    <p:sldId id="528" r:id="rId236"/>
    <p:sldId id="529" r:id="rId237"/>
    <p:sldId id="530" r:id="rId238"/>
    <p:sldId id="554" r:id="rId239"/>
    <p:sldId id="532" r:id="rId240"/>
    <p:sldId id="560" r:id="rId241"/>
    <p:sldId id="561" r:id="rId242"/>
    <p:sldId id="536" r:id="rId243"/>
    <p:sldId id="558" r:id="rId244"/>
    <p:sldId id="555" r:id="rId245"/>
    <p:sldId id="553" r:id="rId246"/>
    <p:sldId id="537" r:id="rId247"/>
    <p:sldId id="557" r:id="rId248"/>
    <p:sldId id="543" r:id="rId249"/>
    <p:sldId id="562" r:id="rId250"/>
    <p:sldId id="563" r:id="rId251"/>
    <p:sldId id="544" r:id="rId252"/>
    <p:sldId id="548" r:id="rId253"/>
    <p:sldId id="550" r:id="rId254"/>
    <p:sldId id="546" r:id="rId255"/>
    <p:sldId id="551" r:id="rId256"/>
    <p:sldId id="552" r:id="rId257"/>
    <p:sldId id="538" r:id="rId258"/>
    <p:sldId id="539" r:id="rId259"/>
    <p:sldId id="549" r:id="rId260"/>
    <p:sldId id="540" r:id="rId26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588" autoAdjust="0"/>
    <p:restoredTop sz="94660"/>
  </p:normalViewPr>
  <p:slideViewPr>
    <p:cSldViewPr snapToGrid="0">
      <p:cViewPr>
        <p:scale>
          <a:sx n="50" d="100"/>
          <a:sy n="50" d="100"/>
        </p:scale>
        <p:origin x="1452" y="2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 /><Relationship Id="rId21" Type="http://schemas.openxmlformats.org/officeDocument/2006/relationships/slide" Target="slides/slide20.xml" /><Relationship Id="rId42" Type="http://schemas.openxmlformats.org/officeDocument/2006/relationships/slide" Target="slides/slide41.xml" /><Relationship Id="rId63" Type="http://schemas.openxmlformats.org/officeDocument/2006/relationships/slide" Target="slides/slide62.xml" /><Relationship Id="rId84" Type="http://schemas.openxmlformats.org/officeDocument/2006/relationships/slide" Target="slides/slide83.xml" /><Relationship Id="rId138" Type="http://schemas.openxmlformats.org/officeDocument/2006/relationships/slide" Target="slides/slide137.xml" /><Relationship Id="rId159" Type="http://schemas.openxmlformats.org/officeDocument/2006/relationships/slide" Target="slides/slide158.xml" /><Relationship Id="rId170" Type="http://schemas.openxmlformats.org/officeDocument/2006/relationships/slide" Target="slides/slide169.xml" /><Relationship Id="rId191" Type="http://schemas.openxmlformats.org/officeDocument/2006/relationships/slide" Target="slides/slide190.xml" /><Relationship Id="rId205" Type="http://schemas.openxmlformats.org/officeDocument/2006/relationships/slide" Target="slides/slide204.xml" /><Relationship Id="rId226" Type="http://schemas.openxmlformats.org/officeDocument/2006/relationships/slide" Target="slides/slide225.xml" /><Relationship Id="rId247" Type="http://schemas.openxmlformats.org/officeDocument/2006/relationships/slide" Target="slides/slide246.xml" /><Relationship Id="rId107" Type="http://schemas.openxmlformats.org/officeDocument/2006/relationships/slide" Target="slides/slide106.xml" /><Relationship Id="rId11" Type="http://schemas.openxmlformats.org/officeDocument/2006/relationships/slide" Target="slides/slide10.xml" /><Relationship Id="rId32" Type="http://schemas.openxmlformats.org/officeDocument/2006/relationships/slide" Target="slides/slide31.xml" /><Relationship Id="rId53" Type="http://schemas.openxmlformats.org/officeDocument/2006/relationships/slide" Target="slides/slide52.xml" /><Relationship Id="rId74" Type="http://schemas.openxmlformats.org/officeDocument/2006/relationships/slide" Target="slides/slide73.xml" /><Relationship Id="rId128" Type="http://schemas.openxmlformats.org/officeDocument/2006/relationships/slide" Target="slides/slide127.xml" /><Relationship Id="rId149" Type="http://schemas.openxmlformats.org/officeDocument/2006/relationships/slide" Target="slides/slide148.xml" /><Relationship Id="rId5" Type="http://schemas.openxmlformats.org/officeDocument/2006/relationships/slide" Target="slides/slide4.xml" /><Relationship Id="rId95" Type="http://schemas.openxmlformats.org/officeDocument/2006/relationships/slide" Target="slides/slide94.xml" /><Relationship Id="rId160" Type="http://schemas.openxmlformats.org/officeDocument/2006/relationships/slide" Target="slides/slide159.xml" /><Relationship Id="rId181" Type="http://schemas.openxmlformats.org/officeDocument/2006/relationships/slide" Target="slides/slide180.xml" /><Relationship Id="rId216" Type="http://schemas.openxmlformats.org/officeDocument/2006/relationships/slide" Target="slides/slide215.xml" /><Relationship Id="rId237" Type="http://schemas.openxmlformats.org/officeDocument/2006/relationships/slide" Target="slides/slide236.xml" /><Relationship Id="rId258" Type="http://schemas.openxmlformats.org/officeDocument/2006/relationships/slide" Target="slides/slide257.xml" /><Relationship Id="rId22" Type="http://schemas.openxmlformats.org/officeDocument/2006/relationships/slide" Target="slides/slide21.xml" /><Relationship Id="rId43" Type="http://schemas.openxmlformats.org/officeDocument/2006/relationships/slide" Target="slides/slide42.xml" /><Relationship Id="rId64" Type="http://schemas.openxmlformats.org/officeDocument/2006/relationships/slide" Target="slides/slide63.xml" /><Relationship Id="rId118" Type="http://schemas.openxmlformats.org/officeDocument/2006/relationships/slide" Target="slides/slide117.xml" /><Relationship Id="rId139" Type="http://schemas.openxmlformats.org/officeDocument/2006/relationships/slide" Target="slides/slide138.xml" /><Relationship Id="rId85" Type="http://schemas.openxmlformats.org/officeDocument/2006/relationships/slide" Target="slides/slide84.xml" /><Relationship Id="rId150" Type="http://schemas.openxmlformats.org/officeDocument/2006/relationships/slide" Target="slides/slide149.xml" /><Relationship Id="rId171" Type="http://schemas.openxmlformats.org/officeDocument/2006/relationships/slide" Target="slides/slide170.xml" /><Relationship Id="rId192" Type="http://schemas.openxmlformats.org/officeDocument/2006/relationships/slide" Target="slides/slide191.xml" /><Relationship Id="rId206" Type="http://schemas.openxmlformats.org/officeDocument/2006/relationships/slide" Target="slides/slide205.xml" /><Relationship Id="rId227" Type="http://schemas.openxmlformats.org/officeDocument/2006/relationships/slide" Target="slides/slide226.xml" /><Relationship Id="rId248" Type="http://schemas.openxmlformats.org/officeDocument/2006/relationships/slide" Target="slides/slide247.xml" /><Relationship Id="rId12" Type="http://schemas.openxmlformats.org/officeDocument/2006/relationships/slide" Target="slides/slide11.xml" /><Relationship Id="rId33" Type="http://schemas.openxmlformats.org/officeDocument/2006/relationships/slide" Target="slides/slide32.xml" /><Relationship Id="rId108" Type="http://schemas.openxmlformats.org/officeDocument/2006/relationships/slide" Target="slides/slide107.xml" /><Relationship Id="rId129" Type="http://schemas.openxmlformats.org/officeDocument/2006/relationships/slide" Target="slides/slide128.xml" /><Relationship Id="rId54" Type="http://schemas.openxmlformats.org/officeDocument/2006/relationships/slide" Target="slides/slide53.xml" /><Relationship Id="rId75" Type="http://schemas.openxmlformats.org/officeDocument/2006/relationships/slide" Target="slides/slide74.xml" /><Relationship Id="rId96" Type="http://schemas.openxmlformats.org/officeDocument/2006/relationships/slide" Target="slides/slide95.xml" /><Relationship Id="rId140" Type="http://schemas.openxmlformats.org/officeDocument/2006/relationships/slide" Target="slides/slide139.xml" /><Relationship Id="rId161" Type="http://schemas.openxmlformats.org/officeDocument/2006/relationships/slide" Target="slides/slide160.xml" /><Relationship Id="rId182" Type="http://schemas.openxmlformats.org/officeDocument/2006/relationships/slide" Target="slides/slide181.xml" /><Relationship Id="rId217" Type="http://schemas.openxmlformats.org/officeDocument/2006/relationships/slide" Target="slides/slide216.xml" /><Relationship Id="rId6" Type="http://schemas.openxmlformats.org/officeDocument/2006/relationships/slide" Target="slides/slide5.xml" /><Relationship Id="rId238" Type="http://schemas.openxmlformats.org/officeDocument/2006/relationships/slide" Target="slides/slide237.xml" /><Relationship Id="rId259" Type="http://schemas.openxmlformats.org/officeDocument/2006/relationships/slide" Target="slides/slide258.xml" /><Relationship Id="rId23" Type="http://schemas.openxmlformats.org/officeDocument/2006/relationships/slide" Target="slides/slide22.xml" /><Relationship Id="rId28" Type="http://schemas.openxmlformats.org/officeDocument/2006/relationships/slide" Target="slides/slide27.xml" /><Relationship Id="rId49" Type="http://schemas.openxmlformats.org/officeDocument/2006/relationships/slide" Target="slides/slide48.xml" /><Relationship Id="rId114" Type="http://schemas.openxmlformats.org/officeDocument/2006/relationships/slide" Target="slides/slide113.xml" /><Relationship Id="rId119" Type="http://schemas.openxmlformats.org/officeDocument/2006/relationships/slide" Target="slides/slide118.xml" /><Relationship Id="rId44" Type="http://schemas.openxmlformats.org/officeDocument/2006/relationships/slide" Target="slides/slide43.xml" /><Relationship Id="rId60" Type="http://schemas.openxmlformats.org/officeDocument/2006/relationships/slide" Target="slides/slide59.xml" /><Relationship Id="rId65" Type="http://schemas.openxmlformats.org/officeDocument/2006/relationships/slide" Target="slides/slide64.xml" /><Relationship Id="rId81" Type="http://schemas.openxmlformats.org/officeDocument/2006/relationships/slide" Target="slides/slide80.xml" /><Relationship Id="rId86" Type="http://schemas.openxmlformats.org/officeDocument/2006/relationships/slide" Target="slides/slide85.xml" /><Relationship Id="rId130" Type="http://schemas.openxmlformats.org/officeDocument/2006/relationships/slide" Target="slides/slide129.xml" /><Relationship Id="rId135" Type="http://schemas.openxmlformats.org/officeDocument/2006/relationships/slide" Target="slides/slide134.xml" /><Relationship Id="rId151" Type="http://schemas.openxmlformats.org/officeDocument/2006/relationships/slide" Target="slides/slide150.xml" /><Relationship Id="rId156" Type="http://schemas.openxmlformats.org/officeDocument/2006/relationships/slide" Target="slides/slide155.xml" /><Relationship Id="rId177" Type="http://schemas.openxmlformats.org/officeDocument/2006/relationships/slide" Target="slides/slide176.xml" /><Relationship Id="rId198" Type="http://schemas.openxmlformats.org/officeDocument/2006/relationships/slide" Target="slides/slide197.xml" /><Relationship Id="rId172" Type="http://schemas.openxmlformats.org/officeDocument/2006/relationships/slide" Target="slides/slide171.xml" /><Relationship Id="rId193" Type="http://schemas.openxmlformats.org/officeDocument/2006/relationships/slide" Target="slides/slide192.xml" /><Relationship Id="rId202" Type="http://schemas.openxmlformats.org/officeDocument/2006/relationships/slide" Target="slides/slide201.xml" /><Relationship Id="rId207" Type="http://schemas.openxmlformats.org/officeDocument/2006/relationships/slide" Target="slides/slide206.xml" /><Relationship Id="rId223" Type="http://schemas.openxmlformats.org/officeDocument/2006/relationships/slide" Target="slides/slide222.xml" /><Relationship Id="rId228" Type="http://schemas.openxmlformats.org/officeDocument/2006/relationships/slide" Target="slides/slide227.xml" /><Relationship Id="rId244" Type="http://schemas.openxmlformats.org/officeDocument/2006/relationships/slide" Target="slides/slide243.xml" /><Relationship Id="rId249" Type="http://schemas.openxmlformats.org/officeDocument/2006/relationships/slide" Target="slides/slide248.xml" /><Relationship Id="rId13" Type="http://schemas.openxmlformats.org/officeDocument/2006/relationships/slide" Target="slides/slide12.xml" /><Relationship Id="rId18" Type="http://schemas.openxmlformats.org/officeDocument/2006/relationships/slide" Target="slides/slide17.xml" /><Relationship Id="rId39" Type="http://schemas.openxmlformats.org/officeDocument/2006/relationships/slide" Target="slides/slide38.xml" /><Relationship Id="rId109" Type="http://schemas.openxmlformats.org/officeDocument/2006/relationships/slide" Target="slides/slide108.xml" /><Relationship Id="rId260" Type="http://schemas.openxmlformats.org/officeDocument/2006/relationships/slide" Target="slides/slide259.xml" /><Relationship Id="rId265" Type="http://schemas.openxmlformats.org/officeDocument/2006/relationships/theme" Target="theme/theme1.xml" /><Relationship Id="rId34" Type="http://schemas.openxmlformats.org/officeDocument/2006/relationships/slide" Target="slides/slide33.xml" /><Relationship Id="rId50" Type="http://schemas.openxmlformats.org/officeDocument/2006/relationships/slide" Target="slides/slide49.xml" /><Relationship Id="rId55" Type="http://schemas.openxmlformats.org/officeDocument/2006/relationships/slide" Target="slides/slide54.xml" /><Relationship Id="rId76" Type="http://schemas.openxmlformats.org/officeDocument/2006/relationships/slide" Target="slides/slide75.xml" /><Relationship Id="rId97" Type="http://schemas.openxmlformats.org/officeDocument/2006/relationships/slide" Target="slides/slide96.xml" /><Relationship Id="rId104" Type="http://schemas.openxmlformats.org/officeDocument/2006/relationships/slide" Target="slides/slide103.xml" /><Relationship Id="rId120" Type="http://schemas.openxmlformats.org/officeDocument/2006/relationships/slide" Target="slides/slide119.xml" /><Relationship Id="rId125" Type="http://schemas.openxmlformats.org/officeDocument/2006/relationships/slide" Target="slides/slide124.xml" /><Relationship Id="rId141" Type="http://schemas.openxmlformats.org/officeDocument/2006/relationships/slide" Target="slides/slide140.xml" /><Relationship Id="rId146" Type="http://schemas.openxmlformats.org/officeDocument/2006/relationships/slide" Target="slides/slide145.xml" /><Relationship Id="rId167" Type="http://schemas.openxmlformats.org/officeDocument/2006/relationships/slide" Target="slides/slide166.xml" /><Relationship Id="rId188" Type="http://schemas.openxmlformats.org/officeDocument/2006/relationships/slide" Target="slides/slide187.xml" /><Relationship Id="rId7" Type="http://schemas.openxmlformats.org/officeDocument/2006/relationships/slide" Target="slides/slide6.xml" /><Relationship Id="rId71" Type="http://schemas.openxmlformats.org/officeDocument/2006/relationships/slide" Target="slides/slide70.xml" /><Relationship Id="rId92" Type="http://schemas.openxmlformats.org/officeDocument/2006/relationships/slide" Target="slides/slide91.xml" /><Relationship Id="rId162" Type="http://schemas.openxmlformats.org/officeDocument/2006/relationships/slide" Target="slides/slide161.xml" /><Relationship Id="rId183" Type="http://schemas.openxmlformats.org/officeDocument/2006/relationships/slide" Target="slides/slide182.xml" /><Relationship Id="rId213" Type="http://schemas.openxmlformats.org/officeDocument/2006/relationships/slide" Target="slides/slide212.xml" /><Relationship Id="rId218" Type="http://schemas.openxmlformats.org/officeDocument/2006/relationships/slide" Target="slides/slide217.xml" /><Relationship Id="rId234" Type="http://schemas.openxmlformats.org/officeDocument/2006/relationships/slide" Target="slides/slide233.xml" /><Relationship Id="rId239" Type="http://schemas.openxmlformats.org/officeDocument/2006/relationships/slide" Target="slides/slide238.xml" /><Relationship Id="rId2" Type="http://schemas.openxmlformats.org/officeDocument/2006/relationships/slide" Target="slides/slide1.xml" /><Relationship Id="rId29" Type="http://schemas.openxmlformats.org/officeDocument/2006/relationships/slide" Target="slides/slide28.xml" /><Relationship Id="rId250" Type="http://schemas.openxmlformats.org/officeDocument/2006/relationships/slide" Target="slides/slide249.xml" /><Relationship Id="rId255" Type="http://schemas.openxmlformats.org/officeDocument/2006/relationships/slide" Target="slides/slide254.xml" /><Relationship Id="rId24" Type="http://schemas.openxmlformats.org/officeDocument/2006/relationships/slide" Target="slides/slide23.xml" /><Relationship Id="rId40" Type="http://schemas.openxmlformats.org/officeDocument/2006/relationships/slide" Target="slides/slide39.xml" /><Relationship Id="rId45" Type="http://schemas.openxmlformats.org/officeDocument/2006/relationships/slide" Target="slides/slide44.xml" /><Relationship Id="rId66" Type="http://schemas.openxmlformats.org/officeDocument/2006/relationships/slide" Target="slides/slide65.xml" /><Relationship Id="rId87" Type="http://schemas.openxmlformats.org/officeDocument/2006/relationships/slide" Target="slides/slide86.xml" /><Relationship Id="rId110" Type="http://schemas.openxmlformats.org/officeDocument/2006/relationships/slide" Target="slides/slide109.xml" /><Relationship Id="rId115" Type="http://schemas.openxmlformats.org/officeDocument/2006/relationships/slide" Target="slides/slide114.xml" /><Relationship Id="rId131" Type="http://schemas.openxmlformats.org/officeDocument/2006/relationships/slide" Target="slides/slide130.xml" /><Relationship Id="rId136" Type="http://schemas.openxmlformats.org/officeDocument/2006/relationships/slide" Target="slides/slide135.xml" /><Relationship Id="rId157" Type="http://schemas.openxmlformats.org/officeDocument/2006/relationships/slide" Target="slides/slide156.xml" /><Relationship Id="rId178" Type="http://schemas.openxmlformats.org/officeDocument/2006/relationships/slide" Target="slides/slide177.xml" /><Relationship Id="rId61" Type="http://schemas.openxmlformats.org/officeDocument/2006/relationships/slide" Target="slides/slide60.xml" /><Relationship Id="rId82" Type="http://schemas.openxmlformats.org/officeDocument/2006/relationships/slide" Target="slides/slide81.xml" /><Relationship Id="rId152" Type="http://schemas.openxmlformats.org/officeDocument/2006/relationships/slide" Target="slides/slide151.xml" /><Relationship Id="rId173" Type="http://schemas.openxmlformats.org/officeDocument/2006/relationships/slide" Target="slides/slide172.xml" /><Relationship Id="rId194" Type="http://schemas.openxmlformats.org/officeDocument/2006/relationships/slide" Target="slides/slide193.xml" /><Relationship Id="rId199" Type="http://schemas.openxmlformats.org/officeDocument/2006/relationships/slide" Target="slides/slide198.xml" /><Relationship Id="rId203" Type="http://schemas.openxmlformats.org/officeDocument/2006/relationships/slide" Target="slides/slide202.xml" /><Relationship Id="rId208" Type="http://schemas.openxmlformats.org/officeDocument/2006/relationships/slide" Target="slides/slide207.xml" /><Relationship Id="rId229" Type="http://schemas.openxmlformats.org/officeDocument/2006/relationships/slide" Target="slides/slide228.xml" /><Relationship Id="rId19" Type="http://schemas.openxmlformats.org/officeDocument/2006/relationships/slide" Target="slides/slide18.xml" /><Relationship Id="rId224" Type="http://schemas.openxmlformats.org/officeDocument/2006/relationships/slide" Target="slides/slide223.xml" /><Relationship Id="rId240" Type="http://schemas.openxmlformats.org/officeDocument/2006/relationships/slide" Target="slides/slide239.xml" /><Relationship Id="rId245" Type="http://schemas.openxmlformats.org/officeDocument/2006/relationships/slide" Target="slides/slide244.xml" /><Relationship Id="rId261" Type="http://schemas.openxmlformats.org/officeDocument/2006/relationships/slide" Target="slides/slide260.xml" /><Relationship Id="rId266" Type="http://schemas.openxmlformats.org/officeDocument/2006/relationships/tableStyles" Target="tableStyles.xml" /><Relationship Id="rId14" Type="http://schemas.openxmlformats.org/officeDocument/2006/relationships/slide" Target="slides/slide13.xml" /><Relationship Id="rId30" Type="http://schemas.openxmlformats.org/officeDocument/2006/relationships/slide" Target="slides/slide29.xml" /><Relationship Id="rId35" Type="http://schemas.openxmlformats.org/officeDocument/2006/relationships/slide" Target="slides/slide34.xml" /><Relationship Id="rId56" Type="http://schemas.openxmlformats.org/officeDocument/2006/relationships/slide" Target="slides/slide55.xml" /><Relationship Id="rId77" Type="http://schemas.openxmlformats.org/officeDocument/2006/relationships/slide" Target="slides/slide76.xml" /><Relationship Id="rId100" Type="http://schemas.openxmlformats.org/officeDocument/2006/relationships/slide" Target="slides/slide99.xml" /><Relationship Id="rId105" Type="http://schemas.openxmlformats.org/officeDocument/2006/relationships/slide" Target="slides/slide104.xml" /><Relationship Id="rId126" Type="http://schemas.openxmlformats.org/officeDocument/2006/relationships/slide" Target="slides/slide125.xml" /><Relationship Id="rId147" Type="http://schemas.openxmlformats.org/officeDocument/2006/relationships/slide" Target="slides/slide146.xml" /><Relationship Id="rId168" Type="http://schemas.openxmlformats.org/officeDocument/2006/relationships/slide" Target="slides/slide167.xml" /><Relationship Id="rId8" Type="http://schemas.openxmlformats.org/officeDocument/2006/relationships/slide" Target="slides/slide7.xml" /><Relationship Id="rId51" Type="http://schemas.openxmlformats.org/officeDocument/2006/relationships/slide" Target="slides/slide50.xml" /><Relationship Id="rId72" Type="http://schemas.openxmlformats.org/officeDocument/2006/relationships/slide" Target="slides/slide71.xml" /><Relationship Id="rId93" Type="http://schemas.openxmlformats.org/officeDocument/2006/relationships/slide" Target="slides/slide92.xml" /><Relationship Id="rId98" Type="http://schemas.openxmlformats.org/officeDocument/2006/relationships/slide" Target="slides/slide97.xml" /><Relationship Id="rId121" Type="http://schemas.openxmlformats.org/officeDocument/2006/relationships/slide" Target="slides/slide120.xml" /><Relationship Id="rId142" Type="http://schemas.openxmlformats.org/officeDocument/2006/relationships/slide" Target="slides/slide141.xml" /><Relationship Id="rId163" Type="http://schemas.openxmlformats.org/officeDocument/2006/relationships/slide" Target="slides/slide162.xml" /><Relationship Id="rId184" Type="http://schemas.openxmlformats.org/officeDocument/2006/relationships/slide" Target="slides/slide183.xml" /><Relationship Id="rId189" Type="http://schemas.openxmlformats.org/officeDocument/2006/relationships/slide" Target="slides/slide188.xml" /><Relationship Id="rId219" Type="http://schemas.openxmlformats.org/officeDocument/2006/relationships/slide" Target="slides/slide218.xml" /><Relationship Id="rId3" Type="http://schemas.openxmlformats.org/officeDocument/2006/relationships/slide" Target="slides/slide2.xml" /><Relationship Id="rId214" Type="http://schemas.openxmlformats.org/officeDocument/2006/relationships/slide" Target="slides/slide213.xml" /><Relationship Id="rId230" Type="http://schemas.openxmlformats.org/officeDocument/2006/relationships/slide" Target="slides/slide229.xml" /><Relationship Id="rId235" Type="http://schemas.openxmlformats.org/officeDocument/2006/relationships/slide" Target="slides/slide234.xml" /><Relationship Id="rId251" Type="http://schemas.openxmlformats.org/officeDocument/2006/relationships/slide" Target="slides/slide250.xml" /><Relationship Id="rId256" Type="http://schemas.openxmlformats.org/officeDocument/2006/relationships/slide" Target="slides/slide255.xml" /><Relationship Id="rId25" Type="http://schemas.openxmlformats.org/officeDocument/2006/relationships/slide" Target="slides/slide24.xml" /><Relationship Id="rId46" Type="http://schemas.openxmlformats.org/officeDocument/2006/relationships/slide" Target="slides/slide45.xml" /><Relationship Id="rId67" Type="http://schemas.openxmlformats.org/officeDocument/2006/relationships/slide" Target="slides/slide66.xml" /><Relationship Id="rId116" Type="http://schemas.openxmlformats.org/officeDocument/2006/relationships/slide" Target="slides/slide115.xml" /><Relationship Id="rId137" Type="http://schemas.openxmlformats.org/officeDocument/2006/relationships/slide" Target="slides/slide136.xml" /><Relationship Id="rId158" Type="http://schemas.openxmlformats.org/officeDocument/2006/relationships/slide" Target="slides/slide157.xml" /><Relationship Id="rId20" Type="http://schemas.openxmlformats.org/officeDocument/2006/relationships/slide" Target="slides/slide19.xml" /><Relationship Id="rId41" Type="http://schemas.openxmlformats.org/officeDocument/2006/relationships/slide" Target="slides/slide40.xml" /><Relationship Id="rId62" Type="http://schemas.openxmlformats.org/officeDocument/2006/relationships/slide" Target="slides/slide61.xml" /><Relationship Id="rId83" Type="http://schemas.openxmlformats.org/officeDocument/2006/relationships/slide" Target="slides/slide82.xml" /><Relationship Id="rId88" Type="http://schemas.openxmlformats.org/officeDocument/2006/relationships/slide" Target="slides/slide87.xml" /><Relationship Id="rId111" Type="http://schemas.openxmlformats.org/officeDocument/2006/relationships/slide" Target="slides/slide110.xml" /><Relationship Id="rId132" Type="http://schemas.openxmlformats.org/officeDocument/2006/relationships/slide" Target="slides/slide131.xml" /><Relationship Id="rId153" Type="http://schemas.openxmlformats.org/officeDocument/2006/relationships/slide" Target="slides/slide152.xml" /><Relationship Id="rId174" Type="http://schemas.openxmlformats.org/officeDocument/2006/relationships/slide" Target="slides/slide173.xml" /><Relationship Id="rId179" Type="http://schemas.openxmlformats.org/officeDocument/2006/relationships/slide" Target="slides/slide178.xml" /><Relationship Id="rId195" Type="http://schemas.openxmlformats.org/officeDocument/2006/relationships/slide" Target="slides/slide194.xml" /><Relationship Id="rId209" Type="http://schemas.openxmlformats.org/officeDocument/2006/relationships/slide" Target="slides/slide208.xml" /><Relationship Id="rId190" Type="http://schemas.openxmlformats.org/officeDocument/2006/relationships/slide" Target="slides/slide189.xml" /><Relationship Id="rId204" Type="http://schemas.openxmlformats.org/officeDocument/2006/relationships/slide" Target="slides/slide203.xml" /><Relationship Id="rId220" Type="http://schemas.openxmlformats.org/officeDocument/2006/relationships/slide" Target="slides/slide219.xml" /><Relationship Id="rId225" Type="http://schemas.openxmlformats.org/officeDocument/2006/relationships/slide" Target="slides/slide224.xml" /><Relationship Id="rId241" Type="http://schemas.openxmlformats.org/officeDocument/2006/relationships/slide" Target="slides/slide240.xml" /><Relationship Id="rId246" Type="http://schemas.openxmlformats.org/officeDocument/2006/relationships/slide" Target="slides/slide245.xml" /><Relationship Id="rId15" Type="http://schemas.openxmlformats.org/officeDocument/2006/relationships/slide" Target="slides/slide14.xml" /><Relationship Id="rId36" Type="http://schemas.openxmlformats.org/officeDocument/2006/relationships/slide" Target="slides/slide35.xml" /><Relationship Id="rId57" Type="http://schemas.openxmlformats.org/officeDocument/2006/relationships/slide" Target="slides/slide56.xml" /><Relationship Id="rId106" Type="http://schemas.openxmlformats.org/officeDocument/2006/relationships/slide" Target="slides/slide105.xml" /><Relationship Id="rId127" Type="http://schemas.openxmlformats.org/officeDocument/2006/relationships/slide" Target="slides/slide126.xml" /><Relationship Id="rId262" Type="http://schemas.openxmlformats.org/officeDocument/2006/relationships/notesMaster" Target="notesMasters/notesMaster1.xml" /><Relationship Id="rId10" Type="http://schemas.openxmlformats.org/officeDocument/2006/relationships/slide" Target="slides/slide9.xml" /><Relationship Id="rId31" Type="http://schemas.openxmlformats.org/officeDocument/2006/relationships/slide" Target="slides/slide30.xml" /><Relationship Id="rId52" Type="http://schemas.openxmlformats.org/officeDocument/2006/relationships/slide" Target="slides/slide51.xml" /><Relationship Id="rId73" Type="http://schemas.openxmlformats.org/officeDocument/2006/relationships/slide" Target="slides/slide72.xml" /><Relationship Id="rId78" Type="http://schemas.openxmlformats.org/officeDocument/2006/relationships/slide" Target="slides/slide77.xml" /><Relationship Id="rId94" Type="http://schemas.openxmlformats.org/officeDocument/2006/relationships/slide" Target="slides/slide93.xml" /><Relationship Id="rId99" Type="http://schemas.openxmlformats.org/officeDocument/2006/relationships/slide" Target="slides/slide98.xml" /><Relationship Id="rId101" Type="http://schemas.openxmlformats.org/officeDocument/2006/relationships/slide" Target="slides/slide100.xml" /><Relationship Id="rId122" Type="http://schemas.openxmlformats.org/officeDocument/2006/relationships/slide" Target="slides/slide121.xml" /><Relationship Id="rId143" Type="http://schemas.openxmlformats.org/officeDocument/2006/relationships/slide" Target="slides/slide142.xml" /><Relationship Id="rId148" Type="http://schemas.openxmlformats.org/officeDocument/2006/relationships/slide" Target="slides/slide147.xml" /><Relationship Id="rId164" Type="http://schemas.openxmlformats.org/officeDocument/2006/relationships/slide" Target="slides/slide163.xml" /><Relationship Id="rId169" Type="http://schemas.openxmlformats.org/officeDocument/2006/relationships/slide" Target="slides/slide168.xml" /><Relationship Id="rId185" Type="http://schemas.openxmlformats.org/officeDocument/2006/relationships/slide" Target="slides/slide184.xml" /><Relationship Id="rId4" Type="http://schemas.openxmlformats.org/officeDocument/2006/relationships/slide" Target="slides/slide3.xml" /><Relationship Id="rId9" Type="http://schemas.openxmlformats.org/officeDocument/2006/relationships/slide" Target="slides/slide8.xml" /><Relationship Id="rId180" Type="http://schemas.openxmlformats.org/officeDocument/2006/relationships/slide" Target="slides/slide179.xml" /><Relationship Id="rId210" Type="http://schemas.openxmlformats.org/officeDocument/2006/relationships/slide" Target="slides/slide209.xml" /><Relationship Id="rId215" Type="http://schemas.openxmlformats.org/officeDocument/2006/relationships/slide" Target="slides/slide214.xml" /><Relationship Id="rId236" Type="http://schemas.openxmlformats.org/officeDocument/2006/relationships/slide" Target="slides/slide235.xml" /><Relationship Id="rId257" Type="http://schemas.openxmlformats.org/officeDocument/2006/relationships/slide" Target="slides/slide256.xml" /><Relationship Id="rId26" Type="http://schemas.openxmlformats.org/officeDocument/2006/relationships/slide" Target="slides/slide25.xml" /><Relationship Id="rId231" Type="http://schemas.openxmlformats.org/officeDocument/2006/relationships/slide" Target="slides/slide230.xml" /><Relationship Id="rId252" Type="http://schemas.openxmlformats.org/officeDocument/2006/relationships/slide" Target="slides/slide251.xml" /><Relationship Id="rId47" Type="http://schemas.openxmlformats.org/officeDocument/2006/relationships/slide" Target="slides/slide46.xml" /><Relationship Id="rId68" Type="http://schemas.openxmlformats.org/officeDocument/2006/relationships/slide" Target="slides/slide67.xml" /><Relationship Id="rId89" Type="http://schemas.openxmlformats.org/officeDocument/2006/relationships/slide" Target="slides/slide88.xml" /><Relationship Id="rId112" Type="http://schemas.openxmlformats.org/officeDocument/2006/relationships/slide" Target="slides/slide111.xml" /><Relationship Id="rId133" Type="http://schemas.openxmlformats.org/officeDocument/2006/relationships/slide" Target="slides/slide132.xml" /><Relationship Id="rId154" Type="http://schemas.openxmlformats.org/officeDocument/2006/relationships/slide" Target="slides/slide153.xml" /><Relationship Id="rId175" Type="http://schemas.openxmlformats.org/officeDocument/2006/relationships/slide" Target="slides/slide174.xml" /><Relationship Id="rId196" Type="http://schemas.openxmlformats.org/officeDocument/2006/relationships/slide" Target="slides/slide195.xml" /><Relationship Id="rId200" Type="http://schemas.openxmlformats.org/officeDocument/2006/relationships/slide" Target="slides/slide199.xml" /><Relationship Id="rId16" Type="http://schemas.openxmlformats.org/officeDocument/2006/relationships/slide" Target="slides/slide15.xml" /><Relationship Id="rId221" Type="http://schemas.openxmlformats.org/officeDocument/2006/relationships/slide" Target="slides/slide220.xml" /><Relationship Id="rId242" Type="http://schemas.openxmlformats.org/officeDocument/2006/relationships/slide" Target="slides/slide241.xml" /><Relationship Id="rId263" Type="http://schemas.openxmlformats.org/officeDocument/2006/relationships/presProps" Target="presProps.xml" /><Relationship Id="rId37" Type="http://schemas.openxmlformats.org/officeDocument/2006/relationships/slide" Target="slides/slide36.xml" /><Relationship Id="rId58" Type="http://schemas.openxmlformats.org/officeDocument/2006/relationships/slide" Target="slides/slide57.xml" /><Relationship Id="rId79" Type="http://schemas.openxmlformats.org/officeDocument/2006/relationships/slide" Target="slides/slide78.xml" /><Relationship Id="rId102" Type="http://schemas.openxmlformats.org/officeDocument/2006/relationships/slide" Target="slides/slide101.xml" /><Relationship Id="rId123" Type="http://schemas.openxmlformats.org/officeDocument/2006/relationships/slide" Target="slides/slide122.xml" /><Relationship Id="rId144" Type="http://schemas.openxmlformats.org/officeDocument/2006/relationships/slide" Target="slides/slide143.xml" /><Relationship Id="rId90" Type="http://schemas.openxmlformats.org/officeDocument/2006/relationships/slide" Target="slides/slide89.xml" /><Relationship Id="rId165" Type="http://schemas.openxmlformats.org/officeDocument/2006/relationships/slide" Target="slides/slide164.xml" /><Relationship Id="rId186" Type="http://schemas.openxmlformats.org/officeDocument/2006/relationships/slide" Target="slides/slide185.xml" /><Relationship Id="rId211" Type="http://schemas.openxmlformats.org/officeDocument/2006/relationships/slide" Target="slides/slide210.xml" /><Relationship Id="rId232" Type="http://schemas.openxmlformats.org/officeDocument/2006/relationships/slide" Target="slides/slide231.xml" /><Relationship Id="rId253" Type="http://schemas.openxmlformats.org/officeDocument/2006/relationships/slide" Target="slides/slide252.xml" /><Relationship Id="rId27" Type="http://schemas.openxmlformats.org/officeDocument/2006/relationships/slide" Target="slides/slide26.xml" /><Relationship Id="rId48" Type="http://schemas.openxmlformats.org/officeDocument/2006/relationships/slide" Target="slides/slide47.xml" /><Relationship Id="rId69" Type="http://schemas.openxmlformats.org/officeDocument/2006/relationships/slide" Target="slides/slide68.xml" /><Relationship Id="rId113" Type="http://schemas.openxmlformats.org/officeDocument/2006/relationships/slide" Target="slides/slide112.xml" /><Relationship Id="rId134" Type="http://schemas.openxmlformats.org/officeDocument/2006/relationships/slide" Target="slides/slide133.xml" /><Relationship Id="rId80" Type="http://schemas.openxmlformats.org/officeDocument/2006/relationships/slide" Target="slides/slide79.xml" /><Relationship Id="rId155" Type="http://schemas.openxmlformats.org/officeDocument/2006/relationships/slide" Target="slides/slide154.xml" /><Relationship Id="rId176" Type="http://schemas.openxmlformats.org/officeDocument/2006/relationships/slide" Target="slides/slide175.xml" /><Relationship Id="rId197" Type="http://schemas.openxmlformats.org/officeDocument/2006/relationships/slide" Target="slides/slide196.xml" /><Relationship Id="rId201" Type="http://schemas.openxmlformats.org/officeDocument/2006/relationships/slide" Target="slides/slide200.xml" /><Relationship Id="rId222" Type="http://schemas.openxmlformats.org/officeDocument/2006/relationships/slide" Target="slides/slide221.xml" /><Relationship Id="rId243" Type="http://schemas.openxmlformats.org/officeDocument/2006/relationships/slide" Target="slides/slide242.xml" /><Relationship Id="rId264" Type="http://schemas.openxmlformats.org/officeDocument/2006/relationships/viewProps" Target="viewProps.xml" /><Relationship Id="rId17" Type="http://schemas.openxmlformats.org/officeDocument/2006/relationships/slide" Target="slides/slide16.xml" /><Relationship Id="rId38" Type="http://schemas.openxmlformats.org/officeDocument/2006/relationships/slide" Target="slides/slide37.xml" /><Relationship Id="rId59" Type="http://schemas.openxmlformats.org/officeDocument/2006/relationships/slide" Target="slides/slide58.xml" /><Relationship Id="rId103" Type="http://schemas.openxmlformats.org/officeDocument/2006/relationships/slide" Target="slides/slide102.xml" /><Relationship Id="rId124" Type="http://schemas.openxmlformats.org/officeDocument/2006/relationships/slide" Target="slides/slide123.xml" /><Relationship Id="rId70" Type="http://schemas.openxmlformats.org/officeDocument/2006/relationships/slide" Target="slides/slide69.xml" /><Relationship Id="rId91" Type="http://schemas.openxmlformats.org/officeDocument/2006/relationships/slide" Target="slides/slide90.xml" /><Relationship Id="rId145" Type="http://schemas.openxmlformats.org/officeDocument/2006/relationships/slide" Target="slides/slide144.xml" /><Relationship Id="rId166" Type="http://schemas.openxmlformats.org/officeDocument/2006/relationships/slide" Target="slides/slide165.xml" /><Relationship Id="rId187" Type="http://schemas.openxmlformats.org/officeDocument/2006/relationships/slide" Target="slides/slide186.xml" /><Relationship Id="rId1" Type="http://schemas.openxmlformats.org/officeDocument/2006/relationships/slideMaster" Target="slideMasters/slideMaster1.xml" /><Relationship Id="rId212" Type="http://schemas.openxmlformats.org/officeDocument/2006/relationships/slide" Target="slides/slide211.xml" /><Relationship Id="rId233" Type="http://schemas.openxmlformats.org/officeDocument/2006/relationships/slide" Target="slides/slide232.xml" /><Relationship Id="rId254" Type="http://schemas.openxmlformats.org/officeDocument/2006/relationships/slide" Target="slides/slide25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F26560-72C6-4355-A28C-CC443B8708CA}" type="datetimeFigureOut">
              <a:rPr lang="en-IN" smtClean="0"/>
              <a:t>10-06-2024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FD6DF1-9F0F-4445-80FA-2C0BA6858999}" type="slidenum">
              <a:rPr lang="en-IN" smtClean="0"/>
              <a:t>‹#›</a:t>
            </a:fld>
            <a:endParaRPr lang="en-IN"/>
          </a:p>
        </p:txBody>
      </p:sp>
    </p:spTree>
    <p:extLst>
      <p:ext uri="{BB962C8B-B14F-4D97-AF65-F5344CB8AC3E}">
        <p14:creationId xmlns:p14="http://schemas.microsoft.com/office/powerpoint/2010/main" val="38285804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4.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EFD6DF1-9F0F-4445-80FA-2C0BA6858999}" type="slidenum">
              <a:rPr lang="en-IN" smtClean="0"/>
              <a:t>31</a:t>
            </a:fld>
            <a:endParaRPr lang="en-IN"/>
          </a:p>
        </p:txBody>
      </p:sp>
    </p:spTree>
    <p:extLst>
      <p:ext uri="{BB962C8B-B14F-4D97-AF65-F5344CB8AC3E}">
        <p14:creationId xmlns:p14="http://schemas.microsoft.com/office/powerpoint/2010/main" val="1674310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EFD6DF1-9F0F-4445-80FA-2C0BA6858999}" type="slidenum">
              <a:rPr lang="en-IN" smtClean="0"/>
              <a:t>214</a:t>
            </a:fld>
            <a:endParaRPr lang="en-IN"/>
          </a:p>
        </p:txBody>
      </p:sp>
    </p:spTree>
    <p:extLst>
      <p:ext uri="{BB962C8B-B14F-4D97-AF65-F5344CB8AC3E}">
        <p14:creationId xmlns:p14="http://schemas.microsoft.com/office/powerpoint/2010/main" val="36550499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8730217B-8B36-4092-BA17-E2F5752E4102}" type="datetimeFigureOut">
              <a:rPr lang="en-IN" smtClean="0"/>
              <a:t>10-06-2024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460BED-4D4D-44E6-A333-A265994025EA}" type="slidenum">
              <a:rPr lang="en-IN" smtClean="0"/>
              <a:t>‹#›</a:t>
            </a:fld>
            <a:endParaRPr lang="en-IN"/>
          </a:p>
        </p:txBody>
      </p:sp>
    </p:spTree>
    <p:extLst>
      <p:ext uri="{BB962C8B-B14F-4D97-AF65-F5344CB8AC3E}">
        <p14:creationId xmlns:p14="http://schemas.microsoft.com/office/powerpoint/2010/main" val="30021552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730217B-8B36-4092-BA17-E2F5752E4102}" type="datetimeFigureOut">
              <a:rPr lang="en-IN" smtClean="0"/>
              <a:t>10-06-2024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460BED-4D4D-44E6-A333-A265994025EA}" type="slidenum">
              <a:rPr lang="en-IN" smtClean="0"/>
              <a:t>‹#›</a:t>
            </a:fld>
            <a:endParaRPr lang="en-IN"/>
          </a:p>
        </p:txBody>
      </p:sp>
    </p:spTree>
    <p:extLst>
      <p:ext uri="{BB962C8B-B14F-4D97-AF65-F5344CB8AC3E}">
        <p14:creationId xmlns:p14="http://schemas.microsoft.com/office/powerpoint/2010/main" val="340725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730217B-8B36-4092-BA17-E2F5752E4102}" type="datetimeFigureOut">
              <a:rPr lang="en-IN" smtClean="0"/>
              <a:t>10-06-2024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460BED-4D4D-44E6-A333-A265994025EA}" type="slidenum">
              <a:rPr lang="en-IN" smtClean="0"/>
              <a:t>‹#›</a:t>
            </a:fld>
            <a:endParaRPr lang="en-IN"/>
          </a:p>
        </p:txBody>
      </p:sp>
    </p:spTree>
    <p:extLst>
      <p:ext uri="{BB962C8B-B14F-4D97-AF65-F5344CB8AC3E}">
        <p14:creationId xmlns:p14="http://schemas.microsoft.com/office/powerpoint/2010/main" val="27625508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730217B-8B36-4092-BA17-E2F5752E4102}" type="datetimeFigureOut">
              <a:rPr lang="en-IN" smtClean="0"/>
              <a:t>10-06-2024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460BED-4D4D-44E6-A333-A265994025EA}" type="slidenum">
              <a:rPr lang="en-IN" smtClean="0"/>
              <a:t>‹#›</a:t>
            </a:fld>
            <a:endParaRPr lang="en-IN"/>
          </a:p>
        </p:txBody>
      </p:sp>
    </p:spTree>
    <p:extLst>
      <p:ext uri="{BB962C8B-B14F-4D97-AF65-F5344CB8AC3E}">
        <p14:creationId xmlns:p14="http://schemas.microsoft.com/office/powerpoint/2010/main" val="42145544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730217B-8B36-4092-BA17-E2F5752E4102}" type="datetimeFigureOut">
              <a:rPr lang="en-IN" smtClean="0"/>
              <a:t>10-06-2024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460BED-4D4D-44E6-A333-A265994025EA}" type="slidenum">
              <a:rPr lang="en-IN" smtClean="0"/>
              <a:t>‹#›</a:t>
            </a:fld>
            <a:endParaRPr lang="en-IN"/>
          </a:p>
        </p:txBody>
      </p:sp>
    </p:spTree>
    <p:extLst>
      <p:ext uri="{BB962C8B-B14F-4D97-AF65-F5344CB8AC3E}">
        <p14:creationId xmlns:p14="http://schemas.microsoft.com/office/powerpoint/2010/main" val="30569912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8730217B-8B36-4092-BA17-E2F5752E4102}" type="datetimeFigureOut">
              <a:rPr lang="en-IN" smtClean="0"/>
              <a:t>10-06-2024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7460BED-4D4D-44E6-A333-A265994025EA}" type="slidenum">
              <a:rPr lang="en-IN" smtClean="0"/>
              <a:t>‹#›</a:t>
            </a:fld>
            <a:endParaRPr lang="en-IN"/>
          </a:p>
        </p:txBody>
      </p:sp>
    </p:spTree>
    <p:extLst>
      <p:ext uri="{BB962C8B-B14F-4D97-AF65-F5344CB8AC3E}">
        <p14:creationId xmlns:p14="http://schemas.microsoft.com/office/powerpoint/2010/main" val="23836526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8730217B-8B36-4092-BA17-E2F5752E4102}" type="datetimeFigureOut">
              <a:rPr lang="en-IN" smtClean="0"/>
              <a:t>10-06-2024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7460BED-4D4D-44E6-A333-A265994025EA}" type="slidenum">
              <a:rPr lang="en-IN" smtClean="0"/>
              <a:t>‹#›</a:t>
            </a:fld>
            <a:endParaRPr lang="en-IN"/>
          </a:p>
        </p:txBody>
      </p:sp>
    </p:spTree>
    <p:extLst>
      <p:ext uri="{BB962C8B-B14F-4D97-AF65-F5344CB8AC3E}">
        <p14:creationId xmlns:p14="http://schemas.microsoft.com/office/powerpoint/2010/main" val="3650793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8730217B-8B36-4092-BA17-E2F5752E4102}" type="datetimeFigureOut">
              <a:rPr lang="en-IN" smtClean="0"/>
              <a:t>10-06-2024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7460BED-4D4D-44E6-A333-A265994025EA}" type="slidenum">
              <a:rPr lang="en-IN" smtClean="0"/>
              <a:t>‹#›</a:t>
            </a:fld>
            <a:endParaRPr lang="en-IN"/>
          </a:p>
        </p:txBody>
      </p:sp>
    </p:spTree>
    <p:extLst>
      <p:ext uri="{BB962C8B-B14F-4D97-AF65-F5344CB8AC3E}">
        <p14:creationId xmlns:p14="http://schemas.microsoft.com/office/powerpoint/2010/main" val="16919721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30217B-8B36-4092-BA17-E2F5752E4102}" type="datetimeFigureOut">
              <a:rPr lang="en-IN" smtClean="0"/>
              <a:t>10-06-2024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7460BED-4D4D-44E6-A333-A265994025EA}" type="slidenum">
              <a:rPr lang="en-IN" smtClean="0"/>
              <a:t>‹#›</a:t>
            </a:fld>
            <a:endParaRPr lang="en-IN"/>
          </a:p>
        </p:txBody>
      </p:sp>
    </p:spTree>
    <p:extLst>
      <p:ext uri="{BB962C8B-B14F-4D97-AF65-F5344CB8AC3E}">
        <p14:creationId xmlns:p14="http://schemas.microsoft.com/office/powerpoint/2010/main" val="23580542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730217B-8B36-4092-BA17-E2F5752E4102}" type="datetimeFigureOut">
              <a:rPr lang="en-IN" smtClean="0"/>
              <a:t>10-06-2024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7460BED-4D4D-44E6-A333-A265994025EA}" type="slidenum">
              <a:rPr lang="en-IN" smtClean="0"/>
              <a:t>‹#›</a:t>
            </a:fld>
            <a:endParaRPr lang="en-IN"/>
          </a:p>
        </p:txBody>
      </p:sp>
    </p:spTree>
    <p:extLst>
      <p:ext uri="{BB962C8B-B14F-4D97-AF65-F5344CB8AC3E}">
        <p14:creationId xmlns:p14="http://schemas.microsoft.com/office/powerpoint/2010/main" val="13261299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730217B-8B36-4092-BA17-E2F5752E4102}" type="datetimeFigureOut">
              <a:rPr lang="en-IN" smtClean="0"/>
              <a:t>10-06-2024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7460BED-4D4D-44E6-A333-A265994025EA}" type="slidenum">
              <a:rPr lang="en-IN" smtClean="0"/>
              <a:t>‹#›</a:t>
            </a:fld>
            <a:endParaRPr lang="en-IN"/>
          </a:p>
        </p:txBody>
      </p:sp>
    </p:spTree>
    <p:extLst>
      <p:ext uri="{BB962C8B-B14F-4D97-AF65-F5344CB8AC3E}">
        <p14:creationId xmlns:p14="http://schemas.microsoft.com/office/powerpoint/2010/main" val="36119083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30217B-8B36-4092-BA17-E2F5752E4102}" type="datetimeFigureOut">
              <a:rPr lang="en-IN" smtClean="0"/>
              <a:t>10-06-2024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460BED-4D4D-44E6-A333-A265994025EA}" type="slidenum">
              <a:rPr lang="en-IN" smtClean="0"/>
              <a:t>‹#›</a:t>
            </a:fld>
            <a:endParaRPr lang="en-IN"/>
          </a:p>
        </p:txBody>
      </p:sp>
    </p:spTree>
    <p:extLst>
      <p:ext uri="{BB962C8B-B14F-4D97-AF65-F5344CB8AC3E}">
        <p14:creationId xmlns:p14="http://schemas.microsoft.com/office/powerpoint/2010/main" val="35997537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4.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9.xml.rels><?xml version="1.0" encoding="UTF-8" standalone="yes"?>
<Relationships xmlns="http://schemas.openxmlformats.org/package/2006/relationships"><Relationship Id="rId2" Type="http://schemas.openxmlformats.org/officeDocument/2006/relationships/image" Target="../media/image3.jpg"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2.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4.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7.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9.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2.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8.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2.xml" /></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56.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2.xml" /></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6.xml.rels><?xml version="1.0" encoding="UTF-8" standalone="yes"?>
<Relationships xmlns="http://schemas.openxmlformats.org/package/2006/relationships"><Relationship Id="rId8" Type="http://schemas.openxmlformats.org/officeDocument/2006/relationships/hyperlink" Target="https://www.geeksforgeeks.org/python-range-function/" TargetMode="External" /><Relationship Id="rId3" Type="http://schemas.openxmlformats.org/officeDocument/2006/relationships/hyperlink" Target="https://www.geeksforgeeks.org/python-3-input-function" TargetMode="External" /><Relationship Id="rId7" Type="http://schemas.openxmlformats.org/officeDocument/2006/relationships/hyperlink" Target="https://www.geeksforgeeks.org/pow-in-python/" TargetMode="External" /><Relationship Id="rId2" Type="http://schemas.openxmlformats.org/officeDocument/2006/relationships/hyperlink" Target="https://www.geeksforgeeks.org/abs-in-python/" TargetMode="External" /><Relationship Id="rId1" Type="http://schemas.openxmlformats.org/officeDocument/2006/relationships/slideLayout" Target="../slideLayouts/slideLayout2.xml" /><Relationship Id="rId6" Type="http://schemas.openxmlformats.org/officeDocument/2006/relationships/hyperlink" Target="https://www.geeksforgeeks.org/python-max-function/" TargetMode="External" /><Relationship Id="rId5" Type="http://schemas.openxmlformats.org/officeDocument/2006/relationships/hyperlink" Target="https://www.geeksforgeeks.org/python-list-function/" TargetMode="External" /><Relationship Id="rId10" Type="http://schemas.openxmlformats.org/officeDocument/2006/relationships/hyperlink" Target="https://www.geeksforgeeks.org/sum-function-python/" TargetMode="External" /><Relationship Id="rId4" Type="http://schemas.openxmlformats.org/officeDocument/2006/relationships/hyperlink" Target="https://www.geeksforgeeks.org/python-string-length-len/" TargetMode="External" /><Relationship Id="rId9" Type="http://schemas.openxmlformats.org/officeDocument/2006/relationships/hyperlink" Target="https://www.geeksforgeeks.org/sorted-function-python/" TargetMode="External" /></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109" y="180109"/>
            <a:ext cx="11748655" cy="581891"/>
          </a:xfrm>
        </p:spPr>
        <p:txBody>
          <a:bodyPr>
            <a:normAutofit fontScale="90000"/>
          </a:bodyPr>
          <a:lstStyle/>
          <a:p>
            <a:pPr algn="ct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Chapter-01</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Difference between Java &amp; Python</a:t>
            </a:r>
            <a:endParaRPr lang="en-IN" b="1" dirty="0">
              <a:latin typeface="Times New Roman" panose="02020603050405020304" pitchFamily="18" charset="0"/>
              <a:cs typeface="Times New Roman" panose="02020603050405020304"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64492171"/>
              </p:ext>
            </p:extLst>
          </p:nvPr>
        </p:nvGraphicFramePr>
        <p:xfrm>
          <a:off x="179388" y="1680388"/>
          <a:ext cx="11749088" cy="5315175"/>
        </p:xfrm>
        <a:graphic>
          <a:graphicData uri="http://schemas.openxmlformats.org/drawingml/2006/table">
            <a:tbl>
              <a:tblPr firstRow="1" bandRow="1">
                <a:tableStyleId>{5940675A-B579-460E-94D1-54222C63F5DA}</a:tableStyleId>
              </a:tblPr>
              <a:tblGrid>
                <a:gridCol w="5874544">
                  <a:extLst>
                    <a:ext uri="{9D8B030D-6E8A-4147-A177-3AD203B41FA5}">
                      <a16:colId xmlns:a16="http://schemas.microsoft.com/office/drawing/2014/main" val="619536366"/>
                    </a:ext>
                  </a:extLst>
                </a:gridCol>
                <a:gridCol w="5874544">
                  <a:extLst>
                    <a:ext uri="{9D8B030D-6E8A-4147-A177-3AD203B41FA5}">
                      <a16:colId xmlns:a16="http://schemas.microsoft.com/office/drawing/2014/main" val="1141626180"/>
                    </a:ext>
                  </a:extLst>
                </a:gridCol>
              </a:tblGrid>
              <a:tr h="660699">
                <a:tc>
                  <a:txBody>
                    <a:bodyPr/>
                    <a:lstStyle/>
                    <a:p>
                      <a:pPr algn="ctr"/>
                      <a:r>
                        <a:rPr lang="en-US" sz="2400" dirty="0">
                          <a:latin typeface="Times New Roman" panose="02020603050405020304" pitchFamily="18" charset="0"/>
                          <a:cs typeface="Times New Roman" panose="02020603050405020304" pitchFamily="18" charset="0"/>
                        </a:rPr>
                        <a:t>Java</a:t>
                      </a:r>
                      <a:endParaRPr lang="en-IN"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a:latin typeface="Times New Roman" panose="02020603050405020304" pitchFamily="18" charset="0"/>
                          <a:cs typeface="Times New Roman" panose="02020603050405020304" pitchFamily="18" charset="0"/>
                        </a:rPr>
                        <a:t>Python</a:t>
                      </a:r>
                      <a:endParaRPr lang="en-IN"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988442894"/>
                  </a:ext>
                </a:extLst>
              </a:tr>
              <a:tr h="722572">
                <a:tc>
                  <a:txBody>
                    <a:bodyPr/>
                    <a:lstStyle/>
                    <a:p>
                      <a:pPr algn="ctr"/>
                      <a:r>
                        <a:rPr lang="en-US" sz="2400" dirty="0">
                          <a:latin typeface="Times New Roman" panose="02020603050405020304" pitchFamily="18" charset="0"/>
                          <a:cs typeface="Times New Roman" panose="02020603050405020304" pitchFamily="18" charset="0"/>
                        </a:rPr>
                        <a:t>It is an object oriented programming language</a:t>
                      </a:r>
                      <a:endParaRPr lang="en-IN"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a:latin typeface="Times New Roman" panose="02020603050405020304" pitchFamily="18" charset="0"/>
                          <a:cs typeface="Times New Roman" panose="02020603050405020304" pitchFamily="18" charset="0"/>
                        </a:rPr>
                        <a:t>It is both procedure</a:t>
                      </a:r>
                      <a:r>
                        <a:rPr lang="en-US" sz="2400" baseline="0" dirty="0">
                          <a:latin typeface="Times New Roman" panose="02020603050405020304" pitchFamily="18" charset="0"/>
                          <a:cs typeface="Times New Roman" panose="02020603050405020304" pitchFamily="18" charset="0"/>
                        </a:rPr>
                        <a:t> and object oriented programming language</a:t>
                      </a:r>
                      <a:endParaRPr lang="en-IN"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028060416"/>
                  </a:ext>
                </a:extLst>
              </a:tr>
              <a:tr h="660699">
                <a:tc>
                  <a:txBody>
                    <a:bodyPr/>
                    <a:lstStyle/>
                    <a:p>
                      <a:pPr algn="ctr"/>
                      <a:r>
                        <a:rPr lang="en-US" sz="2400" dirty="0">
                          <a:latin typeface="Times New Roman" panose="02020603050405020304" pitchFamily="18" charset="0"/>
                          <a:cs typeface="Times New Roman" panose="02020603050405020304" pitchFamily="18" charset="0"/>
                        </a:rPr>
                        <a:t>Java is compile</a:t>
                      </a:r>
                      <a:r>
                        <a:rPr lang="en-US" sz="2400" baseline="0" dirty="0">
                          <a:latin typeface="Times New Roman" panose="02020603050405020304" pitchFamily="18" charset="0"/>
                          <a:cs typeface="Times New Roman" panose="02020603050405020304" pitchFamily="18" charset="0"/>
                        </a:rPr>
                        <a:t>d language</a:t>
                      </a:r>
                      <a:endParaRPr lang="en-IN"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a:latin typeface="Times New Roman" panose="02020603050405020304" pitchFamily="18" charset="0"/>
                          <a:cs typeface="Times New Roman" panose="02020603050405020304" pitchFamily="18" charset="0"/>
                        </a:rPr>
                        <a:t>Python is an interpreted language</a:t>
                      </a:r>
                      <a:endParaRPr lang="en-IN"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214935892"/>
                  </a:ext>
                </a:extLst>
              </a:tr>
              <a:tr h="660699">
                <a:tc>
                  <a:txBody>
                    <a:bodyPr/>
                    <a:lstStyle/>
                    <a:p>
                      <a:pPr algn="ctr"/>
                      <a:r>
                        <a:rPr lang="en-US" sz="2400" dirty="0">
                          <a:latin typeface="Times New Roman" panose="02020603050405020304" pitchFamily="18" charset="0"/>
                          <a:cs typeface="Times New Roman" panose="02020603050405020304" pitchFamily="18" charset="0"/>
                        </a:rPr>
                        <a:t>More lines of code</a:t>
                      </a:r>
                      <a:endParaRPr lang="en-IN"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a:latin typeface="Times New Roman" panose="02020603050405020304" pitchFamily="18" charset="0"/>
                          <a:cs typeface="Times New Roman" panose="02020603050405020304" pitchFamily="18" charset="0"/>
                        </a:rPr>
                        <a:t>Less lines of code</a:t>
                      </a:r>
                      <a:endParaRPr lang="en-IN"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38155380"/>
                  </a:ext>
                </a:extLst>
              </a:tr>
              <a:tr h="660699">
                <a:tc>
                  <a:txBody>
                    <a:bodyPr/>
                    <a:lstStyle/>
                    <a:p>
                      <a:pPr algn="ctr"/>
                      <a:r>
                        <a:rPr lang="en-US" sz="2400" dirty="0">
                          <a:latin typeface="Times New Roman" panose="02020603050405020304" pitchFamily="18" charset="0"/>
                          <a:cs typeface="Times New Roman" panose="02020603050405020304" pitchFamily="18" charset="0"/>
                        </a:rPr>
                        <a:t>Executes faster</a:t>
                      </a:r>
                      <a:endParaRPr lang="en-IN"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a:latin typeface="Times New Roman" panose="02020603050405020304" pitchFamily="18" charset="0"/>
                          <a:cs typeface="Times New Roman" panose="02020603050405020304" pitchFamily="18" charset="0"/>
                        </a:rPr>
                        <a:t>Executes slower</a:t>
                      </a:r>
                      <a:endParaRPr lang="en-IN"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250080636"/>
                  </a:ext>
                </a:extLst>
              </a:tr>
              <a:tr h="660699">
                <a:tc>
                  <a:txBody>
                    <a:bodyPr/>
                    <a:lstStyle/>
                    <a:p>
                      <a:pPr algn="ctr"/>
                      <a:r>
                        <a:rPr lang="en-US" sz="2400" dirty="0">
                          <a:latin typeface="Times New Roman" panose="02020603050405020304" pitchFamily="18" charset="0"/>
                          <a:cs typeface="Times New Roman" panose="02020603050405020304" pitchFamily="18" charset="0"/>
                        </a:rPr>
                        <a:t>Complex to learn</a:t>
                      </a:r>
                      <a:endParaRPr lang="en-IN"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a:latin typeface="Times New Roman" panose="02020603050405020304" pitchFamily="18" charset="0"/>
                          <a:cs typeface="Times New Roman" panose="02020603050405020304" pitchFamily="18" charset="0"/>
                        </a:rPr>
                        <a:t>Easy to learn</a:t>
                      </a:r>
                      <a:endParaRPr lang="en-IN"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124578529"/>
                  </a:ext>
                </a:extLst>
              </a:tr>
              <a:tr h="1043715">
                <a:tc>
                  <a:txBody>
                    <a:bodyPr/>
                    <a:lstStyle/>
                    <a:p>
                      <a:pPr algn="ctr"/>
                      <a:r>
                        <a:rPr lang="en-US" sz="2400" dirty="0">
                          <a:latin typeface="Times New Roman" panose="02020603050405020304" pitchFamily="18" charset="0"/>
                          <a:cs typeface="Times New Roman" panose="02020603050405020304" pitchFamily="18" charset="0"/>
                        </a:rPr>
                        <a:t>Curly braces for starting and ending of the program</a:t>
                      </a:r>
                      <a:endParaRPr lang="en-IN" sz="2400" dirty="0">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a:latin typeface="Times New Roman" panose="02020603050405020304" pitchFamily="18" charset="0"/>
                          <a:cs typeface="Times New Roman" panose="02020603050405020304" pitchFamily="18" charset="0"/>
                        </a:rPr>
                        <a:t>No Curly braces for starting and ending of the program</a:t>
                      </a:r>
                      <a:endParaRPr lang="en-IN" sz="2400" dirty="0">
                        <a:latin typeface="Times New Roman" panose="02020603050405020304" pitchFamily="18" charset="0"/>
                        <a:cs typeface="Times New Roman" panose="02020603050405020304" pitchFamily="18" charset="0"/>
                      </a:endParaRPr>
                    </a:p>
                    <a:p>
                      <a:pPr algn="ctr"/>
                      <a:endParaRPr lang="en-IN"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95004141"/>
                  </a:ext>
                </a:extLst>
              </a:tr>
            </a:tbl>
          </a:graphicData>
        </a:graphic>
      </p:graphicFrame>
    </p:spTree>
    <p:extLst>
      <p:ext uri="{BB962C8B-B14F-4D97-AF65-F5344CB8AC3E}">
        <p14:creationId xmlns:p14="http://schemas.microsoft.com/office/powerpoint/2010/main" val="42541265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109" y="180109"/>
            <a:ext cx="11748655" cy="581891"/>
          </a:xfrm>
        </p:spPr>
        <p:txBody>
          <a:bodyPr>
            <a:normAutofit fontScale="90000"/>
          </a:bodyPr>
          <a:lstStyle/>
          <a:p>
            <a:r>
              <a:rPr lang="en-US" b="1" dirty="0">
                <a:latin typeface="Times New Roman" panose="02020603050405020304" pitchFamily="18" charset="0"/>
                <a:cs typeface="Times New Roman" panose="02020603050405020304" pitchFamily="18" charset="0"/>
              </a:rPr>
              <a:t>Chapter 2        Python Basics</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80109" y="886690"/>
            <a:ext cx="11748655" cy="5777345"/>
          </a:xfrm>
        </p:spPr>
        <p:txBody>
          <a:bodyPr/>
          <a:lstStyle/>
          <a:p>
            <a:pPr marL="0" indent="0">
              <a:buNone/>
            </a:pPr>
            <a:r>
              <a:rPr lang="en-US" b="1" dirty="0">
                <a:latin typeface="Times New Roman" panose="02020603050405020304" pitchFamily="18" charset="0"/>
                <a:cs typeface="Times New Roman" panose="02020603050405020304" pitchFamily="18" charset="0"/>
              </a:rPr>
              <a:t>Python Tokens</a:t>
            </a:r>
          </a:p>
          <a:p>
            <a:pPr marL="0" indent="0">
              <a:buNone/>
            </a:pPr>
            <a:r>
              <a:rPr lang="en-US" dirty="0">
                <a:latin typeface="Times New Roman" panose="02020603050405020304" pitchFamily="18" charset="0"/>
                <a:cs typeface="Times New Roman" panose="02020603050405020304" pitchFamily="18" charset="0"/>
              </a:rPr>
              <a:t>*The Tokens are the basic building blocks of the programming language.</a:t>
            </a:r>
          </a:p>
          <a:p>
            <a:pPr marL="0" indent="0">
              <a:buNone/>
            </a:pPr>
            <a:r>
              <a:rPr lang="en-US" dirty="0">
                <a:latin typeface="Times New Roman" panose="02020603050405020304" pitchFamily="18" charset="0"/>
                <a:cs typeface="Times New Roman" panose="02020603050405020304" pitchFamily="18" charset="0"/>
              </a:rPr>
              <a:t>*Smallest unit of the program</a:t>
            </a:r>
          </a:p>
          <a:p>
            <a:pPr marL="0" indent="0">
              <a:buNone/>
            </a:pPr>
            <a:endParaRPr lang="en-US" b="1"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Types of Tokens</a:t>
            </a:r>
          </a:p>
          <a:p>
            <a:r>
              <a:rPr lang="en-US" dirty="0">
                <a:latin typeface="Times New Roman" panose="02020603050405020304" pitchFamily="18" charset="0"/>
                <a:cs typeface="Times New Roman" panose="02020603050405020304" pitchFamily="18" charset="0"/>
              </a:rPr>
              <a:t>Identifiers</a:t>
            </a:r>
          </a:p>
          <a:p>
            <a:r>
              <a:rPr lang="en-US" dirty="0">
                <a:latin typeface="Times New Roman" panose="02020603050405020304" pitchFamily="18" charset="0"/>
                <a:cs typeface="Times New Roman" panose="02020603050405020304" pitchFamily="18" charset="0"/>
              </a:rPr>
              <a:t>Keywords</a:t>
            </a:r>
          </a:p>
          <a:p>
            <a:r>
              <a:rPr lang="en-US" dirty="0">
                <a:latin typeface="Times New Roman" panose="02020603050405020304" pitchFamily="18" charset="0"/>
                <a:cs typeface="Times New Roman" panose="02020603050405020304" pitchFamily="18" charset="0"/>
              </a:rPr>
              <a:t>Operators</a:t>
            </a:r>
          </a:p>
          <a:p>
            <a:r>
              <a:rPr lang="en-US" dirty="0">
                <a:latin typeface="Times New Roman" panose="02020603050405020304" pitchFamily="18" charset="0"/>
                <a:cs typeface="Times New Roman" panose="02020603050405020304" pitchFamily="18" charset="0"/>
              </a:rPr>
              <a:t>Punctuators</a:t>
            </a:r>
          </a:p>
          <a:p>
            <a:r>
              <a:rPr lang="en-US" dirty="0">
                <a:latin typeface="Times New Roman" panose="02020603050405020304" pitchFamily="18" charset="0"/>
                <a:cs typeface="Times New Roman" panose="02020603050405020304" pitchFamily="18" charset="0"/>
              </a:rPr>
              <a:t>Literals</a:t>
            </a:r>
          </a:p>
        </p:txBody>
      </p:sp>
    </p:spTree>
    <p:extLst>
      <p:ext uri="{BB962C8B-B14F-4D97-AF65-F5344CB8AC3E}">
        <p14:creationId xmlns:p14="http://schemas.microsoft.com/office/powerpoint/2010/main" val="123565094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109" y="180109"/>
            <a:ext cx="11748655" cy="581891"/>
          </a:xfrm>
        </p:spPr>
        <p:txBody>
          <a:bodyPr>
            <a:normAutofit fontScale="90000"/>
          </a:bodyPr>
          <a:lstStyle/>
          <a:p>
            <a:r>
              <a:rPr lang="en-US" dirty="0">
                <a:latin typeface="Times New Roman" panose="02020603050405020304" pitchFamily="18" charset="0"/>
                <a:cs typeface="Times New Roman" panose="02020603050405020304" pitchFamily="18" charset="0"/>
              </a:rPr>
              <a:t>The void Functions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80109" y="886690"/>
            <a:ext cx="11748655" cy="5777345"/>
          </a:xfrm>
        </p:spPr>
        <p:txBody>
          <a:bodyPr/>
          <a:lstStyle/>
          <a:p>
            <a:pPr marL="0" indent="0">
              <a:buNone/>
            </a:pPr>
            <a:r>
              <a:rPr lang="en-US" dirty="0">
                <a:latin typeface="Times New Roman" panose="02020603050405020304" pitchFamily="18" charset="0"/>
                <a:cs typeface="Times New Roman" panose="02020603050405020304" pitchFamily="18" charset="0"/>
              </a:rPr>
              <a:t>The void function in python refers to a function that performs an action but does not return any value to the caller.</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err="1">
                <a:latin typeface="Times New Roman" panose="02020603050405020304" pitchFamily="18" charset="0"/>
                <a:cs typeface="Times New Roman" panose="02020603050405020304" pitchFamily="18" charset="0"/>
              </a:rPr>
              <a:t>def</a:t>
            </a:r>
            <a:r>
              <a:rPr lang="en-US" dirty="0">
                <a:latin typeface="Times New Roman" panose="02020603050405020304" pitchFamily="18" charset="0"/>
                <a:cs typeface="Times New Roman" panose="02020603050405020304" pitchFamily="18" charset="0"/>
              </a:rPr>
              <a:t> add(num1,num2)</a:t>
            </a:r>
          </a:p>
          <a:p>
            <a:pPr marL="0" indent="0">
              <a:buNone/>
            </a:pPr>
            <a:r>
              <a:rPr lang="en-US" dirty="0">
                <a:latin typeface="Times New Roman" panose="02020603050405020304" pitchFamily="18" charset="0"/>
                <a:cs typeface="Times New Roman" panose="02020603050405020304" pitchFamily="18" charset="0"/>
              </a:rPr>
              <a:t>	print(“Sum is”,num1+num2)</a:t>
            </a:r>
          </a:p>
          <a:p>
            <a:pPr marL="0" indent="0">
              <a:buNone/>
            </a:pPr>
            <a:r>
              <a:rPr lang="en-US" dirty="0" err="1">
                <a:latin typeface="Times New Roman" panose="02020603050405020304" pitchFamily="18" charset="0"/>
                <a:cs typeface="Times New Roman" panose="02020603050405020304" pitchFamily="18" charset="0"/>
              </a:rPr>
              <a:t>return_val</a:t>
            </a:r>
            <a:r>
              <a:rPr lang="en-US" dirty="0">
                <a:latin typeface="Times New Roman" panose="02020603050405020304" pitchFamily="18" charset="0"/>
                <a:cs typeface="Times New Roman" panose="02020603050405020304" pitchFamily="18" charset="0"/>
              </a:rPr>
              <a:t>=add(100,200)</a:t>
            </a:r>
          </a:p>
          <a:p>
            <a:pPr marL="0" indent="0">
              <a:buNone/>
            </a:pPr>
            <a:r>
              <a:rPr lang="en-US" dirty="0">
                <a:latin typeface="Times New Roman" panose="02020603050405020304" pitchFamily="18" charset="0"/>
                <a:cs typeface="Times New Roman" panose="02020603050405020304" pitchFamily="18" charset="0"/>
              </a:rPr>
              <a:t>print(</a:t>
            </a:r>
            <a:r>
              <a:rPr lang="en-US" dirty="0" err="1">
                <a:latin typeface="Times New Roman" panose="02020603050405020304" pitchFamily="18" charset="0"/>
                <a:cs typeface="Times New Roman" panose="02020603050405020304" pitchFamily="18" charset="0"/>
              </a:rPr>
              <a:t>return_val</a:t>
            </a:r>
            <a:r>
              <a:rPr lang="en-US" dirty="0">
                <a:latin typeface="Times New Roman" panose="02020603050405020304" pitchFamily="18" charset="0"/>
                <a:cs typeface="Times New Roman" panose="02020603050405020304" pitchFamily="18" charset="0"/>
              </a:rPr>
              <a:t>)</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Output:</a:t>
            </a:r>
            <a:endParaRPr lang="en-US"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300</a:t>
            </a:r>
          </a:p>
          <a:p>
            <a:pPr marL="0" indent="0">
              <a:buNone/>
            </a:pPr>
            <a:r>
              <a:rPr lang="en-US" b="1" dirty="0">
                <a:latin typeface="Times New Roman" panose="02020603050405020304" pitchFamily="18" charset="0"/>
                <a:cs typeface="Times New Roman" panose="02020603050405020304" pitchFamily="18" charset="0"/>
              </a:rPr>
              <a:t>None</a:t>
            </a:r>
          </a:p>
        </p:txBody>
      </p:sp>
    </p:spTree>
    <p:extLst>
      <p:ext uri="{BB962C8B-B14F-4D97-AF65-F5344CB8AC3E}">
        <p14:creationId xmlns:p14="http://schemas.microsoft.com/office/powerpoint/2010/main" val="309793420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109" y="180109"/>
            <a:ext cx="11748655" cy="581891"/>
          </a:xfrm>
        </p:spPr>
        <p:txBody>
          <a:bodyPr>
            <a:normAutofit fontScale="90000"/>
          </a:bodyPr>
          <a:lstStyle/>
          <a:p>
            <a:r>
              <a:rPr lang="en-US" dirty="0">
                <a:latin typeface="Times New Roman" panose="02020603050405020304" pitchFamily="18" charset="0"/>
                <a:cs typeface="Times New Roman" panose="02020603050405020304" pitchFamily="18" charset="0"/>
              </a:rPr>
              <a:t>Passing Arguments to Function</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80109" y="886690"/>
            <a:ext cx="11748655" cy="5777345"/>
          </a:xfrm>
        </p:spPr>
        <p:txBody>
          <a:bodyPr/>
          <a:lstStyle/>
          <a:p>
            <a:pPr marL="0" indent="0">
              <a:buNone/>
            </a:pPr>
            <a:r>
              <a:rPr lang="en-US" dirty="0">
                <a:latin typeface="Times New Roman" panose="02020603050405020304" pitchFamily="18" charset="0"/>
                <a:cs typeface="Times New Roman" panose="02020603050405020304" pitchFamily="18" charset="0"/>
              </a:rPr>
              <a:t>An argument is any data that is passed into a function</a:t>
            </a:r>
          </a:p>
          <a:p>
            <a:pPr marL="0" indent="0">
              <a:buNone/>
            </a:pPr>
            <a:r>
              <a:rPr lang="en-US" b="1" dirty="0">
                <a:latin typeface="Times New Roman" panose="02020603050405020304" pitchFamily="18" charset="0"/>
                <a:cs typeface="Times New Roman" panose="02020603050405020304" pitchFamily="18" charset="0"/>
              </a:rPr>
              <a:t>Actual Arguments-</a:t>
            </a:r>
            <a:r>
              <a:rPr lang="en-US" dirty="0">
                <a:latin typeface="Times New Roman" panose="02020603050405020304" pitchFamily="18" charset="0"/>
                <a:cs typeface="Times New Roman" panose="02020603050405020304" pitchFamily="18" charset="0"/>
              </a:rPr>
              <a:t>The arguments that are in the function</a:t>
            </a:r>
          </a:p>
          <a:p>
            <a:pPr marL="0" indent="0">
              <a:buNone/>
            </a:pPr>
            <a:r>
              <a:rPr lang="en-US" dirty="0" err="1">
                <a:latin typeface="Times New Roman" panose="02020603050405020304" pitchFamily="18" charset="0"/>
                <a:cs typeface="Times New Roman" panose="02020603050405020304" pitchFamily="18" charset="0"/>
              </a:rPr>
              <a:t>def</a:t>
            </a:r>
            <a:r>
              <a:rPr lang="en-US" dirty="0">
                <a:latin typeface="Times New Roman" panose="02020603050405020304" pitchFamily="18" charset="0"/>
                <a:cs typeface="Times New Roman" panose="02020603050405020304" pitchFamily="18" charset="0"/>
              </a:rPr>
              <a:t> sum(</a:t>
            </a:r>
            <a:r>
              <a:rPr lang="en-US" dirty="0" err="1">
                <a:latin typeface="Times New Roman" panose="02020603050405020304" pitchFamily="18" charset="0"/>
                <a:cs typeface="Times New Roman" panose="02020603050405020304" pitchFamily="18" charset="0"/>
              </a:rPr>
              <a:t>a,b</a:t>
            </a: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	print(</a:t>
            </a:r>
            <a:r>
              <a:rPr lang="en-US" dirty="0" err="1">
                <a:latin typeface="Times New Roman" panose="02020603050405020304" pitchFamily="18" charset="0"/>
                <a:cs typeface="Times New Roman" panose="02020603050405020304" pitchFamily="18" charset="0"/>
              </a:rPr>
              <a:t>a+b</a:t>
            </a: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#here the value 1,2 are arguments</a:t>
            </a:r>
          </a:p>
          <a:p>
            <a:pPr marL="0" indent="0">
              <a:buNone/>
            </a:pPr>
            <a:r>
              <a:rPr lang="en-US" dirty="0">
                <a:latin typeface="Times New Roman" panose="02020603050405020304" pitchFamily="18" charset="0"/>
                <a:cs typeface="Times New Roman" panose="02020603050405020304" pitchFamily="18" charset="0"/>
              </a:rPr>
              <a:t>sum(1,2)</a:t>
            </a:r>
          </a:p>
          <a:p>
            <a:pPr marL="0" indent="0">
              <a:buNone/>
            </a:pPr>
            <a:r>
              <a:rPr lang="en-US" b="1" dirty="0">
                <a:latin typeface="Times New Roman" panose="02020603050405020304" pitchFamily="18" charset="0"/>
                <a:cs typeface="Times New Roman" panose="02020603050405020304" pitchFamily="18" charset="0"/>
              </a:rPr>
              <a:t>Formal Arguments-</a:t>
            </a:r>
            <a:r>
              <a:rPr lang="en-US" dirty="0">
                <a:latin typeface="Times New Roman" panose="02020603050405020304" pitchFamily="18" charset="0"/>
                <a:cs typeface="Times New Roman" panose="02020603050405020304" pitchFamily="18" charset="0"/>
              </a:rPr>
              <a:t>The arguments that are in function definition.</a:t>
            </a:r>
          </a:p>
          <a:p>
            <a:pPr marL="0" indent="0">
              <a:buNone/>
            </a:pPr>
            <a:r>
              <a:rPr lang="en-US" dirty="0">
                <a:latin typeface="Times New Roman" panose="02020603050405020304" pitchFamily="18" charset="0"/>
                <a:cs typeface="Times New Roman" panose="02020603050405020304" pitchFamily="18" charset="0"/>
              </a:rPr>
              <a:t>#here </a:t>
            </a:r>
            <a:r>
              <a:rPr lang="en-US" dirty="0" err="1">
                <a:latin typeface="Times New Roman" panose="02020603050405020304" pitchFamily="18" charset="0"/>
                <a:cs typeface="Times New Roman" panose="02020603050405020304" pitchFamily="18" charset="0"/>
              </a:rPr>
              <a:t>a,b</a:t>
            </a:r>
            <a:r>
              <a:rPr lang="en-US" dirty="0">
                <a:latin typeface="Times New Roman" panose="02020603050405020304" pitchFamily="18" charset="0"/>
                <a:cs typeface="Times New Roman" panose="02020603050405020304" pitchFamily="18" charset="0"/>
              </a:rPr>
              <a:t> are the arguments</a:t>
            </a:r>
          </a:p>
          <a:p>
            <a:pPr marL="0" indent="0">
              <a:buNone/>
            </a:pPr>
            <a:r>
              <a:rPr lang="en-US" dirty="0" err="1">
                <a:latin typeface="Times New Roman" panose="02020603050405020304" pitchFamily="18" charset="0"/>
                <a:cs typeface="Times New Roman" panose="02020603050405020304" pitchFamily="18" charset="0"/>
              </a:rPr>
              <a:t>def</a:t>
            </a:r>
            <a:r>
              <a:rPr lang="en-US" dirty="0">
                <a:latin typeface="Times New Roman" panose="02020603050405020304" pitchFamily="18" charset="0"/>
                <a:cs typeface="Times New Roman" panose="02020603050405020304" pitchFamily="18" charset="0"/>
              </a:rPr>
              <a:t> sum(</a:t>
            </a:r>
            <a:r>
              <a:rPr lang="en-US" dirty="0" err="1">
                <a:latin typeface="Times New Roman" panose="02020603050405020304" pitchFamily="18" charset="0"/>
                <a:cs typeface="Times New Roman" panose="02020603050405020304" pitchFamily="18" charset="0"/>
              </a:rPr>
              <a:t>a,b</a:t>
            </a: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	print(</a:t>
            </a:r>
            <a:r>
              <a:rPr lang="en-US" dirty="0" err="1">
                <a:latin typeface="Times New Roman" panose="02020603050405020304" pitchFamily="18" charset="0"/>
                <a:cs typeface="Times New Roman" panose="02020603050405020304" pitchFamily="18" charset="0"/>
              </a:rPr>
              <a:t>a+b</a:t>
            </a: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sum(1,2)</a:t>
            </a:r>
          </a:p>
          <a:p>
            <a:pPr marL="0" indent="0">
              <a:buNone/>
            </a:pP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3278262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109" y="180109"/>
            <a:ext cx="11748655" cy="581891"/>
          </a:xfrm>
        </p:spPr>
        <p:txBody>
          <a:bodyPr>
            <a:normAutofit fontScale="90000"/>
          </a:bodyPr>
          <a:lstStyle/>
          <a:p>
            <a:r>
              <a:rPr lang="en-US" dirty="0">
                <a:latin typeface="Times New Roman" panose="02020603050405020304" pitchFamily="18" charset="0"/>
                <a:cs typeface="Times New Roman" panose="02020603050405020304" pitchFamily="18" charset="0"/>
              </a:rPr>
              <a:t>Types of arguments in python</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80109" y="886690"/>
            <a:ext cx="11748655" cy="5777345"/>
          </a:xfrm>
        </p:spPr>
        <p:txBody>
          <a:bodyPr/>
          <a:lstStyle/>
          <a:p>
            <a:pPr marL="0" indent="0">
              <a:buNone/>
            </a:pPr>
            <a:r>
              <a:rPr lang="en-US" dirty="0">
                <a:latin typeface="Times New Roman" panose="02020603050405020304" pitchFamily="18" charset="0"/>
                <a:cs typeface="Times New Roman" panose="02020603050405020304" pitchFamily="18" charset="0"/>
              </a:rPr>
              <a:t>*Functions in python can be defined with or without parameters.</a:t>
            </a:r>
          </a:p>
          <a:p>
            <a:pPr marL="0" indent="0">
              <a:buNone/>
            </a:pPr>
            <a:r>
              <a:rPr lang="en-US" dirty="0">
                <a:latin typeface="Times New Roman" panose="02020603050405020304" pitchFamily="18" charset="0"/>
                <a:cs typeface="Times New Roman" panose="02020603050405020304" pitchFamily="18" charset="0"/>
              </a:rPr>
              <a:t>*If a function is defined with parameters then we need to pass arguments to these parameters.</a:t>
            </a:r>
          </a:p>
          <a:p>
            <a:pPr marL="0" indent="0">
              <a:buNone/>
            </a:pPr>
            <a:r>
              <a:rPr lang="en-US" b="1" dirty="0">
                <a:latin typeface="Times New Roman" panose="02020603050405020304" pitchFamily="18" charset="0"/>
                <a:cs typeface="Times New Roman" panose="02020603050405020304" pitchFamily="18" charset="0"/>
              </a:rPr>
              <a:t>Types of arguments</a:t>
            </a:r>
          </a:p>
          <a:p>
            <a:pPr marL="0" indent="0">
              <a:buNone/>
            </a:pPr>
            <a:r>
              <a:rPr lang="en-US" dirty="0">
                <a:latin typeface="Times New Roman" panose="02020603050405020304" pitchFamily="18" charset="0"/>
                <a:cs typeface="Times New Roman" panose="02020603050405020304" pitchFamily="18" charset="0"/>
              </a:rPr>
              <a:t>1.Positional Arguments</a:t>
            </a:r>
          </a:p>
          <a:p>
            <a:pPr marL="0" indent="0">
              <a:buNone/>
            </a:pPr>
            <a:r>
              <a:rPr lang="en-US" dirty="0">
                <a:latin typeface="Times New Roman" panose="02020603050405020304" pitchFamily="18" charset="0"/>
                <a:cs typeface="Times New Roman" panose="02020603050405020304" pitchFamily="18" charset="0"/>
              </a:rPr>
              <a:t>2.Keyword Arguments</a:t>
            </a:r>
          </a:p>
          <a:p>
            <a:pPr marL="0" indent="0">
              <a:buNone/>
            </a:pPr>
            <a:r>
              <a:rPr lang="en-US" dirty="0">
                <a:latin typeface="Times New Roman" panose="02020603050405020304" pitchFamily="18" charset="0"/>
                <a:cs typeface="Times New Roman" panose="02020603050405020304" pitchFamily="18" charset="0"/>
              </a:rPr>
              <a:t>3.Default Arguments</a:t>
            </a:r>
          </a:p>
          <a:p>
            <a:pPr marL="0" indent="0">
              <a:buNone/>
            </a:pPr>
            <a:r>
              <a:rPr lang="en-US" dirty="0">
                <a:latin typeface="Times New Roman" panose="02020603050405020304" pitchFamily="18" charset="0"/>
                <a:cs typeface="Times New Roman" panose="02020603050405020304" pitchFamily="18" charset="0"/>
              </a:rPr>
              <a:t>4.Arbitrary Arguments</a:t>
            </a:r>
          </a:p>
          <a:p>
            <a:pPr marL="0" indent="0">
              <a:buNone/>
            </a:pPr>
            <a:r>
              <a:rPr lang="en-US" dirty="0">
                <a:latin typeface="Times New Roman" panose="02020603050405020304" pitchFamily="18" charset="0"/>
                <a:cs typeface="Times New Roman" panose="02020603050405020304" pitchFamily="18" charset="0"/>
              </a:rPr>
              <a:t>(variable length positional arguments(*</a:t>
            </a:r>
            <a:r>
              <a:rPr lang="en-US" dirty="0" err="1">
                <a:latin typeface="Times New Roman" panose="02020603050405020304" pitchFamily="18" charset="0"/>
                <a:cs typeface="Times New Roman" panose="02020603050405020304" pitchFamily="18" charset="0"/>
              </a:rPr>
              <a:t>args</a:t>
            </a: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(variable length keyword arguments(**</a:t>
            </a:r>
            <a:r>
              <a:rPr lang="en-US" dirty="0" err="1">
                <a:latin typeface="Times New Roman" panose="02020603050405020304" pitchFamily="18" charset="0"/>
                <a:cs typeface="Times New Roman" panose="02020603050405020304" pitchFamily="18" charset="0"/>
              </a:rPr>
              <a:t>kwargs</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229889895"/>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109" y="180109"/>
            <a:ext cx="11748655" cy="581891"/>
          </a:xfrm>
        </p:spPr>
        <p:txBody>
          <a:bodyPr>
            <a:normAutofit fontScale="90000"/>
          </a:bodyPr>
          <a:lstStyle/>
          <a:p>
            <a:r>
              <a:rPr lang="en-US" dirty="0">
                <a:latin typeface="Times New Roman" panose="02020603050405020304" pitchFamily="18" charset="0"/>
                <a:cs typeface="Times New Roman" panose="02020603050405020304" pitchFamily="18" charset="0"/>
              </a:rPr>
              <a:t>Positional Arguments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80109" y="886690"/>
            <a:ext cx="11748655" cy="5777345"/>
          </a:xfrm>
        </p:spPr>
        <p:txBody>
          <a:bodyPr/>
          <a:lstStyle/>
          <a:p>
            <a:pPr marL="0" indent="0">
              <a:buNone/>
            </a:pPr>
            <a:r>
              <a:rPr lang="en-US" dirty="0">
                <a:latin typeface="Times New Roman" panose="02020603050405020304" pitchFamily="18" charset="0"/>
                <a:cs typeface="Times New Roman" panose="02020603050405020304" pitchFamily="18" charset="0"/>
              </a:rPr>
              <a:t>Positional Arguments are assigned to the parameters of the function definition in sequential order.</a:t>
            </a:r>
          </a:p>
          <a:p>
            <a:pPr marL="0" indent="0">
              <a:buNone/>
            </a:pPr>
            <a:r>
              <a:rPr lang="en-US" b="1" dirty="0">
                <a:latin typeface="Times New Roman" panose="02020603050405020304" pitchFamily="18" charset="0"/>
                <a:cs typeface="Times New Roman" panose="02020603050405020304" pitchFamily="18" charset="0"/>
              </a:rPr>
              <a:t>Example</a:t>
            </a:r>
          </a:p>
          <a:p>
            <a:pPr marL="0" indent="0">
              <a:buNone/>
            </a:pPr>
            <a:r>
              <a:rPr lang="en-US" dirty="0" err="1">
                <a:latin typeface="Times New Roman" panose="02020603050405020304" pitchFamily="18" charset="0"/>
                <a:cs typeface="Times New Roman" panose="02020603050405020304" pitchFamily="18" charset="0"/>
              </a:rPr>
              <a:t>def</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emp</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name,age</a:t>
            </a: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	print(“employee </a:t>
            </a:r>
            <a:r>
              <a:rPr lang="en-US" dirty="0" err="1">
                <a:latin typeface="Times New Roman" panose="02020603050405020304" pitchFamily="18" charset="0"/>
                <a:cs typeface="Times New Roman" panose="02020603050405020304" pitchFamily="18" charset="0"/>
              </a:rPr>
              <a:t>name:”,name</a:t>
            </a: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	print(“employee </a:t>
            </a:r>
            <a:r>
              <a:rPr lang="en-US" dirty="0" err="1">
                <a:latin typeface="Times New Roman" panose="02020603050405020304" pitchFamily="18" charset="0"/>
                <a:cs typeface="Times New Roman" panose="02020603050405020304" pitchFamily="18" charset="0"/>
              </a:rPr>
              <a:t>age:”,age</a:t>
            </a:r>
            <a:r>
              <a:rPr lang="en-US" dirty="0">
                <a:latin typeface="Times New Roman" panose="02020603050405020304" pitchFamily="18" charset="0"/>
                <a:cs typeface="Times New Roman" panose="02020603050405020304" pitchFamily="18" charset="0"/>
              </a:rPr>
              <a:t>)</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emp(“National”,25)</a:t>
            </a:r>
          </a:p>
          <a:p>
            <a:pPr marL="0" indent="0">
              <a:buNone/>
            </a:pPr>
            <a:r>
              <a:rPr lang="en-US" dirty="0" err="1">
                <a:latin typeface="Times New Roman" panose="02020603050405020304" pitchFamily="18" charset="0"/>
                <a:cs typeface="Times New Roman" panose="02020603050405020304" pitchFamily="18" charset="0"/>
              </a:rPr>
              <a:t>emp</a:t>
            </a:r>
            <a:r>
              <a:rPr lang="en-US" dirty="0">
                <a:latin typeface="Times New Roman" panose="02020603050405020304" pitchFamily="18" charset="0"/>
                <a:cs typeface="Times New Roman" panose="02020603050405020304" pitchFamily="18" charset="0"/>
              </a:rPr>
              <a:t>(“srikanth”,30)</a:t>
            </a:r>
          </a:p>
        </p:txBody>
      </p:sp>
    </p:spTree>
    <p:extLst>
      <p:ext uri="{BB962C8B-B14F-4D97-AF65-F5344CB8AC3E}">
        <p14:creationId xmlns:p14="http://schemas.microsoft.com/office/powerpoint/2010/main" val="263523197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109" y="180109"/>
            <a:ext cx="11748655" cy="581891"/>
          </a:xfrm>
        </p:spPr>
        <p:txBody>
          <a:bodyPr>
            <a:normAutofit fontScale="90000"/>
          </a:bodyPr>
          <a:lstStyle/>
          <a:p>
            <a:r>
              <a:rPr lang="en-US" dirty="0">
                <a:latin typeface="Times New Roman" panose="02020603050405020304" pitchFamily="18" charset="0"/>
                <a:cs typeface="Times New Roman" panose="02020603050405020304" pitchFamily="18" charset="0"/>
              </a:rPr>
              <a:t>Keyword Arguments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80109" y="886690"/>
            <a:ext cx="11748655" cy="5777345"/>
          </a:xfrm>
        </p:spPr>
        <p:txBody>
          <a:bodyPr/>
          <a:lstStyle/>
          <a:p>
            <a:pPr marL="0" indent="0">
              <a:buNone/>
            </a:pPr>
            <a:r>
              <a:rPr lang="en-US" dirty="0">
                <a:latin typeface="Times New Roman" panose="02020603050405020304" pitchFamily="18" charset="0"/>
                <a:cs typeface="Times New Roman" panose="02020603050405020304" pitchFamily="18" charset="0"/>
              </a:rPr>
              <a:t>Keyword Arguments are arguments that are passed to a function using the name of the argument followed by an equal sign and value of the argument.</a:t>
            </a:r>
          </a:p>
          <a:p>
            <a:pPr marL="0" indent="0">
              <a:buNone/>
            </a:pPr>
            <a:r>
              <a:rPr lang="en-US" b="1" dirty="0">
                <a:latin typeface="Times New Roman" panose="02020603050405020304" pitchFamily="18" charset="0"/>
                <a:cs typeface="Times New Roman" panose="02020603050405020304" pitchFamily="18" charset="0"/>
              </a:rPr>
              <a:t>Example</a:t>
            </a:r>
          </a:p>
          <a:p>
            <a:pPr marL="0" indent="0">
              <a:buNone/>
            </a:pPr>
            <a:r>
              <a:rPr lang="en-US" dirty="0" err="1">
                <a:latin typeface="Times New Roman" panose="02020603050405020304" pitchFamily="18" charset="0"/>
                <a:cs typeface="Times New Roman" panose="02020603050405020304" pitchFamily="18" charset="0"/>
              </a:rPr>
              <a:t>def</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emp</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name,age</a:t>
            </a: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	print(“employee </a:t>
            </a:r>
            <a:r>
              <a:rPr lang="en-US" dirty="0" err="1">
                <a:latin typeface="Times New Roman" panose="02020603050405020304" pitchFamily="18" charset="0"/>
                <a:cs typeface="Times New Roman" panose="02020603050405020304" pitchFamily="18" charset="0"/>
              </a:rPr>
              <a:t>name:”,name</a:t>
            </a: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	print(“employee </a:t>
            </a:r>
            <a:r>
              <a:rPr lang="en-US" dirty="0" err="1">
                <a:latin typeface="Times New Roman" panose="02020603050405020304" pitchFamily="18" charset="0"/>
                <a:cs typeface="Times New Roman" panose="02020603050405020304" pitchFamily="18" charset="0"/>
              </a:rPr>
              <a:t>age:”,age</a:t>
            </a:r>
            <a:r>
              <a:rPr lang="en-US" dirty="0">
                <a:latin typeface="Times New Roman" panose="02020603050405020304" pitchFamily="18" charset="0"/>
                <a:cs typeface="Times New Roman" panose="02020603050405020304" pitchFamily="18" charset="0"/>
              </a:rPr>
              <a:t>)</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emp(name=“</a:t>
            </a:r>
            <a:r>
              <a:rPr lang="en-US" dirty="0" err="1">
                <a:latin typeface="Times New Roman" panose="02020603050405020304" pitchFamily="18" charset="0"/>
                <a:cs typeface="Times New Roman" panose="02020603050405020304" pitchFamily="18" charset="0"/>
              </a:rPr>
              <a:t>National”,age</a:t>
            </a:r>
            <a:r>
              <a:rPr lang="en-US" dirty="0">
                <a:latin typeface="Times New Roman" panose="02020603050405020304" pitchFamily="18" charset="0"/>
                <a:cs typeface="Times New Roman" panose="02020603050405020304" pitchFamily="18" charset="0"/>
              </a:rPr>
              <a:t>=25)</a:t>
            </a:r>
          </a:p>
          <a:p>
            <a:pPr marL="0" indent="0">
              <a:buNone/>
            </a:pPr>
            <a:r>
              <a:rPr lang="en-US" dirty="0" err="1">
                <a:latin typeface="Times New Roman" panose="02020603050405020304" pitchFamily="18" charset="0"/>
                <a:cs typeface="Times New Roman" panose="02020603050405020304" pitchFamily="18" charset="0"/>
              </a:rPr>
              <a:t>emp</a:t>
            </a:r>
            <a:r>
              <a:rPr lang="en-US" dirty="0">
                <a:latin typeface="Times New Roman" panose="02020603050405020304" pitchFamily="18" charset="0"/>
                <a:cs typeface="Times New Roman" panose="02020603050405020304" pitchFamily="18" charset="0"/>
              </a:rPr>
              <a:t>(name=“</a:t>
            </a:r>
            <a:r>
              <a:rPr lang="en-US" dirty="0" err="1">
                <a:latin typeface="Times New Roman" panose="02020603050405020304" pitchFamily="18" charset="0"/>
                <a:cs typeface="Times New Roman" panose="02020603050405020304" pitchFamily="18" charset="0"/>
              </a:rPr>
              <a:t>srikanth</a:t>
            </a:r>
            <a:r>
              <a:rPr lang="en-US" dirty="0">
                <a:latin typeface="Times New Roman" panose="02020603050405020304" pitchFamily="18" charset="0"/>
                <a:cs typeface="Times New Roman" panose="02020603050405020304" pitchFamily="18" charset="0"/>
              </a:rPr>
              <a:t>”,age=30)</a:t>
            </a:r>
          </a:p>
        </p:txBody>
      </p:sp>
    </p:spTree>
    <p:extLst>
      <p:ext uri="{BB962C8B-B14F-4D97-AF65-F5344CB8AC3E}">
        <p14:creationId xmlns:p14="http://schemas.microsoft.com/office/powerpoint/2010/main" val="1647707474"/>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109" y="180109"/>
            <a:ext cx="11748655" cy="581891"/>
          </a:xfrm>
        </p:spPr>
        <p:txBody>
          <a:bodyPr>
            <a:normAutofit fontScale="90000"/>
          </a:bodyPr>
          <a:lstStyle/>
          <a:p>
            <a:r>
              <a:rPr lang="en-US" dirty="0">
                <a:latin typeface="Times New Roman" panose="02020603050405020304" pitchFamily="18" charset="0"/>
                <a:cs typeface="Times New Roman" panose="02020603050405020304" pitchFamily="18" charset="0"/>
              </a:rPr>
              <a:t>Default Arguments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80109" y="886690"/>
            <a:ext cx="11748655" cy="5777345"/>
          </a:xfrm>
        </p:spPr>
        <p:txBody>
          <a:bodyPr/>
          <a:lstStyle/>
          <a:p>
            <a:pPr marL="0" indent="0">
              <a:buNone/>
            </a:pPr>
            <a:r>
              <a:rPr lang="en-US" dirty="0">
                <a:latin typeface="Times New Roman" panose="02020603050405020304" pitchFamily="18" charset="0"/>
                <a:cs typeface="Times New Roman" panose="02020603050405020304" pitchFamily="18" charset="0"/>
              </a:rPr>
              <a:t>Python allows us to create functions with parameters that have default values.</a:t>
            </a:r>
          </a:p>
          <a:p>
            <a:pPr marL="0" indent="0">
              <a:buNone/>
            </a:pPr>
            <a:r>
              <a:rPr lang="en-US" dirty="0">
                <a:latin typeface="Times New Roman" panose="02020603050405020304" pitchFamily="18" charset="0"/>
                <a:cs typeface="Times New Roman" panose="02020603050405020304" pitchFamily="18" charset="0"/>
              </a:rPr>
              <a:t>Default arguments are arguments that are given a default value when the function or method is defined.</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Example</a:t>
            </a:r>
          </a:p>
          <a:p>
            <a:pPr marL="0" indent="0">
              <a:buNone/>
            </a:pPr>
            <a:r>
              <a:rPr lang="en-US" dirty="0" err="1">
                <a:latin typeface="Times New Roman" panose="02020603050405020304" pitchFamily="18" charset="0"/>
                <a:cs typeface="Times New Roman" panose="02020603050405020304" pitchFamily="18" charset="0"/>
              </a:rPr>
              <a:t>def</a:t>
            </a:r>
            <a:r>
              <a:rPr lang="en-US" dirty="0">
                <a:latin typeface="Times New Roman" panose="02020603050405020304" pitchFamily="18" charset="0"/>
                <a:cs typeface="Times New Roman" panose="02020603050405020304" pitchFamily="18" charset="0"/>
              </a:rPr>
              <a:t> add(a=10,b=20)</a:t>
            </a:r>
          </a:p>
          <a:p>
            <a:pPr marL="0" indent="0">
              <a:buNone/>
            </a:pPr>
            <a:r>
              <a:rPr lang="en-US" dirty="0">
                <a:latin typeface="Times New Roman" panose="02020603050405020304" pitchFamily="18" charset="0"/>
                <a:cs typeface="Times New Roman" panose="02020603050405020304" pitchFamily="18" charset="0"/>
              </a:rPr>
              <a:t>	sum=</a:t>
            </a:r>
            <a:r>
              <a:rPr lang="en-US" dirty="0" err="1">
                <a:latin typeface="Times New Roman" panose="02020603050405020304" pitchFamily="18" charset="0"/>
                <a:cs typeface="Times New Roman" panose="02020603050405020304" pitchFamily="18" charset="0"/>
              </a:rPr>
              <a:t>a+b</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print(“sum </a:t>
            </a:r>
            <a:r>
              <a:rPr lang="en-US" dirty="0" err="1">
                <a:latin typeface="Times New Roman" panose="02020603050405020304" pitchFamily="18" charset="0"/>
                <a:cs typeface="Times New Roman" panose="02020603050405020304" pitchFamily="18" charset="0"/>
              </a:rPr>
              <a:t>is”,sum</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969774807"/>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109" y="180109"/>
            <a:ext cx="11748655" cy="581891"/>
          </a:xfrm>
        </p:spPr>
        <p:txBody>
          <a:bodyPr>
            <a:normAutofit fontScale="90000"/>
          </a:bodyPr>
          <a:lstStyle/>
          <a:p>
            <a:r>
              <a:rPr lang="en-US" dirty="0">
                <a:latin typeface="Times New Roman" panose="02020603050405020304" pitchFamily="18" charset="0"/>
                <a:cs typeface="Times New Roman" panose="02020603050405020304" pitchFamily="18" charset="0"/>
              </a:rPr>
              <a:t>Arbitrary Arguments or Variable length Arguments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80109" y="886690"/>
            <a:ext cx="11748655" cy="5777345"/>
          </a:xfrm>
        </p:spPr>
        <p:txBody>
          <a:bodyPr/>
          <a:lstStyle/>
          <a:p>
            <a:pPr marL="0" indent="0">
              <a:buNone/>
            </a:pPr>
            <a:r>
              <a:rPr lang="en-US" dirty="0">
                <a:latin typeface="Times New Roman" panose="02020603050405020304" pitchFamily="18" charset="0"/>
                <a:cs typeface="Times New Roman" panose="02020603050405020304" pitchFamily="18" charset="0"/>
              </a:rPr>
              <a:t>If we don’t know the number of arguments needed for the function in advance we can use arbitrary arguments</a:t>
            </a:r>
          </a:p>
          <a:p>
            <a:pPr marL="0" indent="0">
              <a:buNone/>
            </a:pPr>
            <a:r>
              <a:rPr lang="en-US" b="1" dirty="0">
                <a:latin typeface="Times New Roman" panose="02020603050405020304" pitchFamily="18" charset="0"/>
                <a:cs typeface="Times New Roman" panose="02020603050405020304" pitchFamily="18" charset="0"/>
              </a:rPr>
              <a:t>Variable length positional arguments(*</a:t>
            </a:r>
            <a:r>
              <a:rPr lang="en-US" b="1" dirty="0" err="1">
                <a:latin typeface="Times New Roman" panose="02020603050405020304" pitchFamily="18" charset="0"/>
                <a:cs typeface="Times New Roman" panose="02020603050405020304" pitchFamily="18" charset="0"/>
              </a:rPr>
              <a:t>args</a:t>
            </a:r>
            <a:r>
              <a:rPr lang="en-US" b="1"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We can declare a variable length argument with the * before a parameter in the function definition . </a:t>
            </a:r>
          </a:p>
          <a:p>
            <a:pPr marL="0" indent="0">
              <a:buNone/>
            </a:pPr>
            <a:r>
              <a:rPr lang="en-US" dirty="0">
                <a:latin typeface="Times New Roman" panose="02020603050405020304" pitchFamily="18" charset="0"/>
                <a:cs typeface="Times New Roman" panose="02020603050405020304" pitchFamily="18" charset="0"/>
              </a:rPr>
              <a:t>We can pass multiple arguments to the function. Internally all these values are represented in the form of a </a:t>
            </a:r>
            <a:r>
              <a:rPr lang="en-US" dirty="0" err="1">
                <a:latin typeface="Times New Roman" panose="02020603050405020304" pitchFamily="18" charset="0"/>
                <a:cs typeface="Times New Roman" panose="02020603050405020304" pitchFamily="18" charset="0"/>
              </a:rPr>
              <a:t>tuble</a:t>
            </a:r>
            <a:endParaRPr lang="en-US" dirty="0">
              <a:latin typeface="Times New Roman" panose="02020603050405020304" pitchFamily="18" charset="0"/>
              <a:cs typeface="Times New Roman" panose="02020603050405020304" pitchFamily="18" charset="0"/>
            </a:endParaRPr>
          </a:p>
          <a:p>
            <a:pPr marL="0" indent="0">
              <a:buNone/>
            </a:pPr>
            <a:r>
              <a:rPr lang="en-US" dirty="0" err="1">
                <a:latin typeface="Times New Roman" panose="02020603050405020304" pitchFamily="18" charset="0"/>
                <a:cs typeface="Times New Roman" panose="02020603050405020304" pitchFamily="18" charset="0"/>
              </a:rPr>
              <a:t>def</a:t>
            </a:r>
            <a:r>
              <a:rPr lang="en-US" dirty="0">
                <a:latin typeface="Times New Roman" panose="02020603050405020304" pitchFamily="18" charset="0"/>
                <a:cs typeface="Times New Roman" panose="02020603050405020304" pitchFamily="18" charset="0"/>
              </a:rPr>
              <a:t> sum(*numbers):					sum(10,20)</a:t>
            </a:r>
          </a:p>
          <a:p>
            <a:pPr marL="0" indent="0">
              <a:buNone/>
            </a:pPr>
            <a:r>
              <a:rPr lang="en-US" dirty="0">
                <a:latin typeface="Times New Roman" panose="02020603050405020304" pitchFamily="18" charset="0"/>
                <a:cs typeface="Times New Roman" panose="02020603050405020304" pitchFamily="18" charset="0"/>
              </a:rPr>
              <a:t>	sum=0						sum(10,20,30)</a:t>
            </a:r>
          </a:p>
          <a:p>
            <a:pPr marL="0" indent="0">
              <a:buNone/>
            </a:pPr>
            <a:r>
              <a:rPr lang="en-US" dirty="0">
                <a:latin typeface="Times New Roman" panose="02020603050405020304" pitchFamily="18" charset="0"/>
                <a:cs typeface="Times New Roman" panose="02020603050405020304" pitchFamily="18" charset="0"/>
              </a:rPr>
              <a:t>	for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in numbers:					sum(10,20,30,40)</a:t>
            </a:r>
          </a:p>
          <a:p>
            <a:pPr marL="0" indent="0">
              <a:buNone/>
            </a:pPr>
            <a:r>
              <a:rPr lang="en-US" dirty="0">
                <a:latin typeface="Times New Roman" panose="02020603050405020304" pitchFamily="18" charset="0"/>
                <a:cs typeface="Times New Roman" panose="02020603050405020304" pitchFamily="18" charset="0"/>
              </a:rPr>
              <a:t>		sum=</a:t>
            </a:r>
            <a:r>
              <a:rPr lang="en-US" dirty="0" err="1">
                <a:latin typeface="Times New Roman" panose="02020603050405020304" pitchFamily="18" charset="0"/>
                <a:cs typeface="Times New Roman" panose="02020603050405020304" pitchFamily="18" charset="0"/>
              </a:rPr>
              <a:t>sum+i</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print(sum)</a:t>
            </a:r>
          </a:p>
        </p:txBody>
      </p:sp>
    </p:spTree>
    <p:extLst>
      <p:ext uri="{BB962C8B-B14F-4D97-AF65-F5344CB8AC3E}">
        <p14:creationId xmlns:p14="http://schemas.microsoft.com/office/powerpoint/2010/main" val="3828763152"/>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109" y="180109"/>
            <a:ext cx="11748655" cy="581891"/>
          </a:xfrm>
        </p:spPr>
        <p:txBody>
          <a:bodyPr>
            <a:normAutofit fontScale="90000"/>
          </a:bodyPr>
          <a:lstStyle/>
          <a:p>
            <a:r>
              <a:rPr lang="en-US" dirty="0">
                <a:latin typeface="Times New Roman" panose="02020603050405020304" pitchFamily="18" charset="0"/>
                <a:cs typeface="Times New Roman" panose="02020603050405020304" pitchFamily="18" charset="0"/>
              </a:rPr>
              <a:t>Variable Length Keyword Arguments(**</a:t>
            </a:r>
            <a:r>
              <a:rPr lang="en-US" dirty="0" err="1">
                <a:latin typeface="Times New Roman" panose="02020603050405020304" pitchFamily="18" charset="0"/>
                <a:cs typeface="Times New Roman" panose="02020603050405020304" pitchFamily="18" charset="0"/>
              </a:rPr>
              <a:t>kwargs</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80109" y="886690"/>
            <a:ext cx="11748655" cy="5777345"/>
          </a:xfrm>
        </p:spPr>
        <p:txBody>
          <a:bodyPr/>
          <a:lstStyle/>
          <a:p>
            <a:pPr marL="0" indent="0">
              <a:buNone/>
            </a:pPr>
            <a:r>
              <a:rPr lang="en-US" dirty="0">
                <a:latin typeface="Times New Roman" panose="02020603050405020304" pitchFamily="18" charset="0"/>
                <a:cs typeface="Times New Roman" panose="02020603050405020304" pitchFamily="18" charset="0"/>
              </a:rPr>
              <a:t>The **</a:t>
            </a:r>
            <a:r>
              <a:rPr lang="en-US" dirty="0" err="1">
                <a:latin typeface="Times New Roman" panose="02020603050405020304" pitchFamily="18" charset="0"/>
                <a:cs typeface="Times New Roman" panose="02020603050405020304" pitchFamily="18" charset="0"/>
              </a:rPr>
              <a:t>kwargs</a:t>
            </a:r>
            <a:r>
              <a:rPr lang="en-US" dirty="0">
                <a:latin typeface="Times New Roman" panose="02020603050405020304" pitchFamily="18" charset="0"/>
                <a:cs typeface="Times New Roman" panose="02020603050405020304" pitchFamily="18" charset="0"/>
              </a:rPr>
              <a:t> allows to pass multiple keyword arguments to a function.</a:t>
            </a:r>
          </a:p>
          <a:p>
            <a:pPr marL="0" indent="0">
              <a:buNone/>
            </a:pPr>
            <a:r>
              <a:rPr lang="en-US" dirty="0">
                <a:latin typeface="Times New Roman" panose="02020603050405020304" pitchFamily="18" charset="0"/>
                <a:cs typeface="Times New Roman" panose="02020603050405020304" pitchFamily="18" charset="0"/>
              </a:rPr>
              <a:t>We can use the **</a:t>
            </a:r>
            <a:r>
              <a:rPr lang="en-US" dirty="0" err="1">
                <a:latin typeface="Times New Roman" panose="02020603050405020304" pitchFamily="18" charset="0"/>
                <a:cs typeface="Times New Roman" panose="02020603050405020304" pitchFamily="18" charset="0"/>
              </a:rPr>
              <a:t>kwargs</a:t>
            </a:r>
            <a:r>
              <a:rPr lang="en-US" dirty="0">
                <a:latin typeface="Times New Roman" panose="02020603050405020304" pitchFamily="18" charset="0"/>
                <a:cs typeface="Times New Roman" panose="02020603050405020304" pitchFamily="18" charset="0"/>
              </a:rPr>
              <a:t> if we want to handle keyword arguments in a function.</a:t>
            </a:r>
          </a:p>
          <a:p>
            <a:pPr marL="0" indent="0">
              <a:buNone/>
            </a:pPr>
            <a:r>
              <a:rPr lang="en-US" b="1" dirty="0">
                <a:latin typeface="Times New Roman" panose="02020603050405020304" pitchFamily="18" charset="0"/>
                <a:cs typeface="Times New Roman" panose="02020603050405020304" pitchFamily="18" charset="0"/>
              </a:rPr>
              <a:t>Example</a:t>
            </a:r>
          </a:p>
          <a:p>
            <a:pPr marL="0" indent="0">
              <a:buNone/>
            </a:pPr>
            <a:r>
              <a:rPr lang="en-US" dirty="0" err="1">
                <a:latin typeface="Times New Roman" panose="02020603050405020304" pitchFamily="18" charset="0"/>
                <a:cs typeface="Times New Roman" panose="02020603050405020304" pitchFamily="18" charset="0"/>
              </a:rPr>
              <a:t>def</a:t>
            </a:r>
            <a:r>
              <a:rPr lang="en-US" dirty="0">
                <a:latin typeface="Times New Roman" panose="02020603050405020304" pitchFamily="18" charset="0"/>
                <a:cs typeface="Times New Roman" panose="02020603050405020304" pitchFamily="18" charset="0"/>
              </a:rPr>
              <a:t> display(**x)</a:t>
            </a:r>
          </a:p>
          <a:p>
            <a:pPr marL="0" indent="0">
              <a:buNone/>
            </a:pPr>
            <a:r>
              <a:rPr lang="en-US" dirty="0">
                <a:latin typeface="Times New Roman" panose="02020603050405020304" pitchFamily="18" charset="0"/>
                <a:cs typeface="Times New Roman" panose="02020603050405020304" pitchFamily="18" charset="0"/>
              </a:rPr>
              <a:t>	for </a:t>
            </a:r>
            <a:r>
              <a:rPr lang="en-US" dirty="0" err="1">
                <a:latin typeface="Times New Roman" panose="02020603050405020304" pitchFamily="18" charset="0"/>
                <a:cs typeface="Times New Roman" panose="02020603050405020304" pitchFamily="18" charset="0"/>
              </a:rPr>
              <a:t>key,value</a:t>
            </a:r>
            <a:r>
              <a:rPr lang="en-US" dirty="0">
                <a:latin typeface="Times New Roman" panose="02020603050405020304" pitchFamily="18" charset="0"/>
                <a:cs typeface="Times New Roman" panose="02020603050405020304" pitchFamily="18" charset="0"/>
              </a:rPr>
              <a:t> in </a:t>
            </a:r>
            <a:r>
              <a:rPr lang="en-US" dirty="0" err="1">
                <a:latin typeface="Times New Roman" panose="02020603050405020304" pitchFamily="18" charset="0"/>
                <a:cs typeface="Times New Roman" panose="02020603050405020304" pitchFamily="18" charset="0"/>
              </a:rPr>
              <a:t>x.items</a:t>
            </a: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		print(“Key={key} and Value={value}”)</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display(a=10,b=20)</a:t>
            </a:r>
          </a:p>
          <a:p>
            <a:pPr marL="0" indent="0">
              <a:buNone/>
            </a:pPr>
            <a:r>
              <a:rPr lang="en-US" b="1" dirty="0">
                <a:latin typeface="Times New Roman" panose="02020603050405020304" pitchFamily="18" charset="0"/>
                <a:cs typeface="Times New Roman" panose="02020603050405020304" pitchFamily="18" charset="0"/>
              </a:rPr>
              <a:t>Output:	</a:t>
            </a:r>
            <a:r>
              <a:rPr lang="en-US" dirty="0">
                <a:latin typeface="Times New Roman" panose="02020603050405020304" pitchFamily="18" charset="0"/>
                <a:cs typeface="Times New Roman" panose="02020603050405020304" pitchFamily="18" charset="0"/>
              </a:rPr>
              <a:t>Key=a  and Value=10</a:t>
            </a:r>
          </a:p>
          <a:p>
            <a:pPr marL="0" indent="0">
              <a:buNone/>
            </a:pP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Key=b and Value=20</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55634428"/>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109" y="180109"/>
            <a:ext cx="11748655" cy="581891"/>
          </a:xfrm>
        </p:spPr>
        <p:txBody>
          <a:bodyPr>
            <a:normAutofit fontScale="90000"/>
          </a:bodyPr>
          <a:lstStyle/>
          <a:p>
            <a:r>
              <a:rPr lang="en-US" dirty="0">
                <a:latin typeface="Times New Roman" panose="02020603050405020304" pitchFamily="18" charset="0"/>
                <a:cs typeface="Times New Roman" panose="02020603050405020304" pitchFamily="18" charset="0"/>
              </a:rPr>
              <a:t>Local and Global Variables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80109" y="886690"/>
            <a:ext cx="11748655" cy="5777345"/>
          </a:xfrm>
        </p:spPr>
        <p:txBody>
          <a:bodyPr/>
          <a:lstStyle/>
          <a:p>
            <a:pPr marL="0" indent="0">
              <a:buNone/>
            </a:pPr>
            <a:r>
              <a:rPr lang="en-US" b="1" dirty="0">
                <a:latin typeface="Times New Roman" panose="02020603050405020304" pitchFamily="18" charset="0"/>
                <a:cs typeface="Times New Roman" panose="02020603050405020304" pitchFamily="18" charset="0"/>
              </a:rPr>
              <a:t>Global Scope:</a:t>
            </a:r>
          </a:p>
          <a:p>
            <a:pPr marL="0" indent="0">
              <a:buNone/>
            </a:pPr>
            <a:r>
              <a:rPr lang="en-US" dirty="0">
                <a:latin typeface="Times New Roman" panose="02020603050405020304" pitchFamily="18" charset="0"/>
                <a:cs typeface="Times New Roman" panose="02020603050405020304" pitchFamily="18" charset="0"/>
              </a:rPr>
              <a:t>*The variables defined outside the function and part of main program are global scope.</a:t>
            </a:r>
          </a:p>
          <a:p>
            <a:pPr marL="0" indent="0">
              <a:buNone/>
            </a:pPr>
            <a:r>
              <a:rPr lang="en-US" dirty="0">
                <a:latin typeface="Times New Roman" panose="02020603050405020304" pitchFamily="18" charset="0"/>
                <a:cs typeface="Times New Roman" panose="02020603050405020304" pitchFamily="18" charset="0"/>
              </a:rPr>
              <a:t>*It can be accessed in any functions defined onwards</a:t>
            </a:r>
          </a:p>
          <a:p>
            <a:pPr marL="0" indent="0">
              <a:buNone/>
            </a:pPr>
            <a:r>
              <a:rPr lang="en-US" dirty="0">
                <a:latin typeface="Times New Roman" panose="02020603050405020304" pitchFamily="18" charset="0"/>
                <a:cs typeface="Times New Roman" panose="02020603050405020304" pitchFamily="18" charset="0"/>
              </a:rPr>
              <a:t>*A variable that has global scope is global variable</a:t>
            </a:r>
          </a:p>
          <a:p>
            <a:pPr marL="0" indent="0">
              <a:buNone/>
            </a:pPr>
            <a:r>
              <a:rPr lang="en-US" dirty="0">
                <a:latin typeface="Times New Roman" panose="02020603050405020304" pitchFamily="18" charset="0"/>
                <a:cs typeface="Times New Roman" panose="02020603050405020304" pitchFamily="18" charset="0"/>
              </a:rPr>
              <a:t>*The </a:t>
            </a:r>
            <a:r>
              <a:rPr lang="en-US" b="1" dirty="0">
                <a:latin typeface="Times New Roman" panose="02020603050405020304" pitchFamily="18" charset="0"/>
                <a:cs typeface="Times New Roman" panose="02020603050405020304" pitchFamily="18" charset="0"/>
              </a:rPr>
              <a:t>Lifetime of global variables</a:t>
            </a:r>
            <a:r>
              <a:rPr lang="en-US" dirty="0">
                <a:latin typeface="Times New Roman" panose="02020603050405020304" pitchFamily="18" charset="0"/>
                <a:cs typeface="Times New Roman" panose="02020603050405020304" pitchFamily="18" charset="0"/>
              </a:rPr>
              <a:t> is as long as the program executes.</a:t>
            </a:r>
          </a:p>
          <a:p>
            <a:pPr marL="0" indent="0">
              <a:buNone/>
            </a:pPr>
            <a:endParaRPr lang="en-US" b="1"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Example:	</a:t>
            </a:r>
            <a:r>
              <a:rPr lang="en-US" dirty="0">
                <a:latin typeface="Times New Roman" panose="02020603050405020304" pitchFamily="18" charset="0"/>
                <a:cs typeface="Times New Roman" panose="02020603050405020304" pitchFamily="18" charset="0"/>
              </a:rPr>
              <a:t>x=100</a:t>
            </a:r>
          </a:p>
          <a:p>
            <a:pPr marL="0" indent="0">
              <a:buNone/>
            </a:pPr>
            <a:r>
              <a:rPr lang="en-US" b="1"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def</a:t>
            </a:r>
            <a:r>
              <a:rPr lang="en-US" dirty="0">
                <a:latin typeface="Times New Roman" panose="02020603050405020304" pitchFamily="18" charset="0"/>
                <a:cs typeface="Times New Roman" panose="02020603050405020304" pitchFamily="18" charset="0"/>
              </a:rPr>
              <a:t> display():</a:t>
            </a:r>
          </a:p>
          <a:p>
            <a:pPr marL="0" indent="0">
              <a:buNone/>
            </a:pP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print(x)</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42226727"/>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0109" y="886690"/>
            <a:ext cx="11748655" cy="5777345"/>
          </a:xfrm>
        </p:spPr>
        <p:txBody>
          <a:bodyPr/>
          <a:lstStyle/>
          <a:p>
            <a:pPr marL="0" indent="0">
              <a:buNone/>
            </a:pPr>
            <a:r>
              <a:rPr lang="en-US" b="1" dirty="0">
                <a:latin typeface="Times New Roman" panose="02020603050405020304" pitchFamily="18" charset="0"/>
                <a:cs typeface="Times New Roman" panose="02020603050405020304" pitchFamily="18" charset="0"/>
              </a:rPr>
              <a:t>Local Scope:</a:t>
            </a:r>
          </a:p>
          <a:p>
            <a:pPr marL="0" indent="0">
              <a:buNone/>
            </a:pPr>
            <a:r>
              <a:rPr lang="en-US" dirty="0">
                <a:latin typeface="Times New Roman" panose="02020603050405020304" pitchFamily="18" charset="0"/>
                <a:cs typeface="Times New Roman" panose="02020603050405020304" pitchFamily="18" charset="0"/>
              </a:rPr>
              <a:t>*The variables defined inside the function and part of main program are local scope.</a:t>
            </a:r>
          </a:p>
          <a:p>
            <a:pPr marL="0" indent="0">
              <a:buNone/>
            </a:pPr>
            <a:r>
              <a:rPr lang="en-US" dirty="0">
                <a:latin typeface="Times New Roman" panose="02020603050405020304" pitchFamily="18" charset="0"/>
                <a:cs typeface="Times New Roman" panose="02020603050405020304" pitchFamily="18" charset="0"/>
              </a:rPr>
              <a:t>*It can be accessed with in the function</a:t>
            </a:r>
          </a:p>
          <a:p>
            <a:pPr marL="0" indent="0">
              <a:buNone/>
            </a:pPr>
            <a:r>
              <a:rPr lang="en-US" dirty="0">
                <a:latin typeface="Times New Roman" panose="02020603050405020304" pitchFamily="18" charset="0"/>
                <a:cs typeface="Times New Roman" panose="02020603050405020304" pitchFamily="18" charset="0"/>
              </a:rPr>
              <a:t>*A variable that has local scope is local variable</a:t>
            </a:r>
          </a:p>
          <a:p>
            <a:pPr marL="0" indent="0">
              <a:buNone/>
            </a:pPr>
            <a:r>
              <a:rPr lang="en-US" dirty="0">
                <a:latin typeface="Times New Roman" panose="02020603050405020304" pitchFamily="18" charset="0"/>
                <a:cs typeface="Times New Roman" panose="02020603050405020304" pitchFamily="18" charset="0"/>
              </a:rPr>
              <a:t>*The </a:t>
            </a:r>
            <a:r>
              <a:rPr lang="en-US" b="1" dirty="0">
                <a:latin typeface="Times New Roman" panose="02020603050405020304" pitchFamily="18" charset="0"/>
                <a:cs typeface="Times New Roman" panose="02020603050405020304" pitchFamily="18" charset="0"/>
              </a:rPr>
              <a:t>Lifetime of local variables</a:t>
            </a:r>
            <a:r>
              <a:rPr lang="en-US" dirty="0">
                <a:latin typeface="Times New Roman" panose="02020603050405020304" pitchFamily="18" charset="0"/>
                <a:cs typeface="Times New Roman" panose="02020603050405020304" pitchFamily="18" charset="0"/>
              </a:rPr>
              <a:t> is as long as the function executes.</a:t>
            </a:r>
          </a:p>
          <a:p>
            <a:pPr marL="0" indent="0">
              <a:buNone/>
            </a:pPr>
            <a:endParaRPr lang="en-US" b="1"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Example:</a:t>
            </a:r>
            <a:endParaRPr lang="en-US"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def</a:t>
            </a:r>
            <a:r>
              <a:rPr lang="en-US" dirty="0">
                <a:latin typeface="Times New Roman" panose="02020603050405020304" pitchFamily="18" charset="0"/>
                <a:cs typeface="Times New Roman" panose="02020603050405020304" pitchFamily="18" charset="0"/>
              </a:rPr>
              <a:t> display():</a:t>
            </a:r>
          </a:p>
          <a:p>
            <a:pPr marL="0" indent="0">
              <a:buNone/>
            </a:pPr>
            <a:r>
              <a:rPr lang="en-US" dirty="0">
                <a:latin typeface="Times New Roman" panose="02020603050405020304" pitchFamily="18" charset="0"/>
                <a:cs typeface="Times New Roman" panose="02020603050405020304" pitchFamily="18" charset="0"/>
              </a:rPr>
              <a:t>			x=100</a:t>
            </a:r>
          </a:p>
          <a:p>
            <a:pPr marL="0" indent="0">
              <a:buNone/>
            </a:pP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print(x)</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706672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109" y="180109"/>
            <a:ext cx="11748655" cy="581891"/>
          </a:xfrm>
        </p:spPr>
        <p:txBody>
          <a:bodyPr>
            <a:normAutofit fontScale="90000"/>
          </a:bodyPr>
          <a:lstStyle/>
          <a:p>
            <a:r>
              <a:rPr lang="en-US" b="1" dirty="0">
                <a:latin typeface="Times New Roman" panose="02020603050405020304" pitchFamily="18" charset="0"/>
                <a:cs typeface="Times New Roman" panose="02020603050405020304" pitchFamily="18" charset="0"/>
              </a:rPr>
              <a:t>Identifier</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80109" y="886690"/>
            <a:ext cx="11748655" cy="5777345"/>
          </a:xfrm>
        </p:spPr>
        <p:txBody>
          <a:bodyPr/>
          <a:lstStyle/>
          <a:p>
            <a:pPr marL="0" indent="0">
              <a:buNone/>
            </a:pPr>
            <a:r>
              <a:rPr lang="en-US" dirty="0">
                <a:latin typeface="Times New Roman" panose="02020603050405020304" pitchFamily="18" charset="0"/>
                <a:cs typeface="Times New Roman" panose="02020603050405020304" pitchFamily="18" charset="0"/>
              </a:rPr>
              <a:t>An identifier is a user defined name to represent a variable a function a class a module extra.</a:t>
            </a:r>
          </a:p>
          <a:p>
            <a:pPr marL="0" indent="0">
              <a:buNone/>
            </a:pPr>
            <a:r>
              <a:rPr lang="en-US" dirty="0">
                <a:latin typeface="Times New Roman" panose="02020603050405020304" pitchFamily="18" charset="0"/>
                <a:cs typeface="Times New Roman" panose="02020603050405020304" pitchFamily="18" charset="0"/>
              </a:rPr>
              <a:t>Rules </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Identifier names can contain numbers, uppercase, lowercase and underscore</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Can not begin with digit</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Can not use special symbols</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Can not use keywords</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Case sensitive</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Whitespaces are not allowed</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err="1">
                <a:latin typeface="Times New Roman" panose="02020603050405020304" pitchFamily="18" charset="0"/>
                <a:cs typeface="Times New Roman" panose="02020603050405020304" pitchFamily="18" charset="0"/>
              </a:rPr>
              <a:t>isidentifier</a:t>
            </a:r>
            <a:r>
              <a:rPr lang="en-US" dirty="0">
                <a:latin typeface="Times New Roman" panose="02020603050405020304" pitchFamily="18" charset="0"/>
                <a:cs typeface="Times New Roman" panose="02020603050405020304" pitchFamily="18" charset="0"/>
              </a:rPr>
              <a:t>() used to check </a:t>
            </a:r>
            <a:r>
              <a:rPr lang="en-US" dirty="0" err="1">
                <a:latin typeface="Times New Roman" panose="02020603050405020304" pitchFamily="18" charset="0"/>
                <a:cs typeface="Times New Roman" panose="02020603050405020304" pitchFamily="18" charset="0"/>
              </a:rPr>
              <a:t>vaild</a:t>
            </a:r>
            <a:r>
              <a:rPr lang="en-US" dirty="0">
                <a:latin typeface="Times New Roman" panose="02020603050405020304" pitchFamily="18" charset="0"/>
                <a:cs typeface="Times New Roman" panose="02020603050405020304" pitchFamily="18" charset="0"/>
              </a:rPr>
              <a:t> identifier or not</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39179053"/>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109" y="180109"/>
            <a:ext cx="11748655" cy="581891"/>
          </a:xfrm>
        </p:spPr>
        <p:txBody>
          <a:bodyPr>
            <a:normAutofit fontScale="90000"/>
          </a:bodyPr>
          <a:lstStyle/>
          <a:p>
            <a:r>
              <a:rPr lang="en-US" dirty="0">
                <a:latin typeface="Times New Roman" panose="02020603050405020304" pitchFamily="18" charset="0"/>
                <a:cs typeface="Times New Roman" panose="02020603050405020304" pitchFamily="18" charset="0"/>
              </a:rPr>
              <a:t>The Global Keyword</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80109" y="886690"/>
            <a:ext cx="11748655" cy="5777345"/>
          </a:xfrm>
        </p:spPr>
        <p:txBody>
          <a:bodyPr>
            <a:normAutofit fontScale="92500" lnSpcReduction="10000"/>
          </a:bodyPr>
          <a:lstStyle/>
          <a:p>
            <a:pPr marL="0" indent="0">
              <a:buNone/>
            </a:pPr>
            <a:r>
              <a:rPr lang="en-US" dirty="0">
                <a:latin typeface="Times New Roman" panose="02020603050405020304" pitchFamily="18" charset="0"/>
                <a:cs typeface="Times New Roman" panose="02020603050405020304" pitchFamily="18" charset="0"/>
              </a:rPr>
              <a:t>A global keyword is a keyword that allows a user to modify a variable outside the current scope.</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Example</a:t>
            </a:r>
          </a:p>
          <a:p>
            <a:pPr marL="0" indent="0">
              <a:buNone/>
            </a:pPr>
            <a:r>
              <a:rPr lang="en-US" dirty="0">
                <a:latin typeface="Times New Roman" panose="02020603050405020304" pitchFamily="18" charset="0"/>
                <a:cs typeface="Times New Roman" panose="02020603050405020304" pitchFamily="18" charset="0"/>
              </a:rPr>
              <a:t>c=10</a:t>
            </a:r>
          </a:p>
          <a:p>
            <a:pPr marL="0" indent="0">
              <a:buNone/>
            </a:pPr>
            <a:r>
              <a:rPr lang="en-US" dirty="0" err="1">
                <a:latin typeface="Times New Roman" panose="02020603050405020304" pitchFamily="18" charset="0"/>
                <a:cs typeface="Times New Roman" panose="02020603050405020304" pitchFamily="18" charset="0"/>
              </a:rPr>
              <a:t>def</a:t>
            </a:r>
            <a:r>
              <a:rPr lang="en-US" dirty="0">
                <a:latin typeface="Times New Roman" panose="02020603050405020304" pitchFamily="18" charset="0"/>
                <a:cs typeface="Times New Roman" panose="02020603050405020304" pitchFamily="18" charset="0"/>
              </a:rPr>
              <a:t> display()</a:t>
            </a:r>
          </a:p>
          <a:p>
            <a:pPr marL="0" indent="0">
              <a:buNone/>
            </a:pPr>
            <a:r>
              <a:rPr lang="en-US" dirty="0">
                <a:latin typeface="Times New Roman" panose="02020603050405020304" pitchFamily="18" charset="0"/>
                <a:cs typeface="Times New Roman" panose="02020603050405020304" pitchFamily="18" charset="0"/>
              </a:rPr>
              <a:t>	global c	</a:t>
            </a:r>
          </a:p>
          <a:p>
            <a:pPr marL="0" indent="0">
              <a:buNone/>
            </a:pPr>
            <a:r>
              <a:rPr lang="en-US" dirty="0">
                <a:latin typeface="Times New Roman" panose="02020603050405020304" pitchFamily="18" charset="0"/>
                <a:cs typeface="Times New Roman" panose="02020603050405020304" pitchFamily="18" charset="0"/>
              </a:rPr>
              <a:t>          print(c)</a:t>
            </a:r>
          </a:p>
          <a:p>
            <a:pPr marL="0" indent="0">
              <a:buNone/>
            </a:pPr>
            <a:r>
              <a:rPr lang="en-US" dirty="0">
                <a:latin typeface="Times New Roman" panose="02020603050405020304" pitchFamily="18" charset="0"/>
                <a:cs typeface="Times New Roman" panose="02020603050405020304" pitchFamily="18" charset="0"/>
              </a:rPr>
              <a:t>	c=c+2</a:t>
            </a:r>
          </a:p>
          <a:p>
            <a:pPr marL="0" indent="0">
              <a:buNone/>
            </a:pPr>
            <a:r>
              <a:rPr lang="en-US" dirty="0">
                <a:latin typeface="Times New Roman" panose="02020603050405020304" pitchFamily="18" charset="0"/>
                <a:cs typeface="Times New Roman" panose="02020603050405020304" pitchFamily="18" charset="0"/>
              </a:rPr>
              <a:t>	print(c)</a:t>
            </a:r>
          </a:p>
          <a:p>
            <a:pPr marL="0" indent="0">
              <a:buNone/>
            </a:pPr>
            <a:r>
              <a:rPr lang="en-US" b="1" dirty="0">
                <a:latin typeface="Times New Roman" panose="02020603050405020304" pitchFamily="18" charset="0"/>
                <a:cs typeface="Times New Roman" panose="02020603050405020304" pitchFamily="18" charset="0"/>
              </a:rPr>
              <a:t>Output:</a:t>
            </a:r>
          </a:p>
          <a:p>
            <a:pPr marL="0" indent="0">
              <a:buNone/>
            </a:pPr>
            <a:r>
              <a:rPr lang="en-US" dirty="0">
                <a:latin typeface="Times New Roman" panose="02020603050405020304" pitchFamily="18" charset="0"/>
                <a:cs typeface="Times New Roman" panose="02020603050405020304" pitchFamily="18" charset="0"/>
              </a:rPr>
              <a:t>10</a:t>
            </a:r>
          </a:p>
          <a:p>
            <a:pPr marL="0" indent="0">
              <a:buNone/>
            </a:pPr>
            <a:r>
              <a:rPr lang="en-US" dirty="0">
                <a:latin typeface="Times New Roman" panose="02020603050405020304" pitchFamily="18" charset="0"/>
                <a:cs typeface="Times New Roman" panose="02020603050405020304" pitchFamily="18" charset="0"/>
              </a:rPr>
              <a:t>12	</a:t>
            </a:r>
          </a:p>
        </p:txBody>
      </p:sp>
    </p:spTree>
    <p:extLst>
      <p:ext uri="{BB962C8B-B14F-4D97-AF65-F5344CB8AC3E}">
        <p14:creationId xmlns:p14="http://schemas.microsoft.com/office/powerpoint/2010/main" val="608658251"/>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109" y="180109"/>
            <a:ext cx="11748655" cy="581891"/>
          </a:xfrm>
        </p:spPr>
        <p:txBody>
          <a:bodyPr>
            <a:normAutofit fontScale="90000"/>
          </a:bodyPr>
          <a:lstStyle/>
          <a:p>
            <a:r>
              <a:rPr lang="en-US" dirty="0">
                <a:latin typeface="Times New Roman" panose="02020603050405020304" pitchFamily="18" charset="0"/>
                <a:cs typeface="Times New Roman" panose="02020603050405020304" pitchFamily="18" charset="0"/>
              </a:rPr>
              <a:t>Anonymous Functions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80109" y="886690"/>
            <a:ext cx="11748655" cy="5777345"/>
          </a:xfrm>
        </p:spPr>
        <p:txBody>
          <a:bodyPr/>
          <a:lstStyle/>
          <a:p>
            <a:pPr marL="0" indent="0">
              <a:buNone/>
            </a:pPr>
            <a:r>
              <a:rPr lang="en-US" dirty="0">
                <a:latin typeface="Times New Roman" panose="02020603050405020304" pitchFamily="18" charset="0"/>
                <a:cs typeface="Times New Roman" panose="02020603050405020304" pitchFamily="18" charset="0"/>
              </a:rPr>
              <a:t>Anonymous functions means functions with no name.</a:t>
            </a:r>
          </a:p>
          <a:p>
            <a:pPr marL="0" indent="0">
              <a:buNone/>
            </a:pPr>
            <a:r>
              <a:rPr lang="en-US" dirty="0">
                <a:latin typeface="Times New Roman" panose="02020603050405020304" pitchFamily="18" charset="0"/>
                <a:cs typeface="Times New Roman" panose="02020603050405020304" pitchFamily="18" charset="0"/>
              </a:rPr>
              <a:t>These functions are called anonymous because they are not declared in the standard manner by using the </a:t>
            </a:r>
            <a:r>
              <a:rPr lang="en-US" dirty="0" err="1">
                <a:latin typeface="Times New Roman" panose="02020603050405020304" pitchFamily="18" charset="0"/>
                <a:cs typeface="Times New Roman" panose="02020603050405020304" pitchFamily="18" charset="0"/>
              </a:rPr>
              <a:t>def</a:t>
            </a:r>
            <a:r>
              <a:rPr lang="en-US" dirty="0">
                <a:latin typeface="Times New Roman" panose="02020603050405020304" pitchFamily="18" charset="0"/>
                <a:cs typeface="Times New Roman" panose="02020603050405020304" pitchFamily="18" charset="0"/>
              </a:rPr>
              <a:t> keyword.</a:t>
            </a:r>
          </a:p>
          <a:p>
            <a:pPr marL="0" indent="0">
              <a:buNone/>
            </a:pPr>
            <a:r>
              <a:rPr lang="en-US" dirty="0">
                <a:latin typeface="Times New Roman" panose="02020603050405020304" pitchFamily="18" charset="0"/>
                <a:cs typeface="Times New Roman" panose="02020603050405020304" pitchFamily="18" charset="0"/>
              </a:rPr>
              <a:t>We can use the lambda keyword to create anonymous functions.</a:t>
            </a:r>
          </a:p>
          <a:p>
            <a:pPr marL="0" indent="0">
              <a:buNone/>
            </a:pPr>
            <a:r>
              <a:rPr lang="en-US" dirty="0">
                <a:latin typeface="Times New Roman" panose="02020603050405020304" pitchFamily="18" charset="0"/>
                <a:cs typeface="Times New Roman" panose="02020603050405020304" pitchFamily="18" charset="0"/>
              </a:rPr>
              <a:t>This can also called has lambda functions</a:t>
            </a:r>
          </a:p>
          <a:p>
            <a:pPr marL="0" indent="0">
              <a:buNone/>
            </a:pPr>
            <a:r>
              <a:rPr lang="en-US" b="1" dirty="0">
                <a:latin typeface="Times New Roman" panose="02020603050405020304" pitchFamily="18" charset="0"/>
                <a:cs typeface="Times New Roman" panose="02020603050405020304" pitchFamily="18" charset="0"/>
              </a:rPr>
              <a:t>Example:</a:t>
            </a:r>
          </a:p>
          <a:p>
            <a:pPr marL="0" indent="0">
              <a:buNone/>
            </a:pPr>
            <a:r>
              <a:rPr lang="en-US" dirty="0" err="1">
                <a:latin typeface="Times New Roman" panose="02020603050405020304" pitchFamily="18" charset="0"/>
                <a:cs typeface="Times New Roman" panose="02020603050405020304" pitchFamily="18" charset="0"/>
              </a:rPr>
              <a:t>msg</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lamda</a:t>
            </a:r>
            <a:r>
              <a:rPr lang="en-US" dirty="0">
                <a:latin typeface="Times New Roman" panose="02020603050405020304" pitchFamily="18" charset="0"/>
                <a:cs typeface="Times New Roman" panose="02020603050405020304" pitchFamily="18" charset="0"/>
              </a:rPr>
              <a:t>: print(“I live in Bagepalli”)</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err="1">
                <a:latin typeface="Times New Roman" panose="02020603050405020304" pitchFamily="18" charset="0"/>
                <a:cs typeface="Times New Roman" panose="02020603050405020304" pitchFamily="18" charset="0"/>
              </a:rPr>
              <a:t>msg</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73281604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109" y="180109"/>
            <a:ext cx="11748655" cy="581891"/>
          </a:xfrm>
        </p:spPr>
        <p:txBody>
          <a:bodyPr>
            <a:normAutofit fontScale="90000"/>
          </a:bodyPr>
          <a:lstStyle/>
          <a:p>
            <a:r>
              <a:rPr lang="en-US" dirty="0">
                <a:latin typeface="Times New Roman" panose="02020603050405020304" pitchFamily="18" charset="0"/>
                <a:cs typeface="Times New Roman" panose="02020603050405020304" pitchFamily="18" charset="0"/>
              </a:rPr>
              <a:t>Recursive Functions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80109" y="886690"/>
            <a:ext cx="11748655" cy="5777345"/>
          </a:xfrm>
        </p:spPr>
        <p:txBody>
          <a:bodyPr>
            <a:normAutofit/>
          </a:bodyPr>
          <a:lstStyle/>
          <a:p>
            <a:pPr marL="0" indent="0">
              <a:buNone/>
            </a:pPr>
            <a:r>
              <a:rPr lang="en-US" dirty="0">
                <a:latin typeface="Times New Roman" panose="02020603050405020304" pitchFamily="18" charset="0"/>
                <a:cs typeface="Times New Roman" panose="02020603050405020304" pitchFamily="18" charset="0"/>
              </a:rPr>
              <a:t>It means that a function calls itself.</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err="1">
                <a:latin typeface="Times New Roman" panose="02020603050405020304" pitchFamily="18" charset="0"/>
                <a:cs typeface="Times New Roman" panose="02020603050405020304" pitchFamily="18" charset="0"/>
              </a:rPr>
              <a:t>def</a:t>
            </a:r>
            <a:r>
              <a:rPr lang="en-US" dirty="0">
                <a:latin typeface="Times New Roman" panose="02020603050405020304" pitchFamily="18" charset="0"/>
                <a:cs typeface="Times New Roman" panose="02020603050405020304" pitchFamily="18" charset="0"/>
              </a:rPr>
              <a:t> factorial(x):</a:t>
            </a:r>
          </a:p>
          <a:p>
            <a:pPr marL="0" indent="0">
              <a:buNone/>
            </a:pPr>
            <a:r>
              <a:rPr lang="en-US" dirty="0">
                <a:latin typeface="Times New Roman" panose="02020603050405020304" pitchFamily="18" charset="0"/>
                <a:cs typeface="Times New Roman" panose="02020603050405020304" pitchFamily="18" charset="0"/>
              </a:rPr>
              <a:t>    if x == 1:</a:t>
            </a:r>
          </a:p>
          <a:p>
            <a:pPr marL="0" indent="0">
              <a:buNone/>
            </a:pPr>
            <a:r>
              <a:rPr lang="en-US" dirty="0">
                <a:latin typeface="Times New Roman" panose="02020603050405020304" pitchFamily="18" charset="0"/>
                <a:cs typeface="Times New Roman" panose="02020603050405020304" pitchFamily="18" charset="0"/>
              </a:rPr>
              <a:t>        return 1</a:t>
            </a:r>
          </a:p>
          <a:p>
            <a:pPr marL="0" indent="0">
              <a:buNone/>
            </a:pPr>
            <a:r>
              <a:rPr lang="en-US" dirty="0">
                <a:latin typeface="Times New Roman" panose="02020603050405020304" pitchFamily="18" charset="0"/>
                <a:cs typeface="Times New Roman" panose="02020603050405020304" pitchFamily="18" charset="0"/>
              </a:rPr>
              <a:t>    else:</a:t>
            </a:r>
          </a:p>
          <a:p>
            <a:pPr marL="0" indent="0">
              <a:buNone/>
            </a:pPr>
            <a:r>
              <a:rPr lang="en-US" dirty="0">
                <a:latin typeface="Times New Roman" panose="02020603050405020304" pitchFamily="18" charset="0"/>
                <a:cs typeface="Times New Roman" panose="02020603050405020304" pitchFamily="18" charset="0"/>
              </a:rPr>
              <a:t>        return (x * factorial(x-1))</a:t>
            </a:r>
          </a:p>
          <a:p>
            <a:pPr marL="0" indent="0">
              <a:buNone/>
            </a:pPr>
            <a:r>
              <a:rPr lang="en-US" dirty="0" err="1">
                <a:latin typeface="Times New Roman" panose="02020603050405020304" pitchFamily="18" charset="0"/>
                <a:cs typeface="Times New Roman" panose="02020603050405020304" pitchFamily="18" charset="0"/>
              </a:rPr>
              <a:t>num</a:t>
            </a:r>
            <a:r>
              <a:rPr lang="en-US" dirty="0">
                <a:latin typeface="Times New Roman" panose="02020603050405020304" pitchFamily="18" charset="0"/>
                <a:cs typeface="Times New Roman" panose="02020603050405020304" pitchFamily="18" charset="0"/>
              </a:rPr>
              <a:t> = 3</a:t>
            </a:r>
          </a:p>
          <a:p>
            <a:pPr marL="0" indent="0">
              <a:buNone/>
            </a:pPr>
            <a:r>
              <a:rPr lang="en-US" dirty="0">
                <a:latin typeface="Times New Roman" panose="02020603050405020304" pitchFamily="18" charset="0"/>
                <a:cs typeface="Times New Roman" panose="02020603050405020304" pitchFamily="18" charset="0"/>
              </a:rPr>
              <a:t>print("The factorial of", </a:t>
            </a:r>
            <a:r>
              <a:rPr lang="en-US" dirty="0" err="1">
                <a:latin typeface="Times New Roman" panose="02020603050405020304" pitchFamily="18" charset="0"/>
                <a:cs typeface="Times New Roman" panose="02020603050405020304" pitchFamily="18" charset="0"/>
              </a:rPr>
              <a:t>num</a:t>
            </a:r>
            <a:r>
              <a:rPr lang="en-US" dirty="0">
                <a:latin typeface="Times New Roman" panose="02020603050405020304" pitchFamily="18" charset="0"/>
                <a:cs typeface="Times New Roman" panose="02020603050405020304" pitchFamily="18" charset="0"/>
              </a:rPr>
              <a:t>, "is", factorial(</a:t>
            </a:r>
            <a:r>
              <a:rPr lang="en-US" dirty="0" err="1">
                <a:latin typeface="Times New Roman" panose="02020603050405020304" pitchFamily="18" charset="0"/>
                <a:cs typeface="Times New Roman" panose="02020603050405020304" pitchFamily="18" charset="0"/>
              </a:rPr>
              <a:t>num</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619356215"/>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109" y="180109"/>
            <a:ext cx="11748655" cy="581891"/>
          </a:xfrm>
        </p:spPr>
        <p:txBody>
          <a:bodyPr>
            <a:normAutofit fontScale="90000"/>
          </a:bodyPr>
          <a:lstStyle/>
          <a:p>
            <a:r>
              <a:rPr lang="en-US" dirty="0">
                <a:latin typeface="Times New Roman" panose="02020603050405020304" pitchFamily="18" charset="0"/>
                <a:cs typeface="Times New Roman" panose="02020603050405020304" pitchFamily="18" charset="0"/>
              </a:rPr>
              <a:t>Command Line Arguments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80109" y="886690"/>
            <a:ext cx="11748655" cy="5777345"/>
          </a:xfrm>
        </p:spPr>
        <p:txBody>
          <a:bodyPr/>
          <a:lstStyle/>
          <a:p>
            <a:pPr marL="0" indent="0">
              <a:buNone/>
            </a:pPr>
            <a:r>
              <a:rPr lang="en-US" dirty="0">
                <a:latin typeface="Times New Roman" panose="02020603050405020304" pitchFamily="18" charset="0"/>
                <a:cs typeface="Times New Roman" panose="02020603050405020304" pitchFamily="18" charset="0"/>
              </a:rPr>
              <a:t>The arguments that are given after the name of the program in the command line shell of the operating system are known as Command Line Arguments.</a:t>
            </a:r>
          </a:p>
          <a:p>
            <a:pPr marL="0" indent="0">
              <a:buNone/>
            </a:pPr>
            <a:r>
              <a:rPr lang="en-US" dirty="0">
                <a:latin typeface="Times New Roman" panose="02020603050405020304" pitchFamily="18" charset="0"/>
                <a:cs typeface="Times New Roman" panose="02020603050405020304" pitchFamily="18" charset="0"/>
              </a:rPr>
              <a:t>Python provides various ways of dealing with these types of arguments. The three most common are: </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Using </a:t>
            </a:r>
            <a:r>
              <a:rPr lang="en-US" dirty="0" err="1">
                <a:latin typeface="Times New Roman" panose="02020603050405020304" pitchFamily="18" charset="0"/>
                <a:cs typeface="Times New Roman" panose="02020603050405020304" pitchFamily="18" charset="0"/>
              </a:rPr>
              <a:t>sys.argv</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Using </a:t>
            </a:r>
            <a:r>
              <a:rPr lang="en-US" dirty="0" err="1">
                <a:latin typeface="Times New Roman" panose="02020603050405020304" pitchFamily="18" charset="0"/>
                <a:cs typeface="Times New Roman" panose="02020603050405020304" pitchFamily="18" charset="0"/>
              </a:rPr>
              <a:t>getopt</a:t>
            </a:r>
            <a:r>
              <a:rPr lang="en-US" dirty="0">
                <a:latin typeface="Times New Roman" panose="02020603050405020304" pitchFamily="18" charset="0"/>
                <a:cs typeface="Times New Roman" panose="02020603050405020304" pitchFamily="18" charset="0"/>
              </a:rPr>
              <a:t> module</a:t>
            </a:r>
          </a:p>
          <a:p>
            <a:pPr marL="0" indent="0">
              <a:buNone/>
            </a:pPr>
            <a:r>
              <a:rPr lang="en-US" dirty="0">
                <a:latin typeface="Times New Roman" panose="02020603050405020304" pitchFamily="18" charset="0"/>
                <a:cs typeface="Times New Roman" panose="02020603050405020304" pitchFamily="18" charset="0"/>
              </a:rPr>
              <a:t>Using </a:t>
            </a:r>
            <a:r>
              <a:rPr lang="en-US" dirty="0" err="1">
                <a:latin typeface="Times New Roman" panose="02020603050405020304" pitchFamily="18" charset="0"/>
                <a:cs typeface="Times New Roman" panose="02020603050405020304" pitchFamily="18" charset="0"/>
              </a:rPr>
              <a:t>argparse</a:t>
            </a:r>
            <a:r>
              <a:rPr lang="en-US" dirty="0">
                <a:latin typeface="Times New Roman" panose="02020603050405020304" pitchFamily="18" charset="0"/>
                <a:cs typeface="Times New Roman" panose="02020603050405020304" pitchFamily="18" charset="0"/>
              </a:rPr>
              <a:t> module</a:t>
            </a:r>
          </a:p>
        </p:txBody>
      </p:sp>
    </p:spTree>
    <p:extLst>
      <p:ext uri="{BB962C8B-B14F-4D97-AF65-F5344CB8AC3E}">
        <p14:creationId xmlns:p14="http://schemas.microsoft.com/office/powerpoint/2010/main" val="1485019061"/>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109" y="180109"/>
            <a:ext cx="11748655" cy="581891"/>
          </a:xfrm>
        </p:spPr>
        <p:txBody>
          <a:bodyPr>
            <a:normAutofit fontScale="90000"/>
          </a:bodyPr>
          <a:lstStyle/>
          <a:p>
            <a:r>
              <a:rPr lang="en-IN" dirty="0">
                <a:latin typeface="Times New Roman" panose="02020603050405020304" pitchFamily="18" charset="0"/>
                <a:cs typeface="Times New Roman" panose="02020603050405020304" pitchFamily="18" charset="0"/>
              </a:rPr>
              <a:t>Using </a:t>
            </a:r>
            <a:r>
              <a:rPr lang="en-IN" dirty="0" err="1">
                <a:latin typeface="Times New Roman" panose="02020603050405020304" pitchFamily="18" charset="0"/>
                <a:cs typeface="Times New Roman" panose="02020603050405020304" pitchFamily="18" charset="0"/>
              </a:rPr>
              <a:t>sys.argv</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80109" y="886690"/>
            <a:ext cx="11748655" cy="5777345"/>
          </a:xfrm>
        </p:spPr>
        <p:txBody>
          <a:bodyPr/>
          <a:lstStyle/>
          <a:p>
            <a:r>
              <a:rPr lang="en-US" dirty="0">
                <a:latin typeface="Times New Roman" panose="02020603050405020304" pitchFamily="18" charset="0"/>
                <a:cs typeface="Times New Roman" panose="02020603050405020304" pitchFamily="18" charset="0"/>
              </a:rPr>
              <a:t>The sys module provides functions and variables used to manipulate different parts of the Python runtime environment. </a:t>
            </a:r>
          </a:p>
          <a:p>
            <a:r>
              <a:rPr lang="en-US" dirty="0">
                <a:latin typeface="Times New Roman" panose="02020603050405020304" pitchFamily="18" charset="0"/>
                <a:cs typeface="Times New Roman" panose="02020603050405020304" pitchFamily="18" charset="0"/>
              </a:rPr>
              <a:t>This module provides access to some variables used or maintained by the interpreter and to functions that interact strongly with the interpreter.</a:t>
            </a:r>
          </a:p>
          <a:p>
            <a:pPr marL="0" indent="0">
              <a:buNone/>
            </a:pPr>
            <a:r>
              <a:rPr lang="en-US" b="1" dirty="0">
                <a:latin typeface="Times New Roman" panose="02020603050405020304" pitchFamily="18" charset="0"/>
                <a:cs typeface="Times New Roman" panose="02020603050405020304" pitchFamily="18" charset="0"/>
              </a:rPr>
              <a:t>Example</a:t>
            </a:r>
          </a:p>
          <a:p>
            <a:pPr marL="0" indent="0">
              <a:buNone/>
            </a:pPr>
            <a:r>
              <a:rPr lang="en-US" dirty="0">
                <a:latin typeface="Times New Roman" panose="02020603050405020304" pitchFamily="18" charset="0"/>
                <a:cs typeface="Times New Roman" panose="02020603050405020304" pitchFamily="18" charset="0"/>
              </a:rPr>
              <a:t>import sys</a:t>
            </a:r>
          </a:p>
          <a:p>
            <a:pPr marL="0" indent="0">
              <a:buNone/>
            </a:pPr>
            <a:r>
              <a:rPr lang="en-US" dirty="0">
                <a:latin typeface="Times New Roman" panose="02020603050405020304" pitchFamily="18" charset="0"/>
                <a:cs typeface="Times New Roman" panose="02020603050405020304" pitchFamily="18" charset="0"/>
              </a:rPr>
              <a:t># total arguments</a:t>
            </a:r>
          </a:p>
          <a:p>
            <a:pPr marL="0" indent="0">
              <a:buNone/>
            </a:pPr>
            <a:r>
              <a:rPr lang="en-US" dirty="0">
                <a:latin typeface="Times New Roman" panose="02020603050405020304" pitchFamily="18" charset="0"/>
                <a:cs typeface="Times New Roman" panose="02020603050405020304" pitchFamily="18" charset="0"/>
              </a:rPr>
              <a:t>n = </a:t>
            </a:r>
            <a:r>
              <a:rPr lang="en-US" dirty="0" err="1">
                <a:latin typeface="Times New Roman" panose="02020603050405020304" pitchFamily="18" charset="0"/>
                <a:cs typeface="Times New Roman" panose="02020603050405020304" pitchFamily="18" charset="0"/>
              </a:rPr>
              <a:t>len</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sys.argv</a:t>
            </a: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print("Total arguments passed:", n)</a:t>
            </a:r>
          </a:p>
          <a:p>
            <a:pPr marL="0" indent="0">
              <a:buNone/>
            </a:pPr>
            <a:endParaRPr lang="en-US"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108" y="5292437"/>
            <a:ext cx="8146473" cy="1371598"/>
          </a:xfrm>
          <a:prstGeom prst="rect">
            <a:avLst/>
          </a:prstGeom>
        </p:spPr>
      </p:pic>
    </p:spTree>
    <p:extLst>
      <p:ext uri="{BB962C8B-B14F-4D97-AF65-F5344CB8AC3E}">
        <p14:creationId xmlns:p14="http://schemas.microsoft.com/office/powerpoint/2010/main" val="182664352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109" y="180109"/>
            <a:ext cx="11748655" cy="581891"/>
          </a:xfrm>
        </p:spPr>
        <p:txBody>
          <a:bodyPr>
            <a:normAutofit fontScale="90000"/>
          </a:bodyPr>
          <a:lstStyle/>
          <a:p>
            <a:r>
              <a:rPr lang="en-IN" dirty="0">
                <a:latin typeface="Times New Roman" panose="02020603050405020304" pitchFamily="18" charset="0"/>
                <a:cs typeface="Times New Roman" panose="02020603050405020304" pitchFamily="18" charset="0"/>
              </a:rPr>
              <a:t>Using </a:t>
            </a:r>
            <a:r>
              <a:rPr lang="en-IN" dirty="0" err="1">
                <a:latin typeface="Times New Roman" panose="02020603050405020304" pitchFamily="18" charset="0"/>
                <a:cs typeface="Times New Roman" panose="02020603050405020304" pitchFamily="18" charset="0"/>
              </a:rPr>
              <a:t>getopt</a:t>
            </a:r>
            <a:r>
              <a:rPr lang="en-IN" dirty="0">
                <a:latin typeface="Times New Roman" panose="02020603050405020304" pitchFamily="18" charset="0"/>
                <a:cs typeface="Times New Roman" panose="02020603050405020304" pitchFamily="18" charset="0"/>
              </a:rPr>
              <a:t> module</a:t>
            </a:r>
          </a:p>
        </p:txBody>
      </p:sp>
      <p:sp>
        <p:nvSpPr>
          <p:cNvPr id="3" name="Content Placeholder 2"/>
          <p:cNvSpPr>
            <a:spLocks noGrp="1"/>
          </p:cNvSpPr>
          <p:nvPr>
            <p:ph idx="1"/>
          </p:nvPr>
        </p:nvSpPr>
        <p:spPr>
          <a:xfrm>
            <a:off x="180109" y="886690"/>
            <a:ext cx="11748655" cy="5777345"/>
          </a:xfrm>
        </p:spPr>
        <p:txBody>
          <a:bodyPr/>
          <a:lstStyle/>
          <a:p>
            <a:r>
              <a:rPr lang="en-US" dirty="0">
                <a:latin typeface="Times New Roman" panose="02020603050405020304" pitchFamily="18" charset="0"/>
                <a:cs typeface="Times New Roman" panose="02020603050405020304" pitchFamily="18" charset="0"/>
              </a:rPr>
              <a:t>Python </a:t>
            </a:r>
            <a:r>
              <a:rPr lang="en-US" dirty="0" err="1">
                <a:latin typeface="Times New Roman" panose="02020603050405020304" pitchFamily="18" charset="0"/>
                <a:cs typeface="Times New Roman" panose="02020603050405020304" pitchFamily="18" charset="0"/>
              </a:rPr>
              <a:t>getopt</a:t>
            </a:r>
            <a:r>
              <a:rPr lang="en-US" dirty="0">
                <a:latin typeface="Times New Roman" panose="02020603050405020304" pitchFamily="18" charset="0"/>
                <a:cs typeface="Times New Roman" panose="02020603050405020304" pitchFamily="18" charset="0"/>
              </a:rPr>
              <a:t> module is similar to the </a:t>
            </a:r>
            <a:r>
              <a:rPr lang="en-US" dirty="0" err="1">
                <a:latin typeface="Times New Roman" panose="02020603050405020304" pitchFamily="18" charset="0"/>
                <a:cs typeface="Times New Roman" panose="02020603050405020304" pitchFamily="18" charset="0"/>
              </a:rPr>
              <a:t>getopt</a:t>
            </a:r>
            <a:r>
              <a:rPr lang="en-US" dirty="0">
                <a:latin typeface="Times New Roman" panose="02020603050405020304" pitchFamily="18" charset="0"/>
                <a:cs typeface="Times New Roman" panose="02020603050405020304" pitchFamily="18" charset="0"/>
              </a:rPr>
              <a:t>() function of C. </a:t>
            </a:r>
          </a:p>
          <a:p>
            <a:r>
              <a:rPr lang="en-US" dirty="0">
                <a:latin typeface="Times New Roman" panose="02020603050405020304" pitchFamily="18" charset="0"/>
                <a:cs typeface="Times New Roman" panose="02020603050405020304" pitchFamily="18" charset="0"/>
              </a:rPr>
              <a:t>Unlike sys module </a:t>
            </a:r>
            <a:r>
              <a:rPr lang="en-US" dirty="0" err="1">
                <a:latin typeface="Times New Roman" panose="02020603050405020304" pitchFamily="18" charset="0"/>
                <a:cs typeface="Times New Roman" panose="02020603050405020304" pitchFamily="18" charset="0"/>
              </a:rPr>
              <a:t>getopt</a:t>
            </a:r>
            <a:r>
              <a:rPr lang="en-US" dirty="0">
                <a:latin typeface="Times New Roman" panose="02020603050405020304" pitchFamily="18" charset="0"/>
                <a:cs typeface="Times New Roman" panose="02020603050405020304" pitchFamily="18" charset="0"/>
              </a:rPr>
              <a:t> module extends the separation of the input string by parameter validation. </a:t>
            </a:r>
          </a:p>
          <a:p>
            <a:r>
              <a:rPr lang="en-US" dirty="0">
                <a:latin typeface="Times New Roman" panose="02020603050405020304" pitchFamily="18" charset="0"/>
                <a:cs typeface="Times New Roman" panose="02020603050405020304" pitchFamily="18" charset="0"/>
              </a:rPr>
              <a:t>It allows both short, and long options including a value assignment. </a:t>
            </a:r>
          </a:p>
          <a:p>
            <a:pPr marL="0" indent="0">
              <a:buNone/>
            </a:pPr>
            <a:endParaRPr lang="en-US" b="1"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Example</a:t>
            </a:r>
          </a:p>
          <a:p>
            <a:pPr marL="0" indent="0">
              <a:buNone/>
            </a:pPr>
            <a:r>
              <a:rPr lang="en-US" dirty="0">
                <a:latin typeface="Times New Roman" panose="02020603050405020304" pitchFamily="18" charset="0"/>
                <a:cs typeface="Times New Roman" panose="02020603050405020304" pitchFamily="18" charset="0"/>
              </a:rPr>
              <a:t>import </a:t>
            </a:r>
            <a:r>
              <a:rPr lang="en-US" dirty="0" err="1">
                <a:latin typeface="Times New Roman" panose="02020603050405020304" pitchFamily="18" charset="0"/>
                <a:cs typeface="Times New Roman" panose="02020603050405020304" pitchFamily="18" charset="0"/>
              </a:rPr>
              <a:t>getopt</a:t>
            </a:r>
            <a:r>
              <a:rPr lang="en-US" dirty="0">
                <a:latin typeface="Times New Roman" panose="02020603050405020304" pitchFamily="18" charset="0"/>
                <a:cs typeface="Times New Roman" panose="02020603050405020304" pitchFamily="18" charset="0"/>
              </a:rPr>
              <a:t>, sys</a:t>
            </a:r>
          </a:p>
          <a:p>
            <a:pPr marL="0" indent="0">
              <a:buNone/>
            </a:pPr>
            <a:r>
              <a:rPr lang="en-US" dirty="0">
                <a:latin typeface="Times New Roman" panose="02020603050405020304" pitchFamily="18" charset="0"/>
                <a:cs typeface="Times New Roman" panose="02020603050405020304" pitchFamily="18" charset="0"/>
              </a:rPr>
              <a:t># Remove 1st argument from the</a:t>
            </a:r>
          </a:p>
          <a:p>
            <a:pPr marL="0" indent="0">
              <a:buNone/>
            </a:pPr>
            <a:r>
              <a:rPr lang="en-US">
                <a:latin typeface="Times New Roman" panose="02020603050405020304" pitchFamily="18" charset="0"/>
                <a:cs typeface="Times New Roman" panose="02020603050405020304" pitchFamily="18" charset="0"/>
              </a:rPr>
              <a:t># list </a:t>
            </a:r>
            <a:r>
              <a:rPr lang="en-US" dirty="0">
                <a:latin typeface="Times New Roman" panose="02020603050405020304" pitchFamily="18" charset="0"/>
                <a:cs typeface="Times New Roman" panose="02020603050405020304" pitchFamily="18" charset="0"/>
              </a:rPr>
              <a:t>of command line arguments</a:t>
            </a:r>
          </a:p>
          <a:p>
            <a:pPr marL="0" indent="0">
              <a:buNone/>
            </a:pPr>
            <a:r>
              <a:rPr lang="en-US">
                <a:latin typeface="Times New Roman" panose="02020603050405020304" pitchFamily="18" charset="0"/>
                <a:cs typeface="Times New Roman" panose="02020603050405020304" pitchFamily="18" charset="0"/>
              </a:rPr>
              <a:t>argumentList </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sys.argv</a:t>
            </a:r>
            <a:r>
              <a:rPr lang="en-US" dirty="0">
                <a:latin typeface="Times New Roman" panose="02020603050405020304" pitchFamily="18" charset="0"/>
                <a:cs typeface="Times New Roman" panose="02020603050405020304" pitchFamily="18" charset="0"/>
              </a:rPr>
              <a:t>[1:]</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1055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109" y="484909"/>
            <a:ext cx="11748655" cy="277091"/>
          </a:xfrm>
        </p:spPr>
        <p:txBody>
          <a:bodyPr>
            <a:normAutofit fontScale="90000"/>
          </a:bodyPr>
          <a:lstStyle/>
          <a:p>
            <a:r>
              <a:rPr lang="en-US" dirty="0">
                <a:latin typeface="Times New Roman" panose="02020603050405020304" pitchFamily="18" charset="0"/>
                <a:cs typeface="Times New Roman" panose="02020603050405020304" pitchFamily="18" charset="0"/>
              </a:rPr>
              <a:t>Using </a:t>
            </a:r>
            <a:r>
              <a:rPr lang="en-US" dirty="0" err="1">
                <a:latin typeface="Times New Roman" panose="02020603050405020304" pitchFamily="18" charset="0"/>
                <a:cs typeface="Times New Roman" panose="02020603050405020304" pitchFamily="18" charset="0"/>
              </a:rPr>
              <a:t>argparse</a:t>
            </a:r>
            <a:r>
              <a:rPr lang="en-US" dirty="0">
                <a:latin typeface="Times New Roman" panose="02020603050405020304" pitchFamily="18" charset="0"/>
                <a:cs typeface="Times New Roman" panose="02020603050405020304" pitchFamily="18" charset="0"/>
              </a:rPr>
              <a:t> module</a:t>
            </a:r>
            <a:br>
              <a:rPr lang="en-US"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80109" y="886690"/>
            <a:ext cx="11748655" cy="5777345"/>
          </a:xfrm>
        </p:spPr>
        <p:txBody>
          <a:bodyPr>
            <a:normAutofit lnSpcReduction="10000"/>
          </a:bodyPr>
          <a:lstStyle/>
          <a:p>
            <a:pPr marL="0" indent="0">
              <a:buNone/>
            </a:pPr>
            <a:r>
              <a:rPr lang="en-US" dirty="0">
                <a:latin typeface="Times New Roman" panose="02020603050405020304" pitchFamily="18" charset="0"/>
                <a:cs typeface="Times New Roman" panose="02020603050405020304" pitchFamily="18" charset="0"/>
              </a:rPr>
              <a:t>Using </a:t>
            </a:r>
            <a:r>
              <a:rPr lang="en-US" dirty="0" err="1">
                <a:latin typeface="Times New Roman" panose="02020603050405020304" pitchFamily="18" charset="0"/>
                <a:cs typeface="Times New Roman" panose="02020603050405020304" pitchFamily="18" charset="0"/>
              </a:rPr>
              <a:t>argparse</a:t>
            </a:r>
            <a:r>
              <a:rPr lang="en-US" dirty="0">
                <a:latin typeface="Times New Roman" panose="02020603050405020304" pitchFamily="18" charset="0"/>
                <a:cs typeface="Times New Roman" panose="02020603050405020304" pitchFamily="18" charset="0"/>
              </a:rPr>
              <a:t> module is a better option than the above two options as it provides a lot of options such as positional arguments, default value for arguments, help message, specifying data type of argument etc. </a:t>
            </a:r>
          </a:p>
          <a:p>
            <a:pPr marL="0" indent="0">
              <a:buNone/>
            </a:pPr>
            <a:r>
              <a:rPr lang="en-US" dirty="0">
                <a:latin typeface="Times New Roman" panose="02020603050405020304" pitchFamily="18" charset="0"/>
                <a:cs typeface="Times New Roman" panose="02020603050405020304" pitchFamily="18" charset="0"/>
              </a:rPr>
              <a:t># Python program to demonstrate</a:t>
            </a:r>
          </a:p>
          <a:p>
            <a:pPr marL="0" indent="0">
              <a:buNone/>
            </a:pPr>
            <a:r>
              <a:rPr lang="en-US" dirty="0">
                <a:latin typeface="Times New Roman" panose="02020603050405020304" pitchFamily="18" charset="0"/>
                <a:cs typeface="Times New Roman" panose="02020603050405020304" pitchFamily="18" charset="0"/>
              </a:rPr>
              <a:t># command line arguments</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import </a:t>
            </a:r>
            <a:r>
              <a:rPr lang="en-US" dirty="0" err="1">
                <a:latin typeface="Times New Roman" panose="02020603050405020304" pitchFamily="18" charset="0"/>
                <a:cs typeface="Times New Roman" panose="02020603050405020304" pitchFamily="18" charset="0"/>
              </a:rPr>
              <a:t>argparse</a:t>
            </a: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Initialize parser</a:t>
            </a:r>
          </a:p>
          <a:p>
            <a:pPr marL="0" indent="0">
              <a:buNone/>
            </a:pPr>
            <a:r>
              <a:rPr lang="en-US" dirty="0">
                <a:latin typeface="Times New Roman" panose="02020603050405020304" pitchFamily="18" charset="0"/>
                <a:cs typeface="Times New Roman" panose="02020603050405020304" pitchFamily="18" charset="0"/>
              </a:rPr>
              <a:t>parser = </a:t>
            </a:r>
            <a:r>
              <a:rPr lang="en-US" dirty="0" err="1">
                <a:latin typeface="Times New Roman" panose="02020603050405020304" pitchFamily="18" charset="0"/>
                <a:cs typeface="Times New Roman" panose="02020603050405020304" pitchFamily="18" charset="0"/>
              </a:rPr>
              <a:t>argparse.ArgumentParser</a:t>
            </a:r>
            <a:r>
              <a:rPr lang="en-US" dirty="0">
                <a:latin typeface="Times New Roman" panose="02020603050405020304" pitchFamily="18" charset="0"/>
                <a:cs typeface="Times New Roman" panose="02020603050405020304" pitchFamily="18" charset="0"/>
              </a:rPr>
              <a:t>()</a:t>
            </a:r>
          </a:p>
          <a:p>
            <a:pPr marL="0" indent="0">
              <a:buNone/>
            </a:pPr>
            <a:r>
              <a:rPr lang="en-US" dirty="0" err="1">
                <a:latin typeface="Times New Roman" panose="02020603050405020304" pitchFamily="18" charset="0"/>
                <a:cs typeface="Times New Roman" panose="02020603050405020304" pitchFamily="18" charset="0"/>
              </a:rPr>
              <a:t>parser.parse_args</a:t>
            </a:r>
            <a:r>
              <a:rPr lang="en-US" dirty="0">
                <a:latin typeface="Times New Roman" panose="02020603050405020304" pitchFamily="18" charset="0"/>
                <a:cs typeface="Times New Roman" panose="02020603050405020304" pitchFamily="18" charset="0"/>
              </a:rPr>
              <a:t>()</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56081672"/>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109" y="180109"/>
            <a:ext cx="11748655" cy="581891"/>
          </a:xfrm>
        </p:spPr>
        <p:txBody>
          <a:bodyPr>
            <a:normAutofit fontScale="90000"/>
          </a:bodyPr>
          <a:lstStyle/>
          <a:p>
            <a:pPr algn="ctr"/>
            <a:r>
              <a:rPr lang="en-US" dirty="0">
                <a:latin typeface="Times New Roman" panose="02020603050405020304" pitchFamily="18" charset="0"/>
                <a:cs typeface="Times New Roman" panose="02020603050405020304" pitchFamily="18" charset="0"/>
              </a:rPr>
              <a:t>Chapter 6    Strings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80109" y="886690"/>
            <a:ext cx="11748655" cy="5777345"/>
          </a:xfrm>
        </p:spPr>
        <p:txBody>
          <a:bodyPr>
            <a:normAutofit fontScale="92500" lnSpcReduction="10000"/>
          </a:bodyPr>
          <a:lstStyle/>
          <a:p>
            <a:pPr marL="0" indent="0">
              <a:buNone/>
            </a:pPr>
            <a:r>
              <a:rPr lang="en-US" b="1" dirty="0">
                <a:latin typeface="Times New Roman" panose="02020603050405020304" pitchFamily="18" charset="0"/>
                <a:cs typeface="Times New Roman" panose="02020603050405020304" pitchFamily="18" charset="0"/>
              </a:rPr>
              <a:t>Python String</a:t>
            </a:r>
          </a:p>
          <a:p>
            <a:pPr marL="0" indent="0">
              <a:buNone/>
            </a:pPr>
            <a:r>
              <a:rPr lang="en-US" dirty="0">
                <a:latin typeface="Times New Roman" panose="02020603050405020304" pitchFamily="18" charset="0"/>
                <a:cs typeface="Times New Roman" panose="02020603050405020304" pitchFamily="18" charset="0"/>
              </a:rPr>
              <a:t>Python string is the collection of the characters surrounded by single quotes, double quotes, or triple quotes.</a:t>
            </a:r>
          </a:p>
          <a:p>
            <a:pPr marL="0" indent="0">
              <a:buNone/>
            </a:pPr>
            <a:r>
              <a:rPr lang="en-US" dirty="0">
                <a:latin typeface="Times New Roman" panose="02020603050405020304" pitchFamily="18" charset="0"/>
                <a:cs typeface="Times New Roman" panose="02020603050405020304" pitchFamily="18" charset="0"/>
              </a:rPr>
              <a:t>In Python, strings can be created by enclosing the character or the sequence of characters in the quotes. </a:t>
            </a:r>
          </a:p>
          <a:p>
            <a:pPr marL="0" indent="0">
              <a:buNone/>
            </a:pPr>
            <a:r>
              <a:rPr lang="en-US" b="1" dirty="0">
                <a:latin typeface="Times New Roman" panose="02020603050405020304" pitchFamily="18" charset="0"/>
                <a:cs typeface="Times New Roman" panose="02020603050405020304" pitchFamily="18" charset="0"/>
              </a:rPr>
              <a:t>Creating String in Python</a:t>
            </a:r>
          </a:p>
          <a:p>
            <a:pPr marL="0" indent="0">
              <a:buNone/>
            </a:pPr>
            <a:r>
              <a:rPr lang="en-US" dirty="0">
                <a:latin typeface="Times New Roman" panose="02020603050405020304" pitchFamily="18" charset="0"/>
                <a:cs typeface="Times New Roman" panose="02020603050405020304" pitchFamily="18" charset="0"/>
              </a:rPr>
              <a:t>We can create a string by enclosing the characters in single-quotes or double- quotes. </a:t>
            </a:r>
          </a:p>
          <a:p>
            <a:pPr marL="0" indent="0">
              <a:buNone/>
            </a:pPr>
            <a:r>
              <a:rPr lang="en-US" dirty="0">
                <a:latin typeface="Times New Roman" panose="02020603050405020304" pitchFamily="18" charset="0"/>
                <a:cs typeface="Times New Roman" panose="02020603050405020304" pitchFamily="18" charset="0"/>
              </a:rPr>
              <a:t>#Using single quotes  </a:t>
            </a:r>
          </a:p>
          <a:p>
            <a:pPr marL="0" indent="0">
              <a:buNone/>
            </a:pPr>
            <a:r>
              <a:rPr lang="en-US" dirty="0">
                <a:latin typeface="Times New Roman" panose="02020603050405020304" pitchFamily="18" charset="0"/>
                <a:cs typeface="Times New Roman" panose="02020603050405020304" pitchFamily="18" charset="0"/>
              </a:rPr>
              <a:t>str1 = 'Hello Python'  </a:t>
            </a:r>
          </a:p>
          <a:p>
            <a:pPr marL="0" indent="0">
              <a:buNone/>
            </a:pPr>
            <a:r>
              <a:rPr lang="en-US" dirty="0">
                <a:latin typeface="Times New Roman" panose="02020603050405020304" pitchFamily="18" charset="0"/>
                <a:cs typeface="Times New Roman" panose="02020603050405020304" pitchFamily="18" charset="0"/>
              </a:rPr>
              <a:t>print(str1)  </a:t>
            </a:r>
          </a:p>
          <a:p>
            <a:pPr marL="0" indent="0">
              <a:buNone/>
            </a:pPr>
            <a:r>
              <a:rPr lang="en-US" dirty="0">
                <a:latin typeface="Times New Roman" panose="02020603050405020304" pitchFamily="18" charset="0"/>
                <a:cs typeface="Times New Roman" panose="02020603050405020304" pitchFamily="18" charset="0"/>
              </a:rPr>
              <a:t>#Using double quotes  </a:t>
            </a:r>
          </a:p>
          <a:p>
            <a:pPr marL="0" indent="0">
              <a:buNone/>
            </a:pPr>
            <a:r>
              <a:rPr lang="en-US" dirty="0">
                <a:latin typeface="Times New Roman" panose="02020603050405020304" pitchFamily="18" charset="0"/>
                <a:cs typeface="Times New Roman" panose="02020603050405020304" pitchFamily="18" charset="0"/>
              </a:rPr>
              <a:t>str2 = "Hello Python"  </a:t>
            </a:r>
          </a:p>
          <a:p>
            <a:pPr marL="0" indent="0">
              <a:buNone/>
            </a:pPr>
            <a:r>
              <a:rPr lang="en-US" dirty="0">
                <a:latin typeface="Times New Roman" panose="02020603050405020304" pitchFamily="18" charset="0"/>
                <a:cs typeface="Times New Roman" panose="02020603050405020304" pitchFamily="18" charset="0"/>
              </a:rPr>
              <a:t>print(str2) </a:t>
            </a:r>
          </a:p>
        </p:txBody>
      </p:sp>
    </p:spTree>
    <p:extLst>
      <p:ext uri="{BB962C8B-B14F-4D97-AF65-F5344CB8AC3E}">
        <p14:creationId xmlns:p14="http://schemas.microsoft.com/office/powerpoint/2010/main" val="3690681652"/>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0109" y="110836"/>
            <a:ext cx="11748655" cy="6553199"/>
          </a:xfrm>
        </p:spPr>
        <p:txBody>
          <a:bodyPr>
            <a:normAutofit fontScale="85000" lnSpcReduction="20000"/>
          </a:bodyPr>
          <a:lstStyle/>
          <a:p>
            <a:pPr marL="0" indent="0">
              <a:buNone/>
            </a:pPr>
            <a:r>
              <a:rPr lang="en-US" b="1" dirty="0">
                <a:latin typeface="Times New Roman" panose="02020603050405020304" pitchFamily="18" charset="0"/>
                <a:cs typeface="Times New Roman" panose="02020603050405020304" pitchFamily="18" charset="0"/>
              </a:rPr>
              <a:t>Strings are Immutable-</a:t>
            </a:r>
            <a:r>
              <a:rPr lang="en-US" dirty="0">
                <a:latin typeface="Times New Roman" panose="02020603050405020304" pitchFamily="18" charset="0"/>
                <a:cs typeface="Times New Roman" panose="02020603050405020304" pitchFamily="18" charset="0"/>
              </a:rPr>
              <a:t>It means that the contents of the string can not be changes after it has been created .</a:t>
            </a:r>
          </a:p>
          <a:p>
            <a:pPr marL="0" indent="0">
              <a:buNone/>
            </a:pPr>
            <a:endParaRPr lang="en-US" b="1"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Accessing String Characters by Index Number:</a:t>
            </a:r>
          </a:p>
          <a:p>
            <a:pPr marL="0" indent="0">
              <a:buNone/>
            </a:pPr>
            <a:r>
              <a:rPr lang="en-US" dirty="0">
                <a:latin typeface="Times New Roman" panose="02020603050405020304" pitchFamily="18" charset="0"/>
                <a:cs typeface="Times New Roman" panose="02020603050405020304" pitchFamily="18" charset="0"/>
              </a:rPr>
              <a:t>Strings are ordered sequences of character data. </a:t>
            </a:r>
          </a:p>
          <a:p>
            <a:pPr marL="0" indent="0">
              <a:buNone/>
            </a:pPr>
            <a:r>
              <a:rPr lang="en-US" dirty="0">
                <a:latin typeface="Times New Roman" panose="02020603050405020304" pitchFamily="18" charset="0"/>
                <a:cs typeface="Times New Roman" panose="02020603050405020304" pitchFamily="18" charset="0"/>
              </a:rPr>
              <a:t>Indexing allows you to access individual characters in a string directly by using a numeric value. </a:t>
            </a:r>
          </a:p>
          <a:p>
            <a:pPr marL="0" indent="0">
              <a:buNone/>
            </a:pPr>
            <a:r>
              <a:rPr lang="en-US" dirty="0">
                <a:latin typeface="Times New Roman" panose="02020603050405020304" pitchFamily="18" charset="0"/>
                <a:cs typeface="Times New Roman" panose="02020603050405020304" pitchFamily="18" charset="0"/>
              </a:rPr>
              <a:t>String indexing is zero-based: the first character in the string has index 0, the next is 1, and so on.</a:t>
            </a:r>
          </a:p>
          <a:p>
            <a:pPr marL="0" indent="0">
              <a:buNone/>
            </a:pPr>
            <a:r>
              <a:rPr lang="en-US" dirty="0">
                <a:latin typeface="Times New Roman" panose="02020603050405020304" pitchFamily="18" charset="0"/>
                <a:cs typeface="Times New Roman" panose="02020603050405020304" pitchFamily="18" charset="0"/>
              </a:rPr>
              <a:t>&gt;&gt;&gt; s = '</a:t>
            </a:r>
            <a:r>
              <a:rPr lang="en-US" dirty="0" err="1">
                <a:latin typeface="Times New Roman" panose="02020603050405020304" pitchFamily="18" charset="0"/>
                <a:cs typeface="Times New Roman" panose="02020603050405020304" pitchFamily="18" charset="0"/>
              </a:rPr>
              <a:t>mybacon</a:t>
            </a: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&gt;&gt;&gt; s[0]</a:t>
            </a:r>
          </a:p>
          <a:p>
            <a:pPr marL="0" indent="0">
              <a:buNone/>
            </a:pPr>
            <a:r>
              <a:rPr lang="en-US" dirty="0">
                <a:latin typeface="Times New Roman" panose="02020603050405020304" pitchFamily="18" charset="0"/>
                <a:cs typeface="Times New Roman" panose="02020603050405020304" pitchFamily="18" charset="0"/>
              </a:rPr>
              <a:t>'m'</a:t>
            </a:r>
          </a:p>
          <a:p>
            <a:pPr marL="0" indent="0">
              <a:buNone/>
            </a:pPr>
            <a:r>
              <a:rPr lang="en-US" dirty="0">
                <a:latin typeface="Times New Roman" panose="02020603050405020304" pitchFamily="18" charset="0"/>
                <a:cs typeface="Times New Roman" panose="02020603050405020304" pitchFamily="18" charset="0"/>
              </a:rPr>
              <a:t>&gt;&gt;&gt; s[1]</a:t>
            </a:r>
          </a:p>
          <a:p>
            <a:pPr marL="0" indent="0">
              <a:buNone/>
            </a:pPr>
            <a:r>
              <a:rPr lang="en-US" dirty="0">
                <a:latin typeface="Times New Roman" panose="02020603050405020304" pitchFamily="18" charset="0"/>
                <a:cs typeface="Times New Roman" panose="02020603050405020304" pitchFamily="18" charset="0"/>
              </a:rPr>
              <a:t>'y'</a:t>
            </a:r>
          </a:p>
          <a:p>
            <a:pPr marL="0" indent="0">
              <a:buNone/>
            </a:pPr>
            <a:r>
              <a:rPr lang="en-US" dirty="0">
                <a:latin typeface="Times New Roman" panose="02020603050405020304" pitchFamily="18" charset="0"/>
                <a:cs typeface="Times New Roman" panose="02020603050405020304" pitchFamily="18" charset="0"/>
              </a:rPr>
              <a:t>&gt;&gt;&gt; s[6]</a:t>
            </a:r>
          </a:p>
          <a:p>
            <a:pPr marL="0" indent="0">
              <a:buNone/>
            </a:pPr>
            <a:r>
              <a:rPr lang="en-US" dirty="0">
                <a:latin typeface="Times New Roman" panose="02020603050405020304" pitchFamily="18" charset="0"/>
                <a:cs typeface="Times New Roman" panose="02020603050405020304" pitchFamily="18" charset="0"/>
              </a:rPr>
              <a:t>'n'</a:t>
            </a:r>
          </a:p>
          <a:p>
            <a:pPr marL="0" indent="0">
              <a:buNone/>
            </a:pPr>
            <a:r>
              <a:rPr lang="en-US" dirty="0">
                <a:latin typeface="Times New Roman" panose="02020603050405020304" pitchFamily="18" charset="0"/>
                <a:cs typeface="Times New Roman" panose="02020603050405020304" pitchFamily="18" charset="0"/>
              </a:rPr>
              <a:t>&gt;&gt;&gt; s[</a:t>
            </a:r>
            <a:r>
              <a:rPr lang="en-US" dirty="0" err="1">
                <a:latin typeface="Times New Roman" panose="02020603050405020304" pitchFamily="18" charset="0"/>
                <a:cs typeface="Times New Roman" panose="02020603050405020304" pitchFamily="18" charset="0"/>
              </a:rPr>
              <a:t>len</a:t>
            </a:r>
            <a:r>
              <a:rPr lang="en-US" dirty="0">
                <a:latin typeface="Times New Roman" panose="02020603050405020304" pitchFamily="18" charset="0"/>
                <a:cs typeface="Times New Roman" panose="02020603050405020304" pitchFamily="18" charset="0"/>
              </a:rPr>
              <a:t>(s) - 1]</a:t>
            </a:r>
          </a:p>
          <a:p>
            <a:pPr marL="0" indent="0">
              <a:buNone/>
            </a:pPr>
            <a:r>
              <a:rPr lang="en-US" dirty="0">
                <a:latin typeface="Times New Roman" panose="02020603050405020304" pitchFamily="18" charset="0"/>
                <a:cs typeface="Times New Roman" panose="02020603050405020304" pitchFamily="18" charset="0"/>
              </a:rPr>
              <a:t>'n'</a:t>
            </a:r>
          </a:p>
        </p:txBody>
      </p:sp>
    </p:spTree>
    <p:extLst>
      <p:ext uri="{BB962C8B-B14F-4D97-AF65-F5344CB8AC3E}">
        <p14:creationId xmlns:p14="http://schemas.microsoft.com/office/powerpoint/2010/main" val="151589207"/>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109" y="180109"/>
            <a:ext cx="11748655" cy="581891"/>
          </a:xfrm>
        </p:spPr>
        <p:txBody>
          <a:bodyPr>
            <a:normAutofit fontScale="90000"/>
          </a:bodyPr>
          <a:lstStyle/>
          <a:p>
            <a:r>
              <a:rPr lang="en-US" dirty="0" err="1">
                <a:latin typeface="Times New Roman" panose="02020603050405020304" pitchFamily="18" charset="0"/>
                <a:cs typeface="Times New Roman" panose="02020603050405020304" pitchFamily="18" charset="0"/>
              </a:rPr>
              <a:t>str</a:t>
            </a:r>
            <a:r>
              <a:rPr lang="en-US" dirty="0">
                <a:latin typeface="Times New Roman" panose="02020603050405020304" pitchFamily="18" charset="0"/>
                <a:cs typeface="Times New Roman" panose="02020603050405020304" pitchFamily="18" charset="0"/>
              </a:rPr>
              <a:t>() Function</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80109" y="886690"/>
            <a:ext cx="11748655" cy="5777345"/>
          </a:xfrm>
        </p:spPr>
        <p:txBody>
          <a:bodyPr>
            <a:normAutofit lnSpcReduction="10000"/>
          </a:bodyPr>
          <a:lstStyle/>
          <a:p>
            <a:pPr marL="0" indent="0">
              <a:buNone/>
            </a:pPr>
            <a:r>
              <a:rPr lang="en-US" dirty="0">
                <a:latin typeface="Times New Roman" panose="02020603050405020304" pitchFamily="18" charset="0"/>
                <a:cs typeface="Times New Roman" panose="02020603050405020304" pitchFamily="18" charset="0"/>
              </a:rPr>
              <a:t>It is used to convert an object to a string.</a:t>
            </a:r>
          </a:p>
          <a:p>
            <a:pPr marL="0" indent="0">
              <a:buNone/>
            </a:pPr>
            <a:r>
              <a:rPr lang="en-US" dirty="0">
                <a:latin typeface="Times New Roman" panose="02020603050405020304" pitchFamily="18" charset="0"/>
                <a:cs typeface="Times New Roman" panose="02020603050405020304" pitchFamily="18" charset="0"/>
              </a:rPr>
              <a:t>Syntax</a:t>
            </a:r>
          </a:p>
          <a:p>
            <a:pPr marL="0" indent="0">
              <a:buNone/>
            </a:pPr>
            <a:r>
              <a:rPr lang="en-US" dirty="0" err="1">
                <a:latin typeface="Times New Roman" panose="02020603050405020304" pitchFamily="18" charset="0"/>
                <a:cs typeface="Times New Roman" panose="02020603050405020304" pitchFamily="18" charset="0"/>
              </a:rPr>
              <a:t>str</a:t>
            </a:r>
            <a:r>
              <a:rPr lang="en-US" dirty="0">
                <a:latin typeface="Times New Roman" panose="02020603050405020304" pitchFamily="18" charset="0"/>
                <a:cs typeface="Times New Roman" panose="02020603050405020304" pitchFamily="18" charset="0"/>
              </a:rPr>
              <a:t>(object, encoding=encoding, errors=errors)</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err="1">
                <a:latin typeface="Times New Roman" panose="02020603050405020304" pitchFamily="18" charset="0"/>
                <a:cs typeface="Times New Roman" panose="02020603050405020304" pitchFamily="18" charset="0"/>
              </a:rPr>
              <a:t>num</a:t>
            </a:r>
            <a:r>
              <a:rPr lang="en-US" dirty="0">
                <a:latin typeface="Times New Roman" panose="02020603050405020304" pitchFamily="18" charset="0"/>
                <a:cs typeface="Times New Roman" panose="02020603050405020304" pitchFamily="18" charset="0"/>
              </a:rPr>
              <a:t> = 100</a:t>
            </a:r>
          </a:p>
          <a:p>
            <a:pPr marL="0" indent="0">
              <a:buNone/>
            </a:pPr>
            <a:r>
              <a:rPr lang="en-US" dirty="0">
                <a:latin typeface="Times New Roman" panose="02020603050405020304" pitchFamily="18" charset="0"/>
                <a:cs typeface="Times New Roman" panose="02020603050405020304" pitchFamily="18" charset="0"/>
              </a:rPr>
              <a:t>s = </a:t>
            </a:r>
            <a:r>
              <a:rPr lang="en-US" dirty="0" err="1">
                <a:latin typeface="Times New Roman" panose="02020603050405020304" pitchFamily="18" charset="0"/>
                <a:cs typeface="Times New Roman" panose="02020603050405020304" pitchFamily="18" charset="0"/>
              </a:rPr>
              <a:t>str</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num</a:t>
            </a: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print(s)</a:t>
            </a:r>
          </a:p>
          <a:p>
            <a:pPr marL="0" indent="0">
              <a:buNone/>
            </a:pPr>
            <a:r>
              <a:rPr lang="en-US" dirty="0">
                <a:latin typeface="Times New Roman" panose="02020603050405020304" pitchFamily="18" charset="0"/>
                <a:cs typeface="Times New Roman" panose="02020603050405020304" pitchFamily="18" charset="0"/>
              </a:rPr>
              <a:t>100</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graphicFrame>
        <p:nvGraphicFramePr>
          <p:cNvPr id="13" name="Table 12"/>
          <p:cNvGraphicFramePr>
            <a:graphicFrameLocks noGrp="1"/>
          </p:cNvGraphicFramePr>
          <p:nvPr>
            <p:extLst>
              <p:ext uri="{D42A27DB-BD31-4B8C-83A1-F6EECF244321}">
                <p14:modId xmlns:p14="http://schemas.microsoft.com/office/powerpoint/2010/main" val="260748314"/>
              </p:ext>
            </p:extLst>
          </p:nvPr>
        </p:nvGraphicFramePr>
        <p:xfrm>
          <a:off x="374073" y="2466108"/>
          <a:ext cx="7412182" cy="1706880"/>
        </p:xfrm>
        <a:graphic>
          <a:graphicData uri="http://schemas.openxmlformats.org/drawingml/2006/table">
            <a:tbl>
              <a:tblPr>
                <a:tableStyleId>{5940675A-B579-460E-94D1-54222C63F5DA}</a:tableStyleId>
              </a:tblPr>
              <a:tblGrid>
                <a:gridCol w="1480747">
                  <a:extLst>
                    <a:ext uri="{9D8B030D-6E8A-4147-A177-3AD203B41FA5}">
                      <a16:colId xmlns:a16="http://schemas.microsoft.com/office/drawing/2014/main" val="3957119457"/>
                    </a:ext>
                  </a:extLst>
                </a:gridCol>
                <a:gridCol w="5931435">
                  <a:extLst>
                    <a:ext uri="{9D8B030D-6E8A-4147-A177-3AD203B41FA5}">
                      <a16:colId xmlns:a16="http://schemas.microsoft.com/office/drawing/2014/main" val="3106439876"/>
                    </a:ext>
                  </a:extLst>
                </a:gridCol>
              </a:tblGrid>
              <a:tr h="319347">
                <a:tc>
                  <a:txBody>
                    <a:bodyPr/>
                    <a:lstStyle/>
                    <a:p>
                      <a:pPr algn="l" fontAlgn="t"/>
                      <a:r>
                        <a:rPr lang="en-IN" dirty="0">
                          <a:effectLst/>
                          <a:latin typeface="Times New Roman" panose="02020603050405020304" pitchFamily="18" charset="0"/>
                          <a:cs typeface="Times New Roman" panose="02020603050405020304" pitchFamily="18" charset="0"/>
                        </a:rPr>
                        <a:t>Parameter</a:t>
                      </a:r>
                    </a:p>
                  </a:txBody>
                  <a:tcPr marL="152400" marR="76200" marT="76200" marB="76200"/>
                </a:tc>
                <a:tc>
                  <a:txBody>
                    <a:bodyPr/>
                    <a:lstStyle/>
                    <a:p>
                      <a:pPr algn="l" fontAlgn="t"/>
                      <a:r>
                        <a:rPr lang="en-IN">
                          <a:effectLst/>
                          <a:latin typeface="Times New Roman" panose="02020603050405020304" pitchFamily="18" charset="0"/>
                          <a:cs typeface="Times New Roman" panose="02020603050405020304" pitchFamily="18" charset="0"/>
                        </a:rPr>
                        <a:t>Description</a:t>
                      </a:r>
                    </a:p>
                  </a:txBody>
                  <a:tcPr marL="76200" marR="76200" marT="76200" marB="76200"/>
                </a:tc>
                <a:extLst>
                  <a:ext uri="{0D108BD9-81ED-4DB2-BD59-A6C34878D82A}">
                    <a16:rowId xmlns:a16="http://schemas.microsoft.com/office/drawing/2014/main" val="1004252294"/>
                  </a:ext>
                </a:extLst>
              </a:tr>
              <a:tr h="319347">
                <a:tc>
                  <a:txBody>
                    <a:bodyPr/>
                    <a:lstStyle/>
                    <a:p>
                      <a:pPr algn="l" fontAlgn="t"/>
                      <a:r>
                        <a:rPr lang="en-IN" dirty="0">
                          <a:effectLst/>
                          <a:latin typeface="Times New Roman" panose="02020603050405020304" pitchFamily="18" charset="0"/>
                          <a:cs typeface="Times New Roman" panose="02020603050405020304" pitchFamily="18" charset="0"/>
                        </a:rPr>
                        <a:t>object</a:t>
                      </a:r>
                    </a:p>
                  </a:txBody>
                  <a:tcPr marL="152400" marR="76200" marT="76200" marB="76200"/>
                </a:tc>
                <a:tc>
                  <a:txBody>
                    <a:bodyPr/>
                    <a:lstStyle/>
                    <a:p>
                      <a:pPr algn="l" fontAlgn="t"/>
                      <a:r>
                        <a:rPr lang="en-US" dirty="0">
                          <a:effectLst/>
                          <a:latin typeface="Times New Roman" panose="02020603050405020304" pitchFamily="18" charset="0"/>
                          <a:cs typeface="Times New Roman" panose="02020603050405020304" pitchFamily="18" charset="0"/>
                        </a:rPr>
                        <a:t>Any object. Specifies the object to convert into a string</a:t>
                      </a:r>
                    </a:p>
                  </a:txBody>
                  <a:tcPr marL="76200" marR="76200" marT="76200" marB="76200"/>
                </a:tc>
                <a:extLst>
                  <a:ext uri="{0D108BD9-81ED-4DB2-BD59-A6C34878D82A}">
                    <a16:rowId xmlns:a16="http://schemas.microsoft.com/office/drawing/2014/main" val="1531763217"/>
                  </a:ext>
                </a:extLst>
              </a:tr>
              <a:tr h="319347">
                <a:tc>
                  <a:txBody>
                    <a:bodyPr/>
                    <a:lstStyle/>
                    <a:p>
                      <a:pPr algn="l" fontAlgn="t"/>
                      <a:r>
                        <a:rPr lang="en-IN" dirty="0">
                          <a:effectLst/>
                          <a:latin typeface="Times New Roman" panose="02020603050405020304" pitchFamily="18" charset="0"/>
                          <a:cs typeface="Times New Roman" panose="02020603050405020304" pitchFamily="18" charset="0"/>
                        </a:rPr>
                        <a:t>encoding</a:t>
                      </a:r>
                    </a:p>
                  </a:txBody>
                  <a:tcPr marL="152400" marR="76200" marT="76200" marB="76200"/>
                </a:tc>
                <a:tc>
                  <a:txBody>
                    <a:bodyPr/>
                    <a:lstStyle/>
                    <a:p>
                      <a:pPr algn="l" fontAlgn="t"/>
                      <a:r>
                        <a:rPr lang="en-US" dirty="0">
                          <a:effectLst/>
                          <a:latin typeface="Times New Roman" panose="02020603050405020304" pitchFamily="18" charset="0"/>
                          <a:cs typeface="Times New Roman" panose="02020603050405020304" pitchFamily="18" charset="0"/>
                        </a:rPr>
                        <a:t>The encoding of the object. Default is UTF-8</a:t>
                      </a:r>
                    </a:p>
                  </a:txBody>
                  <a:tcPr marL="76200" marR="76200" marT="76200" marB="76200"/>
                </a:tc>
                <a:extLst>
                  <a:ext uri="{0D108BD9-81ED-4DB2-BD59-A6C34878D82A}">
                    <a16:rowId xmlns:a16="http://schemas.microsoft.com/office/drawing/2014/main" val="3831740079"/>
                  </a:ext>
                </a:extLst>
              </a:tr>
              <a:tr h="319347">
                <a:tc>
                  <a:txBody>
                    <a:bodyPr/>
                    <a:lstStyle/>
                    <a:p>
                      <a:pPr algn="l" fontAlgn="t"/>
                      <a:r>
                        <a:rPr lang="en-IN" dirty="0">
                          <a:effectLst/>
                          <a:latin typeface="Times New Roman" panose="02020603050405020304" pitchFamily="18" charset="0"/>
                          <a:cs typeface="Times New Roman" panose="02020603050405020304" pitchFamily="18" charset="0"/>
                        </a:rPr>
                        <a:t>errors</a:t>
                      </a:r>
                    </a:p>
                  </a:txBody>
                  <a:tcPr marL="152400" marR="76200" marT="76200" marB="76200"/>
                </a:tc>
                <a:tc>
                  <a:txBody>
                    <a:bodyPr/>
                    <a:lstStyle/>
                    <a:p>
                      <a:pPr algn="l" fontAlgn="t"/>
                      <a:r>
                        <a:rPr lang="en-US" dirty="0">
                          <a:effectLst/>
                          <a:latin typeface="Times New Roman" panose="02020603050405020304" pitchFamily="18" charset="0"/>
                          <a:cs typeface="Times New Roman" panose="02020603050405020304" pitchFamily="18" charset="0"/>
                        </a:rPr>
                        <a:t>Specifies what to do if the decoding fails</a:t>
                      </a:r>
                    </a:p>
                  </a:txBody>
                  <a:tcPr marL="76200" marR="76200" marT="76200" marB="76200"/>
                </a:tc>
                <a:extLst>
                  <a:ext uri="{0D108BD9-81ED-4DB2-BD59-A6C34878D82A}">
                    <a16:rowId xmlns:a16="http://schemas.microsoft.com/office/drawing/2014/main" val="614373101"/>
                  </a:ext>
                </a:extLst>
              </a:tr>
            </a:tbl>
          </a:graphicData>
        </a:graphic>
      </p:graphicFrame>
    </p:spTree>
    <p:extLst>
      <p:ext uri="{BB962C8B-B14F-4D97-AF65-F5344CB8AC3E}">
        <p14:creationId xmlns:p14="http://schemas.microsoft.com/office/powerpoint/2010/main" val="7021452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109" y="180109"/>
            <a:ext cx="11748655" cy="581891"/>
          </a:xfrm>
        </p:spPr>
        <p:txBody>
          <a:bodyPr>
            <a:normAutofit fontScale="90000"/>
          </a:bodyPr>
          <a:lstStyle/>
          <a:p>
            <a:r>
              <a:rPr lang="en-US" b="1" dirty="0">
                <a:latin typeface="Times New Roman" panose="02020603050405020304" pitchFamily="18" charset="0"/>
                <a:cs typeface="Times New Roman" panose="02020603050405020304" pitchFamily="18" charset="0"/>
              </a:rPr>
              <a:t>keywords</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80109" y="886690"/>
            <a:ext cx="11748655" cy="5777345"/>
          </a:xfrm>
        </p:spPr>
        <p:txBody>
          <a:bodyPr/>
          <a:lstStyle/>
          <a:p>
            <a:pPr marL="0" indent="0">
              <a:buNone/>
            </a:pPr>
            <a:r>
              <a:rPr lang="en-US" dirty="0">
                <a:latin typeface="Times New Roman" panose="02020603050405020304" pitchFamily="18" charset="0"/>
                <a:cs typeface="Times New Roman" panose="02020603050405020304" pitchFamily="18" charset="0"/>
              </a:rPr>
              <a:t>1.Keywords are predefined reserved words used in python programming that have special meaning to the compiler.</a:t>
            </a:r>
          </a:p>
          <a:p>
            <a:pPr marL="0" indent="0">
              <a:buNone/>
            </a:pPr>
            <a:r>
              <a:rPr lang="en-US" dirty="0">
                <a:latin typeface="Times New Roman" panose="02020603050405020304" pitchFamily="18" charset="0"/>
                <a:cs typeface="Times New Roman" panose="02020603050405020304" pitchFamily="18" charset="0"/>
              </a:rPr>
              <a:t>2.We can not use keyword as a variable name, function name, or any identifier.</a:t>
            </a:r>
          </a:p>
          <a:p>
            <a:pPr marL="0" indent="0">
              <a:buNone/>
            </a:pPr>
            <a:r>
              <a:rPr lang="en-US" dirty="0">
                <a:latin typeface="Times New Roman" panose="02020603050405020304" pitchFamily="18" charset="0"/>
                <a:cs typeface="Times New Roman" panose="02020603050405020304" pitchFamily="18" charset="0"/>
              </a:rPr>
              <a:t>3.iskeyword() used to check it is keyword or not</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Examples</a:t>
            </a:r>
          </a:p>
          <a:p>
            <a:pPr marL="0" indent="0">
              <a:buNone/>
            </a:pPr>
            <a:r>
              <a:rPr lang="en-US" dirty="0">
                <a:latin typeface="Times New Roman" panose="02020603050405020304" pitchFamily="18" charset="0"/>
                <a:cs typeface="Times New Roman" panose="02020603050405020304" pitchFamily="18" charset="0"/>
              </a:rPr>
              <a:t>False		await		else		import		pass</a:t>
            </a:r>
          </a:p>
          <a:p>
            <a:pPr marL="0" indent="0">
              <a:buNone/>
            </a:pPr>
            <a:r>
              <a:rPr lang="en-US" dirty="0">
                <a:latin typeface="Times New Roman" panose="02020603050405020304" pitchFamily="18" charset="0"/>
                <a:cs typeface="Times New Roman" panose="02020603050405020304" pitchFamily="18" charset="0"/>
              </a:rPr>
              <a:t>None		break		except	in			raise</a:t>
            </a:r>
          </a:p>
          <a:p>
            <a:pPr marL="0" indent="0">
              <a:buNone/>
            </a:pPr>
            <a:r>
              <a:rPr lang="en-US" dirty="0">
                <a:latin typeface="Times New Roman" panose="02020603050405020304" pitchFamily="18" charset="0"/>
                <a:cs typeface="Times New Roman" panose="02020603050405020304" pitchFamily="18" charset="0"/>
              </a:rPr>
              <a:t>True		class		is		return			try</a:t>
            </a:r>
          </a:p>
          <a:p>
            <a:pPr marL="0" indent="0">
              <a:buNone/>
            </a:pPr>
            <a:r>
              <a:rPr lang="en-US" dirty="0">
                <a:latin typeface="Times New Roman" panose="02020603050405020304" pitchFamily="18" charset="0"/>
                <a:cs typeface="Times New Roman" panose="02020603050405020304" pitchFamily="18" charset="0"/>
              </a:rPr>
              <a:t>continue	for		</a:t>
            </a:r>
            <a:r>
              <a:rPr lang="en-US" dirty="0" err="1">
                <a:latin typeface="Times New Roman" panose="02020603050405020304" pitchFamily="18" charset="0"/>
                <a:cs typeface="Times New Roman" panose="02020603050405020304" pitchFamily="18" charset="0"/>
              </a:rPr>
              <a:t>def</a:t>
            </a:r>
            <a:r>
              <a:rPr lang="en-US" dirty="0">
                <a:latin typeface="Times New Roman" panose="02020603050405020304" pitchFamily="18" charset="0"/>
                <a:cs typeface="Times New Roman" panose="02020603050405020304" pitchFamily="18" charset="0"/>
              </a:rPr>
              <a:t>		from			if</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40956288"/>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109" y="180109"/>
            <a:ext cx="11748655" cy="581891"/>
          </a:xfrm>
        </p:spPr>
        <p:txBody>
          <a:bodyPr>
            <a:normAutofit fontScale="90000"/>
          </a:bodyPr>
          <a:lstStyle/>
          <a:p>
            <a:r>
              <a:rPr lang="en-US" dirty="0">
                <a:latin typeface="Times New Roman" panose="02020603050405020304" pitchFamily="18" charset="0"/>
                <a:cs typeface="Times New Roman" panose="02020603050405020304" pitchFamily="18" charset="0"/>
              </a:rPr>
              <a:t>String Operations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80109" y="886690"/>
            <a:ext cx="11748655" cy="5777345"/>
          </a:xfrm>
        </p:spPr>
        <p:txBody>
          <a:bodyPr/>
          <a:lstStyle/>
          <a:p>
            <a:pPr marL="0" indent="0">
              <a:buNone/>
            </a:pPr>
            <a:r>
              <a:rPr lang="en-US" dirty="0">
                <a:latin typeface="Times New Roman" panose="02020603050405020304" pitchFamily="18" charset="0"/>
                <a:cs typeface="Times New Roman" panose="02020603050405020304" pitchFamily="18" charset="0"/>
              </a:rPr>
              <a:t>Python allows certain operations on string data type such as </a:t>
            </a:r>
            <a:r>
              <a:rPr lang="en-US" dirty="0" err="1">
                <a:latin typeface="Times New Roman" panose="02020603050405020304" pitchFamily="18" charset="0"/>
                <a:cs typeface="Times New Roman" panose="02020603050405020304" pitchFamily="18" charset="0"/>
              </a:rPr>
              <a:t>concatenation,repetition,membership</a:t>
            </a:r>
            <a:r>
              <a:rPr lang="en-US" dirty="0">
                <a:latin typeface="Times New Roman" panose="02020603050405020304" pitchFamily="18" charset="0"/>
                <a:cs typeface="Times New Roman" panose="02020603050405020304" pitchFamily="18" charset="0"/>
              </a:rPr>
              <a:t>, comparing and slicing</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Concatenation Strings using + Operator</a:t>
            </a:r>
          </a:p>
          <a:p>
            <a:pPr marL="0" indent="0">
              <a:buNone/>
            </a:pPr>
            <a:r>
              <a:rPr lang="en-US" dirty="0">
                <a:latin typeface="Times New Roman" panose="02020603050405020304" pitchFamily="18" charset="0"/>
                <a:cs typeface="Times New Roman" panose="02020603050405020304" pitchFamily="18" charset="0"/>
              </a:rPr>
              <a:t>Concatenating two strings means joining two strings.</a:t>
            </a:r>
          </a:p>
          <a:p>
            <a:pPr marL="0" indent="0">
              <a:buNone/>
            </a:pPr>
            <a:r>
              <a:rPr lang="en-US" dirty="0">
                <a:latin typeface="Times New Roman" panose="02020603050405020304" pitchFamily="18" charset="0"/>
                <a:cs typeface="Times New Roman" panose="02020603050405020304" pitchFamily="18" charset="0"/>
              </a:rPr>
              <a:t>Str1=“Hello”</a:t>
            </a:r>
          </a:p>
          <a:p>
            <a:pPr marL="0" indent="0">
              <a:buNone/>
            </a:pPr>
            <a:r>
              <a:rPr lang="en-US" dirty="0">
                <a:latin typeface="Times New Roman" panose="02020603050405020304" pitchFamily="18" charset="0"/>
                <a:cs typeface="Times New Roman" panose="02020603050405020304" pitchFamily="18" charset="0"/>
              </a:rPr>
              <a:t>Str2=“World”</a:t>
            </a:r>
          </a:p>
          <a:p>
            <a:pPr marL="0" indent="0">
              <a:buNone/>
            </a:pPr>
            <a:r>
              <a:rPr lang="en-US" dirty="0">
                <a:latin typeface="Times New Roman" panose="02020603050405020304" pitchFamily="18" charset="0"/>
                <a:cs typeface="Times New Roman" panose="02020603050405020304" pitchFamily="18" charset="0"/>
              </a:rPr>
              <a:t>Str3=Str1+Str2</a:t>
            </a:r>
          </a:p>
          <a:p>
            <a:pPr marL="0" indent="0">
              <a:buNone/>
            </a:pPr>
            <a:r>
              <a:rPr lang="en-US" dirty="0">
                <a:latin typeface="Times New Roman" panose="02020603050405020304" pitchFamily="18" charset="0"/>
                <a:cs typeface="Times New Roman" panose="02020603050405020304" pitchFamily="18" charset="0"/>
              </a:rPr>
              <a:t>print(Str3)</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HelloWorld</a:t>
            </a:r>
          </a:p>
        </p:txBody>
      </p:sp>
    </p:spTree>
    <p:extLst>
      <p:ext uri="{BB962C8B-B14F-4D97-AF65-F5344CB8AC3E}">
        <p14:creationId xmlns:p14="http://schemas.microsoft.com/office/powerpoint/2010/main" val="56766861"/>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109" y="180109"/>
            <a:ext cx="11748655" cy="581891"/>
          </a:xfrm>
        </p:spPr>
        <p:txBody>
          <a:bodyPr>
            <a:normAutofit fontScale="90000"/>
          </a:bodyPr>
          <a:lstStyle/>
          <a:p>
            <a:r>
              <a:rPr lang="en-US" dirty="0">
                <a:latin typeface="Times New Roman" panose="02020603050405020304" pitchFamily="18" charset="0"/>
                <a:cs typeface="Times New Roman" panose="02020603050405020304" pitchFamily="18" charset="0"/>
              </a:rPr>
              <a:t>Concatenation or joining Strings Using join() Method</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80109" y="886690"/>
            <a:ext cx="11748655" cy="5777345"/>
          </a:xfrm>
        </p:spPr>
        <p:txBody>
          <a:bodyPr/>
          <a:lstStyle/>
          <a:p>
            <a:pPr marL="0" indent="0">
              <a:buNone/>
            </a:pPr>
            <a:r>
              <a:rPr lang="en-US" dirty="0">
                <a:latin typeface="Times New Roman" panose="02020603050405020304" pitchFamily="18" charset="0"/>
                <a:cs typeface="Times New Roman" panose="02020603050405020304" pitchFamily="18" charset="0"/>
              </a:rPr>
              <a:t>The join() method provides a flexible to create strings from </a:t>
            </a:r>
            <a:r>
              <a:rPr lang="en-US" dirty="0" err="1">
                <a:latin typeface="Times New Roman" panose="02020603050405020304" pitchFamily="18" charset="0"/>
                <a:cs typeface="Times New Roman" panose="02020603050405020304" pitchFamily="18" charset="0"/>
              </a:rPr>
              <a:t>iterable</a:t>
            </a:r>
            <a:r>
              <a:rPr lang="en-US" dirty="0">
                <a:latin typeface="Times New Roman" panose="02020603050405020304" pitchFamily="18" charset="0"/>
                <a:cs typeface="Times New Roman" panose="02020603050405020304" pitchFamily="18" charset="0"/>
              </a:rPr>
              <a:t> objects.</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Syntax:  </a:t>
            </a:r>
            <a:r>
              <a:rPr lang="en-US" dirty="0" err="1">
                <a:latin typeface="Times New Roman" panose="02020603050405020304" pitchFamily="18" charset="0"/>
                <a:cs typeface="Times New Roman" panose="02020603050405020304" pitchFamily="18" charset="0"/>
              </a:rPr>
              <a:t>separator_string.join</a:t>
            </a:r>
            <a:r>
              <a:rPr lang="en-US" dirty="0">
                <a:latin typeface="Times New Roman" panose="02020603050405020304" pitchFamily="18" charset="0"/>
                <a:cs typeface="Times New Roman" panose="02020603050405020304" pitchFamily="18" charset="0"/>
              </a:rPr>
              <a:t>(sequence)</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separator=$</a:t>
            </a:r>
          </a:p>
          <a:p>
            <a:pPr marL="0" indent="0">
              <a:buNone/>
            </a:pPr>
            <a:r>
              <a:rPr lang="en-US" dirty="0" err="1">
                <a:latin typeface="Times New Roman" panose="02020603050405020304" pitchFamily="18" charset="0"/>
                <a:cs typeface="Times New Roman" panose="02020603050405020304" pitchFamily="18" charset="0"/>
              </a:rPr>
              <a:t>str</a:t>
            </a:r>
            <a:r>
              <a:rPr lang="en-US" dirty="0">
                <a:latin typeface="Times New Roman" panose="02020603050405020304" pitchFamily="18" charset="0"/>
                <a:cs typeface="Times New Roman" panose="02020603050405020304" pitchFamily="18" charset="0"/>
              </a:rPr>
              <a:t>=“Hello”</a:t>
            </a:r>
          </a:p>
          <a:p>
            <a:pPr marL="0" indent="0">
              <a:buNone/>
            </a:pPr>
            <a:r>
              <a:rPr lang="en-US" dirty="0">
                <a:latin typeface="Times New Roman" panose="02020603050405020304" pitchFamily="18" charset="0"/>
                <a:cs typeface="Times New Roman" panose="02020603050405020304" pitchFamily="18" charset="0"/>
              </a:rPr>
              <a:t>print(“join with strings:”,</a:t>
            </a:r>
            <a:r>
              <a:rPr lang="en-US" dirty="0" err="1">
                <a:latin typeface="Times New Roman" panose="02020603050405020304" pitchFamily="18" charset="0"/>
                <a:cs typeface="Times New Roman" panose="02020603050405020304" pitchFamily="18" charset="0"/>
              </a:rPr>
              <a:t>separator.join</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str</a:t>
            </a:r>
            <a:r>
              <a:rPr lang="en-US" dirty="0">
                <a:latin typeface="Times New Roman" panose="02020603050405020304" pitchFamily="18" charset="0"/>
                <a:cs typeface="Times New Roman" panose="02020603050405020304" pitchFamily="18" charset="0"/>
              </a:rPr>
              <a:t>))</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Join with strings : </a:t>
            </a:r>
            <a:r>
              <a:rPr lang="en-US" dirty="0" err="1">
                <a:latin typeface="Times New Roman" panose="02020603050405020304" pitchFamily="18" charset="0"/>
                <a:cs typeface="Times New Roman" panose="02020603050405020304" pitchFamily="18" charset="0"/>
              </a:rPr>
              <a:t>H$e$l$l$o</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51963681"/>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109" y="180109"/>
            <a:ext cx="11748655" cy="581891"/>
          </a:xfrm>
        </p:spPr>
        <p:txBody>
          <a:bodyPr>
            <a:normAutofit fontScale="90000"/>
          </a:bodyPr>
          <a:lstStyle/>
          <a:p>
            <a:r>
              <a:rPr lang="en-US" dirty="0">
                <a:latin typeface="Times New Roman" panose="02020603050405020304" pitchFamily="18" charset="0"/>
                <a:cs typeface="Times New Roman" panose="02020603050405020304" pitchFamily="18" charset="0"/>
              </a:rPr>
              <a:t>Repetition of Strings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80109" y="886690"/>
            <a:ext cx="11748655" cy="5777345"/>
          </a:xfrm>
        </p:spPr>
        <p:txBody>
          <a:bodyPr/>
          <a:lstStyle/>
          <a:p>
            <a:pPr marL="0" indent="0">
              <a:buNone/>
            </a:pPr>
            <a:r>
              <a:rPr lang="en-US" dirty="0">
                <a:latin typeface="Times New Roman" panose="02020603050405020304" pitchFamily="18" charset="0"/>
                <a:cs typeface="Times New Roman" panose="02020603050405020304" pitchFamily="18" charset="0"/>
              </a:rPr>
              <a:t>Python allows us to repeat the given string using repetition operator which is denoted by symbol *.</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err="1">
                <a:latin typeface="Times New Roman" panose="02020603050405020304" pitchFamily="18" charset="0"/>
                <a:cs typeface="Times New Roman" panose="02020603050405020304" pitchFamily="18" charset="0"/>
              </a:rPr>
              <a:t>str</a:t>
            </a:r>
            <a:r>
              <a:rPr lang="en-US" dirty="0">
                <a:latin typeface="Times New Roman" panose="02020603050405020304" pitchFamily="18" charset="0"/>
                <a:cs typeface="Times New Roman" panose="02020603050405020304" pitchFamily="18" charset="0"/>
              </a:rPr>
              <a:t>=“India”</a:t>
            </a:r>
          </a:p>
          <a:p>
            <a:pPr marL="0" indent="0">
              <a:buNone/>
            </a:pPr>
            <a:r>
              <a:rPr lang="en-US" dirty="0">
                <a:latin typeface="Times New Roman" panose="02020603050405020304" pitchFamily="18" charset="0"/>
                <a:cs typeface="Times New Roman" panose="02020603050405020304" pitchFamily="18" charset="0"/>
              </a:rPr>
              <a:t>print(</a:t>
            </a:r>
            <a:r>
              <a:rPr lang="en-US" dirty="0" err="1">
                <a:latin typeface="Times New Roman" panose="02020603050405020304" pitchFamily="18" charset="0"/>
                <a:cs typeface="Times New Roman" panose="02020603050405020304" pitchFamily="18" charset="0"/>
              </a:rPr>
              <a:t>str</a:t>
            </a:r>
            <a:r>
              <a:rPr lang="en-US" dirty="0">
                <a:latin typeface="Times New Roman" panose="02020603050405020304" pitchFamily="18" charset="0"/>
                <a:cs typeface="Times New Roman" panose="02020603050405020304" pitchFamily="18" charset="0"/>
              </a:rPr>
              <a:t>*4)</a:t>
            </a:r>
          </a:p>
          <a:p>
            <a:pPr marL="0" indent="0">
              <a:buNone/>
            </a:pPr>
            <a:r>
              <a:rPr lang="en-US" dirty="0">
                <a:latin typeface="Times New Roman" panose="02020603050405020304" pitchFamily="18" charset="0"/>
                <a:cs typeface="Times New Roman" panose="02020603050405020304" pitchFamily="18" charset="0"/>
              </a:rPr>
              <a:t>India</a:t>
            </a:r>
          </a:p>
          <a:p>
            <a:pPr marL="0" indent="0">
              <a:buNone/>
            </a:pPr>
            <a:r>
              <a:rPr lang="en-US" dirty="0">
                <a:latin typeface="Times New Roman" panose="02020603050405020304" pitchFamily="18" charset="0"/>
                <a:cs typeface="Times New Roman" panose="02020603050405020304" pitchFamily="18" charset="0"/>
              </a:rPr>
              <a:t>India</a:t>
            </a:r>
          </a:p>
          <a:p>
            <a:pPr marL="0" indent="0">
              <a:buNone/>
            </a:pPr>
            <a:r>
              <a:rPr lang="en-US" dirty="0">
                <a:latin typeface="Times New Roman" panose="02020603050405020304" pitchFamily="18" charset="0"/>
                <a:cs typeface="Times New Roman" panose="02020603050405020304" pitchFamily="18" charset="0"/>
              </a:rPr>
              <a:t>India</a:t>
            </a:r>
          </a:p>
          <a:p>
            <a:pPr marL="0" indent="0">
              <a:buNone/>
            </a:pPr>
            <a:r>
              <a:rPr lang="en-US" dirty="0">
                <a:latin typeface="Times New Roman" panose="02020603050405020304" pitchFamily="18" charset="0"/>
                <a:cs typeface="Times New Roman" panose="02020603050405020304" pitchFamily="18" charset="0"/>
              </a:rPr>
              <a:t>India</a:t>
            </a:r>
          </a:p>
        </p:txBody>
      </p:sp>
    </p:spTree>
    <p:extLst>
      <p:ext uri="{BB962C8B-B14F-4D97-AF65-F5344CB8AC3E}">
        <p14:creationId xmlns:p14="http://schemas.microsoft.com/office/powerpoint/2010/main" val="3508232635"/>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109" y="180109"/>
            <a:ext cx="11748655" cy="581891"/>
          </a:xfrm>
        </p:spPr>
        <p:txBody>
          <a:bodyPr>
            <a:normAutofit fontScale="90000"/>
          </a:bodyPr>
          <a:lstStyle/>
          <a:p>
            <a:r>
              <a:rPr lang="en-US" dirty="0">
                <a:latin typeface="Times New Roman" panose="02020603050405020304" pitchFamily="18" charset="0"/>
                <a:cs typeface="Times New Roman" panose="02020603050405020304" pitchFamily="18" charset="0"/>
              </a:rPr>
              <a:t>Membership Operators(in and not in)</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80109" y="886690"/>
            <a:ext cx="11748655" cy="5777345"/>
          </a:xfrm>
        </p:spPr>
        <p:txBody>
          <a:bodyPr/>
          <a:lstStyle/>
          <a:p>
            <a:pPr marL="0" indent="0">
              <a:buNone/>
            </a:pPr>
            <a:r>
              <a:rPr lang="en-US" b="1" dirty="0">
                <a:latin typeface="Times New Roman" panose="02020603050405020304" pitchFamily="18" charset="0"/>
                <a:cs typeface="Times New Roman" panose="02020603050405020304" pitchFamily="18" charset="0"/>
              </a:rPr>
              <a:t>‘in’ Membership Operator</a:t>
            </a:r>
          </a:p>
          <a:p>
            <a:pPr marL="0" indent="0">
              <a:buNone/>
            </a:pPr>
            <a:r>
              <a:rPr lang="en-US" dirty="0">
                <a:latin typeface="Times New Roman" panose="02020603050405020304" pitchFamily="18" charset="0"/>
                <a:cs typeface="Times New Roman" panose="02020603050405020304" pitchFamily="18" charset="0"/>
              </a:rPr>
              <a:t>It is used to check if a particular substring is present in the string defined in our program.</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Syntax:	substring ‘in’ string</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err="1">
                <a:latin typeface="Times New Roman" panose="02020603050405020304" pitchFamily="18" charset="0"/>
                <a:cs typeface="Times New Roman" panose="02020603050405020304" pitchFamily="18" charset="0"/>
              </a:rPr>
              <a:t>str</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Skkward</a:t>
            </a: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print(‘ward’ in </a:t>
            </a:r>
            <a:r>
              <a:rPr lang="en-US" dirty="0" err="1">
                <a:latin typeface="Times New Roman" panose="02020603050405020304" pitchFamily="18" charset="0"/>
                <a:cs typeface="Times New Roman" panose="02020603050405020304" pitchFamily="18" charset="0"/>
              </a:rPr>
              <a:t>str</a:t>
            </a:r>
            <a:r>
              <a:rPr lang="en-US" dirty="0">
                <a:latin typeface="Times New Roman" panose="02020603050405020304" pitchFamily="18" charset="0"/>
                <a:cs typeface="Times New Roman" panose="02020603050405020304" pitchFamily="18" charset="0"/>
              </a:rPr>
              <a:t>)</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True</a:t>
            </a:r>
          </a:p>
        </p:txBody>
      </p:sp>
    </p:spTree>
    <p:extLst>
      <p:ext uri="{BB962C8B-B14F-4D97-AF65-F5344CB8AC3E}">
        <p14:creationId xmlns:p14="http://schemas.microsoft.com/office/powerpoint/2010/main" val="1872695654"/>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0109" y="886690"/>
            <a:ext cx="11748655" cy="5777345"/>
          </a:xfrm>
        </p:spPr>
        <p:txBody>
          <a:bodyPr/>
          <a:lstStyle/>
          <a:p>
            <a:pPr marL="0" indent="0">
              <a:buNone/>
            </a:pPr>
            <a:r>
              <a:rPr lang="en-US" b="1" dirty="0">
                <a:latin typeface="Times New Roman" panose="02020603050405020304" pitchFamily="18" charset="0"/>
                <a:cs typeface="Times New Roman" panose="02020603050405020304" pitchFamily="18" charset="0"/>
              </a:rPr>
              <a:t>‘not in’ Membership Operator</a:t>
            </a:r>
          </a:p>
          <a:p>
            <a:pPr marL="0" indent="0">
              <a:buNone/>
            </a:pPr>
            <a:r>
              <a:rPr lang="en-US" dirty="0">
                <a:latin typeface="Times New Roman" panose="02020603050405020304" pitchFamily="18" charset="0"/>
                <a:cs typeface="Times New Roman" panose="02020603050405020304" pitchFamily="18" charset="0"/>
              </a:rPr>
              <a:t>It is used to check if a particular substring is not present in the string defined in our program.</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Syntax:	substring ‘not in’ string</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err="1">
                <a:latin typeface="Times New Roman" panose="02020603050405020304" pitchFamily="18" charset="0"/>
                <a:cs typeface="Times New Roman" panose="02020603050405020304" pitchFamily="18" charset="0"/>
              </a:rPr>
              <a:t>str</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Skkward</a:t>
            </a: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print(‘wad’ not in str)</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err="1">
                <a:latin typeface="Times New Roman" panose="02020603050405020304" pitchFamily="18" charset="0"/>
                <a:cs typeface="Times New Roman" panose="02020603050405020304" pitchFamily="18" charset="0"/>
              </a:rPr>
              <a:t>ture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6389360"/>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109" y="180109"/>
            <a:ext cx="11748655" cy="581891"/>
          </a:xfrm>
        </p:spPr>
        <p:txBody>
          <a:bodyPr>
            <a:normAutofit fontScale="90000"/>
          </a:bodyPr>
          <a:lstStyle/>
          <a:p>
            <a:r>
              <a:rPr lang="en-US" dirty="0">
                <a:latin typeface="Times New Roman" panose="02020603050405020304" pitchFamily="18" charset="0"/>
                <a:cs typeface="Times New Roman" panose="02020603050405020304" pitchFamily="18" charset="0"/>
              </a:rPr>
              <a:t>Comparing Strings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80109" y="886690"/>
            <a:ext cx="11748655" cy="5777345"/>
          </a:xfrm>
        </p:spPr>
        <p:txBody>
          <a:bodyPr/>
          <a:lstStyle/>
          <a:p>
            <a:pPr marL="0" indent="0">
              <a:buNone/>
            </a:pPr>
            <a:r>
              <a:rPr lang="en-US" dirty="0">
                <a:latin typeface="Times New Roman" panose="02020603050405020304" pitchFamily="18" charset="0"/>
                <a:cs typeface="Times New Roman" panose="02020603050405020304" pitchFamily="18" charset="0"/>
              </a:rPr>
              <a:t>We can compare strings by using the comparison operators(==,!=,&gt;,&lt;,and&lt;=).</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str1=“</a:t>
            </a:r>
            <a:r>
              <a:rPr lang="en-US" dirty="0" err="1">
                <a:latin typeface="Times New Roman" panose="02020603050405020304" pitchFamily="18" charset="0"/>
                <a:cs typeface="Times New Roman" panose="02020603050405020304" pitchFamily="18" charset="0"/>
              </a:rPr>
              <a:t>Bcom</a:t>
            </a: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str2=“BCA”</a:t>
            </a:r>
          </a:p>
          <a:p>
            <a:pPr marL="0" indent="0">
              <a:buNone/>
            </a:pPr>
            <a:r>
              <a:rPr lang="en-US" dirty="0">
                <a:latin typeface="Times New Roman" panose="02020603050405020304" pitchFamily="18" charset="0"/>
                <a:cs typeface="Times New Roman" panose="02020603050405020304" pitchFamily="18" charset="0"/>
              </a:rPr>
              <a:t>print(‘(str1==str2)=‘,str1==str2)</a:t>
            </a:r>
          </a:p>
          <a:p>
            <a:pPr marL="0" indent="0">
              <a:buNone/>
            </a:pPr>
            <a:r>
              <a:rPr lang="en-US" dirty="0">
                <a:latin typeface="Times New Roman" panose="02020603050405020304" pitchFamily="18" charset="0"/>
                <a:cs typeface="Times New Roman" panose="02020603050405020304" pitchFamily="18" charset="0"/>
              </a:rPr>
              <a:t>print(‘(str1!=str2)=‘,</a:t>
            </a:r>
            <a:r>
              <a:rPr lang="en-US" dirty="0" err="1">
                <a:latin typeface="Times New Roman" panose="02020603050405020304" pitchFamily="18" charset="0"/>
                <a:cs typeface="Times New Roman" panose="02020603050405020304" pitchFamily="18" charset="0"/>
              </a:rPr>
              <a:t>str</a:t>
            </a:r>
            <a:r>
              <a:rPr lang="en-US" dirty="0">
                <a:latin typeface="Times New Roman" panose="02020603050405020304" pitchFamily="18" charset="0"/>
                <a:cs typeface="Times New Roman" panose="02020603050405020304" pitchFamily="18" charset="0"/>
              </a:rPr>
              <a:t>!=str2)</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(str1==str2)=False</a:t>
            </a:r>
          </a:p>
          <a:p>
            <a:pPr marL="0" indent="0">
              <a:buNone/>
            </a:pPr>
            <a:r>
              <a:rPr lang="en-US" dirty="0">
                <a:latin typeface="Times New Roman" panose="02020603050405020304" pitchFamily="18" charset="0"/>
                <a:cs typeface="Times New Roman" panose="02020603050405020304" pitchFamily="18" charset="0"/>
              </a:rPr>
              <a:t>(str1!=str2)=True</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41849078"/>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109" y="180109"/>
            <a:ext cx="11748655" cy="581891"/>
          </a:xfrm>
        </p:spPr>
        <p:txBody>
          <a:bodyPr>
            <a:normAutofit fontScale="90000"/>
          </a:bodyPr>
          <a:lstStyle/>
          <a:p>
            <a:r>
              <a:rPr lang="en-US" dirty="0">
                <a:latin typeface="Times New Roman" panose="02020603050405020304" pitchFamily="18" charset="0"/>
                <a:cs typeface="Times New Roman" panose="02020603050405020304" pitchFamily="18" charset="0"/>
              </a:rPr>
              <a:t>Slicing</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80109" y="886690"/>
            <a:ext cx="11748655" cy="5777345"/>
          </a:xfrm>
        </p:spPr>
        <p:txBody>
          <a:bodyPr/>
          <a:lstStyle/>
          <a:p>
            <a:pPr marL="0" indent="0">
              <a:buNone/>
            </a:pPr>
            <a:r>
              <a:rPr lang="en-US" dirty="0">
                <a:latin typeface="Times New Roman" panose="02020603050405020304" pitchFamily="18" charset="0"/>
                <a:cs typeface="Times New Roman" panose="02020603050405020304" pitchFamily="18" charset="0"/>
              </a:rPr>
              <a:t>In python to access some part of a string or substring we use a method called slicing.</a:t>
            </a:r>
          </a:p>
          <a:p>
            <a:pPr marL="0" indent="0">
              <a:buNone/>
            </a:pPr>
            <a:r>
              <a:rPr lang="en-US" dirty="0">
                <a:latin typeface="Times New Roman" panose="02020603050405020304" pitchFamily="18" charset="0"/>
                <a:cs typeface="Times New Roman" panose="02020603050405020304" pitchFamily="18" charset="0"/>
              </a:rPr>
              <a:t>The slicing operator[</a:t>
            </a:r>
            <a:r>
              <a:rPr lang="en-US" dirty="0" err="1">
                <a:latin typeface="Times New Roman" panose="02020603050405020304" pitchFamily="18" charset="0"/>
                <a:cs typeface="Times New Roman" panose="02020603050405020304" pitchFamily="18" charset="0"/>
              </a:rPr>
              <a:t>start:end</a:t>
            </a:r>
            <a:r>
              <a:rPr lang="en-US" dirty="0">
                <a:latin typeface="Times New Roman" panose="02020603050405020304" pitchFamily="18" charset="0"/>
                <a:cs typeface="Times New Roman" panose="02020603050405020304" pitchFamily="18" charset="0"/>
              </a:rPr>
              <a:t>] is used for slicing.</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err="1">
                <a:latin typeface="Times New Roman" panose="02020603050405020304" pitchFamily="18" charset="0"/>
                <a:cs typeface="Times New Roman" panose="02020603050405020304" pitchFamily="18" charset="0"/>
              </a:rPr>
              <a:t>str</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NationalCollege</a:t>
            </a: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print(</a:t>
            </a:r>
            <a:r>
              <a:rPr lang="en-US" dirty="0" err="1">
                <a:latin typeface="Times New Roman" panose="02020603050405020304" pitchFamily="18" charset="0"/>
                <a:cs typeface="Times New Roman" panose="02020603050405020304" pitchFamily="18" charset="0"/>
              </a:rPr>
              <a:t>str</a:t>
            </a:r>
            <a:r>
              <a:rPr lang="en-US" dirty="0">
                <a:latin typeface="Times New Roman" panose="02020603050405020304" pitchFamily="18" charset="0"/>
                <a:cs typeface="Times New Roman" panose="02020603050405020304" pitchFamily="18" charset="0"/>
              </a:rPr>
              <a:t>[0:3])</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Output:</a:t>
            </a:r>
          </a:p>
          <a:p>
            <a:pPr marL="0" indent="0">
              <a:buNone/>
            </a:pPr>
            <a:r>
              <a:rPr lang="en-US" dirty="0">
                <a:latin typeface="Times New Roman" panose="02020603050405020304" pitchFamily="18" charset="0"/>
                <a:cs typeface="Times New Roman" panose="02020603050405020304" pitchFamily="18" charset="0"/>
              </a:rPr>
              <a:t>Nat</a:t>
            </a:r>
          </a:p>
          <a:p>
            <a:pPr marL="0" indent="0">
              <a:buNone/>
            </a:pPr>
            <a:r>
              <a:rPr lang="en-US" b="1" dirty="0">
                <a:latin typeface="Times New Roman" panose="02020603050405020304" pitchFamily="18" charset="0"/>
                <a:cs typeface="Times New Roman" panose="02020603050405020304" pitchFamily="18" charset="0"/>
              </a:rPr>
              <a:t>Negative Slicing of String-</a:t>
            </a:r>
            <a:r>
              <a:rPr lang="en-US" dirty="0">
                <a:latin typeface="Times New Roman" panose="02020603050405020304" pitchFamily="18" charset="0"/>
                <a:cs typeface="Times New Roman" panose="02020603050405020304" pitchFamily="18" charset="0"/>
              </a:rPr>
              <a:t>The  negative indexing starts from the rightmost character in the string</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25814740"/>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109" y="180109"/>
            <a:ext cx="11748655" cy="581891"/>
          </a:xfrm>
        </p:spPr>
        <p:txBody>
          <a:bodyPr>
            <a:normAutofit fontScale="90000"/>
          </a:bodyPr>
          <a:lstStyle/>
          <a:p>
            <a:r>
              <a:rPr lang="en-US" dirty="0">
                <a:latin typeface="Times New Roman" panose="02020603050405020304" pitchFamily="18" charset="0"/>
                <a:cs typeface="Times New Roman" panose="02020603050405020304" pitchFamily="18" charset="0"/>
              </a:rPr>
              <a:t>Format Specifiers </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80109" y="886690"/>
            <a:ext cx="11748655" cy="5777345"/>
          </a:xfrm>
        </p:spPr>
        <p:txBody>
          <a:bodyPr/>
          <a:lstStyle/>
          <a:p>
            <a:pPr marL="0" indent="0">
              <a:buNone/>
            </a:pPr>
            <a:r>
              <a:rPr lang="en-US" dirty="0">
                <a:latin typeface="Times New Roman" panose="02020603050405020304" pitchFamily="18" charset="0"/>
                <a:cs typeface="Times New Roman" panose="02020603050405020304" pitchFamily="18" charset="0"/>
              </a:rPr>
              <a:t>The format specifiers used to control the formatting of values when they are printed or displayed as strings. Format specifiers are used with </a:t>
            </a:r>
            <a:r>
              <a:rPr lang="en-US" dirty="0" err="1">
                <a:latin typeface="Times New Roman" panose="02020603050405020304" pitchFamily="18" charset="0"/>
                <a:cs typeface="Times New Roman" panose="02020603050405020304" pitchFamily="18" charset="0"/>
              </a:rPr>
              <a:t>str.fomat</a:t>
            </a:r>
            <a:r>
              <a:rPr lang="en-US" dirty="0">
                <a:latin typeface="Times New Roman" panose="02020603050405020304" pitchFamily="18" charset="0"/>
                <a:cs typeface="Times New Roman" panose="02020603050405020304" pitchFamily="18" charset="0"/>
              </a:rPr>
              <a:t>() method.</a:t>
            </a:r>
          </a:p>
          <a:p>
            <a:pPr marL="0" indent="0">
              <a:buNone/>
            </a:pPr>
            <a:endParaRPr lang="en-US" dirty="0">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514748748"/>
              </p:ext>
            </p:extLst>
          </p:nvPr>
        </p:nvGraphicFramePr>
        <p:xfrm>
          <a:off x="180108" y="2216726"/>
          <a:ext cx="11748656" cy="4502724"/>
        </p:xfrm>
        <a:graphic>
          <a:graphicData uri="http://schemas.openxmlformats.org/drawingml/2006/table">
            <a:tbl>
              <a:tblPr firstRow="1" bandRow="1">
                <a:tableStyleId>{5C22544A-7EE6-4342-B048-85BDC9FD1C3A}</a:tableStyleId>
              </a:tblPr>
              <a:tblGrid>
                <a:gridCol w="2673928">
                  <a:extLst>
                    <a:ext uri="{9D8B030D-6E8A-4147-A177-3AD203B41FA5}">
                      <a16:colId xmlns:a16="http://schemas.microsoft.com/office/drawing/2014/main" val="1625925604"/>
                    </a:ext>
                  </a:extLst>
                </a:gridCol>
                <a:gridCol w="9074728">
                  <a:extLst>
                    <a:ext uri="{9D8B030D-6E8A-4147-A177-3AD203B41FA5}">
                      <a16:colId xmlns:a16="http://schemas.microsoft.com/office/drawing/2014/main" val="2446657199"/>
                    </a:ext>
                  </a:extLst>
                </a:gridCol>
              </a:tblGrid>
              <a:tr h="889461">
                <a:tc>
                  <a:txBody>
                    <a:bodyPr/>
                    <a:lstStyle/>
                    <a:p>
                      <a:pPr algn="ctr"/>
                      <a:r>
                        <a:rPr lang="en-US" sz="2800" dirty="0">
                          <a:latin typeface="Times New Roman" panose="02020603050405020304" pitchFamily="18" charset="0"/>
                          <a:cs typeface="Times New Roman" panose="02020603050405020304" pitchFamily="18" charset="0"/>
                        </a:rPr>
                        <a:t>Format Specifier</a:t>
                      </a:r>
                      <a:endParaRPr lang="en-IN" sz="2800" dirty="0">
                        <a:latin typeface="Times New Roman" panose="02020603050405020304" pitchFamily="18" charset="0"/>
                        <a:cs typeface="Times New Roman" panose="02020603050405020304" pitchFamily="18" charset="0"/>
                      </a:endParaRPr>
                    </a:p>
                  </a:txBody>
                  <a:tcPr/>
                </a:tc>
                <a:tc>
                  <a:txBody>
                    <a:bodyPr/>
                    <a:lstStyle/>
                    <a:p>
                      <a:pPr algn="ctr"/>
                      <a:r>
                        <a:rPr lang="en-US" sz="2800" dirty="0">
                          <a:latin typeface="Times New Roman" panose="02020603050405020304" pitchFamily="18" charset="0"/>
                          <a:cs typeface="Times New Roman" panose="02020603050405020304" pitchFamily="18" charset="0"/>
                        </a:rPr>
                        <a:t>Description</a:t>
                      </a:r>
                      <a:endParaRPr lang="en-IN" sz="2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184676431"/>
                  </a:ext>
                </a:extLst>
              </a:tr>
              <a:tr h="889461">
                <a:tc>
                  <a:txBody>
                    <a:bodyPr/>
                    <a:lstStyle/>
                    <a:p>
                      <a:pPr algn="ctr"/>
                      <a:r>
                        <a:rPr lang="en-US" sz="2800" dirty="0">
                          <a:latin typeface="Times New Roman" panose="02020603050405020304" pitchFamily="18" charset="0"/>
                          <a:cs typeface="Times New Roman" panose="02020603050405020304" pitchFamily="18" charset="0"/>
                        </a:rPr>
                        <a:t>%s</a:t>
                      </a:r>
                      <a:endParaRPr lang="en-IN" sz="2800" dirty="0">
                        <a:latin typeface="Times New Roman" panose="02020603050405020304" pitchFamily="18" charset="0"/>
                        <a:cs typeface="Times New Roman" panose="02020603050405020304" pitchFamily="18" charset="0"/>
                      </a:endParaRPr>
                    </a:p>
                  </a:txBody>
                  <a:tcPr/>
                </a:tc>
                <a:tc>
                  <a:txBody>
                    <a:bodyPr/>
                    <a:lstStyle/>
                    <a:p>
                      <a:pPr algn="ctr"/>
                      <a:r>
                        <a:rPr lang="en-US" sz="2800" dirty="0">
                          <a:latin typeface="Times New Roman" panose="02020603050405020304" pitchFamily="18" charset="0"/>
                          <a:cs typeface="Times New Roman" panose="02020603050405020304" pitchFamily="18" charset="0"/>
                        </a:rPr>
                        <a:t>The %s specifier is used to format strings</a:t>
                      </a:r>
                      <a:endParaRPr lang="en-IN" sz="2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90356206"/>
                  </a:ext>
                </a:extLst>
              </a:tr>
              <a:tr h="889461">
                <a:tc>
                  <a:txBody>
                    <a:bodyPr/>
                    <a:lstStyle/>
                    <a:p>
                      <a:pPr algn="ctr"/>
                      <a:r>
                        <a:rPr lang="en-US" sz="2800" dirty="0">
                          <a:latin typeface="Times New Roman" panose="02020603050405020304" pitchFamily="18" charset="0"/>
                          <a:cs typeface="Times New Roman" panose="02020603050405020304" pitchFamily="18" charset="0"/>
                        </a:rPr>
                        <a:t>%d</a:t>
                      </a:r>
                      <a:endParaRPr lang="en-IN" sz="2800" dirty="0">
                        <a:latin typeface="Times New Roman" panose="02020603050405020304" pitchFamily="18" charset="0"/>
                        <a:cs typeface="Times New Roman" panose="02020603050405020304" pitchFamily="18" charset="0"/>
                      </a:endParaRPr>
                    </a:p>
                  </a:txBody>
                  <a:tcPr/>
                </a:tc>
                <a:tc>
                  <a:txBody>
                    <a:bodyPr/>
                    <a:lstStyle/>
                    <a:p>
                      <a:pPr algn="ctr"/>
                      <a:r>
                        <a:rPr lang="en-US" sz="2800" dirty="0">
                          <a:latin typeface="Times New Roman" panose="02020603050405020304" pitchFamily="18" charset="0"/>
                          <a:cs typeface="Times New Roman" panose="02020603050405020304" pitchFamily="18" charset="0"/>
                        </a:rPr>
                        <a:t>The %d is used to format integers</a:t>
                      </a:r>
                      <a:endParaRPr lang="en-IN" sz="2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56664438"/>
                  </a:ext>
                </a:extLst>
              </a:tr>
              <a:tr h="889461">
                <a:tc>
                  <a:txBody>
                    <a:bodyPr/>
                    <a:lstStyle/>
                    <a:p>
                      <a:pPr algn="ctr"/>
                      <a:r>
                        <a:rPr lang="en-US" sz="2800" dirty="0">
                          <a:latin typeface="Times New Roman" panose="02020603050405020304" pitchFamily="18" charset="0"/>
                          <a:cs typeface="Times New Roman" panose="02020603050405020304" pitchFamily="18" charset="0"/>
                        </a:rPr>
                        <a:t>%f</a:t>
                      </a:r>
                      <a:endParaRPr lang="en-IN" sz="2800" dirty="0">
                        <a:latin typeface="Times New Roman" panose="02020603050405020304" pitchFamily="18" charset="0"/>
                        <a:cs typeface="Times New Roman" panose="02020603050405020304" pitchFamily="18" charset="0"/>
                      </a:endParaRPr>
                    </a:p>
                  </a:txBody>
                  <a:tcPr/>
                </a:tc>
                <a:tc>
                  <a:txBody>
                    <a:bodyPr/>
                    <a:lstStyle/>
                    <a:p>
                      <a:pPr algn="ctr"/>
                      <a:r>
                        <a:rPr lang="en-US" sz="2800" dirty="0">
                          <a:latin typeface="Times New Roman" panose="02020603050405020304" pitchFamily="18" charset="0"/>
                          <a:cs typeface="Times New Roman" panose="02020603050405020304" pitchFamily="18" charset="0"/>
                        </a:rPr>
                        <a:t>The %f is used</a:t>
                      </a:r>
                      <a:r>
                        <a:rPr lang="en-US" sz="2800" baseline="0" dirty="0">
                          <a:latin typeface="Times New Roman" panose="02020603050405020304" pitchFamily="18" charset="0"/>
                          <a:cs typeface="Times New Roman" panose="02020603050405020304" pitchFamily="18" charset="0"/>
                        </a:rPr>
                        <a:t> to format floating numbers</a:t>
                      </a:r>
                      <a:endParaRPr lang="en-IN" sz="2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221855876"/>
                  </a:ext>
                </a:extLst>
              </a:tr>
              <a:tr h="889461">
                <a:tc>
                  <a:txBody>
                    <a:bodyPr/>
                    <a:lstStyle/>
                    <a:p>
                      <a:pPr algn="ctr"/>
                      <a:r>
                        <a:rPr lang="en-US" sz="2800" dirty="0">
                          <a:latin typeface="Times New Roman" panose="02020603050405020304" pitchFamily="18" charset="0"/>
                          <a:cs typeface="Times New Roman" panose="02020603050405020304" pitchFamily="18" charset="0"/>
                        </a:rPr>
                        <a:t>%c</a:t>
                      </a:r>
                      <a:endParaRPr lang="en-IN" sz="2800" dirty="0">
                        <a:latin typeface="Times New Roman" panose="02020603050405020304" pitchFamily="18" charset="0"/>
                        <a:cs typeface="Times New Roman" panose="02020603050405020304" pitchFamily="18" charset="0"/>
                      </a:endParaRPr>
                    </a:p>
                  </a:txBody>
                  <a:tcPr/>
                </a:tc>
                <a:tc>
                  <a:txBody>
                    <a:bodyPr/>
                    <a:lstStyle/>
                    <a:p>
                      <a:pPr algn="ctr"/>
                      <a:r>
                        <a:rPr lang="en-US" sz="2800" dirty="0">
                          <a:latin typeface="Times New Roman" panose="02020603050405020304" pitchFamily="18" charset="0"/>
                          <a:cs typeface="Times New Roman" panose="02020603050405020304" pitchFamily="18" charset="0"/>
                        </a:rPr>
                        <a:t>The %c is used to format</a:t>
                      </a:r>
                      <a:r>
                        <a:rPr lang="en-US" sz="2800" baseline="0" dirty="0">
                          <a:latin typeface="Times New Roman" panose="02020603050405020304" pitchFamily="18" charset="0"/>
                          <a:cs typeface="Times New Roman" panose="02020603050405020304" pitchFamily="18" charset="0"/>
                        </a:rPr>
                        <a:t> </a:t>
                      </a:r>
                      <a:r>
                        <a:rPr lang="en-US" sz="2800" baseline="0" dirty="0" err="1">
                          <a:latin typeface="Times New Roman" panose="02020603050405020304" pitchFamily="18" charset="0"/>
                          <a:cs typeface="Times New Roman" panose="02020603050405020304" pitchFamily="18" charset="0"/>
                        </a:rPr>
                        <a:t>charcters</a:t>
                      </a:r>
                      <a:r>
                        <a:rPr lang="en-US" sz="2800" baseline="0" dirty="0">
                          <a:latin typeface="Times New Roman" panose="02020603050405020304" pitchFamily="18" charset="0"/>
                          <a:cs typeface="Times New Roman" panose="02020603050405020304" pitchFamily="18" charset="0"/>
                        </a:rPr>
                        <a:t>.</a:t>
                      </a:r>
                      <a:endParaRPr lang="en-IN" sz="2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988061185"/>
                  </a:ext>
                </a:extLst>
              </a:tr>
            </a:tbl>
          </a:graphicData>
        </a:graphic>
      </p:graphicFrame>
    </p:spTree>
    <p:extLst>
      <p:ext uri="{BB962C8B-B14F-4D97-AF65-F5344CB8AC3E}">
        <p14:creationId xmlns:p14="http://schemas.microsoft.com/office/powerpoint/2010/main" val="3072707285"/>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109" y="180109"/>
            <a:ext cx="11748655" cy="581891"/>
          </a:xfrm>
        </p:spPr>
        <p:txBody>
          <a:bodyPr>
            <a:normAutofit fontScale="90000"/>
          </a:bodyPr>
          <a:lstStyle/>
          <a:p>
            <a:r>
              <a:rPr lang="en-US" dirty="0">
                <a:latin typeface="Times New Roman" panose="02020603050405020304" pitchFamily="18" charset="0"/>
                <a:cs typeface="Times New Roman" panose="02020603050405020304" pitchFamily="18" charset="0"/>
              </a:rPr>
              <a:t>Escape Sequences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80109" y="886690"/>
            <a:ext cx="11748655" cy="5777345"/>
          </a:xfrm>
        </p:spPr>
        <p:txBody>
          <a:bodyPr/>
          <a:lstStyle/>
          <a:p>
            <a:pPr marL="0" indent="0">
              <a:buNone/>
            </a:pPr>
            <a:r>
              <a:rPr lang="en-US" dirty="0">
                <a:latin typeface="Times New Roman" panose="02020603050405020304" pitchFamily="18" charset="0"/>
                <a:cs typeface="Times New Roman" panose="02020603050405020304" pitchFamily="18" charset="0"/>
              </a:rPr>
              <a:t>In python, escape sequences are used to represent special characters in a string.</a:t>
            </a:r>
          </a:p>
          <a:p>
            <a:pPr marL="0" indent="0">
              <a:buNone/>
            </a:pPr>
            <a:r>
              <a:rPr lang="en-US" dirty="0">
                <a:latin typeface="Times New Roman" panose="02020603050405020304" pitchFamily="18" charset="0"/>
                <a:cs typeface="Times New Roman" panose="02020603050405020304" pitchFamily="18" charset="0"/>
              </a:rPr>
              <a:t>An escape sequence starts with backslash \ followed by one or more characters.</a:t>
            </a:r>
          </a:p>
          <a:p>
            <a:pPr marL="0" indent="0">
              <a:buNone/>
            </a:pPr>
            <a:endParaRPr lang="en-US" dirty="0">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173243113"/>
              </p:ext>
            </p:extLst>
          </p:nvPr>
        </p:nvGraphicFramePr>
        <p:xfrm>
          <a:off x="180108" y="2230582"/>
          <a:ext cx="11748656" cy="4433452"/>
        </p:xfrm>
        <a:graphic>
          <a:graphicData uri="http://schemas.openxmlformats.org/drawingml/2006/table">
            <a:tbl>
              <a:tblPr firstRow="1" bandRow="1">
                <a:tableStyleId>{5C22544A-7EE6-4342-B048-85BDC9FD1C3A}</a:tableStyleId>
              </a:tblPr>
              <a:tblGrid>
                <a:gridCol w="5874328">
                  <a:extLst>
                    <a:ext uri="{9D8B030D-6E8A-4147-A177-3AD203B41FA5}">
                      <a16:colId xmlns:a16="http://schemas.microsoft.com/office/drawing/2014/main" val="3623206097"/>
                    </a:ext>
                  </a:extLst>
                </a:gridCol>
                <a:gridCol w="5874328">
                  <a:extLst>
                    <a:ext uri="{9D8B030D-6E8A-4147-A177-3AD203B41FA5}">
                      <a16:colId xmlns:a16="http://schemas.microsoft.com/office/drawing/2014/main" val="1588071495"/>
                    </a:ext>
                  </a:extLst>
                </a:gridCol>
              </a:tblGrid>
              <a:tr h="1108363">
                <a:tc>
                  <a:txBody>
                    <a:bodyPr/>
                    <a:lstStyle/>
                    <a:p>
                      <a:pPr algn="ctr"/>
                      <a:r>
                        <a:rPr lang="en-US" sz="2800" dirty="0">
                          <a:latin typeface="Times New Roman" panose="02020603050405020304" pitchFamily="18" charset="0"/>
                          <a:cs typeface="Times New Roman" panose="02020603050405020304" pitchFamily="18" charset="0"/>
                        </a:rPr>
                        <a:t>Escape Sequence</a:t>
                      </a:r>
                      <a:endParaRPr lang="en-IN" sz="2800" dirty="0">
                        <a:latin typeface="Times New Roman" panose="02020603050405020304" pitchFamily="18" charset="0"/>
                        <a:cs typeface="Times New Roman" panose="02020603050405020304" pitchFamily="18" charset="0"/>
                      </a:endParaRPr>
                    </a:p>
                  </a:txBody>
                  <a:tcPr/>
                </a:tc>
                <a:tc>
                  <a:txBody>
                    <a:bodyPr/>
                    <a:lstStyle/>
                    <a:p>
                      <a:pPr algn="ctr"/>
                      <a:r>
                        <a:rPr lang="en-US" sz="2800" dirty="0">
                          <a:latin typeface="Times New Roman" panose="02020603050405020304" pitchFamily="18" charset="0"/>
                          <a:cs typeface="Times New Roman" panose="02020603050405020304" pitchFamily="18" charset="0"/>
                        </a:rPr>
                        <a:t>Description</a:t>
                      </a:r>
                      <a:endParaRPr lang="en-IN" sz="2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867166989"/>
                  </a:ext>
                </a:extLst>
              </a:tr>
              <a:tr h="1108363">
                <a:tc>
                  <a:txBody>
                    <a:bodyPr/>
                    <a:lstStyle/>
                    <a:p>
                      <a:pPr algn="ctr"/>
                      <a:r>
                        <a:rPr lang="en-US" sz="2800" dirty="0">
                          <a:latin typeface="Times New Roman" panose="02020603050405020304" pitchFamily="18" charset="0"/>
                          <a:cs typeface="Times New Roman" panose="02020603050405020304" pitchFamily="18" charset="0"/>
                        </a:rPr>
                        <a:t>\n</a:t>
                      </a:r>
                      <a:endParaRPr lang="en-IN" sz="2800" dirty="0">
                        <a:latin typeface="Times New Roman" panose="02020603050405020304" pitchFamily="18" charset="0"/>
                        <a:cs typeface="Times New Roman" panose="02020603050405020304" pitchFamily="18" charset="0"/>
                      </a:endParaRPr>
                    </a:p>
                  </a:txBody>
                  <a:tcPr/>
                </a:tc>
                <a:tc>
                  <a:txBody>
                    <a:bodyPr/>
                    <a:lstStyle/>
                    <a:p>
                      <a:pPr algn="ctr"/>
                      <a:r>
                        <a:rPr lang="en-US" sz="2800" dirty="0">
                          <a:latin typeface="Times New Roman" panose="02020603050405020304" pitchFamily="18" charset="0"/>
                          <a:cs typeface="Times New Roman" panose="02020603050405020304" pitchFamily="18" charset="0"/>
                        </a:rPr>
                        <a:t>Inserts a newline into a string</a:t>
                      </a:r>
                      <a:endParaRPr lang="en-IN" sz="2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88905723"/>
                  </a:ext>
                </a:extLst>
              </a:tr>
              <a:tr h="1108363">
                <a:tc>
                  <a:txBody>
                    <a:bodyPr/>
                    <a:lstStyle/>
                    <a:p>
                      <a:pPr algn="ctr"/>
                      <a:r>
                        <a:rPr lang="en-US" sz="2800" dirty="0">
                          <a:latin typeface="Times New Roman" panose="02020603050405020304" pitchFamily="18" charset="0"/>
                          <a:cs typeface="Times New Roman" panose="02020603050405020304" pitchFamily="18" charset="0"/>
                        </a:rPr>
                        <a:t>\t</a:t>
                      </a:r>
                      <a:endParaRPr lang="en-IN" sz="2800" dirty="0">
                        <a:latin typeface="Times New Roman" panose="02020603050405020304" pitchFamily="18" charset="0"/>
                        <a:cs typeface="Times New Roman" panose="02020603050405020304" pitchFamily="18" charset="0"/>
                      </a:endParaRPr>
                    </a:p>
                  </a:txBody>
                  <a:tcPr/>
                </a:tc>
                <a:tc>
                  <a:txBody>
                    <a:bodyPr/>
                    <a:lstStyle/>
                    <a:p>
                      <a:pPr algn="ctr"/>
                      <a:r>
                        <a:rPr lang="en-US" sz="2800" dirty="0">
                          <a:latin typeface="Times New Roman" panose="02020603050405020304" pitchFamily="18" charset="0"/>
                          <a:cs typeface="Times New Roman" panose="02020603050405020304" pitchFamily="18" charset="0"/>
                        </a:rPr>
                        <a:t>Inserts a tab</a:t>
                      </a:r>
                      <a:r>
                        <a:rPr lang="en-US" sz="2800" baseline="0" dirty="0">
                          <a:latin typeface="Times New Roman" panose="02020603050405020304" pitchFamily="18" charset="0"/>
                          <a:cs typeface="Times New Roman" panose="02020603050405020304" pitchFamily="18" charset="0"/>
                        </a:rPr>
                        <a:t> into a string.</a:t>
                      </a:r>
                      <a:endParaRPr lang="en-IN" sz="2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85968973"/>
                  </a:ext>
                </a:extLst>
              </a:tr>
              <a:tr h="1108363">
                <a:tc>
                  <a:txBody>
                    <a:bodyPr/>
                    <a:lstStyle/>
                    <a:p>
                      <a:pPr algn="ctr"/>
                      <a:r>
                        <a:rPr lang="en-US" sz="2800" dirty="0">
                          <a:latin typeface="Times New Roman" panose="02020603050405020304" pitchFamily="18" charset="0"/>
                          <a:cs typeface="Times New Roman" panose="02020603050405020304" pitchFamily="18" charset="0"/>
                        </a:rPr>
                        <a:t>\\</a:t>
                      </a:r>
                      <a:endParaRPr lang="en-IN" sz="2800" dirty="0">
                        <a:latin typeface="Times New Roman" panose="02020603050405020304" pitchFamily="18" charset="0"/>
                        <a:cs typeface="Times New Roman" panose="02020603050405020304" pitchFamily="18" charset="0"/>
                      </a:endParaRPr>
                    </a:p>
                  </a:txBody>
                  <a:tcPr/>
                </a:tc>
                <a:tc>
                  <a:txBody>
                    <a:bodyPr/>
                    <a:lstStyle/>
                    <a:p>
                      <a:pPr algn="ctr"/>
                      <a:r>
                        <a:rPr lang="en-US" sz="2800" dirty="0">
                          <a:latin typeface="Times New Roman" panose="02020603050405020304" pitchFamily="18" charset="0"/>
                          <a:cs typeface="Times New Roman" panose="02020603050405020304" pitchFamily="18" charset="0"/>
                        </a:rPr>
                        <a:t>Inserts a backslash</a:t>
                      </a:r>
                      <a:endParaRPr lang="en-IN" sz="2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28640467"/>
                  </a:ext>
                </a:extLst>
              </a:tr>
            </a:tbl>
          </a:graphicData>
        </a:graphic>
      </p:graphicFrame>
    </p:spTree>
    <p:extLst>
      <p:ext uri="{BB962C8B-B14F-4D97-AF65-F5344CB8AC3E}">
        <p14:creationId xmlns:p14="http://schemas.microsoft.com/office/powerpoint/2010/main" val="626263724"/>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109" y="180109"/>
            <a:ext cx="11748655" cy="581891"/>
          </a:xfrm>
        </p:spPr>
        <p:txBody>
          <a:bodyPr>
            <a:normAutofit fontScale="90000"/>
          </a:bodyPr>
          <a:lstStyle/>
          <a:p>
            <a:r>
              <a:rPr lang="en-US" dirty="0">
                <a:latin typeface="Times New Roman" panose="02020603050405020304" pitchFamily="18" charset="0"/>
                <a:cs typeface="Times New Roman" panose="02020603050405020304" pitchFamily="18" charset="0"/>
              </a:rPr>
              <a:t>String Methods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80109" y="886690"/>
            <a:ext cx="11748655" cy="5777345"/>
          </a:xfrm>
        </p:spPr>
        <p:txBody>
          <a:bodyPr/>
          <a:lstStyle/>
          <a:p>
            <a:pPr marL="0" indent="0">
              <a:buNone/>
            </a:pPr>
            <a:r>
              <a:rPr lang="en-US" dirty="0">
                <a:latin typeface="Times New Roman" panose="02020603050405020304" pitchFamily="18" charset="0"/>
                <a:cs typeface="Times New Roman" panose="02020603050405020304" pitchFamily="18" charset="0"/>
              </a:rPr>
              <a:t>Python Provides very useful built-in string functions to work with strings.</a:t>
            </a:r>
          </a:p>
          <a:p>
            <a:pPr marL="0" indent="0">
              <a:buNone/>
            </a:pPr>
            <a:endParaRPr lang="en-US" dirty="0">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517142545"/>
              </p:ext>
            </p:extLst>
          </p:nvPr>
        </p:nvGraphicFramePr>
        <p:xfrm>
          <a:off x="180108" y="1551708"/>
          <a:ext cx="11748656" cy="5112328"/>
        </p:xfrm>
        <a:graphic>
          <a:graphicData uri="http://schemas.openxmlformats.org/drawingml/2006/table">
            <a:tbl>
              <a:tblPr firstRow="1" bandRow="1">
                <a:tableStyleId>{5C22544A-7EE6-4342-B048-85BDC9FD1C3A}</a:tableStyleId>
              </a:tblPr>
              <a:tblGrid>
                <a:gridCol w="2466110">
                  <a:extLst>
                    <a:ext uri="{9D8B030D-6E8A-4147-A177-3AD203B41FA5}">
                      <a16:colId xmlns:a16="http://schemas.microsoft.com/office/drawing/2014/main" val="1740849247"/>
                    </a:ext>
                  </a:extLst>
                </a:gridCol>
                <a:gridCol w="9282546">
                  <a:extLst>
                    <a:ext uri="{9D8B030D-6E8A-4147-A177-3AD203B41FA5}">
                      <a16:colId xmlns:a16="http://schemas.microsoft.com/office/drawing/2014/main" val="1042362602"/>
                    </a:ext>
                  </a:extLst>
                </a:gridCol>
              </a:tblGrid>
              <a:tr h="639041">
                <a:tc>
                  <a:txBody>
                    <a:bodyPr/>
                    <a:lstStyle/>
                    <a:p>
                      <a:pPr algn="ctr"/>
                      <a:r>
                        <a:rPr lang="en-US" sz="2400" dirty="0">
                          <a:latin typeface="Times New Roman" panose="02020603050405020304" pitchFamily="18" charset="0"/>
                          <a:cs typeface="Times New Roman" panose="02020603050405020304" pitchFamily="18" charset="0"/>
                        </a:rPr>
                        <a:t>Function</a:t>
                      </a:r>
                      <a:endParaRPr lang="en-IN"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a:latin typeface="Times New Roman" panose="02020603050405020304" pitchFamily="18" charset="0"/>
                          <a:cs typeface="Times New Roman" panose="02020603050405020304" pitchFamily="18" charset="0"/>
                        </a:rPr>
                        <a:t>Description</a:t>
                      </a:r>
                      <a:endParaRPr lang="en-IN"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862217800"/>
                  </a:ext>
                </a:extLst>
              </a:tr>
              <a:tr h="639041">
                <a:tc>
                  <a:txBody>
                    <a:bodyPr/>
                    <a:lstStyle/>
                    <a:p>
                      <a:pPr algn="ctr"/>
                      <a:r>
                        <a:rPr lang="en-US" sz="2400" dirty="0">
                          <a:latin typeface="Times New Roman" panose="02020603050405020304" pitchFamily="18" charset="0"/>
                          <a:cs typeface="Times New Roman" panose="02020603050405020304" pitchFamily="18" charset="0"/>
                        </a:rPr>
                        <a:t>capitalize()</a:t>
                      </a:r>
                      <a:endParaRPr lang="en-IN"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a:latin typeface="Times New Roman" panose="02020603050405020304" pitchFamily="18" charset="0"/>
                          <a:cs typeface="Times New Roman" panose="02020603050405020304" pitchFamily="18" charset="0"/>
                        </a:rPr>
                        <a:t>It converts the initial letter of the string to uppercase</a:t>
                      </a:r>
                      <a:endParaRPr lang="en-IN"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18032259"/>
                  </a:ext>
                </a:extLst>
              </a:tr>
              <a:tr h="639041">
                <a:tc>
                  <a:txBody>
                    <a:bodyPr/>
                    <a:lstStyle/>
                    <a:p>
                      <a:pPr algn="ctr"/>
                      <a:r>
                        <a:rPr lang="en-US" sz="2400" dirty="0" err="1">
                          <a:latin typeface="Times New Roman" panose="02020603050405020304" pitchFamily="18" charset="0"/>
                          <a:cs typeface="Times New Roman" panose="02020603050405020304" pitchFamily="18" charset="0"/>
                        </a:rPr>
                        <a:t>isupper</a:t>
                      </a:r>
                      <a:r>
                        <a:rPr lang="en-US" sz="2400" dirty="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a:latin typeface="Times New Roman" panose="02020603050405020304" pitchFamily="18" charset="0"/>
                          <a:cs typeface="Times New Roman" panose="02020603050405020304" pitchFamily="18" charset="0"/>
                        </a:rPr>
                        <a:t>used to check given string is uppercase</a:t>
                      </a:r>
                      <a:endParaRPr lang="en-IN"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279973001"/>
                  </a:ext>
                </a:extLst>
              </a:tr>
              <a:tr h="639041">
                <a:tc>
                  <a:txBody>
                    <a:bodyPr/>
                    <a:lstStyle/>
                    <a:p>
                      <a:pPr algn="ctr"/>
                      <a:r>
                        <a:rPr lang="en-US" sz="2400" dirty="0" err="1">
                          <a:latin typeface="Times New Roman" panose="02020603050405020304" pitchFamily="18" charset="0"/>
                          <a:cs typeface="Times New Roman" panose="02020603050405020304" pitchFamily="18" charset="0"/>
                        </a:rPr>
                        <a:t>isascii</a:t>
                      </a:r>
                      <a:r>
                        <a:rPr lang="en-US" sz="2400" dirty="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a:latin typeface="Times New Roman" panose="02020603050405020304" pitchFamily="18" charset="0"/>
                          <a:cs typeface="Times New Roman" panose="02020603050405020304" pitchFamily="18" charset="0"/>
                        </a:rPr>
                        <a:t>used to check given string in </a:t>
                      </a:r>
                      <a:r>
                        <a:rPr lang="en-US" sz="2400" dirty="0" err="1">
                          <a:latin typeface="Times New Roman" panose="02020603050405020304" pitchFamily="18" charset="0"/>
                          <a:cs typeface="Times New Roman" panose="02020603050405020304" pitchFamily="18" charset="0"/>
                        </a:rPr>
                        <a:t>ascii</a:t>
                      </a:r>
                      <a:endParaRPr lang="en-IN"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18764809"/>
                  </a:ext>
                </a:extLst>
              </a:tr>
              <a:tr h="639041">
                <a:tc>
                  <a:txBody>
                    <a:bodyPr/>
                    <a:lstStyle/>
                    <a:p>
                      <a:pPr algn="ctr"/>
                      <a:r>
                        <a:rPr lang="en-US" sz="2400" dirty="0">
                          <a:latin typeface="Times New Roman" panose="02020603050405020304" pitchFamily="18" charset="0"/>
                          <a:cs typeface="Times New Roman" panose="02020603050405020304" pitchFamily="18" charset="0"/>
                        </a:rPr>
                        <a:t>lower()</a:t>
                      </a:r>
                      <a:endParaRPr lang="en-IN"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a:latin typeface="Times New Roman" panose="02020603050405020304" pitchFamily="18" charset="0"/>
                          <a:cs typeface="Times New Roman" panose="02020603050405020304" pitchFamily="18" charset="0"/>
                        </a:rPr>
                        <a:t>convert string into</a:t>
                      </a:r>
                      <a:r>
                        <a:rPr lang="en-US" sz="2400" baseline="0" dirty="0">
                          <a:latin typeface="Times New Roman" panose="02020603050405020304" pitchFamily="18" charset="0"/>
                          <a:cs typeface="Times New Roman" panose="02020603050405020304" pitchFamily="18" charset="0"/>
                        </a:rPr>
                        <a:t> lowercase</a:t>
                      </a:r>
                      <a:endParaRPr lang="en-IN"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17903032"/>
                  </a:ext>
                </a:extLst>
              </a:tr>
              <a:tr h="639041">
                <a:tc>
                  <a:txBody>
                    <a:bodyPr/>
                    <a:lstStyle/>
                    <a:p>
                      <a:pPr algn="ctr"/>
                      <a:r>
                        <a:rPr lang="en-US" sz="2400" dirty="0">
                          <a:latin typeface="Times New Roman" panose="02020603050405020304" pitchFamily="18" charset="0"/>
                          <a:cs typeface="Times New Roman" panose="02020603050405020304" pitchFamily="18" charset="0"/>
                        </a:rPr>
                        <a:t>upper(</a:t>
                      </a:r>
                      <a:r>
                        <a:rPr lang="en-IN" sz="2400" dirty="0">
                          <a:latin typeface="Times New Roman" panose="02020603050405020304" pitchFamily="18" charset="0"/>
                          <a:cs typeface="Times New Roman" panose="02020603050405020304" pitchFamily="18" charset="0"/>
                        </a:rPr>
                        <a:t>)</a:t>
                      </a:r>
                    </a:p>
                  </a:txBody>
                  <a:tcPr/>
                </a:tc>
                <a:tc>
                  <a:txBody>
                    <a:bodyPr/>
                    <a:lstStyle/>
                    <a:p>
                      <a:pPr algn="ctr"/>
                      <a:r>
                        <a:rPr lang="en-US" sz="2400" dirty="0">
                          <a:latin typeface="Times New Roman" panose="02020603050405020304" pitchFamily="18" charset="0"/>
                          <a:cs typeface="Times New Roman" panose="02020603050405020304" pitchFamily="18" charset="0"/>
                        </a:rPr>
                        <a:t>convert string into uppercase</a:t>
                      </a:r>
                      <a:endParaRPr lang="en-IN"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832141336"/>
                  </a:ext>
                </a:extLst>
              </a:tr>
              <a:tr h="639041">
                <a:tc>
                  <a:txBody>
                    <a:bodyPr/>
                    <a:lstStyle/>
                    <a:p>
                      <a:pPr algn="ctr"/>
                      <a:r>
                        <a:rPr lang="en-US" sz="2400" dirty="0" err="1">
                          <a:latin typeface="Times New Roman" panose="02020603050405020304" pitchFamily="18" charset="0"/>
                          <a:cs typeface="Times New Roman" panose="02020603050405020304" pitchFamily="18" charset="0"/>
                        </a:rPr>
                        <a:t>isalnum</a:t>
                      </a:r>
                      <a:r>
                        <a:rPr lang="en-US" sz="2400" dirty="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a:latin typeface="Times New Roman" panose="02020603050405020304" pitchFamily="18" charset="0"/>
                          <a:cs typeface="Times New Roman" panose="02020603050405020304" pitchFamily="18" charset="0"/>
                        </a:rPr>
                        <a:t>to check given string is alpha numeric</a:t>
                      </a:r>
                      <a:endParaRPr lang="en-IN"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89029584"/>
                  </a:ext>
                </a:extLst>
              </a:tr>
              <a:tr h="639041">
                <a:tc>
                  <a:txBody>
                    <a:bodyPr/>
                    <a:lstStyle/>
                    <a:p>
                      <a:pPr algn="ctr"/>
                      <a:r>
                        <a:rPr lang="en-US" sz="2400" dirty="0" err="1">
                          <a:latin typeface="Times New Roman" panose="02020603050405020304" pitchFamily="18" charset="0"/>
                          <a:cs typeface="Times New Roman" panose="02020603050405020304" pitchFamily="18" charset="0"/>
                        </a:rPr>
                        <a:t>isdecimal</a:t>
                      </a:r>
                      <a:r>
                        <a:rPr lang="en-US" sz="2400" dirty="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a:latin typeface="Times New Roman" panose="02020603050405020304" pitchFamily="18" charset="0"/>
                          <a:cs typeface="Times New Roman" panose="02020603050405020304" pitchFamily="18" charset="0"/>
                        </a:rPr>
                        <a:t>to</a:t>
                      </a:r>
                      <a:r>
                        <a:rPr lang="en-US" sz="2400" baseline="0" dirty="0">
                          <a:latin typeface="Times New Roman" panose="02020603050405020304" pitchFamily="18" charset="0"/>
                          <a:cs typeface="Times New Roman" panose="02020603050405020304" pitchFamily="18" charset="0"/>
                        </a:rPr>
                        <a:t> check given string is decimal </a:t>
                      </a:r>
                      <a:endParaRPr lang="en-IN"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570449507"/>
                  </a:ext>
                </a:extLst>
              </a:tr>
            </a:tbl>
          </a:graphicData>
        </a:graphic>
      </p:graphicFrame>
    </p:spTree>
    <p:extLst>
      <p:ext uri="{BB962C8B-B14F-4D97-AF65-F5344CB8AC3E}">
        <p14:creationId xmlns:p14="http://schemas.microsoft.com/office/powerpoint/2010/main" val="40518424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109" y="180109"/>
            <a:ext cx="11748655" cy="581891"/>
          </a:xfrm>
        </p:spPr>
        <p:txBody>
          <a:bodyPr>
            <a:normAutofit fontScale="90000"/>
          </a:bodyPr>
          <a:lstStyle/>
          <a:p>
            <a:r>
              <a:rPr lang="en-US" b="1" dirty="0">
                <a:latin typeface="Times New Roman" panose="02020603050405020304" pitchFamily="18" charset="0"/>
                <a:cs typeface="Times New Roman" panose="02020603050405020304" pitchFamily="18" charset="0"/>
              </a:rPr>
              <a:t>Literals</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80109" y="886690"/>
            <a:ext cx="11748655" cy="5777345"/>
          </a:xfrm>
        </p:spPr>
        <p:txBody>
          <a:bodyPr/>
          <a:lstStyle/>
          <a:p>
            <a:pPr marL="0" indent="0">
              <a:buNone/>
            </a:pPr>
            <a:r>
              <a:rPr lang="en-US" dirty="0">
                <a:latin typeface="Times New Roman" panose="02020603050405020304" pitchFamily="18" charset="0"/>
                <a:cs typeface="Times New Roman" panose="02020603050405020304" pitchFamily="18" charset="0"/>
              </a:rPr>
              <a:t>*Literals means the value or data which is assigned to the variables.</a:t>
            </a:r>
          </a:p>
          <a:p>
            <a:pPr marL="0" indent="0">
              <a:buNone/>
            </a:pPr>
            <a:r>
              <a:rPr lang="en-US" dirty="0">
                <a:latin typeface="Times New Roman" panose="02020603050405020304" pitchFamily="18" charset="0"/>
                <a:cs typeface="Times New Roman" panose="02020603050405020304" pitchFamily="18" charset="0"/>
              </a:rPr>
              <a:t>*Literals are representation of fixed values in a program.</a:t>
            </a:r>
          </a:p>
          <a:p>
            <a:pPr marL="0" indent="0">
              <a:buNone/>
            </a:pPr>
            <a:r>
              <a:rPr lang="en-US" dirty="0">
                <a:latin typeface="Times New Roman" panose="02020603050405020304" pitchFamily="18" charset="0"/>
                <a:cs typeface="Times New Roman" panose="02020603050405020304" pitchFamily="18" charset="0"/>
              </a:rPr>
              <a:t>*They can be numbers, characters or strings etc.</a:t>
            </a:r>
          </a:p>
          <a:p>
            <a:pPr marL="0" indent="0">
              <a:buNone/>
            </a:pPr>
            <a:r>
              <a:rPr lang="en-US" b="1" dirty="0">
                <a:latin typeface="Times New Roman" panose="02020603050405020304" pitchFamily="18" charset="0"/>
                <a:cs typeface="Times New Roman" panose="02020603050405020304" pitchFamily="18" charset="0"/>
              </a:rPr>
              <a:t>Example</a:t>
            </a:r>
          </a:p>
          <a:p>
            <a:pPr marL="0" indent="0">
              <a:buNone/>
            </a:pPr>
            <a:r>
              <a:rPr lang="en-US" dirty="0">
                <a:latin typeface="Times New Roman" panose="02020603050405020304" pitchFamily="18" charset="0"/>
                <a:cs typeface="Times New Roman" panose="02020603050405020304" pitchFamily="18" charset="0"/>
              </a:rPr>
              <a:t>“National”, 1900, ‘ A’</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Types of Literals</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String- Sequence of characters surrounded by single, double or triple quotes.</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Boolean-only two value (False or True)</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Numeric-Used to represent numbers in a program</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Special-None used to indicate absence of value</a:t>
            </a:r>
          </a:p>
        </p:txBody>
      </p:sp>
    </p:spTree>
    <p:extLst>
      <p:ext uri="{BB962C8B-B14F-4D97-AF65-F5344CB8AC3E}">
        <p14:creationId xmlns:p14="http://schemas.microsoft.com/office/powerpoint/2010/main" val="80281358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109" y="180109"/>
            <a:ext cx="11748655" cy="581891"/>
          </a:xfrm>
        </p:spPr>
        <p:txBody>
          <a:bodyPr>
            <a:normAutofit fontScale="90000"/>
          </a:bodyPr>
          <a:lstStyle/>
          <a:p>
            <a:r>
              <a:rPr lang="en-US" dirty="0">
                <a:latin typeface="Times New Roman" panose="02020603050405020304" pitchFamily="18" charset="0"/>
                <a:cs typeface="Times New Roman" panose="02020603050405020304" pitchFamily="18" charset="0"/>
              </a:rPr>
              <a:t>Raw Strings	</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80109" y="886690"/>
            <a:ext cx="11748655" cy="5777345"/>
          </a:xfrm>
        </p:spPr>
        <p:txBody>
          <a:bodyPr/>
          <a:lstStyle/>
          <a:p>
            <a:pPr marL="0" indent="0">
              <a:buNone/>
            </a:pPr>
            <a:r>
              <a:rPr lang="en-US" dirty="0">
                <a:latin typeface="Times New Roman" panose="02020603050405020304" pitchFamily="18" charset="0"/>
                <a:cs typeface="Times New Roman" panose="02020603050405020304" pitchFamily="18" charset="0"/>
              </a:rPr>
              <a:t>We can create a raw string in python by prefixing a string literal with r or R</a:t>
            </a:r>
          </a:p>
          <a:p>
            <a:pPr marL="0" indent="0">
              <a:buNone/>
            </a:pPr>
            <a:r>
              <a:rPr lang="en-US" dirty="0">
                <a:latin typeface="Times New Roman" panose="02020603050405020304" pitchFamily="18" charset="0"/>
                <a:cs typeface="Times New Roman" panose="02020603050405020304" pitchFamily="18" charset="0"/>
              </a:rPr>
              <a:t>To </a:t>
            </a:r>
            <a:r>
              <a:rPr lang="en-US" dirty="0" err="1">
                <a:latin typeface="Times New Roman" panose="02020603050405020304" pitchFamily="18" charset="0"/>
                <a:cs typeface="Times New Roman" panose="02020603050405020304" pitchFamily="18" charset="0"/>
              </a:rPr>
              <a:t>handel</a:t>
            </a:r>
            <a:r>
              <a:rPr lang="en-US" dirty="0">
                <a:latin typeface="Times New Roman" panose="02020603050405020304" pitchFamily="18" charset="0"/>
                <a:cs typeface="Times New Roman" panose="02020603050405020304" pitchFamily="18" charset="0"/>
              </a:rPr>
              <a:t> escape sequence.</a:t>
            </a:r>
          </a:p>
          <a:p>
            <a:pPr marL="0" indent="0">
              <a:buNone/>
            </a:pPr>
            <a:r>
              <a:rPr lang="en-US" dirty="0">
                <a:latin typeface="Times New Roman" panose="02020603050405020304" pitchFamily="18" charset="0"/>
                <a:cs typeface="Times New Roman" panose="02020603050405020304" pitchFamily="18" charset="0"/>
              </a:rPr>
              <a:t>s=</a:t>
            </a:r>
            <a:r>
              <a:rPr lang="en-US" dirty="0" err="1">
                <a:latin typeface="Times New Roman" panose="02020603050405020304" pitchFamily="18" charset="0"/>
                <a:cs typeface="Times New Roman" panose="02020603050405020304" pitchFamily="18" charset="0"/>
              </a:rPr>
              <a:t>r’Hi</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nHello</a:t>
            </a: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print(s)</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Hi\</a:t>
            </a:r>
            <a:r>
              <a:rPr lang="en-US" dirty="0" err="1">
                <a:latin typeface="Times New Roman" panose="02020603050405020304" pitchFamily="18" charset="0"/>
                <a:cs typeface="Times New Roman" panose="02020603050405020304" pitchFamily="18" charset="0"/>
              </a:rPr>
              <a:t>nHello</a:t>
            </a: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42481157"/>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109" y="180109"/>
            <a:ext cx="11748655" cy="581891"/>
          </a:xfrm>
        </p:spPr>
        <p:txBody>
          <a:bodyPr>
            <a:normAutofit fontScale="90000"/>
          </a:bodyPr>
          <a:lstStyle/>
          <a:p>
            <a:r>
              <a:rPr lang="en-US" dirty="0">
                <a:latin typeface="Times New Roman" panose="02020603050405020304" pitchFamily="18" charset="0"/>
                <a:cs typeface="Times New Roman" panose="02020603050405020304" pitchFamily="18" charset="0"/>
              </a:rPr>
              <a:t>Regular Expressions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80109" y="886690"/>
            <a:ext cx="11748655" cy="5777345"/>
          </a:xfrm>
        </p:spPr>
        <p:txBody>
          <a:bodyPr/>
          <a:lstStyle/>
          <a:p>
            <a:pPr marL="0" indent="0">
              <a:buNone/>
            </a:pPr>
            <a:r>
              <a:rPr lang="en-US" dirty="0">
                <a:latin typeface="Times New Roman" panose="02020603050405020304" pitchFamily="18" charset="0"/>
                <a:cs typeface="Times New Roman" panose="02020603050405020304" pitchFamily="18" charset="0"/>
              </a:rPr>
              <a:t>Regular Expressions are powerful tool for working with strings in Python </a:t>
            </a:r>
          </a:p>
          <a:p>
            <a:pPr marL="0" indent="0">
              <a:buNone/>
            </a:pPr>
            <a:r>
              <a:rPr lang="en-US" dirty="0">
                <a:latin typeface="Times New Roman" panose="02020603050405020304" pitchFamily="18" charset="0"/>
                <a:cs typeface="Times New Roman" panose="02020603050405020304" pitchFamily="18" charset="0"/>
              </a:rPr>
              <a:t>A regular expression is a sequence of characters that defines a search pattern.</a:t>
            </a:r>
          </a:p>
          <a:p>
            <a:pPr marL="0" indent="0">
              <a:buNone/>
            </a:pPr>
            <a:r>
              <a:rPr lang="en-US" dirty="0">
                <a:latin typeface="Times New Roman" panose="02020603050405020304" pitchFamily="18" charset="0"/>
                <a:cs typeface="Times New Roman" panose="02020603050405020304" pitchFamily="18" charset="0"/>
              </a:rPr>
              <a:t>Regular expressions can be used </a:t>
            </a:r>
            <a:r>
              <a:rPr lang="en-US" dirty="0" err="1">
                <a:latin typeface="Times New Roman" panose="02020603050405020304" pitchFamily="18" charset="0"/>
                <a:cs typeface="Times New Roman" panose="02020603050405020304" pitchFamily="18" charset="0"/>
              </a:rPr>
              <a:t>search,replace</a:t>
            </a:r>
            <a:r>
              <a:rPr lang="en-US" dirty="0">
                <a:latin typeface="Times New Roman" panose="02020603050405020304" pitchFamily="18" charset="0"/>
                <a:cs typeface="Times New Roman" panose="02020603050405020304" pitchFamily="18" charset="0"/>
              </a:rPr>
              <a:t> and manipulate text.</a:t>
            </a:r>
          </a:p>
        </p:txBody>
      </p:sp>
    </p:spTree>
    <p:extLst>
      <p:ext uri="{BB962C8B-B14F-4D97-AF65-F5344CB8AC3E}">
        <p14:creationId xmlns:p14="http://schemas.microsoft.com/office/powerpoint/2010/main" val="3051709607"/>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225663861"/>
              </p:ext>
            </p:extLst>
          </p:nvPr>
        </p:nvGraphicFramePr>
        <p:xfrm>
          <a:off x="179388" y="152400"/>
          <a:ext cx="11693956" cy="6583680"/>
        </p:xfrm>
        <a:graphic>
          <a:graphicData uri="http://schemas.openxmlformats.org/drawingml/2006/table">
            <a:tbl>
              <a:tblPr firstRow="1" bandRow="1">
                <a:tableStyleId>{5940675A-B579-460E-94D1-54222C63F5DA}</a:tableStyleId>
              </a:tblPr>
              <a:tblGrid>
                <a:gridCol w="1538576">
                  <a:extLst>
                    <a:ext uri="{9D8B030D-6E8A-4147-A177-3AD203B41FA5}">
                      <a16:colId xmlns:a16="http://schemas.microsoft.com/office/drawing/2014/main" val="780209215"/>
                    </a:ext>
                  </a:extLst>
                </a:gridCol>
                <a:gridCol w="4308402">
                  <a:extLst>
                    <a:ext uri="{9D8B030D-6E8A-4147-A177-3AD203B41FA5}">
                      <a16:colId xmlns:a16="http://schemas.microsoft.com/office/drawing/2014/main" val="1375082401"/>
                    </a:ext>
                  </a:extLst>
                </a:gridCol>
                <a:gridCol w="1413525">
                  <a:extLst>
                    <a:ext uri="{9D8B030D-6E8A-4147-A177-3AD203B41FA5}">
                      <a16:colId xmlns:a16="http://schemas.microsoft.com/office/drawing/2014/main" val="3658561276"/>
                    </a:ext>
                  </a:extLst>
                </a:gridCol>
                <a:gridCol w="4433453">
                  <a:extLst>
                    <a:ext uri="{9D8B030D-6E8A-4147-A177-3AD203B41FA5}">
                      <a16:colId xmlns:a16="http://schemas.microsoft.com/office/drawing/2014/main" val="3060047624"/>
                    </a:ext>
                  </a:extLst>
                </a:gridCol>
              </a:tblGrid>
              <a:tr h="800100">
                <a:tc>
                  <a:txBody>
                    <a:bodyPr/>
                    <a:lstStyle/>
                    <a:p>
                      <a:pPr algn="ctr"/>
                      <a:r>
                        <a:rPr lang="en-US" sz="2400" dirty="0">
                          <a:latin typeface="Times New Roman" panose="02020603050405020304" pitchFamily="18" charset="0"/>
                          <a:cs typeface="Times New Roman" panose="02020603050405020304" pitchFamily="18" charset="0"/>
                        </a:rPr>
                        <a:t>Special Character</a:t>
                      </a:r>
                      <a:endParaRPr lang="en-IN"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a:latin typeface="Times New Roman" panose="02020603050405020304" pitchFamily="18" charset="0"/>
                          <a:cs typeface="Times New Roman" panose="02020603050405020304" pitchFamily="18" charset="0"/>
                        </a:rPr>
                        <a:t>Description</a:t>
                      </a:r>
                      <a:endParaRPr lang="en-IN"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a:latin typeface="Times New Roman" panose="02020603050405020304" pitchFamily="18" charset="0"/>
                          <a:cs typeface="Times New Roman" panose="02020603050405020304" pitchFamily="18" charset="0"/>
                        </a:rPr>
                        <a:t>Example</a:t>
                      </a:r>
                      <a:endParaRPr lang="en-IN"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a:latin typeface="Times New Roman" panose="02020603050405020304" pitchFamily="18" charset="0"/>
                          <a:cs typeface="Times New Roman" panose="02020603050405020304" pitchFamily="18" charset="0"/>
                        </a:rPr>
                        <a:t>Explanation</a:t>
                      </a:r>
                      <a:endParaRPr lang="en-IN"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35185752"/>
                  </a:ext>
                </a:extLst>
              </a:tr>
              <a:tr h="800100">
                <a:tc>
                  <a:txBody>
                    <a:bodyPr/>
                    <a:lstStyle/>
                    <a:p>
                      <a:pPr algn="ctr"/>
                      <a:r>
                        <a:rPr lang="en-US" sz="2400" dirty="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a:latin typeface="Times New Roman" panose="02020603050405020304" pitchFamily="18" charset="0"/>
                          <a:cs typeface="Times New Roman" panose="02020603050405020304" pitchFamily="18" charset="0"/>
                        </a:rPr>
                        <a:t>Matches</a:t>
                      </a:r>
                      <a:r>
                        <a:rPr lang="en-US" sz="2400" baseline="0" dirty="0">
                          <a:latin typeface="Times New Roman" panose="02020603050405020304" pitchFamily="18" charset="0"/>
                          <a:cs typeface="Times New Roman" panose="02020603050405020304" pitchFamily="18" charset="0"/>
                        </a:rPr>
                        <a:t> any character except a newline</a:t>
                      </a:r>
                      <a:endParaRPr lang="en-IN"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err="1">
                          <a:latin typeface="Times New Roman" panose="02020603050405020304" pitchFamily="18" charset="0"/>
                          <a:cs typeface="Times New Roman" panose="02020603050405020304" pitchFamily="18" charset="0"/>
                        </a:rPr>
                        <a:t>a.b</a:t>
                      </a:r>
                      <a:endParaRPr lang="en-IN"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a:latin typeface="Times New Roman" panose="02020603050405020304" pitchFamily="18" charset="0"/>
                          <a:cs typeface="Times New Roman" panose="02020603050405020304" pitchFamily="18" charset="0"/>
                        </a:rPr>
                        <a:t>Matches aab,acb,a5b</a:t>
                      </a:r>
                      <a:endParaRPr lang="en-IN"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096965073"/>
                  </a:ext>
                </a:extLst>
              </a:tr>
              <a:tr h="800100">
                <a:tc>
                  <a:txBody>
                    <a:bodyPr/>
                    <a:lstStyle/>
                    <a:p>
                      <a:pPr algn="ctr"/>
                      <a:r>
                        <a:rPr lang="en-US" sz="2400" dirty="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a:latin typeface="Times New Roman" panose="02020603050405020304" pitchFamily="18" charset="0"/>
                          <a:cs typeface="Times New Roman" panose="02020603050405020304" pitchFamily="18" charset="0"/>
                        </a:rPr>
                        <a:t>Matches the beginning of a string</a:t>
                      </a:r>
                      <a:endParaRPr lang="en-IN"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abc</a:t>
                      </a:r>
                      <a:endParaRPr lang="en-IN"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a:latin typeface="Times New Roman" panose="02020603050405020304" pitchFamily="18" charset="0"/>
                          <a:cs typeface="Times New Roman" panose="02020603050405020304" pitchFamily="18" charset="0"/>
                        </a:rPr>
                        <a:t>Matches</a:t>
                      </a:r>
                      <a:r>
                        <a:rPr lang="en-US" sz="2400" baseline="0" dirty="0">
                          <a:latin typeface="Times New Roman" panose="02020603050405020304" pitchFamily="18" charset="0"/>
                          <a:cs typeface="Times New Roman" panose="02020603050405020304" pitchFamily="18" charset="0"/>
                        </a:rPr>
                        <a:t> any string that starts with </a:t>
                      </a:r>
                      <a:r>
                        <a:rPr lang="en-US" sz="2400" baseline="0" dirty="0" err="1">
                          <a:latin typeface="Times New Roman" panose="02020603050405020304" pitchFamily="18" charset="0"/>
                          <a:cs typeface="Times New Roman" panose="02020603050405020304" pitchFamily="18" charset="0"/>
                        </a:rPr>
                        <a:t>abc</a:t>
                      </a:r>
                      <a:endParaRPr lang="en-IN"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974249293"/>
                  </a:ext>
                </a:extLst>
              </a:tr>
              <a:tr h="800100">
                <a:tc>
                  <a:txBody>
                    <a:bodyPr/>
                    <a:lstStyle/>
                    <a:p>
                      <a:pPr algn="ctr"/>
                      <a:r>
                        <a:rPr lang="en-US" sz="2400" dirty="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a:latin typeface="Times New Roman" panose="02020603050405020304" pitchFamily="18" charset="0"/>
                          <a:cs typeface="Times New Roman" panose="02020603050405020304" pitchFamily="18" charset="0"/>
                        </a:rPr>
                        <a:t>Matches the end of the string</a:t>
                      </a:r>
                      <a:endParaRPr lang="en-IN"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err="1">
                          <a:latin typeface="Times New Roman" panose="02020603050405020304" pitchFamily="18" charset="0"/>
                          <a:cs typeface="Times New Roman" panose="02020603050405020304" pitchFamily="18" charset="0"/>
                        </a:rPr>
                        <a:t>abc</a:t>
                      </a:r>
                      <a:r>
                        <a:rPr lang="en-US" sz="2400" dirty="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a:latin typeface="Times New Roman" panose="02020603050405020304" pitchFamily="18" charset="0"/>
                          <a:cs typeface="Times New Roman" panose="02020603050405020304" pitchFamily="18" charset="0"/>
                        </a:rPr>
                        <a:t>Matches any string that ends with </a:t>
                      </a:r>
                      <a:r>
                        <a:rPr lang="en-US" sz="2400" dirty="0" err="1">
                          <a:latin typeface="Times New Roman" panose="02020603050405020304" pitchFamily="18" charset="0"/>
                          <a:cs typeface="Times New Roman" panose="02020603050405020304" pitchFamily="18" charset="0"/>
                        </a:rPr>
                        <a:t>abc</a:t>
                      </a:r>
                      <a:endParaRPr lang="en-IN"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230960810"/>
                  </a:ext>
                </a:extLst>
              </a:tr>
              <a:tr h="800100">
                <a:tc>
                  <a:txBody>
                    <a:bodyPr/>
                    <a:lstStyle/>
                    <a:p>
                      <a:pPr algn="ctr"/>
                      <a:r>
                        <a:rPr lang="en-US" sz="2400" dirty="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a:latin typeface="Times New Roman" panose="02020603050405020304" pitchFamily="18" charset="0"/>
                          <a:cs typeface="Times New Roman" panose="02020603050405020304" pitchFamily="18" charset="0"/>
                        </a:rPr>
                        <a:t>Matches</a:t>
                      </a:r>
                      <a:r>
                        <a:rPr lang="en-US" sz="2400" baseline="0" dirty="0">
                          <a:latin typeface="Times New Roman" panose="02020603050405020304" pitchFamily="18" charset="0"/>
                          <a:cs typeface="Times New Roman" panose="02020603050405020304" pitchFamily="18" charset="0"/>
                        </a:rPr>
                        <a:t> zero or more occurrence of the preceding character</a:t>
                      </a:r>
                      <a:endParaRPr lang="en-IN"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a:latin typeface="Times New Roman" panose="02020603050405020304" pitchFamily="18" charset="0"/>
                          <a:cs typeface="Times New Roman" panose="02020603050405020304" pitchFamily="18" charset="0"/>
                        </a:rPr>
                        <a:t>a*</a:t>
                      </a:r>
                      <a:endParaRPr lang="en-IN"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a:latin typeface="Times New Roman" panose="02020603050405020304" pitchFamily="18" charset="0"/>
                          <a:cs typeface="Times New Roman" panose="02020603050405020304" pitchFamily="18" charset="0"/>
                        </a:rPr>
                        <a:t>Matches </a:t>
                      </a:r>
                      <a:r>
                        <a:rPr lang="en-US" sz="2400" dirty="0" err="1">
                          <a:latin typeface="Times New Roman" panose="02020603050405020304" pitchFamily="18" charset="0"/>
                          <a:cs typeface="Times New Roman" panose="02020603050405020304" pitchFamily="18" charset="0"/>
                        </a:rPr>
                        <a:t>a,aa,aaa,etc</a:t>
                      </a:r>
                      <a:endParaRPr lang="en-IN"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975239205"/>
                  </a:ext>
                </a:extLst>
              </a:tr>
              <a:tr h="800100">
                <a:tc>
                  <a:txBody>
                    <a:bodyPr/>
                    <a:lstStyle/>
                    <a:p>
                      <a:pPr algn="ctr"/>
                      <a:r>
                        <a:rPr lang="en-US" sz="2400" dirty="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a:latin typeface="Times New Roman" panose="02020603050405020304" pitchFamily="18" charset="0"/>
                          <a:cs typeface="Times New Roman" panose="02020603050405020304" pitchFamily="18" charset="0"/>
                        </a:rPr>
                        <a:t>Matches</a:t>
                      </a:r>
                      <a:r>
                        <a:rPr lang="en-US" sz="2400" baseline="0" dirty="0">
                          <a:latin typeface="Times New Roman" panose="02020603050405020304" pitchFamily="18" charset="0"/>
                          <a:cs typeface="Times New Roman" panose="02020603050405020304" pitchFamily="18" charset="0"/>
                        </a:rPr>
                        <a:t> one or more occurrence of the preceding character</a:t>
                      </a:r>
                      <a:endParaRPr lang="en-IN"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a:latin typeface="Times New Roman" panose="02020603050405020304" pitchFamily="18" charset="0"/>
                          <a:cs typeface="Times New Roman" panose="02020603050405020304" pitchFamily="18" charset="0"/>
                        </a:rPr>
                        <a:t>a+</a:t>
                      </a:r>
                      <a:endParaRPr lang="en-IN"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a:latin typeface="Times New Roman" panose="02020603050405020304" pitchFamily="18" charset="0"/>
                          <a:cs typeface="Times New Roman" panose="02020603050405020304" pitchFamily="18" charset="0"/>
                        </a:rPr>
                        <a:t>Matches </a:t>
                      </a:r>
                      <a:r>
                        <a:rPr lang="en-US" sz="2400" dirty="0" err="1">
                          <a:latin typeface="Times New Roman" panose="02020603050405020304" pitchFamily="18" charset="0"/>
                          <a:cs typeface="Times New Roman" panose="02020603050405020304" pitchFamily="18" charset="0"/>
                        </a:rPr>
                        <a:t>a,aa,aaa,etc</a:t>
                      </a:r>
                      <a:endParaRPr lang="en-IN"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572249794"/>
                  </a:ext>
                </a:extLst>
              </a:tr>
              <a:tr h="800100">
                <a:tc>
                  <a:txBody>
                    <a:bodyPr/>
                    <a:lstStyle/>
                    <a:p>
                      <a:pPr algn="ctr"/>
                      <a:r>
                        <a:rPr lang="en-US" sz="2400" dirty="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a:latin typeface="Times New Roman" panose="02020603050405020304" pitchFamily="18" charset="0"/>
                          <a:cs typeface="Times New Roman" panose="02020603050405020304" pitchFamily="18" charset="0"/>
                        </a:rPr>
                        <a:t>Matches zero</a:t>
                      </a:r>
                      <a:r>
                        <a:rPr lang="en-US" sz="2400" baseline="0" dirty="0">
                          <a:latin typeface="Times New Roman" panose="02020603050405020304" pitchFamily="18" charset="0"/>
                          <a:cs typeface="Times New Roman" panose="02020603050405020304" pitchFamily="18" charset="0"/>
                        </a:rPr>
                        <a:t> or one occurrence of the preceding character.</a:t>
                      </a:r>
                      <a:endParaRPr lang="en-IN"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a:latin typeface="Times New Roman" panose="02020603050405020304" pitchFamily="18" charset="0"/>
                          <a:cs typeface="Times New Roman" panose="02020603050405020304" pitchFamily="18" charset="0"/>
                        </a:rPr>
                        <a:t>a?</a:t>
                      </a:r>
                      <a:endParaRPr lang="en-IN"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a:latin typeface="Times New Roman" panose="02020603050405020304" pitchFamily="18" charset="0"/>
                          <a:cs typeface="Times New Roman" panose="02020603050405020304" pitchFamily="18" charset="0"/>
                        </a:rPr>
                        <a:t>Matches</a:t>
                      </a:r>
                      <a:r>
                        <a:rPr lang="en-US" sz="2400" baseline="0" dirty="0">
                          <a:latin typeface="Times New Roman" panose="02020603050405020304" pitchFamily="18" charset="0"/>
                          <a:cs typeface="Times New Roman" panose="02020603050405020304" pitchFamily="18" charset="0"/>
                        </a:rPr>
                        <a:t> a</a:t>
                      </a:r>
                      <a:endParaRPr lang="en-IN"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49152244"/>
                  </a:ext>
                </a:extLst>
              </a:tr>
              <a:tr h="800100">
                <a:tc>
                  <a:txBody>
                    <a:bodyPr/>
                    <a:lstStyle/>
                    <a:p>
                      <a:pPr algn="ctr"/>
                      <a:r>
                        <a:rPr lang="en-US" sz="2400" dirty="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a:latin typeface="Times New Roman" panose="02020603050405020304" pitchFamily="18" charset="0"/>
                          <a:cs typeface="Times New Roman" panose="02020603050405020304" pitchFamily="18" charset="0"/>
                        </a:rPr>
                        <a:t>Matches any character</a:t>
                      </a:r>
                      <a:r>
                        <a:rPr lang="en-US" sz="2400" baseline="0" dirty="0">
                          <a:latin typeface="Times New Roman" panose="02020603050405020304" pitchFamily="18" charset="0"/>
                          <a:cs typeface="Times New Roman" panose="02020603050405020304" pitchFamily="18" charset="0"/>
                        </a:rPr>
                        <a:t> inside the brackets</a:t>
                      </a:r>
                      <a:endParaRPr lang="en-IN"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abc</a:t>
                      </a:r>
                      <a:r>
                        <a:rPr lang="en-US" sz="2400" dirty="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err="1">
                          <a:latin typeface="Times New Roman" panose="02020603050405020304" pitchFamily="18" charset="0"/>
                          <a:cs typeface="Times New Roman" panose="02020603050405020304" pitchFamily="18" charset="0"/>
                        </a:rPr>
                        <a:t>Macthes</a:t>
                      </a:r>
                      <a:r>
                        <a:rPr lang="en-US" sz="2400" baseline="0" dirty="0">
                          <a:latin typeface="Times New Roman" panose="02020603050405020304" pitchFamily="18" charset="0"/>
                          <a:cs typeface="Times New Roman" panose="02020603050405020304" pitchFamily="18" charset="0"/>
                        </a:rPr>
                        <a:t> </a:t>
                      </a:r>
                      <a:r>
                        <a:rPr lang="en-US" sz="2400" baseline="0" dirty="0" err="1">
                          <a:latin typeface="Times New Roman" panose="02020603050405020304" pitchFamily="18" charset="0"/>
                          <a:cs typeface="Times New Roman" panose="02020603050405020304" pitchFamily="18" charset="0"/>
                        </a:rPr>
                        <a:t>a,b,c</a:t>
                      </a:r>
                      <a:endParaRPr lang="en-IN"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084402092"/>
                  </a:ext>
                </a:extLst>
              </a:tr>
            </a:tbl>
          </a:graphicData>
        </a:graphic>
      </p:graphicFrame>
    </p:spTree>
    <p:extLst>
      <p:ext uri="{BB962C8B-B14F-4D97-AF65-F5344CB8AC3E}">
        <p14:creationId xmlns:p14="http://schemas.microsoft.com/office/powerpoint/2010/main" val="3672312889"/>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109" y="180109"/>
            <a:ext cx="11748655" cy="581891"/>
          </a:xfrm>
        </p:spPr>
        <p:txBody>
          <a:bodyPr>
            <a:normAutofit fontScale="90000"/>
          </a:bodyPr>
          <a:lstStyle/>
          <a:p>
            <a:pPr algn="ctr"/>
            <a:r>
              <a:rPr lang="en-US">
                <a:latin typeface="Times New Roman" panose="02020603050405020304" pitchFamily="18" charset="0"/>
                <a:cs typeface="Times New Roman" panose="02020603050405020304" pitchFamily="18" charset="0"/>
              </a:rPr>
              <a:t>Lists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80109" y="886690"/>
            <a:ext cx="11748655" cy="5777345"/>
          </a:xfrm>
        </p:spPr>
        <p:txBody>
          <a:bodyPr/>
          <a:lstStyle/>
          <a:p>
            <a:pPr marL="0" indent="0">
              <a:buNone/>
            </a:pPr>
            <a:r>
              <a:rPr lang="en-US">
                <a:latin typeface="Times New Roman" panose="02020603050405020304" pitchFamily="18" charset="0"/>
                <a:cs typeface="Times New Roman" panose="02020603050405020304" pitchFamily="18" charset="0"/>
              </a:rPr>
              <a:t>The list </a:t>
            </a:r>
            <a:r>
              <a:rPr lang="en-US" dirty="0">
                <a:latin typeface="Times New Roman" panose="02020603050405020304" pitchFamily="18" charset="0"/>
                <a:cs typeface="Times New Roman" panose="02020603050405020304" pitchFamily="18" charset="0"/>
              </a:rPr>
              <a:t>is a sequence data type which is used to store the collection of data.</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a:latin typeface="Times New Roman" panose="02020603050405020304" pitchFamily="18" charset="0"/>
                <a:cs typeface="Times New Roman" panose="02020603050405020304" pitchFamily="18" charset="0"/>
              </a:rPr>
              <a:t>Creating Lists</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In </a:t>
            </a:r>
            <a:r>
              <a:rPr lang="en-US">
                <a:latin typeface="Times New Roman" panose="02020603050405020304" pitchFamily="18" charset="0"/>
                <a:cs typeface="Times New Roman" panose="02020603050405020304" pitchFamily="18" charset="0"/>
              </a:rPr>
              <a:t>python lists </a:t>
            </a:r>
            <a:r>
              <a:rPr lang="en-US" dirty="0">
                <a:latin typeface="Times New Roman" panose="02020603050405020304" pitchFamily="18" charset="0"/>
                <a:cs typeface="Times New Roman" panose="02020603050405020304" pitchFamily="18" charset="0"/>
              </a:rPr>
              <a:t>can be created by placing the elements in square brackets[], The elements in </a:t>
            </a:r>
            <a:r>
              <a:rPr lang="en-US">
                <a:latin typeface="Times New Roman" panose="02020603050405020304" pitchFamily="18" charset="0"/>
                <a:cs typeface="Times New Roman" panose="02020603050405020304" pitchFamily="18" charset="0"/>
              </a:rPr>
              <a:t>the list </a:t>
            </a:r>
            <a:r>
              <a:rPr lang="en-US" dirty="0">
                <a:latin typeface="Times New Roman" panose="02020603050405020304" pitchFamily="18" charset="0"/>
                <a:cs typeface="Times New Roman" panose="02020603050405020304" pitchFamily="18" charset="0"/>
              </a:rPr>
              <a:t>are separated by the comma(,)</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The syntax:</a:t>
            </a:r>
          </a:p>
          <a:p>
            <a:pPr marL="0" indent="0">
              <a:buNone/>
            </a:pPr>
            <a:r>
              <a:rPr lang="en-US" dirty="0">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	list_name</a:t>
            </a:r>
            <a:r>
              <a:rPr lang="en-US" dirty="0">
                <a:latin typeface="Times New Roman" panose="02020603050405020304" pitchFamily="18" charset="0"/>
                <a:cs typeface="Times New Roman" panose="02020603050405020304" pitchFamily="18" charset="0"/>
              </a:rPr>
              <a:t>=[value1,value2,,,,value n]</a:t>
            </a:r>
          </a:p>
        </p:txBody>
      </p:sp>
    </p:spTree>
    <p:extLst>
      <p:ext uri="{BB962C8B-B14F-4D97-AF65-F5344CB8AC3E}">
        <p14:creationId xmlns:p14="http://schemas.microsoft.com/office/powerpoint/2010/main" val="1839982683"/>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109" y="180109"/>
            <a:ext cx="11748655" cy="581891"/>
          </a:xfrm>
        </p:spPr>
        <p:txBody>
          <a:bodyPr>
            <a:normAutofit fontScale="90000"/>
          </a:bodyPr>
          <a:lstStyle/>
          <a:p>
            <a:r>
              <a:rPr lang="en-US" dirty="0">
                <a:latin typeface="Times New Roman" panose="02020603050405020304" pitchFamily="18" charset="0"/>
                <a:cs typeface="Times New Roman" panose="02020603050405020304" pitchFamily="18" charset="0"/>
              </a:rPr>
              <a:t>Example</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80109" y="886690"/>
            <a:ext cx="11748655" cy="5777345"/>
          </a:xfrm>
        </p:spPr>
        <p:txBody>
          <a:bodyPr/>
          <a:lstStyle/>
          <a:p>
            <a:pPr marL="0" indent="0">
              <a:buNone/>
            </a:pPr>
            <a:r>
              <a:rPr lang="en-US">
                <a:latin typeface="Times New Roman" panose="02020603050405020304" pitchFamily="18" charset="0"/>
                <a:cs typeface="Times New Roman" panose="02020603050405020304" pitchFamily="18" charset="0"/>
              </a:rPr>
              <a:t>thislist </a:t>
            </a:r>
            <a:r>
              <a:rPr lang="en-US" dirty="0">
                <a:latin typeface="Times New Roman" panose="02020603050405020304" pitchFamily="18" charset="0"/>
                <a:cs typeface="Times New Roman" panose="02020603050405020304" pitchFamily="18" charset="0"/>
              </a:rPr>
              <a:t>= ["apple", "banana", "cherry", "apple", "cherry"]</a:t>
            </a:r>
          </a:p>
          <a:p>
            <a:pPr marL="0" indent="0">
              <a:buNone/>
            </a:pPr>
            <a:r>
              <a:rPr lang="en-US">
                <a:latin typeface="Times New Roman" panose="02020603050405020304" pitchFamily="18" charset="0"/>
                <a:cs typeface="Times New Roman" panose="02020603050405020304" pitchFamily="18" charset="0"/>
              </a:rPr>
              <a:t>print(thislist)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07706194"/>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109" y="180109"/>
            <a:ext cx="11748655" cy="581891"/>
          </a:xfrm>
        </p:spPr>
        <p:txBody>
          <a:bodyPr>
            <a:normAutofit fontScale="90000"/>
          </a:bodyPr>
          <a:lstStyle/>
          <a:p>
            <a:r>
              <a:rPr lang="en-US">
                <a:latin typeface="Times New Roman" panose="02020603050405020304" pitchFamily="18" charset="0"/>
                <a:cs typeface="Times New Roman" panose="02020603050405020304" pitchFamily="18" charset="0"/>
              </a:rPr>
              <a:t>Accessing List </a:t>
            </a:r>
            <a:r>
              <a:rPr lang="en-US" dirty="0">
                <a:latin typeface="Times New Roman" panose="02020603050405020304" pitchFamily="18" charset="0"/>
                <a:cs typeface="Times New Roman" panose="02020603050405020304" pitchFamily="18" charset="0"/>
              </a:rPr>
              <a:t>Elements by Index Number</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80109" y="886690"/>
            <a:ext cx="11748655" cy="5777345"/>
          </a:xfrm>
        </p:spPr>
        <p:txBody>
          <a:bodyPr/>
          <a:lstStyle/>
          <a:p>
            <a:pPr marL="0" indent="0">
              <a:buNone/>
            </a:pPr>
            <a:r>
              <a:rPr lang="en-US" dirty="0">
                <a:latin typeface="Times New Roman" panose="02020603050405020304" pitchFamily="18" charset="0"/>
                <a:cs typeface="Times New Roman" panose="02020603050405020304" pitchFamily="18" charset="0"/>
              </a:rPr>
              <a:t>Each individual element in </a:t>
            </a:r>
            <a:r>
              <a:rPr lang="en-US">
                <a:latin typeface="Times New Roman" panose="02020603050405020304" pitchFamily="18" charset="0"/>
                <a:cs typeface="Times New Roman" panose="02020603050405020304" pitchFamily="18" charset="0"/>
              </a:rPr>
              <a:t>a list </a:t>
            </a:r>
            <a:r>
              <a:rPr lang="en-US" dirty="0">
                <a:latin typeface="Times New Roman" panose="02020603050405020304" pitchFamily="18" charset="0"/>
                <a:cs typeface="Times New Roman" panose="02020603050405020304" pitchFamily="18" charset="0"/>
              </a:rPr>
              <a:t>can be accessed using a technique called indexing.</a:t>
            </a:r>
          </a:p>
          <a:p>
            <a:pPr marL="0" indent="0">
              <a:buNone/>
            </a:pPr>
            <a:r>
              <a:rPr lang="en-US" dirty="0">
                <a:latin typeface="Times New Roman" panose="02020603050405020304" pitchFamily="18" charset="0"/>
                <a:cs typeface="Times New Roman" panose="02020603050405020304" pitchFamily="18" charset="0"/>
              </a:rPr>
              <a:t>The index specifies the element to be accessed in </a:t>
            </a:r>
            <a:r>
              <a:rPr lang="en-US">
                <a:latin typeface="Times New Roman" panose="02020603050405020304" pitchFamily="18" charset="0"/>
                <a:cs typeface="Times New Roman" panose="02020603050405020304" pitchFamily="18" charset="0"/>
              </a:rPr>
              <a:t>the list </a:t>
            </a:r>
            <a:r>
              <a:rPr lang="en-US" dirty="0">
                <a:latin typeface="Times New Roman" panose="02020603050405020304" pitchFamily="18" charset="0"/>
                <a:cs typeface="Times New Roman" panose="02020603050405020304" pitchFamily="18" charset="0"/>
              </a:rPr>
              <a:t>and is written in </a:t>
            </a:r>
            <a:r>
              <a:rPr lang="en-US" dirty="0" err="1">
                <a:latin typeface="Times New Roman" panose="02020603050405020304" pitchFamily="18" charset="0"/>
                <a:cs typeface="Times New Roman" panose="02020603050405020304" pitchFamily="18" charset="0"/>
              </a:rPr>
              <a:t>sqaure</a:t>
            </a:r>
            <a:r>
              <a:rPr lang="en-US" dirty="0">
                <a:latin typeface="Times New Roman" panose="02020603050405020304" pitchFamily="18" charset="0"/>
                <a:cs typeface="Times New Roman" panose="02020603050405020304" pitchFamily="18" charset="0"/>
              </a:rPr>
              <a:t> brackets[].</a:t>
            </a:r>
          </a:p>
          <a:p>
            <a:pPr marL="0" indent="0">
              <a:buNone/>
            </a:pPr>
            <a:r>
              <a:rPr lang="en-US" dirty="0">
                <a:latin typeface="Times New Roman" panose="02020603050405020304" pitchFamily="18" charset="0"/>
                <a:cs typeface="Times New Roman" panose="02020603050405020304" pitchFamily="18" charset="0"/>
              </a:rPr>
              <a:t>The index of the first element in </a:t>
            </a:r>
            <a:r>
              <a:rPr lang="en-US">
                <a:latin typeface="Times New Roman" panose="02020603050405020304" pitchFamily="18" charset="0"/>
                <a:cs typeface="Times New Roman" panose="02020603050405020304" pitchFamily="18" charset="0"/>
              </a:rPr>
              <a:t>the list </a:t>
            </a:r>
            <a:r>
              <a:rPr lang="en-US" dirty="0">
                <a:latin typeface="Times New Roman" panose="02020603050405020304" pitchFamily="18" charset="0"/>
                <a:cs typeface="Times New Roman" panose="02020603050405020304" pitchFamily="18" charset="0"/>
              </a:rPr>
              <a:t>0 and last element is n-1.</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a:latin typeface="Times New Roman" panose="02020603050405020304" pitchFamily="18" charset="0"/>
                <a:cs typeface="Times New Roman" panose="02020603050405020304" pitchFamily="18" charset="0"/>
              </a:rPr>
              <a:t>list=[</a:t>
            </a:r>
            <a:r>
              <a:rPr lang="en-US" dirty="0">
                <a:latin typeface="Times New Roman" panose="02020603050405020304" pitchFamily="18" charset="0"/>
                <a:cs typeface="Times New Roman" panose="02020603050405020304" pitchFamily="18" charset="0"/>
              </a:rPr>
              <a:t>10,20,30,40,50]</a:t>
            </a:r>
          </a:p>
          <a:p>
            <a:pPr marL="0" indent="0">
              <a:buNone/>
            </a:pPr>
            <a:r>
              <a:rPr lang="en-US" dirty="0">
                <a:latin typeface="Times New Roman" panose="02020603050405020304" pitchFamily="18" charset="0"/>
                <a:cs typeface="Times New Roman" panose="02020603050405020304" pitchFamily="18" charset="0"/>
              </a:rPr>
              <a:t>for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in range(0,len[list]));</a:t>
            </a:r>
            <a:endParaRPr lang="en-US" dirty="0">
              <a:latin typeface="Times New Roman" panose="02020603050405020304" pitchFamily="18" charset="0"/>
              <a:cs typeface="Times New Roman" panose="02020603050405020304" pitchFamily="18" charset="0"/>
            </a:endParaRPr>
          </a:p>
          <a:p>
            <a:pPr marL="0" indent="0">
              <a:buNone/>
            </a:pPr>
            <a:r>
              <a:rPr lang="en-US">
                <a:latin typeface="Times New Roman" panose="02020603050405020304" pitchFamily="18" charset="0"/>
                <a:cs typeface="Times New Roman" panose="02020603050405020304" pitchFamily="18" charset="0"/>
              </a:rPr>
              <a:t>	print(list[i</a:t>
            </a:r>
            <a:r>
              <a:rPr lang="en-US" dirty="0">
                <a:latin typeface="Times New Roman" panose="02020603050405020304" pitchFamily="18" charset="0"/>
                <a:cs typeface="Times New Roman" panose="02020603050405020304" pitchFamily="18" charset="0"/>
              </a:rPr>
              <a:t>])</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10	20	30	40	50</a:t>
            </a:r>
          </a:p>
        </p:txBody>
      </p:sp>
    </p:spTree>
    <p:extLst>
      <p:ext uri="{BB962C8B-B14F-4D97-AF65-F5344CB8AC3E}">
        <p14:creationId xmlns:p14="http://schemas.microsoft.com/office/powerpoint/2010/main" val="1364530952"/>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109" y="180109"/>
            <a:ext cx="11748655" cy="581891"/>
          </a:xfrm>
        </p:spPr>
        <p:txBody>
          <a:bodyPr>
            <a:normAutofit fontScale="90000"/>
          </a:bodyPr>
          <a:lstStyle/>
          <a:p>
            <a:r>
              <a:rPr lang="en-US">
                <a:latin typeface="Times New Roman" panose="02020603050405020304" pitchFamily="18" charset="0"/>
                <a:cs typeface="Times New Roman" panose="02020603050405020304" pitchFamily="18" charset="0"/>
              </a:rPr>
              <a:t>List </a:t>
            </a:r>
            <a:r>
              <a:rPr lang="en-US" dirty="0">
                <a:latin typeface="Times New Roman" panose="02020603050405020304" pitchFamily="18" charset="0"/>
                <a:cs typeface="Times New Roman" panose="02020603050405020304" pitchFamily="18" charset="0"/>
              </a:rPr>
              <a:t>are mutable</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80109" y="886690"/>
            <a:ext cx="11748655" cy="5777345"/>
          </a:xfrm>
        </p:spPr>
        <p:txBody>
          <a:bodyPr/>
          <a:lstStyle/>
          <a:p>
            <a:pPr marL="0" indent="0">
              <a:buNone/>
            </a:pPr>
            <a:r>
              <a:rPr lang="en-US">
                <a:latin typeface="Times New Roman" panose="02020603050405020304" pitchFamily="18" charset="0"/>
                <a:cs typeface="Times New Roman" panose="02020603050405020304" pitchFamily="18" charset="0"/>
              </a:rPr>
              <a:t>Lists </a:t>
            </a:r>
            <a:r>
              <a:rPr lang="en-US" dirty="0">
                <a:latin typeface="Times New Roman" panose="02020603050405020304" pitchFamily="18" charset="0"/>
                <a:cs typeface="Times New Roman" panose="02020603050405020304" pitchFamily="18" charset="0"/>
              </a:rPr>
              <a:t>are mutable we can change an element of </a:t>
            </a:r>
            <a:r>
              <a:rPr lang="en-US">
                <a:latin typeface="Times New Roman" panose="02020603050405020304" pitchFamily="18" charset="0"/>
                <a:cs typeface="Times New Roman" panose="02020603050405020304" pitchFamily="18" charset="0"/>
              </a:rPr>
              <a:t>a list </a:t>
            </a:r>
            <a:r>
              <a:rPr lang="en-US" dirty="0">
                <a:latin typeface="Times New Roman" panose="02020603050405020304" pitchFamily="18" charset="0"/>
                <a:cs typeface="Times New Roman" panose="02020603050405020304" pitchFamily="18" charset="0"/>
              </a:rPr>
              <a:t>using the index operator.</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courses=[“BCA”,”BSC”,”BCOM”,”BBA”]</a:t>
            </a:r>
          </a:p>
          <a:p>
            <a:pPr marL="0" indent="0">
              <a:buNone/>
            </a:pPr>
            <a:r>
              <a:rPr lang="en-US" dirty="0">
                <a:latin typeface="Times New Roman" panose="02020603050405020304" pitchFamily="18" charset="0"/>
                <a:cs typeface="Times New Roman" panose="02020603050405020304" pitchFamily="18" charset="0"/>
              </a:rPr>
              <a:t>print(courses)</a:t>
            </a:r>
          </a:p>
          <a:p>
            <a:pPr marL="0" indent="0">
              <a:buNone/>
            </a:pPr>
            <a:r>
              <a:rPr lang="en-US" dirty="0">
                <a:latin typeface="Times New Roman" panose="02020603050405020304" pitchFamily="18" charset="0"/>
                <a:cs typeface="Times New Roman" panose="02020603050405020304" pitchFamily="18" charset="0"/>
              </a:rPr>
              <a:t>courses[0]=“MCA”</a:t>
            </a:r>
          </a:p>
          <a:p>
            <a:pPr marL="0" indent="0">
              <a:buNone/>
            </a:pPr>
            <a:r>
              <a:rPr lang="en-US" dirty="0">
                <a:latin typeface="Times New Roman" panose="02020603050405020304" pitchFamily="18" charset="0"/>
                <a:cs typeface="Times New Roman" panose="02020603050405020304" pitchFamily="18" charset="0"/>
              </a:rPr>
              <a:t>courses[3]=“MBA”</a:t>
            </a:r>
          </a:p>
          <a:p>
            <a:pPr marL="0" indent="0">
              <a:buNone/>
            </a:pPr>
            <a:r>
              <a:rPr lang="en-US" dirty="0">
                <a:latin typeface="Times New Roman" panose="02020603050405020304" pitchFamily="18" charset="0"/>
                <a:cs typeface="Times New Roman" panose="02020603050405020304" pitchFamily="18" charset="0"/>
              </a:rPr>
              <a:t>print(courses)</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[‘BCA’,’BSC’,’BCOM’,’BBA’]</a:t>
            </a:r>
          </a:p>
          <a:p>
            <a:pPr marL="0" indent="0">
              <a:buNone/>
            </a:pPr>
            <a:r>
              <a:rPr lang="en-US" dirty="0">
                <a:latin typeface="Times New Roman" panose="02020603050405020304" pitchFamily="18" charset="0"/>
                <a:cs typeface="Times New Roman" panose="02020603050405020304" pitchFamily="18" charset="0"/>
              </a:rPr>
              <a:t>[‘MCA’,’BSC’,’BCOM’,’MBA’]</a:t>
            </a:r>
          </a:p>
        </p:txBody>
      </p:sp>
    </p:spTree>
    <p:extLst>
      <p:ext uri="{BB962C8B-B14F-4D97-AF65-F5344CB8AC3E}">
        <p14:creationId xmlns:p14="http://schemas.microsoft.com/office/powerpoint/2010/main" val="3639125111"/>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109" y="180109"/>
            <a:ext cx="11748655" cy="581891"/>
          </a:xfrm>
        </p:spPr>
        <p:txBody>
          <a:bodyPr>
            <a:normAutofit fontScale="90000"/>
          </a:bodyPr>
          <a:lstStyle/>
          <a:p>
            <a:r>
              <a:rPr lang="en-US" dirty="0">
                <a:latin typeface="Times New Roman" panose="02020603050405020304" pitchFamily="18" charset="0"/>
                <a:cs typeface="Times New Roman" panose="02020603050405020304" pitchFamily="18" charset="0"/>
              </a:rPr>
              <a:t>Operations </a:t>
            </a:r>
            <a:r>
              <a:rPr lang="en-US">
                <a:latin typeface="Times New Roman" panose="02020603050405020304" pitchFamily="18" charset="0"/>
                <a:cs typeface="Times New Roman" panose="02020603050405020304" pitchFamily="18" charset="0"/>
              </a:rPr>
              <a:t>on Lists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80109" y="886690"/>
            <a:ext cx="11748655" cy="5777345"/>
          </a:xfrm>
        </p:spPr>
        <p:txBody>
          <a:bodyPr/>
          <a:lstStyle/>
          <a:p>
            <a:pPr marL="0" indent="0">
              <a:buNone/>
            </a:pPr>
            <a:r>
              <a:rPr lang="en-US" dirty="0">
                <a:latin typeface="Times New Roman" panose="02020603050405020304" pitchFamily="18" charset="0"/>
                <a:cs typeface="Times New Roman" panose="02020603050405020304" pitchFamily="18" charset="0"/>
              </a:rPr>
              <a:t>Python Allows certain operations </a:t>
            </a:r>
            <a:r>
              <a:rPr lang="en-US">
                <a:latin typeface="Times New Roman" panose="02020603050405020304" pitchFamily="18" charset="0"/>
                <a:cs typeface="Times New Roman" panose="02020603050405020304" pitchFamily="18" charset="0"/>
              </a:rPr>
              <a:t>on list </a:t>
            </a:r>
            <a:r>
              <a:rPr lang="en-US" dirty="0">
                <a:latin typeface="Times New Roman" panose="02020603050405020304" pitchFamily="18" charset="0"/>
                <a:cs typeface="Times New Roman" panose="02020603050405020304" pitchFamily="18" charset="0"/>
              </a:rPr>
              <a:t>datatype, such as concatenation, repetition, membership, and comparing. </a:t>
            </a:r>
          </a:p>
          <a:p>
            <a:pPr marL="0" indent="0">
              <a:buNone/>
            </a:pPr>
            <a:r>
              <a:rPr lang="en-US" dirty="0">
                <a:latin typeface="Times New Roman" panose="02020603050405020304" pitchFamily="18" charset="0"/>
                <a:cs typeface="Times New Roman" panose="02020603050405020304" pitchFamily="18" charset="0"/>
              </a:rPr>
              <a:t>These operations are explained in the following subsections with suitable examples.</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Traversing </a:t>
            </a:r>
            <a:r>
              <a:rPr lang="en-US" b="1">
                <a:latin typeface="Times New Roman" panose="02020603050405020304" pitchFamily="18" charset="0"/>
                <a:cs typeface="Times New Roman" panose="02020603050405020304" pitchFamily="18" charset="0"/>
              </a:rPr>
              <a:t>a List</a:t>
            </a:r>
            <a:endParaRPr lang="en-US" b="1" dirty="0">
              <a:latin typeface="Times New Roman" panose="02020603050405020304" pitchFamily="18" charset="0"/>
              <a:cs typeface="Times New Roman" panose="02020603050405020304" pitchFamily="18" charset="0"/>
            </a:endParaRPr>
          </a:p>
          <a:p>
            <a:pPr marL="0" indent="0">
              <a:buNone/>
            </a:pPr>
            <a:r>
              <a:rPr lang="en-US">
                <a:latin typeface="Times New Roman" panose="02020603050405020304" pitchFamily="18" charset="0"/>
                <a:cs typeface="Times New Roman" panose="02020603050405020304" pitchFamily="18" charset="0"/>
              </a:rPr>
              <a:t>A list </a:t>
            </a:r>
            <a:r>
              <a:rPr lang="en-US" dirty="0">
                <a:latin typeface="Times New Roman" panose="02020603050405020304" pitchFamily="18" charset="0"/>
                <a:cs typeface="Times New Roman" panose="02020603050405020304" pitchFamily="18" charset="0"/>
              </a:rPr>
              <a:t>is </a:t>
            </a:r>
            <a:r>
              <a:rPr lang="en-US" dirty="0" err="1">
                <a:latin typeface="Times New Roman" panose="02020603050405020304" pitchFamily="18" charset="0"/>
                <a:cs typeface="Times New Roman" panose="02020603050405020304" pitchFamily="18" charset="0"/>
              </a:rPr>
              <a:t>iterable</a:t>
            </a:r>
            <a:r>
              <a:rPr lang="en-US" dirty="0">
                <a:latin typeface="Times New Roman" panose="02020603050405020304" pitchFamily="18" charset="0"/>
                <a:cs typeface="Times New Roman" panose="02020603050405020304" pitchFamily="18" charset="0"/>
              </a:rPr>
              <a:t>. This means that we can use a for loop to traverse all the elements in </a:t>
            </a:r>
            <a:r>
              <a:rPr lang="en-US">
                <a:latin typeface="Times New Roman" panose="02020603050405020304" pitchFamily="18" charset="0"/>
                <a:cs typeface="Times New Roman" panose="02020603050405020304" pitchFamily="18" charset="0"/>
              </a:rPr>
              <a:t>the list </a:t>
            </a:r>
            <a:r>
              <a:rPr lang="en-US" dirty="0">
                <a:latin typeface="Times New Roman" panose="02020603050405020304" pitchFamily="18" charset="0"/>
                <a:cs typeface="Times New Roman" panose="02020603050405020304" pitchFamily="18" charset="0"/>
              </a:rPr>
              <a:t>sequentially.</a:t>
            </a:r>
          </a:p>
          <a:p>
            <a:pPr marL="0" indent="0">
              <a:buNone/>
            </a:pPr>
            <a:r>
              <a:rPr lang="en-US" dirty="0">
                <a:latin typeface="Times New Roman" panose="02020603050405020304" pitchFamily="18" charset="0"/>
                <a:cs typeface="Times New Roman" panose="02020603050405020304" pitchFamily="18" charset="0"/>
              </a:rPr>
              <a:t>A=[10,20,30,39.39]</a:t>
            </a:r>
          </a:p>
          <a:p>
            <a:pPr marL="0" indent="0">
              <a:buNone/>
            </a:pPr>
            <a:r>
              <a:rPr lang="en-US" dirty="0">
                <a:latin typeface="Times New Roman" panose="02020603050405020304" pitchFamily="18" charset="0"/>
                <a:cs typeface="Times New Roman" panose="02020603050405020304" pitchFamily="18" charset="0"/>
              </a:rPr>
              <a:t>for item in A:</a:t>
            </a:r>
          </a:p>
          <a:p>
            <a:pPr marL="0" indent="0">
              <a:buNone/>
            </a:pPr>
            <a:r>
              <a:rPr lang="en-US" dirty="0">
                <a:latin typeface="Times New Roman" panose="02020603050405020304" pitchFamily="18" charset="0"/>
                <a:cs typeface="Times New Roman" panose="02020603050405020304" pitchFamily="18" charset="0"/>
              </a:rPr>
              <a:t>	print(item)</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31669688"/>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0109" y="263236"/>
            <a:ext cx="11748655" cy="6400799"/>
          </a:xfrm>
        </p:spPr>
        <p:txBody>
          <a:bodyPr/>
          <a:lstStyle/>
          <a:p>
            <a:pPr marL="0" indent="0">
              <a:buNone/>
            </a:pPr>
            <a:r>
              <a:rPr lang="en-US" b="1" dirty="0">
                <a:latin typeface="Times New Roman" panose="02020603050405020304" pitchFamily="18" charset="0"/>
                <a:cs typeface="Times New Roman" panose="02020603050405020304" pitchFamily="18" charset="0"/>
              </a:rPr>
              <a:t>Concatenation</a:t>
            </a:r>
          </a:p>
          <a:p>
            <a:pPr marL="0" indent="0">
              <a:buNone/>
            </a:pPr>
            <a:r>
              <a:rPr lang="en-US" dirty="0">
                <a:latin typeface="Times New Roman" panose="02020603050405020304" pitchFamily="18" charset="0"/>
                <a:cs typeface="Times New Roman" panose="02020603050405020304" pitchFamily="18" charset="0"/>
              </a:rPr>
              <a:t>Concatenating </a:t>
            </a:r>
            <a:r>
              <a:rPr lang="en-US">
                <a:latin typeface="Times New Roman" panose="02020603050405020304" pitchFamily="18" charset="0"/>
                <a:cs typeface="Times New Roman" panose="02020603050405020304" pitchFamily="18" charset="0"/>
              </a:rPr>
              <a:t>two lists </a:t>
            </a:r>
            <a:r>
              <a:rPr lang="en-US" dirty="0">
                <a:latin typeface="Times New Roman" panose="02020603050405020304" pitchFamily="18" charset="0"/>
                <a:cs typeface="Times New Roman" panose="02020603050405020304" pitchFamily="18" charset="0"/>
              </a:rPr>
              <a:t>means joining </a:t>
            </a:r>
            <a:r>
              <a:rPr lang="en-US">
                <a:latin typeface="Times New Roman" panose="02020603050405020304" pitchFamily="18" charset="0"/>
                <a:cs typeface="Times New Roman" panose="02020603050405020304" pitchFamily="18" charset="0"/>
              </a:rPr>
              <a:t>two lists</a:t>
            </a: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Syntax</a:t>
            </a:r>
            <a:r>
              <a:rPr lang="en-US">
                <a:latin typeface="Times New Roman" panose="02020603050405020304" pitchFamily="18" charset="0"/>
                <a:cs typeface="Times New Roman" panose="02020603050405020304" pitchFamily="18" charset="0"/>
              </a:rPr>
              <a:t>:       list=list1+list2+,,,listn</a:t>
            </a: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Example</a:t>
            </a:r>
          </a:p>
          <a:p>
            <a:pPr marL="0" indent="0">
              <a:buNone/>
            </a:pPr>
            <a:r>
              <a:rPr lang="en-US">
                <a:latin typeface="Times New Roman" panose="02020603050405020304" pitchFamily="18" charset="0"/>
                <a:cs typeface="Times New Roman" panose="02020603050405020304" pitchFamily="18" charset="0"/>
              </a:rPr>
              <a:t>list1</a:t>
            </a:r>
            <a:r>
              <a:rPr lang="en-US" dirty="0">
                <a:latin typeface="Times New Roman" panose="02020603050405020304" pitchFamily="18" charset="0"/>
                <a:cs typeface="Times New Roman" panose="02020603050405020304" pitchFamily="18" charset="0"/>
              </a:rPr>
              <a:t>=[10,20,30]</a:t>
            </a:r>
          </a:p>
          <a:p>
            <a:pPr marL="0" indent="0">
              <a:buNone/>
            </a:pPr>
            <a:r>
              <a:rPr lang="en-US">
                <a:latin typeface="Times New Roman" panose="02020603050405020304" pitchFamily="18" charset="0"/>
                <a:cs typeface="Times New Roman" panose="02020603050405020304" pitchFamily="18" charset="0"/>
              </a:rPr>
              <a:t>list2</a:t>
            </a:r>
            <a:r>
              <a:rPr lang="en-US" dirty="0">
                <a:latin typeface="Times New Roman" panose="02020603050405020304" pitchFamily="18" charset="0"/>
                <a:cs typeface="Times New Roman" panose="02020603050405020304" pitchFamily="18" charset="0"/>
              </a:rPr>
              <a:t>=[40,50]</a:t>
            </a:r>
          </a:p>
          <a:p>
            <a:pPr marL="0" indent="0">
              <a:buNone/>
            </a:pPr>
            <a:r>
              <a:rPr lang="en-US">
                <a:latin typeface="Times New Roman" panose="02020603050405020304" pitchFamily="18" charset="0"/>
                <a:cs typeface="Times New Roman" panose="02020603050405020304" pitchFamily="18" charset="0"/>
              </a:rPr>
              <a:t>list3=list1+list2</a:t>
            </a:r>
            <a:endParaRPr lang="en-US" dirty="0">
              <a:latin typeface="Times New Roman" panose="02020603050405020304" pitchFamily="18" charset="0"/>
              <a:cs typeface="Times New Roman" panose="02020603050405020304" pitchFamily="18" charset="0"/>
            </a:endParaRPr>
          </a:p>
          <a:p>
            <a:pPr marL="0" indent="0">
              <a:buNone/>
            </a:pPr>
            <a:r>
              <a:rPr lang="en-US">
                <a:latin typeface="Times New Roman" panose="02020603050405020304" pitchFamily="18" charset="0"/>
                <a:cs typeface="Times New Roman" panose="02020603050405020304" pitchFamily="18" charset="0"/>
              </a:rPr>
              <a:t>print(list3</a:t>
            </a:r>
            <a:r>
              <a:rPr lang="en-US" dirty="0">
                <a:latin typeface="Times New Roman" panose="02020603050405020304" pitchFamily="18" charset="0"/>
                <a:cs typeface="Times New Roman" panose="02020603050405020304" pitchFamily="18" charset="0"/>
              </a:rPr>
              <a:t>)</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[10,20,30,40,50]</a:t>
            </a:r>
          </a:p>
        </p:txBody>
      </p:sp>
    </p:spTree>
    <p:extLst>
      <p:ext uri="{BB962C8B-B14F-4D97-AF65-F5344CB8AC3E}">
        <p14:creationId xmlns:p14="http://schemas.microsoft.com/office/powerpoint/2010/main" val="2305338673"/>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109" y="180109"/>
            <a:ext cx="11748655" cy="581891"/>
          </a:xfrm>
        </p:spPr>
        <p:txBody>
          <a:bodyPr>
            <a:normAutofit fontScale="90000"/>
          </a:bodyPr>
          <a:lstStyle/>
          <a:p>
            <a:r>
              <a:rPr lang="en-US" dirty="0">
                <a:latin typeface="Times New Roman" panose="02020603050405020304" pitchFamily="18" charset="0"/>
                <a:cs typeface="Times New Roman" panose="02020603050405020304" pitchFamily="18" charset="0"/>
              </a:rPr>
              <a:t>Membership Operators(in and not in)</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80109" y="886690"/>
            <a:ext cx="11748655" cy="5777345"/>
          </a:xfrm>
        </p:spPr>
        <p:txBody>
          <a:bodyPr/>
          <a:lstStyle/>
          <a:p>
            <a:pPr marL="0" indent="0">
              <a:buNone/>
            </a:pPr>
            <a:r>
              <a:rPr lang="en-US" b="1" dirty="0">
                <a:latin typeface="Times New Roman" panose="02020603050405020304" pitchFamily="18" charset="0"/>
                <a:cs typeface="Times New Roman" panose="02020603050405020304" pitchFamily="18" charset="0"/>
              </a:rPr>
              <a:t>‘in’ Membership Operator</a:t>
            </a:r>
          </a:p>
          <a:p>
            <a:pPr marL="0" indent="0">
              <a:buNone/>
            </a:pPr>
            <a:r>
              <a:rPr lang="en-US" dirty="0">
                <a:latin typeface="Times New Roman" panose="02020603050405020304" pitchFamily="18" charset="0"/>
                <a:cs typeface="Times New Roman" panose="02020603050405020304" pitchFamily="18" charset="0"/>
              </a:rPr>
              <a:t>It is used to check if a particular value is present in </a:t>
            </a:r>
            <a:r>
              <a:rPr lang="en-US">
                <a:latin typeface="Times New Roman" panose="02020603050405020304" pitchFamily="18" charset="0"/>
                <a:cs typeface="Times New Roman" panose="02020603050405020304" pitchFamily="18" charset="0"/>
              </a:rPr>
              <a:t>the list </a:t>
            </a:r>
            <a:r>
              <a:rPr lang="en-US" dirty="0">
                <a:latin typeface="Times New Roman" panose="02020603050405020304" pitchFamily="18" charset="0"/>
                <a:cs typeface="Times New Roman" panose="02020603050405020304" pitchFamily="18" charset="0"/>
              </a:rPr>
              <a:t>defined in our program.</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Syntax:	value ‘in</a:t>
            </a:r>
            <a:r>
              <a:rPr lang="en-US">
                <a:latin typeface="Times New Roman" panose="02020603050405020304" pitchFamily="18" charset="0"/>
                <a:cs typeface="Times New Roman" panose="02020603050405020304" pitchFamily="18" charset="0"/>
              </a:rPr>
              <a:t>’ list</a:t>
            </a: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err="1">
                <a:latin typeface="Times New Roman" panose="02020603050405020304" pitchFamily="18" charset="0"/>
                <a:cs typeface="Times New Roman" panose="02020603050405020304" pitchFamily="18" charset="0"/>
              </a:rPr>
              <a:t>str</a:t>
            </a:r>
            <a:r>
              <a:rPr lang="en-US" dirty="0">
                <a:latin typeface="Times New Roman" panose="02020603050405020304" pitchFamily="18" charset="0"/>
                <a:cs typeface="Times New Roman" panose="02020603050405020304" pitchFamily="18" charset="0"/>
              </a:rPr>
              <a:t>=[10,20,30]</a:t>
            </a:r>
          </a:p>
          <a:p>
            <a:pPr marL="0" indent="0">
              <a:buNone/>
            </a:pPr>
            <a:r>
              <a:rPr lang="en-US" dirty="0">
                <a:latin typeface="Times New Roman" panose="02020603050405020304" pitchFamily="18" charset="0"/>
                <a:cs typeface="Times New Roman" panose="02020603050405020304" pitchFamily="18" charset="0"/>
              </a:rPr>
              <a:t>print(10 in </a:t>
            </a:r>
            <a:r>
              <a:rPr lang="en-US" dirty="0" err="1">
                <a:latin typeface="Times New Roman" panose="02020603050405020304" pitchFamily="18" charset="0"/>
                <a:cs typeface="Times New Roman" panose="02020603050405020304" pitchFamily="18" charset="0"/>
              </a:rPr>
              <a:t>str</a:t>
            </a:r>
            <a:r>
              <a:rPr lang="en-US" dirty="0">
                <a:latin typeface="Times New Roman" panose="02020603050405020304" pitchFamily="18" charset="0"/>
                <a:cs typeface="Times New Roman" panose="02020603050405020304" pitchFamily="18" charset="0"/>
              </a:rPr>
              <a:t>)</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True</a:t>
            </a:r>
          </a:p>
        </p:txBody>
      </p:sp>
    </p:spTree>
    <p:extLst>
      <p:ext uri="{BB962C8B-B14F-4D97-AF65-F5344CB8AC3E}">
        <p14:creationId xmlns:p14="http://schemas.microsoft.com/office/powerpoint/2010/main" val="30180327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109" y="180109"/>
            <a:ext cx="11748655" cy="581891"/>
          </a:xfrm>
        </p:spPr>
        <p:txBody>
          <a:bodyPr>
            <a:normAutofit fontScale="90000"/>
          </a:bodyPr>
          <a:lstStyle/>
          <a:p>
            <a:r>
              <a:rPr lang="en-US" b="1" dirty="0">
                <a:latin typeface="Times New Roman" panose="02020603050405020304" pitchFamily="18" charset="0"/>
                <a:cs typeface="Times New Roman" panose="02020603050405020304" pitchFamily="18" charset="0"/>
              </a:rPr>
              <a:t>Variables</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80109" y="886690"/>
            <a:ext cx="11748655" cy="5777345"/>
          </a:xfrm>
        </p:spPr>
        <p:txBody>
          <a:bodyPr>
            <a:normAutofit lnSpcReduction="10000"/>
          </a:bodyPr>
          <a:lstStyle/>
          <a:p>
            <a:pPr marL="0" indent="0">
              <a:buNone/>
            </a:pPr>
            <a:r>
              <a:rPr lang="en-US" dirty="0">
                <a:latin typeface="Times New Roman" panose="02020603050405020304" pitchFamily="18" charset="0"/>
                <a:cs typeface="Times New Roman" panose="02020603050405020304" pitchFamily="18" charset="0"/>
              </a:rPr>
              <a:t>*A variable is a reserved memory location to store values.</a:t>
            </a:r>
          </a:p>
          <a:p>
            <a:pPr marL="0" indent="0">
              <a:buNone/>
            </a:pPr>
            <a:r>
              <a:rPr lang="en-US" dirty="0">
                <a:latin typeface="Times New Roman" panose="02020603050405020304" pitchFamily="18" charset="0"/>
                <a:cs typeface="Times New Roman" panose="02020603050405020304" pitchFamily="18" charset="0"/>
              </a:rPr>
              <a:t>*They store information such letters, numbers, words, sentences.</a:t>
            </a:r>
          </a:p>
          <a:p>
            <a:pPr marL="0" indent="0">
              <a:buNone/>
            </a:pPr>
            <a:r>
              <a:rPr lang="en-US" dirty="0">
                <a:latin typeface="Times New Roman" panose="02020603050405020304" pitchFamily="18" charset="0"/>
                <a:cs typeface="Times New Roman" panose="02020603050405020304" pitchFamily="18" charset="0"/>
              </a:rPr>
              <a:t>*In programming a variable is a container to hold data.</a:t>
            </a:r>
          </a:p>
          <a:p>
            <a:pPr marL="0" indent="0">
              <a:buNone/>
            </a:pPr>
            <a:endParaRPr lang="en-US" b="1"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Declaring Variable</a:t>
            </a:r>
          </a:p>
          <a:p>
            <a:pPr marL="0" indent="0">
              <a:buNone/>
            </a:pPr>
            <a:r>
              <a:rPr lang="en-US" dirty="0">
                <a:latin typeface="Times New Roman" panose="02020603050405020304" pitchFamily="18" charset="0"/>
                <a:cs typeface="Times New Roman" panose="02020603050405020304" pitchFamily="18" charset="0"/>
              </a:rPr>
              <a:t>Variable in python is created as soon as we assign a value to it. Python also does not required specifying the data type of variable, unlike other commonly used programming languages. We use the = operator for value assignment.</a:t>
            </a:r>
          </a:p>
          <a:p>
            <a:pPr marL="0" indent="0">
              <a:buNone/>
            </a:pPr>
            <a:endParaRPr lang="en-US" b="1"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Syntax:   </a:t>
            </a:r>
            <a:r>
              <a:rPr lang="en-US" dirty="0">
                <a:latin typeface="Times New Roman" panose="02020603050405020304" pitchFamily="18" charset="0"/>
                <a:cs typeface="Times New Roman" panose="02020603050405020304" pitchFamily="18" charset="0"/>
              </a:rPr>
              <a:t>Variable Name = Value</a:t>
            </a:r>
            <a:endParaRPr lang="en-US" b="1" dirty="0">
              <a:latin typeface="Times New Roman" panose="02020603050405020304" pitchFamily="18" charset="0"/>
              <a:cs typeface="Times New Roman" panose="02020603050405020304" pitchFamily="18" charset="0"/>
            </a:endParaRPr>
          </a:p>
          <a:p>
            <a:pPr marL="0" indent="0">
              <a:buNone/>
            </a:pPr>
            <a:endParaRPr lang="en-US" b="1"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Example:  </a:t>
            </a:r>
            <a:r>
              <a:rPr lang="en-US" dirty="0">
                <a:latin typeface="Times New Roman" panose="02020603050405020304" pitchFamily="18" charset="0"/>
                <a:cs typeface="Times New Roman" panose="02020603050405020304" pitchFamily="18" charset="0"/>
              </a:rPr>
              <a:t>num1=20    Name=National</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67593036"/>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0109" y="886690"/>
            <a:ext cx="11748655" cy="5777345"/>
          </a:xfrm>
        </p:spPr>
        <p:txBody>
          <a:bodyPr/>
          <a:lstStyle/>
          <a:p>
            <a:pPr marL="0" indent="0">
              <a:buNone/>
            </a:pPr>
            <a:r>
              <a:rPr lang="en-US" b="1" dirty="0">
                <a:latin typeface="Times New Roman" panose="02020603050405020304" pitchFamily="18" charset="0"/>
                <a:cs typeface="Times New Roman" panose="02020603050405020304" pitchFamily="18" charset="0"/>
              </a:rPr>
              <a:t>‘not in’ Membership Operator</a:t>
            </a:r>
          </a:p>
          <a:p>
            <a:pPr marL="0" indent="0">
              <a:buNone/>
            </a:pPr>
            <a:r>
              <a:rPr lang="en-US" dirty="0">
                <a:latin typeface="Times New Roman" panose="02020603050405020304" pitchFamily="18" charset="0"/>
                <a:cs typeface="Times New Roman" panose="02020603050405020304" pitchFamily="18" charset="0"/>
              </a:rPr>
              <a:t>It is used to check if a particular value is not  present in </a:t>
            </a:r>
            <a:r>
              <a:rPr lang="en-US">
                <a:latin typeface="Times New Roman" panose="02020603050405020304" pitchFamily="18" charset="0"/>
                <a:cs typeface="Times New Roman" panose="02020603050405020304" pitchFamily="18" charset="0"/>
              </a:rPr>
              <a:t>the list </a:t>
            </a:r>
            <a:r>
              <a:rPr lang="en-US" dirty="0">
                <a:latin typeface="Times New Roman" panose="02020603050405020304" pitchFamily="18" charset="0"/>
                <a:cs typeface="Times New Roman" panose="02020603050405020304" pitchFamily="18" charset="0"/>
              </a:rPr>
              <a:t>defined in our program.</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Syntax:	value ‘not in</a:t>
            </a:r>
            <a:r>
              <a:rPr lang="en-US">
                <a:latin typeface="Times New Roman" panose="02020603050405020304" pitchFamily="18" charset="0"/>
                <a:cs typeface="Times New Roman" panose="02020603050405020304" pitchFamily="18" charset="0"/>
              </a:rPr>
              <a:t>’ list</a:t>
            </a: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err="1">
                <a:latin typeface="Times New Roman" panose="02020603050405020304" pitchFamily="18" charset="0"/>
                <a:cs typeface="Times New Roman" panose="02020603050405020304" pitchFamily="18" charset="0"/>
              </a:rPr>
              <a:t>str</a:t>
            </a:r>
            <a:r>
              <a:rPr lang="en-US" dirty="0">
                <a:latin typeface="Times New Roman" panose="02020603050405020304" pitchFamily="18" charset="0"/>
                <a:cs typeface="Times New Roman" panose="02020603050405020304" pitchFamily="18" charset="0"/>
              </a:rPr>
              <a:t>=[10,20,30]</a:t>
            </a:r>
          </a:p>
          <a:p>
            <a:pPr marL="0" indent="0">
              <a:buNone/>
            </a:pPr>
            <a:r>
              <a:rPr lang="en-US" dirty="0">
                <a:latin typeface="Times New Roman" panose="02020603050405020304" pitchFamily="18" charset="0"/>
                <a:cs typeface="Times New Roman" panose="02020603050405020304" pitchFamily="18" charset="0"/>
              </a:rPr>
              <a:t>print(10 in </a:t>
            </a:r>
            <a:r>
              <a:rPr lang="en-US" dirty="0" err="1">
                <a:latin typeface="Times New Roman" panose="02020603050405020304" pitchFamily="18" charset="0"/>
                <a:cs typeface="Times New Roman" panose="02020603050405020304" pitchFamily="18" charset="0"/>
              </a:rPr>
              <a:t>str</a:t>
            </a:r>
            <a:r>
              <a:rPr lang="en-US" dirty="0">
                <a:latin typeface="Times New Roman" panose="02020603050405020304" pitchFamily="18" charset="0"/>
                <a:cs typeface="Times New Roman" panose="02020603050405020304" pitchFamily="18" charset="0"/>
              </a:rPr>
              <a:t>)</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False</a:t>
            </a:r>
          </a:p>
        </p:txBody>
      </p:sp>
    </p:spTree>
    <p:extLst>
      <p:ext uri="{BB962C8B-B14F-4D97-AF65-F5344CB8AC3E}">
        <p14:creationId xmlns:p14="http://schemas.microsoft.com/office/powerpoint/2010/main" val="245479930"/>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109" y="180109"/>
            <a:ext cx="11748655" cy="581891"/>
          </a:xfrm>
        </p:spPr>
        <p:txBody>
          <a:bodyPr>
            <a:normAutofit fontScale="90000"/>
          </a:bodyPr>
          <a:lstStyle/>
          <a:p>
            <a:r>
              <a:rPr lang="en-US" dirty="0">
                <a:latin typeface="Times New Roman" panose="02020603050405020304" pitchFamily="18" charset="0"/>
                <a:cs typeface="Times New Roman" panose="02020603050405020304" pitchFamily="18" charset="0"/>
              </a:rPr>
              <a:t>Slicing</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80109" y="886690"/>
            <a:ext cx="11748655" cy="5777345"/>
          </a:xfrm>
        </p:spPr>
        <p:txBody>
          <a:bodyPr/>
          <a:lstStyle/>
          <a:p>
            <a:pPr marL="0" indent="0">
              <a:buNone/>
            </a:pPr>
            <a:r>
              <a:rPr lang="en-US" dirty="0">
                <a:latin typeface="Times New Roman" panose="02020603050405020304" pitchFamily="18" charset="0"/>
                <a:cs typeface="Times New Roman" panose="02020603050405020304" pitchFamily="18" charset="0"/>
              </a:rPr>
              <a:t>In python to access some part </a:t>
            </a:r>
            <a:r>
              <a:rPr lang="en-US">
                <a:latin typeface="Times New Roman" panose="02020603050405020304" pitchFamily="18" charset="0"/>
                <a:cs typeface="Times New Roman" panose="02020603050405020304" pitchFamily="18" charset="0"/>
              </a:rPr>
              <a:t>of list </a:t>
            </a:r>
            <a:r>
              <a:rPr lang="en-US" dirty="0">
                <a:latin typeface="Times New Roman" panose="02020603050405020304" pitchFamily="18" charset="0"/>
                <a:cs typeface="Times New Roman" panose="02020603050405020304" pitchFamily="18" charset="0"/>
              </a:rPr>
              <a:t>we use a method called slicing.</a:t>
            </a:r>
          </a:p>
          <a:p>
            <a:pPr marL="0" indent="0">
              <a:buNone/>
            </a:pPr>
            <a:r>
              <a:rPr lang="en-US" dirty="0">
                <a:latin typeface="Times New Roman" panose="02020603050405020304" pitchFamily="18" charset="0"/>
                <a:cs typeface="Times New Roman" panose="02020603050405020304" pitchFamily="18" charset="0"/>
              </a:rPr>
              <a:t>The slicing operator[</a:t>
            </a:r>
            <a:r>
              <a:rPr lang="en-US" dirty="0" err="1">
                <a:latin typeface="Times New Roman" panose="02020603050405020304" pitchFamily="18" charset="0"/>
                <a:cs typeface="Times New Roman" panose="02020603050405020304" pitchFamily="18" charset="0"/>
              </a:rPr>
              <a:t>start:end</a:t>
            </a:r>
            <a:r>
              <a:rPr lang="en-US" dirty="0">
                <a:latin typeface="Times New Roman" panose="02020603050405020304" pitchFamily="18" charset="0"/>
                <a:cs typeface="Times New Roman" panose="02020603050405020304" pitchFamily="18" charset="0"/>
              </a:rPr>
              <a:t>] is used for slicing.</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a:latin typeface="Times New Roman" panose="02020603050405020304" pitchFamily="18" charset="0"/>
                <a:cs typeface="Times New Roman" panose="02020603050405020304" pitchFamily="18" charset="0"/>
              </a:rPr>
              <a:t>list=[</a:t>
            </a:r>
            <a:r>
              <a:rPr lang="en-US" dirty="0">
                <a:latin typeface="Times New Roman" panose="02020603050405020304" pitchFamily="18" charset="0"/>
                <a:cs typeface="Times New Roman" panose="02020603050405020304" pitchFamily="18" charset="0"/>
              </a:rPr>
              <a:t>10,20,30,40,50]</a:t>
            </a:r>
          </a:p>
          <a:p>
            <a:pPr marL="0" indent="0">
              <a:buNone/>
            </a:pPr>
            <a:r>
              <a:rPr lang="en-US">
                <a:latin typeface="Times New Roman" panose="02020603050405020304" pitchFamily="18" charset="0"/>
                <a:cs typeface="Times New Roman" panose="02020603050405020304" pitchFamily="18" charset="0"/>
              </a:rPr>
              <a:t>print(list[0:2</a:t>
            </a:r>
            <a:r>
              <a:rPr lang="en-US" dirty="0">
                <a:latin typeface="Times New Roman" panose="02020603050405020304" pitchFamily="18" charset="0"/>
                <a:cs typeface="Times New Roman" panose="02020603050405020304" pitchFamily="18" charset="0"/>
              </a:rPr>
              <a:t>])</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Output:</a:t>
            </a:r>
          </a:p>
          <a:p>
            <a:pPr marL="0" indent="0">
              <a:buNone/>
            </a:pPr>
            <a:r>
              <a:rPr lang="en-US" dirty="0">
                <a:latin typeface="Times New Roman" panose="02020603050405020304" pitchFamily="18" charset="0"/>
                <a:cs typeface="Times New Roman" panose="02020603050405020304" pitchFamily="18" charset="0"/>
              </a:rPr>
              <a:t>[10,20,30]</a:t>
            </a:r>
          </a:p>
          <a:p>
            <a:pPr marL="0" indent="0">
              <a:buNone/>
            </a:pPr>
            <a:endParaRPr lang="en-US" b="1"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Negative Slicing of String-</a:t>
            </a:r>
            <a:r>
              <a:rPr lang="en-US" dirty="0">
                <a:latin typeface="Times New Roman" panose="02020603050405020304" pitchFamily="18" charset="0"/>
                <a:cs typeface="Times New Roman" panose="02020603050405020304" pitchFamily="18" charset="0"/>
              </a:rPr>
              <a:t>The  negative indexing starts from the rightmost character in the string</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62159678"/>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0109" y="249382"/>
            <a:ext cx="11748655" cy="6414653"/>
          </a:xfrm>
        </p:spPr>
        <p:txBody>
          <a:bodyPr/>
          <a:lstStyle/>
          <a:p>
            <a:pPr marL="0" indent="0">
              <a:buNone/>
            </a:pPr>
            <a:r>
              <a:rPr lang="en-US" b="1">
                <a:latin typeface="Times New Roman" panose="02020603050405020304" pitchFamily="18" charset="0"/>
                <a:cs typeface="Times New Roman" panose="02020603050405020304" pitchFamily="18" charset="0"/>
              </a:rPr>
              <a:t>Nested List</a:t>
            </a:r>
            <a:endParaRPr lang="en-US" b="1"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A </a:t>
            </a:r>
            <a:r>
              <a:rPr lang="en-US">
                <a:latin typeface="Times New Roman" panose="02020603050405020304" pitchFamily="18" charset="0"/>
                <a:cs typeface="Times New Roman" panose="02020603050405020304" pitchFamily="18" charset="0"/>
              </a:rPr>
              <a:t>nested list </a:t>
            </a:r>
            <a:r>
              <a:rPr lang="en-US" dirty="0">
                <a:latin typeface="Times New Roman" panose="02020603050405020304" pitchFamily="18" charset="0"/>
                <a:cs typeface="Times New Roman" panose="02020603050405020304" pitchFamily="18" charset="0"/>
              </a:rPr>
              <a:t>is </a:t>
            </a:r>
            <a:r>
              <a:rPr lang="en-US">
                <a:latin typeface="Times New Roman" panose="02020603050405020304" pitchFamily="18" charset="0"/>
                <a:cs typeface="Times New Roman" panose="02020603050405020304" pitchFamily="18" charset="0"/>
              </a:rPr>
              <a:t>a list of lists </a:t>
            </a:r>
            <a:r>
              <a:rPr lang="en-US" dirty="0">
                <a:latin typeface="Times New Roman" panose="02020603050405020304" pitchFamily="18" charset="0"/>
                <a:cs typeface="Times New Roman" panose="02020603050405020304" pitchFamily="18" charset="0"/>
              </a:rPr>
              <a:t>or </a:t>
            </a:r>
            <a:r>
              <a:rPr lang="en-US">
                <a:latin typeface="Times New Roman" panose="02020603050405020304" pitchFamily="18" charset="0"/>
                <a:cs typeface="Times New Roman" panose="02020603050405020304" pitchFamily="18" charset="0"/>
              </a:rPr>
              <a:t>any list </a:t>
            </a:r>
            <a:r>
              <a:rPr lang="en-US" dirty="0">
                <a:latin typeface="Times New Roman" panose="02020603050405020304" pitchFamily="18" charset="0"/>
                <a:cs typeface="Times New Roman" panose="02020603050405020304" pitchFamily="18" charset="0"/>
              </a:rPr>
              <a:t>that has </a:t>
            </a:r>
            <a:r>
              <a:rPr lang="en-US">
                <a:latin typeface="Times New Roman" panose="02020603050405020304" pitchFamily="18" charset="0"/>
                <a:cs typeface="Times New Roman" panose="02020603050405020304" pitchFamily="18" charset="0"/>
              </a:rPr>
              <a:t>another list </a:t>
            </a:r>
            <a:r>
              <a:rPr lang="en-US" dirty="0">
                <a:latin typeface="Times New Roman" panose="02020603050405020304" pitchFamily="18" charset="0"/>
                <a:cs typeface="Times New Roman" panose="02020603050405020304" pitchFamily="18" charset="0"/>
              </a:rPr>
              <a:t>as an element.</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Syntax:</a:t>
            </a:r>
          </a:p>
          <a:p>
            <a:pPr marL="0" indent="0">
              <a:buNone/>
            </a:pPr>
            <a:r>
              <a:rPr lang="en-US">
                <a:latin typeface="Times New Roman" panose="02020603050405020304" pitchFamily="18" charset="0"/>
                <a:cs typeface="Times New Roman" panose="02020603050405020304" pitchFamily="18" charset="0"/>
              </a:rPr>
              <a:t>list=[</a:t>
            </a:r>
            <a:r>
              <a:rPr lang="en-US" dirty="0">
                <a:latin typeface="Times New Roman" panose="02020603050405020304" pitchFamily="18" charset="0"/>
                <a:cs typeface="Times New Roman" panose="02020603050405020304" pitchFamily="18" charset="0"/>
              </a:rPr>
              <a:t>value1,value2,[value3,value4,value5],,,,,,value n]</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Example:</a:t>
            </a:r>
          </a:p>
          <a:p>
            <a:pPr marL="0" indent="0">
              <a:buNone/>
            </a:pPr>
            <a:r>
              <a:rPr lang="en-US">
                <a:latin typeface="Times New Roman" panose="02020603050405020304" pitchFamily="18" charset="0"/>
                <a:cs typeface="Times New Roman" panose="02020603050405020304" pitchFamily="18" charset="0"/>
              </a:rPr>
              <a:t>list=[</a:t>
            </a:r>
            <a:r>
              <a:rPr lang="en-US" dirty="0">
                <a:latin typeface="Times New Roman" panose="02020603050405020304" pitchFamily="18" charset="0"/>
                <a:cs typeface="Times New Roman" panose="02020603050405020304" pitchFamily="18" charset="0"/>
              </a:rPr>
              <a:t>10,20,30,[40,50,60],70,80,90]</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57713569"/>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0109" y="180110"/>
            <a:ext cx="11748655" cy="6483926"/>
          </a:xfrm>
        </p:spPr>
        <p:txBody>
          <a:bodyPr/>
          <a:lstStyle/>
          <a:p>
            <a:pPr marL="0" indent="0">
              <a:buNone/>
            </a:pPr>
            <a:r>
              <a:rPr lang="en-US" b="1" dirty="0">
                <a:latin typeface="Times New Roman" panose="02020603050405020304" pitchFamily="18" charset="0"/>
                <a:cs typeface="Times New Roman" panose="02020603050405020304" pitchFamily="18" charset="0"/>
              </a:rPr>
              <a:t>Built-in Functions</a:t>
            </a:r>
          </a:p>
          <a:p>
            <a:pPr marL="0" indent="0">
              <a:buNone/>
            </a:pPr>
            <a:endParaRPr lang="en-US" b="1" dirty="0">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711519064"/>
              </p:ext>
            </p:extLst>
          </p:nvPr>
        </p:nvGraphicFramePr>
        <p:xfrm>
          <a:off x="180108" y="719666"/>
          <a:ext cx="11748656" cy="4461935"/>
        </p:xfrm>
        <a:graphic>
          <a:graphicData uri="http://schemas.openxmlformats.org/drawingml/2006/table">
            <a:tbl>
              <a:tblPr firstRow="1" bandRow="1">
                <a:tableStyleId>{5940675A-B579-460E-94D1-54222C63F5DA}</a:tableStyleId>
              </a:tblPr>
              <a:tblGrid>
                <a:gridCol w="5874328">
                  <a:extLst>
                    <a:ext uri="{9D8B030D-6E8A-4147-A177-3AD203B41FA5}">
                      <a16:colId xmlns:a16="http://schemas.microsoft.com/office/drawing/2014/main" val="330190141"/>
                    </a:ext>
                  </a:extLst>
                </a:gridCol>
                <a:gridCol w="5874328">
                  <a:extLst>
                    <a:ext uri="{9D8B030D-6E8A-4147-A177-3AD203B41FA5}">
                      <a16:colId xmlns:a16="http://schemas.microsoft.com/office/drawing/2014/main" val="210470736"/>
                    </a:ext>
                  </a:extLst>
                </a:gridCol>
              </a:tblGrid>
              <a:tr h="892387">
                <a:tc>
                  <a:txBody>
                    <a:bodyPr/>
                    <a:lstStyle/>
                    <a:p>
                      <a:pPr algn="ctr"/>
                      <a:r>
                        <a:rPr lang="en-US" sz="2400" dirty="0" err="1">
                          <a:latin typeface="Times New Roman" panose="02020603050405020304" pitchFamily="18" charset="0"/>
                          <a:cs typeface="Times New Roman" panose="02020603050405020304" pitchFamily="18" charset="0"/>
                        </a:rPr>
                        <a:t>len</a:t>
                      </a:r>
                      <a:r>
                        <a:rPr lang="en-US" sz="2400" dirty="0">
                          <a:latin typeface="Times New Roman" panose="02020603050405020304" pitchFamily="18" charset="0"/>
                          <a:cs typeface="Times New Roman" panose="02020603050405020304" pitchFamily="18" charset="0"/>
                        </a:rPr>
                        <a:t>()-This</a:t>
                      </a:r>
                      <a:r>
                        <a:rPr lang="en-US" sz="2400" baseline="0" dirty="0">
                          <a:latin typeface="Times New Roman" panose="02020603050405020304" pitchFamily="18" charset="0"/>
                          <a:cs typeface="Times New Roman" panose="02020603050405020304" pitchFamily="18" charset="0"/>
                        </a:rPr>
                        <a:t> method is used to calculate the total </a:t>
                      </a:r>
                      <a:r>
                        <a:rPr lang="en-US" sz="2400" baseline="0">
                          <a:latin typeface="Times New Roman" panose="02020603050405020304" pitchFamily="18" charset="0"/>
                          <a:cs typeface="Times New Roman" panose="02020603050405020304" pitchFamily="18" charset="0"/>
                        </a:rPr>
                        <a:t>length list</a:t>
                      </a:r>
                      <a:endParaRPr lang="en-IN" sz="2400" dirty="0">
                        <a:latin typeface="Times New Roman" panose="02020603050405020304" pitchFamily="18" charset="0"/>
                        <a:cs typeface="Times New Roman" panose="02020603050405020304" pitchFamily="18" charset="0"/>
                      </a:endParaRPr>
                    </a:p>
                  </a:txBody>
                  <a:tcPr/>
                </a:tc>
                <a:tc>
                  <a:txBody>
                    <a:bodyPr/>
                    <a:lstStyle/>
                    <a:p>
                      <a:pPr algn="ctr"/>
                      <a:r>
                        <a:rPr lang="en-US" sz="2400">
                          <a:latin typeface="Times New Roman" panose="02020603050405020304" pitchFamily="18" charset="0"/>
                          <a:cs typeface="Times New Roman" panose="02020603050405020304" pitchFamily="18" charset="0"/>
                        </a:rPr>
                        <a:t>list1</a:t>
                      </a:r>
                      <a:r>
                        <a:rPr lang="en-US" sz="2400" dirty="0">
                          <a:latin typeface="Times New Roman" panose="02020603050405020304" pitchFamily="18" charset="0"/>
                          <a:cs typeface="Times New Roman" panose="02020603050405020304" pitchFamily="18" charset="0"/>
                        </a:rPr>
                        <a:t>=[4,3,5,2,4,5]</a:t>
                      </a:r>
                    </a:p>
                    <a:p>
                      <a:pPr algn="ctr"/>
                      <a:r>
                        <a:rPr lang="en-US" sz="2400">
                          <a:latin typeface="Times New Roman" panose="02020603050405020304" pitchFamily="18" charset="0"/>
                          <a:cs typeface="Times New Roman" panose="02020603050405020304" pitchFamily="18" charset="0"/>
                        </a:rPr>
                        <a:t>len(list1</a:t>
                      </a:r>
                      <a:r>
                        <a:rPr lang="en-US" sz="2400" dirty="0">
                          <a:latin typeface="Times New Roman" panose="02020603050405020304" pitchFamily="18" charset="0"/>
                          <a:cs typeface="Times New Roman" panose="02020603050405020304" pitchFamily="18" charset="0"/>
                        </a:rPr>
                        <a:t>)=6</a:t>
                      </a:r>
                      <a:endParaRPr lang="en-IN"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73154303"/>
                  </a:ext>
                </a:extLst>
              </a:tr>
              <a:tr h="892387">
                <a:tc>
                  <a:txBody>
                    <a:bodyPr/>
                    <a:lstStyle/>
                    <a:p>
                      <a:pPr algn="ctr"/>
                      <a:r>
                        <a:rPr lang="en-US" sz="2400" dirty="0">
                          <a:latin typeface="Times New Roman" panose="02020603050405020304" pitchFamily="18" charset="0"/>
                          <a:cs typeface="Times New Roman" panose="02020603050405020304" pitchFamily="18" charset="0"/>
                        </a:rPr>
                        <a:t>sum()-This</a:t>
                      </a:r>
                      <a:r>
                        <a:rPr lang="en-US" sz="2400" baseline="0" dirty="0">
                          <a:latin typeface="Times New Roman" panose="02020603050405020304" pitchFamily="18" charset="0"/>
                          <a:cs typeface="Times New Roman" panose="02020603050405020304" pitchFamily="18" charset="0"/>
                        </a:rPr>
                        <a:t> method is used to calculate the sum of all the elements in </a:t>
                      </a:r>
                      <a:r>
                        <a:rPr lang="en-US" sz="2400" baseline="0">
                          <a:latin typeface="Times New Roman" panose="02020603050405020304" pitchFamily="18" charset="0"/>
                          <a:cs typeface="Times New Roman" panose="02020603050405020304" pitchFamily="18" charset="0"/>
                        </a:rPr>
                        <a:t>the list</a:t>
                      </a:r>
                      <a:endParaRPr lang="en-IN" sz="2400" dirty="0">
                        <a:latin typeface="Times New Roman" panose="02020603050405020304" pitchFamily="18" charset="0"/>
                        <a:cs typeface="Times New Roman" panose="02020603050405020304" pitchFamily="18" charset="0"/>
                      </a:endParaRPr>
                    </a:p>
                  </a:txBody>
                  <a:tcPr/>
                </a:tc>
                <a:tc>
                  <a:txBody>
                    <a:bodyPr/>
                    <a:lstStyle/>
                    <a:p>
                      <a:pPr algn="ctr"/>
                      <a:r>
                        <a:rPr lang="en-US" sz="2400">
                          <a:latin typeface="Times New Roman" panose="02020603050405020304" pitchFamily="18" charset="0"/>
                          <a:cs typeface="Times New Roman" panose="02020603050405020304" pitchFamily="18" charset="0"/>
                        </a:rPr>
                        <a:t>sum(list1</a:t>
                      </a:r>
                      <a:r>
                        <a:rPr lang="en-US" sz="2400" dirty="0">
                          <a:latin typeface="Times New Roman" panose="02020603050405020304" pitchFamily="18" charset="0"/>
                          <a:cs typeface="Times New Roman" panose="02020603050405020304" pitchFamily="18" charset="0"/>
                        </a:rPr>
                        <a:t>)=23</a:t>
                      </a:r>
                      <a:endParaRPr lang="en-IN"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71343578"/>
                  </a:ext>
                </a:extLst>
              </a:tr>
              <a:tr h="892387">
                <a:tc>
                  <a:txBody>
                    <a:bodyPr/>
                    <a:lstStyle/>
                    <a:p>
                      <a:pPr algn="ctr"/>
                      <a:r>
                        <a:rPr lang="en-US" sz="2400" dirty="0">
                          <a:latin typeface="Times New Roman" panose="02020603050405020304" pitchFamily="18" charset="0"/>
                          <a:cs typeface="Times New Roman" panose="02020603050405020304" pitchFamily="18" charset="0"/>
                        </a:rPr>
                        <a:t>max()-It is used to return the maximum element out of elements </a:t>
                      </a:r>
                      <a:r>
                        <a:rPr lang="en-US" sz="2400">
                          <a:latin typeface="Times New Roman" panose="02020603050405020304" pitchFamily="18" charset="0"/>
                          <a:cs typeface="Times New Roman" panose="02020603050405020304" pitchFamily="18" charset="0"/>
                        </a:rPr>
                        <a:t>of list</a:t>
                      </a:r>
                      <a:endParaRPr lang="en-IN" sz="2400" dirty="0">
                        <a:latin typeface="Times New Roman" panose="02020603050405020304" pitchFamily="18" charset="0"/>
                        <a:cs typeface="Times New Roman" panose="02020603050405020304" pitchFamily="18" charset="0"/>
                      </a:endParaRPr>
                    </a:p>
                  </a:txBody>
                  <a:tcPr/>
                </a:tc>
                <a:tc>
                  <a:txBody>
                    <a:bodyPr/>
                    <a:lstStyle/>
                    <a:p>
                      <a:pPr algn="ctr"/>
                      <a:r>
                        <a:rPr lang="en-US" sz="2400">
                          <a:latin typeface="Times New Roman" panose="02020603050405020304" pitchFamily="18" charset="0"/>
                          <a:cs typeface="Times New Roman" panose="02020603050405020304" pitchFamily="18" charset="0"/>
                        </a:rPr>
                        <a:t>max(list1</a:t>
                      </a:r>
                      <a:r>
                        <a:rPr lang="en-US" sz="2400" dirty="0">
                          <a:latin typeface="Times New Roman" panose="02020603050405020304" pitchFamily="18" charset="0"/>
                          <a:cs typeface="Times New Roman" panose="02020603050405020304" pitchFamily="18" charset="0"/>
                        </a:rPr>
                        <a:t>)=5</a:t>
                      </a:r>
                      <a:endParaRPr lang="en-IN"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864024893"/>
                  </a:ext>
                </a:extLst>
              </a:tr>
              <a:tr h="892387">
                <a:tc>
                  <a:txBody>
                    <a:bodyPr/>
                    <a:lstStyle/>
                    <a:p>
                      <a:pPr algn="ctr"/>
                      <a:r>
                        <a:rPr lang="en-US" sz="2400" dirty="0">
                          <a:latin typeface="Times New Roman" panose="02020603050405020304" pitchFamily="18" charset="0"/>
                          <a:cs typeface="Times New Roman" panose="02020603050405020304" pitchFamily="18" charset="0"/>
                        </a:rPr>
                        <a:t>min()-It is</a:t>
                      </a:r>
                      <a:r>
                        <a:rPr lang="en-US" sz="2400" baseline="0" dirty="0">
                          <a:latin typeface="Times New Roman" panose="02020603050405020304" pitchFamily="18" charset="0"/>
                          <a:cs typeface="Times New Roman" panose="02020603050405020304" pitchFamily="18" charset="0"/>
                        </a:rPr>
                        <a:t> used to return the minimum element out </a:t>
                      </a:r>
                      <a:r>
                        <a:rPr lang="en-US" sz="2400" baseline="0">
                          <a:latin typeface="Times New Roman" panose="02020603050405020304" pitchFamily="18" charset="0"/>
                          <a:cs typeface="Times New Roman" panose="02020603050405020304" pitchFamily="18" charset="0"/>
                        </a:rPr>
                        <a:t>of list.</a:t>
                      </a:r>
                      <a:endParaRPr lang="en-IN" sz="2400" dirty="0">
                        <a:latin typeface="Times New Roman" panose="02020603050405020304" pitchFamily="18" charset="0"/>
                        <a:cs typeface="Times New Roman" panose="02020603050405020304" pitchFamily="18" charset="0"/>
                      </a:endParaRPr>
                    </a:p>
                  </a:txBody>
                  <a:tcPr/>
                </a:tc>
                <a:tc>
                  <a:txBody>
                    <a:bodyPr/>
                    <a:lstStyle/>
                    <a:p>
                      <a:pPr algn="ctr"/>
                      <a:r>
                        <a:rPr lang="en-US" sz="2400">
                          <a:latin typeface="Times New Roman" panose="02020603050405020304" pitchFamily="18" charset="0"/>
                          <a:cs typeface="Times New Roman" panose="02020603050405020304" pitchFamily="18" charset="0"/>
                        </a:rPr>
                        <a:t>min(list1</a:t>
                      </a:r>
                      <a:r>
                        <a:rPr lang="en-US" sz="2400" dirty="0">
                          <a:latin typeface="Times New Roman" panose="02020603050405020304" pitchFamily="18" charset="0"/>
                          <a:cs typeface="Times New Roman" panose="02020603050405020304" pitchFamily="18" charset="0"/>
                        </a:rPr>
                        <a:t>)=2</a:t>
                      </a:r>
                      <a:endParaRPr lang="en-IN"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996991199"/>
                  </a:ext>
                </a:extLst>
              </a:tr>
              <a:tr h="892387">
                <a:tc>
                  <a:txBody>
                    <a:bodyPr/>
                    <a:lstStyle/>
                    <a:p>
                      <a:pPr algn="ctr"/>
                      <a:r>
                        <a:rPr lang="en-US" sz="2400" dirty="0">
                          <a:latin typeface="Times New Roman" panose="02020603050405020304" pitchFamily="18" charset="0"/>
                          <a:cs typeface="Times New Roman" panose="02020603050405020304" pitchFamily="18" charset="0"/>
                        </a:rPr>
                        <a:t>sorted()-The</a:t>
                      </a:r>
                      <a:r>
                        <a:rPr lang="en-US" sz="2400" baseline="0" dirty="0">
                          <a:latin typeface="Times New Roman" panose="02020603050405020304" pitchFamily="18" charset="0"/>
                          <a:cs typeface="Times New Roman" panose="02020603050405020304" pitchFamily="18" charset="0"/>
                        </a:rPr>
                        <a:t> sorted function returns a </a:t>
                      </a:r>
                      <a:r>
                        <a:rPr lang="en-US" sz="2400" baseline="0">
                          <a:latin typeface="Times New Roman" panose="02020603050405020304" pitchFamily="18" charset="0"/>
                          <a:cs typeface="Times New Roman" panose="02020603050405020304" pitchFamily="18" charset="0"/>
                        </a:rPr>
                        <a:t>sorted list </a:t>
                      </a:r>
                      <a:r>
                        <a:rPr lang="en-US" sz="2400" baseline="0" dirty="0">
                          <a:latin typeface="Times New Roman" panose="02020603050405020304" pitchFamily="18" charset="0"/>
                          <a:cs typeface="Times New Roman" panose="02020603050405020304" pitchFamily="18" charset="0"/>
                        </a:rPr>
                        <a:t>of the specified </a:t>
                      </a:r>
                      <a:r>
                        <a:rPr lang="en-US" sz="2400" baseline="0" dirty="0" err="1">
                          <a:latin typeface="Times New Roman" panose="02020603050405020304" pitchFamily="18" charset="0"/>
                          <a:cs typeface="Times New Roman" panose="02020603050405020304" pitchFamily="18" charset="0"/>
                        </a:rPr>
                        <a:t>iterable</a:t>
                      </a:r>
                      <a:r>
                        <a:rPr lang="en-US" sz="2400" baseline="0" dirty="0">
                          <a:latin typeface="Times New Roman" panose="02020603050405020304" pitchFamily="18" charset="0"/>
                          <a:cs typeface="Times New Roman" panose="02020603050405020304" pitchFamily="18" charset="0"/>
                        </a:rPr>
                        <a:t> object</a:t>
                      </a:r>
                      <a:endParaRPr lang="en-IN" sz="2400" dirty="0">
                        <a:latin typeface="Times New Roman" panose="02020603050405020304" pitchFamily="18" charset="0"/>
                        <a:cs typeface="Times New Roman" panose="02020603050405020304" pitchFamily="18" charset="0"/>
                      </a:endParaRPr>
                    </a:p>
                  </a:txBody>
                  <a:tcPr/>
                </a:tc>
                <a:tc>
                  <a:txBody>
                    <a:bodyPr/>
                    <a:lstStyle/>
                    <a:p>
                      <a:pPr algn="ctr"/>
                      <a:r>
                        <a:rPr lang="en-US" sz="2400">
                          <a:latin typeface="Times New Roman" panose="02020603050405020304" pitchFamily="18" charset="0"/>
                          <a:cs typeface="Times New Roman" panose="02020603050405020304" pitchFamily="18" charset="0"/>
                        </a:rPr>
                        <a:t>list2=sorted(list1</a:t>
                      </a:r>
                      <a:r>
                        <a:rPr lang="en-US" sz="2400" dirty="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208111262"/>
                  </a:ext>
                </a:extLst>
              </a:tr>
            </a:tbl>
          </a:graphicData>
        </a:graphic>
      </p:graphicFrame>
    </p:spTree>
    <p:extLst>
      <p:ext uri="{BB962C8B-B14F-4D97-AF65-F5344CB8AC3E}">
        <p14:creationId xmlns:p14="http://schemas.microsoft.com/office/powerpoint/2010/main" val="4104623941"/>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109" y="180109"/>
            <a:ext cx="11748655" cy="581891"/>
          </a:xfrm>
        </p:spPr>
        <p:txBody>
          <a:bodyPr>
            <a:normAutofit fontScale="90000"/>
          </a:bodyPr>
          <a:lstStyle/>
          <a:p>
            <a:r>
              <a:rPr lang="en-US" dirty="0">
                <a:latin typeface="Times New Roman" panose="02020603050405020304" pitchFamily="18" charset="0"/>
                <a:cs typeface="Times New Roman" panose="02020603050405020304" pitchFamily="18" charset="0"/>
              </a:rPr>
              <a:t>Implementation of Stacks </a:t>
            </a:r>
            <a:r>
              <a:rPr lang="en-US">
                <a:latin typeface="Times New Roman" panose="02020603050405020304" pitchFamily="18" charset="0"/>
                <a:cs typeface="Times New Roman" panose="02020603050405020304" pitchFamily="18" charset="0"/>
              </a:rPr>
              <a:t>Using List</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80109" y="886690"/>
            <a:ext cx="11748655" cy="5777345"/>
          </a:xfrm>
        </p:spPr>
        <p:txBody>
          <a:bodyPr/>
          <a:lstStyle/>
          <a:p>
            <a:pPr marL="0" indent="0">
              <a:buNone/>
            </a:pPr>
            <a:r>
              <a:rPr lang="en-US" dirty="0">
                <a:latin typeface="Times New Roman" panose="02020603050405020304" pitchFamily="18" charset="0"/>
                <a:cs typeface="Times New Roman" panose="02020603050405020304" pitchFamily="18" charset="0"/>
              </a:rPr>
              <a:t>A stack is a linear data structure that stores items in a Last-In/First-Out (LIFO) or First-In/Last-Out (FILO) manner. In stack, a new element is added at one end and an element is removed from that end only. The insert and delete operations are often called push and pop.</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stack=[]</a:t>
            </a:r>
          </a:p>
          <a:p>
            <a:pPr marL="0" indent="0">
              <a:buNone/>
            </a:pPr>
            <a:r>
              <a:rPr lang="en-US" dirty="0" err="1">
                <a:latin typeface="Times New Roman" panose="02020603050405020304" pitchFamily="18" charset="0"/>
                <a:cs typeface="Times New Roman" panose="02020603050405020304" pitchFamily="18" charset="0"/>
              </a:rPr>
              <a:t>stack.append</a:t>
            </a:r>
            <a:r>
              <a:rPr lang="en-US" dirty="0">
                <a:latin typeface="Times New Roman" panose="02020603050405020304" pitchFamily="18" charset="0"/>
                <a:cs typeface="Times New Roman" panose="02020603050405020304" pitchFamily="18" charset="0"/>
              </a:rPr>
              <a:t>(‘A’)</a:t>
            </a:r>
          </a:p>
          <a:p>
            <a:pPr marL="0" indent="0">
              <a:buNone/>
            </a:pPr>
            <a:r>
              <a:rPr lang="en-US" dirty="0" err="1">
                <a:latin typeface="Times New Roman" panose="02020603050405020304" pitchFamily="18" charset="0"/>
                <a:cs typeface="Times New Roman" panose="02020603050405020304" pitchFamily="18" charset="0"/>
              </a:rPr>
              <a:t>stack.append</a:t>
            </a:r>
            <a:r>
              <a:rPr lang="en-US" dirty="0">
                <a:latin typeface="Times New Roman" panose="02020603050405020304" pitchFamily="18" charset="0"/>
                <a:cs typeface="Times New Roman" panose="02020603050405020304" pitchFamily="18" charset="0"/>
              </a:rPr>
              <a:t>(‘B’)</a:t>
            </a:r>
          </a:p>
          <a:p>
            <a:pPr marL="0" indent="0">
              <a:buNone/>
            </a:pPr>
            <a:r>
              <a:rPr lang="en-US" dirty="0" err="1">
                <a:latin typeface="Times New Roman" panose="02020603050405020304" pitchFamily="18" charset="0"/>
                <a:cs typeface="Times New Roman" panose="02020603050405020304" pitchFamily="18" charset="0"/>
              </a:rPr>
              <a:t>stack.append</a:t>
            </a:r>
            <a:r>
              <a:rPr lang="en-US" dirty="0">
                <a:latin typeface="Times New Roman" panose="02020603050405020304" pitchFamily="18" charset="0"/>
                <a:cs typeface="Times New Roman" panose="02020603050405020304" pitchFamily="18" charset="0"/>
              </a:rPr>
              <a:t>(‘C’)</a:t>
            </a:r>
          </a:p>
          <a:p>
            <a:pPr marL="0" indent="0">
              <a:buNone/>
            </a:pPr>
            <a:r>
              <a:rPr lang="en-US" dirty="0">
                <a:latin typeface="Times New Roman" panose="02020603050405020304" pitchFamily="18" charset="0"/>
                <a:cs typeface="Times New Roman" panose="02020603050405020304" pitchFamily="18" charset="0"/>
              </a:rPr>
              <a:t>print(stack)</a:t>
            </a:r>
          </a:p>
          <a:p>
            <a:pPr marL="0" indent="0">
              <a:buNone/>
            </a:pPr>
            <a:r>
              <a:rPr lang="en-US" dirty="0">
                <a:latin typeface="Times New Roman" panose="02020603050405020304" pitchFamily="18" charset="0"/>
                <a:cs typeface="Times New Roman" panose="02020603050405020304" pitchFamily="18" charset="0"/>
              </a:rPr>
              <a:t>print(</a:t>
            </a:r>
            <a:r>
              <a:rPr lang="en-US" dirty="0" err="1">
                <a:latin typeface="Times New Roman" panose="02020603050405020304" pitchFamily="18" charset="0"/>
                <a:cs typeface="Times New Roman" panose="02020603050405020304" pitchFamily="18" charset="0"/>
              </a:rPr>
              <a:t>stack.pop</a:t>
            </a: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print(stack)</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29959931"/>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109" y="180109"/>
            <a:ext cx="11748655" cy="581891"/>
          </a:xfrm>
        </p:spPr>
        <p:txBody>
          <a:bodyPr>
            <a:normAutofit fontScale="90000"/>
          </a:bodyPr>
          <a:lstStyle/>
          <a:p>
            <a:r>
              <a:rPr lang="en-US" dirty="0">
                <a:latin typeface="Times New Roman" panose="02020603050405020304" pitchFamily="18" charset="0"/>
                <a:cs typeface="Times New Roman" panose="02020603050405020304" pitchFamily="18" charset="0"/>
              </a:rPr>
              <a:t>Implementation of Queues </a:t>
            </a:r>
            <a:r>
              <a:rPr lang="en-US">
                <a:latin typeface="Times New Roman" panose="02020603050405020304" pitchFamily="18" charset="0"/>
                <a:cs typeface="Times New Roman" panose="02020603050405020304" pitchFamily="18" charset="0"/>
              </a:rPr>
              <a:t>using List</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80109" y="886690"/>
            <a:ext cx="11748655" cy="5777345"/>
          </a:xfrm>
        </p:spPr>
        <p:txBody>
          <a:bodyPr/>
          <a:lstStyle/>
          <a:p>
            <a:pPr marL="0" indent="0">
              <a:buNone/>
            </a:pPr>
            <a:r>
              <a:rPr lang="en-US" dirty="0">
                <a:latin typeface="Times New Roman" panose="02020603050405020304" pitchFamily="18" charset="0"/>
                <a:cs typeface="Times New Roman" panose="02020603050405020304" pitchFamily="18" charset="0"/>
              </a:rPr>
              <a:t>Like a stack, the queue is a linear data structure that stores items in a First In First Out (FIFO) manner. With a queue, the least recently added item is removed first. A good example of a queue is any queue of consumers for a resource where the consumer that came first is served first.</a:t>
            </a:r>
          </a:p>
          <a:p>
            <a:pPr marL="0" indent="0">
              <a:buNone/>
            </a:pPr>
            <a:r>
              <a:rPr lang="en-US" dirty="0">
                <a:latin typeface="Times New Roman" panose="02020603050405020304" pitchFamily="18" charset="0"/>
                <a:cs typeface="Times New Roman" panose="02020603050405020304" pitchFamily="18" charset="0"/>
              </a:rPr>
              <a:t>queue=[]</a:t>
            </a:r>
          </a:p>
          <a:p>
            <a:pPr marL="0" indent="0">
              <a:buNone/>
            </a:pPr>
            <a:r>
              <a:rPr lang="en-US" dirty="0" err="1">
                <a:latin typeface="Times New Roman" panose="02020603050405020304" pitchFamily="18" charset="0"/>
                <a:cs typeface="Times New Roman" panose="02020603050405020304" pitchFamily="18" charset="0"/>
              </a:rPr>
              <a:t>queue.append</a:t>
            </a:r>
            <a:r>
              <a:rPr lang="en-US" dirty="0">
                <a:latin typeface="Times New Roman" panose="02020603050405020304" pitchFamily="18" charset="0"/>
                <a:cs typeface="Times New Roman" panose="02020603050405020304" pitchFamily="18" charset="0"/>
              </a:rPr>
              <a:t>(‘A’)</a:t>
            </a:r>
          </a:p>
          <a:p>
            <a:pPr marL="0" indent="0">
              <a:buNone/>
            </a:pPr>
            <a:r>
              <a:rPr lang="en-US" dirty="0" err="1">
                <a:latin typeface="Times New Roman" panose="02020603050405020304" pitchFamily="18" charset="0"/>
                <a:cs typeface="Times New Roman" panose="02020603050405020304" pitchFamily="18" charset="0"/>
              </a:rPr>
              <a:t>queue.append</a:t>
            </a:r>
            <a:r>
              <a:rPr lang="en-US" dirty="0">
                <a:latin typeface="Times New Roman" panose="02020603050405020304" pitchFamily="18" charset="0"/>
                <a:cs typeface="Times New Roman" panose="02020603050405020304" pitchFamily="18" charset="0"/>
              </a:rPr>
              <a:t>(‘B’)</a:t>
            </a:r>
          </a:p>
          <a:p>
            <a:pPr marL="0" indent="0">
              <a:buNone/>
            </a:pPr>
            <a:r>
              <a:rPr lang="en-US" dirty="0" err="1">
                <a:latin typeface="Times New Roman" panose="02020603050405020304" pitchFamily="18" charset="0"/>
                <a:cs typeface="Times New Roman" panose="02020603050405020304" pitchFamily="18" charset="0"/>
              </a:rPr>
              <a:t>queue.append</a:t>
            </a:r>
            <a:r>
              <a:rPr lang="en-US" dirty="0">
                <a:latin typeface="Times New Roman" panose="02020603050405020304" pitchFamily="18" charset="0"/>
                <a:cs typeface="Times New Roman" panose="02020603050405020304" pitchFamily="18" charset="0"/>
              </a:rPr>
              <a:t>(‘C’)</a:t>
            </a:r>
          </a:p>
          <a:p>
            <a:pPr marL="0" indent="0">
              <a:buNone/>
            </a:pPr>
            <a:r>
              <a:rPr lang="en-US" dirty="0">
                <a:latin typeface="Times New Roman" panose="02020603050405020304" pitchFamily="18" charset="0"/>
                <a:cs typeface="Times New Roman" panose="02020603050405020304" pitchFamily="18" charset="0"/>
              </a:rPr>
              <a:t>print(queue)</a:t>
            </a:r>
          </a:p>
          <a:p>
            <a:pPr marL="0" indent="0">
              <a:buNone/>
            </a:pPr>
            <a:r>
              <a:rPr lang="en-US" dirty="0">
                <a:latin typeface="Times New Roman" panose="02020603050405020304" pitchFamily="18" charset="0"/>
                <a:cs typeface="Times New Roman" panose="02020603050405020304" pitchFamily="18" charset="0"/>
              </a:rPr>
              <a:t>print(</a:t>
            </a:r>
            <a:r>
              <a:rPr lang="en-US" dirty="0" err="1">
                <a:latin typeface="Times New Roman" panose="02020603050405020304" pitchFamily="18" charset="0"/>
                <a:cs typeface="Times New Roman" panose="02020603050405020304" pitchFamily="18" charset="0"/>
              </a:rPr>
              <a:t>queue.pop</a:t>
            </a: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print(queue)</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41456650"/>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109" y="180109"/>
            <a:ext cx="11748655" cy="581891"/>
          </a:xfrm>
        </p:spPr>
        <p:txBody>
          <a:bodyPr>
            <a:normAutofit fontScale="90000"/>
          </a:bodyPr>
          <a:lstStyle/>
          <a:p>
            <a:r>
              <a:rPr lang="en-US">
                <a:latin typeface="Times New Roman" panose="02020603050405020304" pitchFamily="18" charset="0"/>
                <a:cs typeface="Times New Roman" panose="02020603050405020304" pitchFamily="18" charset="0"/>
              </a:rPr>
              <a:t>Copying Lists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80109" y="886690"/>
            <a:ext cx="11748655" cy="5777345"/>
          </a:xfrm>
        </p:spPr>
        <p:txBody>
          <a:bodyPr/>
          <a:lstStyle/>
          <a:p>
            <a:pPr marL="0" indent="0">
              <a:buNone/>
            </a:pPr>
            <a:r>
              <a:rPr lang="en-US" dirty="0">
                <a:latin typeface="Times New Roman" panose="02020603050405020304" pitchFamily="18" charset="0"/>
                <a:cs typeface="Times New Roman" panose="02020603050405020304" pitchFamily="18" charset="0"/>
              </a:rPr>
              <a:t>The simplest way to make a copy of </a:t>
            </a:r>
            <a:r>
              <a:rPr lang="en-US">
                <a:latin typeface="Times New Roman" panose="02020603050405020304" pitchFamily="18" charset="0"/>
                <a:cs typeface="Times New Roman" panose="02020603050405020304" pitchFamily="18" charset="0"/>
              </a:rPr>
              <a:t>the list </a:t>
            </a:r>
            <a:r>
              <a:rPr lang="en-US" dirty="0">
                <a:latin typeface="Times New Roman" panose="02020603050405020304" pitchFamily="18" charset="0"/>
                <a:cs typeface="Times New Roman" panose="02020603050405020304" pitchFamily="18" charset="0"/>
              </a:rPr>
              <a:t>is to assign </a:t>
            </a:r>
            <a:r>
              <a:rPr lang="en-US">
                <a:latin typeface="Times New Roman" panose="02020603050405020304" pitchFamily="18" charset="0"/>
                <a:cs typeface="Times New Roman" panose="02020603050405020304" pitchFamily="18" charset="0"/>
              </a:rPr>
              <a:t>a list anther list </a:t>
            </a:r>
            <a:r>
              <a:rPr lang="en-US" dirty="0">
                <a:latin typeface="Times New Roman" panose="02020603050405020304" pitchFamily="18" charset="0"/>
                <a:cs typeface="Times New Roman" panose="02020603050405020304" pitchFamily="18" charset="0"/>
              </a:rPr>
              <a:t>using an assignment operator(=)</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a:latin typeface="Times New Roman" panose="02020603050405020304" pitchFamily="18" charset="0"/>
                <a:cs typeface="Times New Roman" panose="02020603050405020304" pitchFamily="18" charset="0"/>
              </a:rPr>
              <a:t>list1</a:t>
            </a:r>
            <a:r>
              <a:rPr lang="en-US" dirty="0">
                <a:latin typeface="Times New Roman" panose="02020603050405020304" pitchFamily="18" charset="0"/>
                <a:cs typeface="Times New Roman" panose="02020603050405020304" pitchFamily="18" charset="0"/>
              </a:rPr>
              <a:t>=[10,20,30]</a:t>
            </a:r>
          </a:p>
          <a:p>
            <a:pPr marL="0" indent="0">
              <a:buNone/>
            </a:pPr>
            <a:r>
              <a:rPr lang="en-US">
                <a:latin typeface="Times New Roman" panose="02020603050405020304" pitchFamily="18" charset="0"/>
                <a:cs typeface="Times New Roman" panose="02020603050405020304" pitchFamily="18" charset="0"/>
              </a:rPr>
              <a:t>list2=list1</a:t>
            </a: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a:latin typeface="Times New Roman" panose="02020603050405020304" pitchFamily="18" charset="0"/>
                <a:cs typeface="Times New Roman" panose="02020603050405020304" pitchFamily="18" charset="0"/>
              </a:rPr>
              <a:t>print(list2</a:t>
            </a:r>
            <a:r>
              <a:rPr lang="en-US" dirty="0">
                <a:latin typeface="Times New Roman" panose="02020603050405020304" pitchFamily="18" charset="0"/>
                <a:cs typeface="Times New Roman" panose="02020603050405020304" pitchFamily="18" charset="0"/>
              </a:rPr>
              <a:t>)</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[10,20,30]</a:t>
            </a:r>
          </a:p>
        </p:txBody>
      </p:sp>
    </p:spTree>
    <p:extLst>
      <p:ext uri="{BB962C8B-B14F-4D97-AF65-F5344CB8AC3E}">
        <p14:creationId xmlns:p14="http://schemas.microsoft.com/office/powerpoint/2010/main" val="786004367"/>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109" y="180109"/>
            <a:ext cx="11748655" cy="581891"/>
          </a:xfrm>
        </p:spPr>
        <p:txBody>
          <a:bodyPr>
            <a:normAutofit fontScale="90000"/>
          </a:bodyPr>
          <a:lstStyle/>
          <a:p>
            <a:r>
              <a:rPr lang="en-US">
                <a:latin typeface="Times New Roman" panose="02020603050405020304" pitchFamily="18" charset="0"/>
                <a:cs typeface="Times New Roman" panose="02020603050405020304" pitchFamily="18" charset="0"/>
              </a:rPr>
              <a:t>Comparing Lists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80109" y="886690"/>
            <a:ext cx="11748655" cy="5777345"/>
          </a:xfrm>
        </p:spPr>
        <p:txBody>
          <a:bodyPr/>
          <a:lstStyle/>
          <a:p>
            <a:pPr marL="0" indent="0">
              <a:buNone/>
            </a:pPr>
            <a:r>
              <a:rPr lang="en-US" dirty="0">
                <a:latin typeface="Times New Roman" panose="02020603050405020304" pitchFamily="18" charset="0"/>
                <a:cs typeface="Times New Roman" panose="02020603050405020304" pitchFamily="18" charset="0"/>
              </a:rPr>
              <a:t>A comparison operator in python also called python relational operator that compare the values of two operands and returns true or false based on whether the condition is met.</a:t>
            </a:r>
          </a:p>
          <a:p>
            <a:pPr marL="0" indent="0">
              <a:buNone/>
            </a:pPr>
            <a:endParaRPr lang="en-US" dirty="0">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077300754"/>
              </p:ext>
            </p:extLst>
          </p:nvPr>
        </p:nvGraphicFramePr>
        <p:xfrm>
          <a:off x="346364" y="2161310"/>
          <a:ext cx="11582400" cy="4502724"/>
        </p:xfrm>
        <a:graphic>
          <a:graphicData uri="http://schemas.openxmlformats.org/drawingml/2006/table">
            <a:tbl>
              <a:tblPr firstRow="1" bandRow="1">
                <a:tableStyleId>{5940675A-B579-460E-94D1-54222C63F5DA}</a:tableStyleId>
              </a:tblPr>
              <a:tblGrid>
                <a:gridCol w="5791200">
                  <a:extLst>
                    <a:ext uri="{9D8B030D-6E8A-4147-A177-3AD203B41FA5}">
                      <a16:colId xmlns:a16="http://schemas.microsoft.com/office/drawing/2014/main" val="976144142"/>
                    </a:ext>
                  </a:extLst>
                </a:gridCol>
                <a:gridCol w="5791200">
                  <a:extLst>
                    <a:ext uri="{9D8B030D-6E8A-4147-A177-3AD203B41FA5}">
                      <a16:colId xmlns:a16="http://schemas.microsoft.com/office/drawing/2014/main" val="1844772951"/>
                    </a:ext>
                  </a:extLst>
                </a:gridCol>
              </a:tblGrid>
              <a:tr h="750454">
                <a:tc>
                  <a:txBody>
                    <a:bodyPr/>
                    <a:lstStyle/>
                    <a:p>
                      <a:pPr algn="ctr"/>
                      <a:r>
                        <a:rPr lang="en-US" sz="2000" dirty="0">
                          <a:latin typeface="Times New Roman" panose="02020603050405020304" pitchFamily="18" charset="0"/>
                          <a:cs typeface="Times New Roman" panose="02020603050405020304" pitchFamily="18" charset="0"/>
                        </a:rPr>
                        <a:t>Less</a:t>
                      </a:r>
                      <a:r>
                        <a:rPr lang="en-US" sz="2000" baseline="0" dirty="0">
                          <a:latin typeface="Times New Roman" panose="02020603050405020304" pitchFamily="18" charset="0"/>
                          <a:cs typeface="Times New Roman" panose="02020603050405020304" pitchFamily="18" charset="0"/>
                        </a:rPr>
                        <a:t> than (&lt;) operator</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a:latin typeface="Times New Roman" panose="02020603050405020304" pitchFamily="18" charset="0"/>
                          <a:cs typeface="Times New Roman" panose="02020603050405020304" pitchFamily="18" charset="0"/>
                        </a:rPr>
                        <a:t>a=[10,20]    b=[20,20]</a:t>
                      </a:r>
                    </a:p>
                    <a:p>
                      <a:pPr algn="ctr"/>
                      <a:r>
                        <a:rPr lang="en-US" sz="2000" dirty="0">
                          <a:latin typeface="Times New Roman" panose="02020603050405020304" pitchFamily="18" charset="0"/>
                          <a:cs typeface="Times New Roman" panose="02020603050405020304" pitchFamily="18" charset="0"/>
                        </a:rPr>
                        <a:t>a&lt;b   true</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245044983"/>
                  </a:ext>
                </a:extLst>
              </a:tr>
              <a:tr h="750454">
                <a:tc>
                  <a:txBody>
                    <a:bodyPr/>
                    <a:lstStyle/>
                    <a:p>
                      <a:pPr algn="ctr"/>
                      <a:r>
                        <a:rPr lang="en-US" sz="2000" dirty="0">
                          <a:latin typeface="Times New Roman" panose="02020603050405020304" pitchFamily="18" charset="0"/>
                          <a:cs typeface="Times New Roman" panose="02020603050405020304" pitchFamily="18" charset="0"/>
                        </a:rPr>
                        <a:t>Greater than (&gt;)</a:t>
                      </a:r>
                      <a:r>
                        <a:rPr lang="en-US" sz="2000" baseline="0" dirty="0">
                          <a:latin typeface="Times New Roman" panose="02020603050405020304" pitchFamily="18" charset="0"/>
                          <a:cs typeface="Times New Roman" panose="02020603050405020304" pitchFamily="18" charset="0"/>
                        </a:rPr>
                        <a:t> operator</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a:latin typeface="Times New Roman" panose="02020603050405020304" pitchFamily="18" charset="0"/>
                          <a:cs typeface="Times New Roman" panose="02020603050405020304" pitchFamily="18" charset="0"/>
                        </a:rPr>
                        <a:t>a=[10,20]    b=[20,20]</a:t>
                      </a:r>
                    </a:p>
                    <a:p>
                      <a:pPr algn="ctr"/>
                      <a:r>
                        <a:rPr lang="en-US" sz="2000" dirty="0">
                          <a:latin typeface="Times New Roman" panose="02020603050405020304" pitchFamily="18" charset="0"/>
                          <a:cs typeface="Times New Roman" panose="02020603050405020304" pitchFamily="18" charset="0"/>
                        </a:rPr>
                        <a:t>a&gt;b   false</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731416420"/>
                  </a:ext>
                </a:extLst>
              </a:tr>
              <a:tr h="750454">
                <a:tc>
                  <a:txBody>
                    <a:bodyPr/>
                    <a:lstStyle/>
                    <a:p>
                      <a:pPr algn="ctr"/>
                      <a:r>
                        <a:rPr lang="en-US" sz="2000" dirty="0">
                          <a:latin typeface="Times New Roman" panose="02020603050405020304" pitchFamily="18" charset="0"/>
                          <a:cs typeface="Times New Roman" panose="02020603050405020304" pitchFamily="18" charset="0"/>
                        </a:rPr>
                        <a:t>Less Than or Equal to(&lt;=) Operator</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a:latin typeface="Times New Roman" panose="02020603050405020304" pitchFamily="18" charset="0"/>
                          <a:cs typeface="Times New Roman" panose="02020603050405020304" pitchFamily="18" charset="0"/>
                        </a:rPr>
                        <a:t>a=[10,20]    b=[20,20]</a:t>
                      </a:r>
                    </a:p>
                    <a:p>
                      <a:pPr algn="ctr"/>
                      <a:r>
                        <a:rPr lang="en-US" sz="2000" dirty="0">
                          <a:latin typeface="Times New Roman" panose="02020603050405020304" pitchFamily="18" charset="0"/>
                          <a:cs typeface="Times New Roman" panose="02020603050405020304" pitchFamily="18" charset="0"/>
                        </a:rPr>
                        <a:t>a&lt;=b   true</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93041022"/>
                  </a:ext>
                </a:extLst>
              </a:tr>
              <a:tr h="750454">
                <a:tc>
                  <a:txBody>
                    <a:bodyPr/>
                    <a:lstStyle/>
                    <a:p>
                      <a:pPr algn="ctr"/>
                      <a:r>
                        <a:rPr lang="en-US" sz="2000" dirty="0">
                          <a:latin typeface="Times New Roman" panose="02020603050405020304" pitchFamily="18" charset="0"/>
                          <a:cs typeface="Times New Roman" panose="02020603050405020304" pitchFamily="18" charset="0"/>
                        </a:rPr>
                        <a:t>Greater</a:t>
                      </a:r>
                      <a:r>
                        <a:rPr lang="en-US" sz="2000" baseline="0" dirty="0">
                          <a:latin typeface="Times New Roman" panose="02020603050405020304" pitchFamily="18" charset="0"/>
                          <a:cs typeface="Times New Roman" panose="02020603050405020304" pitchFamily="18" charset="0"/>
                        </a:rPr>
                        <a:t> Than or Equal to (&gt;=) Operator</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a:latin typeface="Times New Roman" panose="02020603050405020304" pitchFamily="18" charset="0"/>
                          <a:cs typeface="Times New Roman" panose="02020603050405020304" pitchFamily="18" charset="0"/>
                        </a:rPr>
                        <a:t>a=[40,20]    b=[20,20]</a:t>
                      </a:r>
                    </a:p>
                    <a:p>
                      <a:pPr algn="ctr"/>
                      <a:r>
                        <a:rPr lang="en-US" sz="2000" dirty="0">
                          <a:latin typeface="Times New Roman" panose="02020603050405020304" pitchFamily="18" charset="0"/>
                          <a:cs typeface="Times New Roman" panose="02020603050405020304" pitchFamily="18" charset="0"/>
                        </a:rPr>
                        <a:t>a&gt;=b   true</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50942139"/>
                  </a:ext>
                </a:extLst>
              </a:tr>
              <a:tr h="750454">
                <a:tc>
                  <a:txBody>
                    <a:bodyPr/>
                    <a:lstStyle/>
                    <a:p>
                      <a:pPr algn="ctr"/>
                      <a:r>
                        <a:rPr lang="en-US" sz="2000" dirty="0">
                          <a:latin typeface="Times New Roman" panose="02020603050405020304" pitchFamily="18" charset="0"/>
                          <a:cs typeface="Times New Roman" panose="02020603050405020304" pitchFamily="18" charset="0"/>
                        </a:rPr>
                        <a:t>Equal to (==) Operator</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a:latin typeface="Times New Roman" panose="02020603050405020304" pitchFamily="18" charset="0"/>
                          <a:cs typeface="Times New Roman" panose="02020603050405020304" pitchFamily="18" charset="0"/>
                        </a:rPr>
                        <a:t>a=[20,20]    b=[20,20]</a:t>
                      </a:r>
                    </a:p>
                    <a:p>
                      <a:pPr algn="ctr"/>
                      <a:r>
                        <a:rPr lang="en-US" sz="2000" dirty="0">
                          <a:latin typeface="Times New Roman" panose="02020603050405020304" pitchFamily="18" charset="0"/>
                          <a:cs typeface="Times New Roman" panose="02020603050405020304" pitchFamily="18" charset="0"/>
                        </a:rPr>
                        <a:t>a==b   true</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338399640"/>
                  </a:ext>
                </a:extLst>
              </a:tr>
              <a:tr h="750454">
                <a:tc>
                  <a:txBody>
                    <a:bodyPr/>
                    <a:lstStyle/>
                    <a:p>
                      <a:pPr algn="ctr"/>
                      <a:r>
                        <a:rPr lang="en-US" sz="2000" dirty="0">
                          <a:latin typeface="Times New Roman" panose="02020603050405020304" pitchFamily="18" charset="0"/>
                          <a:cs typeface="Times New Roman" panose="02020603050405020304" pitchFamily="18" charset="0"/>
                        </a:rPr>
                        <a:t>Not Equal (!=) Operator</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a:latin typeface="Times New Roman" panose="02020603050405020304" pitchFamily="18" charset="0"/>
                          <a:cs typeface="Times New Roman" panose="02020603050405020304" pitchFamily="18" charset="0"/>
                        </a:rPr>
                        <a:t>a=[10,20]    b=[20,20]</a:t>
                      </a:r>
                    </a:p>
                    <a:p>
                      <a:pPr algn="ctr"/>
                      <a:r>
                        <a:rPr lang="en-US" sz="2000" dirty="0">
                          <a:latin typeface="Times New Roman" panose="02020603050405020304" pitchFamily="18" charset="0"/>
                          <a:cs typeface="Times New Roman" panose="02020603050405020304" pitchFamily="18" charset="0"/>
                        </a:rPr>
                        <a:t>a!=b   true</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535167716"/>
                  </a:ext>
                </a:extLst>
              </a:tr>
            </a:tbl>
          </a:graphicData>
        </a:graphic>
      </p:graphicFrame>
    </p:spTree>
    <p:extLst>
      <p:ext uri="{BB962C8B-B14F-4D97-AF65-F5344CB8AC3E}">
        <p14:creationId xmlns:p14="http://schemas.microsoft.com/office/powerpoint/2010/main" val="1019874506"/>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109" y="180109"/>
            <a:ext cx="11748655" cy="581891"/>
          </a:xfrm>
        </p:spPr>
        <p:txBody>
          <a:bodyPr>
            <a:normAutofit fontScale="90000"/>
          </a:bodyPr>
          <a:lstStyle/>
          <a:p>
            <a:r>
              <a:rPr lang="en-US" dirty="0">
                <a:latin typeface="Times New Roman" panose="02020603050405020304" pitchFamily="18" charset="0"/>
                <a:cs typeface="Times New Roman" panose="02020603050405020304" pitchFamily="18" charset="0"/>
              </a:rPr>
              <a:t>Repetition </a:t>
            </a:r>
            <a:r>
              <a:rPr lang="en-US">
                <a:latin typeface="Times New Roman" panose="02020603050405020304" pitchFamily="18" charset="0"/>
                <a:cs typeface="Times New Roman" panose="02020603050405020304" pitchFamily="18" charset="0"/>
              </a:rPr>
              <a:t>of Lists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80109" y="886690"/>
            <a:ext cx="11748655" cy="5777345"/>
          </a:xfrm>
        </p:spPr>
        <p:txBody>
          <a:bodyPr/>
          <a:lstStyle/>
          <a:p>
            <a:pPr marL="0" indent="0">
              <a:buNone/>
            </a:pPr>
            <a:r>
              <a:rPr lang="en-US" dirty="0">
                <a:latin typeface="Times New Roman" panose="02020603050405020304" pitchFamily="18" charset="0"/>
                <a:cs typeface="Times New Roman" panose="02020603050405020304" pitchFamily="18" charset="0"/>
              </a:rPr>
              <a:t>Python allows us to repeat or replicate the elements of </a:t>
            </a:r>
            <a:r>
              <a:rPr lang="en-US">
                <a:latin typeface="Times New Roman" panose="02020603050405020304" pitchFamily="18" charset="0"/>
                <a:cs typeface="Times New Roman" panose="02020603050405020304" pitchFamily="18" charset="0"/>
              </a:rPr>
              <a:t>the list </a:t>
            </a:r>
            <a:r>
              <a:rPr lang="en-US" dirty="0">
                <a:latin typeface="Times New Roman" panose="02020603050405020304" pitchFamily="18" charset="0"/>
                <a:cs typeface="Times New Roman" panose="02020603050405020304" pitchFamily="18" charset="0"/>
              </a:rPr>
              <a:t>using repetition operator which is denoted by symbol *.</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a:latin typeface="Times New Roman" panose="02020603050405020304" pitchFamily="18" charset="0"/>
                <a:cs typeface="Times New Roman" panose="02020603050405020304" pitchFamily="18" charset="0"/>
              </a:rPr>
              <a:t>list1</a:t>
            </a:r>
            <a:r>
              <a:rPr lang="en-US" dirty="0">
                <a:latin typeface="Times New Roman" panose="02020603050405020304" pitchFamily="18" charset="0"/>
                <a:cs typeface="Times New Roman" panose="02020603050405020304" pitchFamily="18" charset="0"/>
              </a:rPr>
              <a:t>=[10,20,30]</a:t>
            </a:r>
          </a:p>
          <a:p>
            <a:pPr marL="0" indent="0">
              <a:buNone/>
            </a:pPr>
            <a:r>
              <a:rPr lang="en-US">
                <a:latin typeface="Times New Roman" panose="02020603050405020304" pitchFamily="18" charset="0"/>
                <a:cs typeface="Times New Roman" panose="02020603050405020304" pitchFamily="18" charset="0"/>
              </a:rPr>
              <a:t>list2=list*3</a:t>
            </a:r>
            <a:endParaRPr lang="en-US" dirty="0">
              <a:latin typeface="Times New Roman" panose="02020603050405020304" pitchFamily="18" charset="0"/>
              <a:cs typeface="Times New Roman" panose="02020603050405020304" pitchFamily="18" charset="0"/>
            </a:endParaRPr>
          </a:p>
          <a:p>
            <a:pPr marL="0" indent="0">
              <a:buNone/>
            </a:pPr>
            <a:r>
              <a:rPr lang="en-US">
                <a:latin typeface="Times New Roman" panose="02020603050405020304" pitchFamily="18" charset="0"/>
                <a:cs typeface="Times New Roman" panose="02020603050405020304" pitchFamily="18" charset="0"/>
              </a:rPr>
              <a:t>print(list)</a:t>
            </a: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Output:</a:t>
            </a:r>
          </a:p>
          <a:p>
            <a:pPr marL="0" indent="0">
              <a:buNone/>
            </a:pPr>
            <a:r>
              <a:rPr lang="en-US" dirty="0">
                <a:latin typeface="Times New Roman" panose="02020603050405020304" pitchFamily="18" charset="0"/>
                <a:cs typeface="Times New Roman" panose="02020603050405020304" pitchFamily="18" charset="0"/>
              </a:rPr>
              <a:t>[10,20,30,10,20,30,10,20,30]</a:t>
            </a:r>
          </a:p>
        </p:txBody>
      </p:sp>
    </p:spTree>
    <p:extLst>
      <p:ext uri="{BB962C8B-B14F-4D97-AF65-F5344CB8AC3E}">
        <p14:creationId xmlns:p14="http://schemas.microsoft.com/office/powerpoint/2010/main" val="2810928702"/>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108" y="166255"/>
            <a:ext cx="11748655" cy="221672"/>
          </a:xfrm>
        </p:spPr>
        <p:txBody>
          <a:bodyPr>
            <a:normAutofit fontScale="90000"/>
          </a:bodyPr>
          <a:lstStyle/>
          <a:p>
            <a:r>
              <a:rPr lang="en-US">
                <a:latin typeface="Times New Roman" panose="02020603050405020304" pitchFamily="18" charset="0"/>
                <a:cs typeface="Times New Roman" panose="02020603050405020304" pitchFamily="18" charset="0"/>
              </a:rPr>
              <a:t>List </a:t>
            </a:r>
            <a:r>
              <a:rPr lang="en-US" dirty="0">
                <a:latin typeface="Times New Roman" panose="02020603050405020304" pitchFamily="18" charset="0"/>
                <a:cs typeface="Times New Roman" panose="02020603050405020304" pitchFamily="18" charset="0"/>
              </a:rPr>
              <a:t>Methods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80109" y="512618"/>
            <a:ext cx="11748655" cy="5721927"/>
          </a:xfrm>
        </p:spPr>
        <p:txBody>
          <a:bodyPr/>
          <a:lstStyle/>
          <a:p>
            <a:pPr marL="0" indent="0">
              <a:buNone/>
            </a:pPr>
            <a:r>
              <a:rPr lang="en-US" dirty="0">
                <a:latin typeface="Times New Roman" panose="02020603050405020304" pitchFamily="18" charset="0"/>
                <a:cs typeface="Times New Roman" panose="02020603050405020304" pitchFamily="18" charset="0"/>
              </a:rPr>
              <a:t>Python provides very useful built </a:t>
            </a:r>
            <a:r>
              <a:rPr lang="en-US">
                <a:latin typeface="Times New Roman" panose="02020603050405020304" pitchFamily="18" charset="0"/>
                <a:cs typeface="Times New Roman" panose="02020603050405020304" pitchFamily="18" charset="0"/>
              </a:rPr>
              <a:t>in list </a:t>
            </a:r>
            <a:r>
              <a:rPr lang="en-US" dirty="0">
                <a:latin typeface="Times New Roman" panose="02020603050405020304" pitchFamily="18" charset="0"/>
                <a:cs typeface="Times New Roman" panose="02020603050405020304" pitchFamily="18" charset="0"/>
              </a:rPr>
              <a:t>methods to work </a:t>
            </a:r>
            <a:r>
              <a:rPr lang="en-US">
                <a:latin typeface="Times New Roman" panose="02020603050405020304" pitchFamily="18" charset="0"/>
                <a:cs typeface="Times New Roman" panose="02020603050405020304" pitchFamily="18" charset="0"/>
              </a:rPr>
              <a:t>with lists</a:t>
            </a:r>
            <a:r>
              <a:rPr lang="en-US" dirty="0">
                <a:latin typeface="Times New Roman" panose="02020603050405020304" pitchFamily="18" charset="0"/>
                <a:cs typeface="Times New Roman" panose="02020603050405020304" pitchFamily="18" charset="0"/>
              </a:rPr>
              <a:t>.</a:t>
            </a:r>
          </a:p>
          <a:p>
            <a:pPr marL="0" indent="0">
              <a:buNone/>
            </a:pPr>
            <a:endParaRPr lang="en-US" dirty="0">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99310186"/>
              </p:ext>
            </p:extLst>
          </p:nvPr>
        </p:nvGraphicFramePr>
        <p:xfrm>
          <a:off x="180108" y="955966"/>
          <a:ext cx="11748656" cy="5487820"/>
        </p:xfrm>
        <a:graphic>
          <a:graphicData uri="http://schemas.openxmlformats.org/drawingml/2006/table">
            <a:tbl>
              <a:tblPr firstRow="1" bandRow="1">
                <a:tableStyleId>{5940675A-B579-460E-94D1-54222C63F5DA}</a:tableStyleId>
              </a:tblPr>
              <a:tblGrid>
                <a:gridCol w="7176656">
                  <a:extLst>
                    <a:ext uri="{9D8B030D-6E8A-4147-A177-3AD203B41FA5}">
                      <a16:colId xmlns:a16="http://schemas.microsoft.com/office/drawing/2014/main" val="3788893572"/>
                    </a:ext>
                  </a:extLst>
                </a:gridCol>
                <a:gridCol w="4572000">
                  <a:extLst>
                    <a:ext uri="{9D8B030D-6E8A-4147-A177-3AD203B41FA5}">
                      <a16:colId xmlns:a16="http://schemas.microsoft.com/office/drawing/2014/main" val="1801600910"/>
                    </a:ext>
                  </a:extLst>
                </a:gridCol>
              </a:tblGrid>
              <a:tr h="460752">
                <a:tc>
                  <a:txBody>
                    <a:bodyPr/>
                    <a:lstStyle/>
                    <a:p>
                      <a:pPr algn="l"/>
                      <a:r>
                        <a:rPr lang="en-US" sz="2400" b="1" dirty="0">
                          <a:latin typeface="Times New Roman" panose="02020603050405020304" pitchFamily="18" charset="0"/>
                          <a:cs typeface="Times New Roman" panose="02020603050405020304" pitchFamily="18" charset="0"/>
                        </a:rPr>
                        <a:t>append()-</a:t>
                      </a:r>
                      <a:r>
                        <a:rPr lang="en-US" sz="2400" b="0" dirty="0">
                          <a:latin typeface="Times New Roman" panose="02020603050405020304" pitchFamily="18" charset="0"/>
                          <a:cs typeface="Times New Roman" panose="02020603050405020304" pitchFamily="18" charset="0"/>
                        </a:rPr>
                        <a:t>is used for appending and adding elements to </a:t>
                      </a:r>
                      <a:r>
                        <a:rPr lang="en-US" sz="2400" b="0">
                          <a:latin typeface="Times New Roman" panose="02020603050405020304" pitchFamily="18" charset="0"/>
                          <a:cs typeface="Times New Roman" panose="02020603050405020304" pitchFamily="18" charset="0"/>
                        </a:rPr>
                        <a:t>a list</a:t>
                      </a:r>
                      <a:endParaRPr lang="en-IN" sz="2400" b="1" dirty="0">
                        <a:latin typeface="Times New Roman" panose="02020603050405020304" pitchFamily="18" charset="0"/>
                        <a:cs typeface="Times New Roman" panose="02020603050405020304" pitchFamily="18" charset="0"/>
                      </a:endParaRPr>
                    </a:p>
                  </a:txBody>
                  <a:tcPr/>
                </a:tc>
                <a:tc>
                  <a:txBody>
                    <a:bodyPr/>
                    <a:lstStyle/>
                    <a:p>
                      <a:pPr algn="l"/>
                      <a:r>
                        <a:rPr lang="en-US" sz="2400">
                          <a:latin typeface="Times New Roman" panose="02020603050405020304" pitchFamily="18" charset="0"/>
                          <a:cs typeface="Times New Roman" panose="02020603050405020304" pitchFamily="18" charset="0"/>
                        </a:rPr>
                        <a:t>list=[</a:t>
                      </a:r>
                      <a:r>
                        <a:rPr lang="en-US" sz="2400" dirty="0">
                          <a:latin typeface="Times New Roman" panose="02020603050405020304" pitchFamily="18" charset="0"/>
                          <a:cs typeface="Times New Roman" panose="02020603050405020304" pitchFamily="18" charset="0"/>
                        </a:rPr>
                        <a:t>10,20</a:t>
                      </a:r>
                      <a:r>
                        <a:rPr lang="en-US" sz="2400">
                          <a:latin typeface="Times New Roman" panose="02020603050405020304" pitchFamily="18" charset="0"/>
                          <a:cs typeface="Times New Roman" panose="02020603050405020304" pitchFamily="18" charset="0"/>
                        </a:rPr>
                        <a:t>]       list.append(5</a:t>
                      </a:r>
                      <a:r>
                        <a:rPr lang="en-US" sz="2400" dirty="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15509181"/>
                  </a:ext>
                </a:extLst>
              </a:tr>
              <a:tr h="473918">
                <a:tc>
                  <a:txBody>
                    <a:bodyPr/>
                    <a:lstStyle/>
                    <a:p>
                      <a:pPr algn="l"/>
                      <a:r>
                        <a:rPr lang="en-US" sz="2400" b="1" dirty="0">
                          <a:latin typeface="Times New Roman" panose="02020603050405020304" pitchFamily="18" charset="0"/>
                          <a:cs typeface="Times New Roman" panose="02020603050405020304" pitchFamily="18" charset="0"/>
                        </a:rPr>
                        <a:t>insert()-</a:t>
                      </a:r>
                      <a:r>
                        <a:rPr lang="en-US" sz="2400" b="0" dirty="0">
                          <a:latin typeface="Times New Roman" panose="02020603050405020304" pitchFamily="18" charset="0"/>
                          <a:cs typeface="Times New Roman" panose="02020603050405020304" pitchFamily="18" charset="0"/>
                        </a:rPr>
                        <a:t>used</a:t>
                      </a:r>
                      <a:r>
                        <a:rPr lang="en-US" sz="2400" b="0" baseline="0" dirty="0">
                          <a:latin typeface="Times New Roman" panose="02020603050405020304" pitchFamily="18" charset="0"/>
                          <a:cs typeface="Times New Roman" panose="02020603050405020304" pitchFamily="18" charset="0"/>
                        </a:rPr>
                        <a:t> to insert an element at specified position</a:t>
                      </a:r>
                      <a:endParaRPr lang="en-IN" sz="2400" b="1" dirty="0">
                        <a:latin typeface="Times New Roman" panose="02020603050405020304" pitchFamily="18" charset="0"/>
                        <a:cs typeface="Times New Roman" panose="02020603050405020304" pitchFamily="18" charset="0"/>
                      </a:endParaRPr>
                    </a:p>
                  </a:txBody>
                  <a:tcPr/>
                </a:tc>
                <a:tc>
                  <a:txBody>
                    <a:bodyPr/>
                    <a:lstStyle/>
                    <a:p>
                      <a:pPr algn="l"/>
                      <a:r>
                        <a:rPr lang="en-US" sz="2400">
                          <a:latin typeface="Times New Roman" panose="02020603050405020304" pitchFamily="18" charset="0"/>
                          <a:cs typeface="Times New Roman" panose="02020603050405020304" pitchFamily="18" charset="0"/>
                        </a:rPr>
                        <a:t>list.insert(3</a:t>
                      </a:r>
                      <a:r>
                        <a:rPr lang="en-US" sz="2400" dirty="0">
                          <a:latin typeface="Times New Roman" panose="02020603050405020304" pitchFamily="18" charset="0"/>
                          <a:cs typeface="Times New Roman" panose="02020603050405020304" pitchFamily="18" charset="0"/>
                        </a:rPr>
                        <a:t>,’python’)</a:t>
                      </a:r>
                      <a:endParaRPr lang="en-IN"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90306771"/>
                  </a:ext>
                </a:extLst>
              </a:tr>
              <a:tr h="781965">
                <a:tc>
                  <a:txBody>
                    <a:bodyPr/>
                    <a:lstStyle/>
                    <a:p>
                      <a:pPr algn="l"/>
                      <a:r>
                        <a:rPr lang="en-US" sz="2400" b="1" dirty="0">
                          <a:latin typeface="Times New Roman" panose="02020603050405020304" pitchFamily="18" charset="0"/>
                          <a:cs typeface="Times New Roman" panose="02020603050405020304" pitchFamily="18" charset="0"/>
                        </a:rPr>
                        <a:t>count()-</a:t>
                      </a:r>
                      <a:r>
                        <a:rPr lang="en-US" sz="2400" b="0" dirty="0">
                          <a:latin typeface="Times New Roman" panose="02020603050405020304" pitchFamily="18" charset="0"/>
                          <a:cs typeface="Times New Roman" panose="02020603050405020304" pitchFamily="18" charset="0"/>
                        </a:rPr>
                        <a:t>returns the number of times the specified element appears</a:t>
                      </a:r>
                      <a:endParaRPr lang="en-IN" sz="2400" b="1" dirty="0">
                        <a:latin typeface="Times New Roman" panose="02020603050405020304" pitchFamily="18" charset="0"/>
                        <a:cs typeface="Times New Roman" panose="02020603050405020304" pitchFamily="18" charset="0"/>
                      </a:endParaRPr>
                    </a:p>
                  </a:txBody>
                  <a:tcPr/>
                </a:tc>
                <a:tc>
                  <a:txBody>
                    <a:bodyPr/>
                    <a:lstStyle/>
                    <a:p>
                      <a:pPr algn="l"/>
                      <a:r>
                        <a:rPr lang="en-US" sz="2400">
                          <a:latin typeface="Times New Roman" panose="02020603050405020304" pitchFamily="18" charset="0"/>
                          <a:cs typeface="Times New Roman" panose="02020603050405020304" pitchFamily="18" charset="0"/>
                        </a:rPr>
                        <a:t>list.count(10</a:t>
                      </a:r>
                      <a:r>
                        <a:rPr lang="en-US" sz="2400" dirty="0">
                          <a:latin typeface="Times New Roman" panose="02020603050405020304" pitchFamily="18" charset="0"/>
                          <a:cs typeface="Times New Roman" panose="02020603050405020304" pitchFamily="18" charset="0"/>
                        </a:rPr>
                        <a:t>)</a:t>
                      </a:r>
                    </a:p>
                    <a:p>
                      <a:pPr algn="l"/>
                      <a:r>
                        <a:rPr lang="en-US" sz="2400" dirty="0">
                          <a:latin typeface="Times New Roman" panose="02020603050405020304" pitchFamily="18" charset="0"/>
                          <a:cs typeface="Times New Roman" panose="02020603050405020304" pitchFamily="18" charset="0"/>
                        </a:rPr>
                        <a:t>1</a:t>
                      </a:r>
                      <a:endParaRPr lang="en-IN"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10300607"/>
                  </a:ext>
                </a:extLst>
              </a:tr>
              <a:tr h="521310">
                <a:tc>
                  <a:txBody>
                    <a:bodyPr/>
                    <a:lstStyle/>
                    <a:p>
                      <a:pPr algn="l"/>
                      <a:r>
                        <a:rPr lang="en-US" sz="2400" b="1" dirty="0">
                          <a:latin typeface="Times New Roman" panose="02020603050405020304" pitchFamily="18" charset="0"/>
                          <a:cs typeface="Times New Roman" panose="02020603050405020304" pitchFamily="18" charset="0"/>
                        </a:rPr>
                        <a:t>index()-</a:t>
                      </a:r>
                      <a:r>
                        <a:rPr lang="en-US" sz="2400" b="0" dirty="0">
                          <a:latin typeface="Times New Roman" panose="02020603050405020304" pitchFamily="18" charset="0"/>
                          <a:cs typeface="Times New Roman" panose="02020603050405020304" pitchFamily="18" charset="0"/>
                        </a:rPr>
                        <a:t>searches</a:t>
                      </a:r>
                      <a:r>
                        <a:rPr lang="en-US" sz="2400" b="0" baseline="0" dirty="0">
                          <a:latin typeface="Times New Roman" panose="02020603050405020304" pitchFamily="18" charset="0"/>
                          <a:cs typeface="Times New Roman" panose="02020603050405020304" pitchFamily="18" charset="0"/>
                        </a:rPr>
                        <a:t> for given element from start of </a:t>
                      </a:r>
                      <a:r>
                        <a:rPr lang="en-US" sz="2400" b="0" baseline="0">
                          <a:latin typeface="Times New Roman" panose="02020603050405020304" pitchFamily="18" charset="0"/>
                          <a:cs typeface="Times New Roman" panose="02020603050405020304" pitchFamily="18" charset="0"/>
                        </a:rPr>
                        <a:t>the list</a:t>
                      </a:r>
                      <a:endParaRPr lang="en-IN" sz="2400" b="1" dirty="0">
                        <a:latin typeface="Times New Roman" panose="02020603050405020304" pitchFamily="18" charset="0"/>
                        <a:cs typeface="Times New Roman" panose="02020603050405020304" pitchFamily="18" charset="0"/>
                      </a:endParaRPr>
                    </a:p>
                  </a:txBody>
                  <a:tcPr/>
                </a:tc>
                <a:tc>
                  <a:txBody>
                    <a:bodyPr/>
                    <a:lstStyle/>
                    <a:p>
                      <a:pPr algn="l"/>
                      <a:r>
                        <a:rPr lang="en-US" sz="2400">
                          <a:latin typeface="Times New Roman" panose="02020603050405020304" pitchFamily="18" charset="0"/>
                          <a:cs typeface="Times New Roman" panose="02020603050405020304" pitchFamily="18" charset="0"/>
                        </a:rPr>
                        <a:t>list.index(2</a:t>
                      </a:r>
                      <a:r>
                        <a:rPr lang="en-US" sz="2400" dirty="0">
                          <a:latin typeface="Times New Roman" panose="02020603050405020304" pitchFamily="18" charset="0"/>
                          <a:cs typeface="Times New Roman" panose="02020603050405020304" pitchFamily="18" charset="0"/>
                        </a:rPr>
                        <a:t>)       5</a:t>
                      </a:r>
                      <a:endParaRPr lang="en-IN"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96678026"/>
                  </a:ext>
                </a:extLst>
              </a:tr>
              <a:tr h="672291">
                <a:tc>
                  <a:txBody>
                    <a:bodyPr/>
                    <a:lstStyle/>
                    <a:p>
                      <a:pPr algn="l"/>
                      <a:r>
                        <a:rPr lang="en-US" sz="2400" b="1" dirty="0">
                          <a:latin typeface="Times New Roman" panose="02020603050405020304" pitchFamily="18" charset="0"/>
                          <a:cs typeface="Times New Roman" panose="02020603050405020304" pitchFamily="18" charset="0"/>
                        </a:rPr>
                        <a:t>reverse()-</a:t>
                      </a:r>
                      <a:r>
                        <a:rPr lang="en-US" sz="2400" b="0" dirty="0">
                          <a:latin typeface="Times New Roman" panose="02020603050405020304" pitchFamily="18" charset="0"/>
                          <a:cs typeface="Times New Roman" panose="02020603050405020304" pitchFamily="18" charset="0"/>
                        </a:rPr>
                        <a:t>reverse the elements in </a:t>
                      </a:r>
                      <a:r>
                        <a:rPr lang="en-US" sz="2400" b="0">
                          <a:latin typeface="Times New Roman" panose="02020603050405020304" pitchFamily="18" charset="0"/>
                          <a:cs typeface="Times New Roman" panose="02020603050405020304" pitchFamily="18" charset="0"/>
                        </a:rPr>
                        <a:t>the list</a:t>
                      </a:r>
                      <a:endParaRPr lang="en-IN" sz="2400" b="1"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a:latin typeface="Times New Roman" panose="02020603050405020304" pitchFamily="18" charset="0"/>
                          <a:cs typeface="Times New Roman" panose="02020603050405020304" pitchFamily="18" charset="0"/>
                        </a:rPr>
                        <a:t>list.reverse</a:t>
                      </a:r>
                      <a:r>
                        <a:rPr lang="en-US" sz="2400" dirty="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8512593"/>
                  </a:ext>
                </a:extLst>
              </a:tr>
              <a:tr h="672291">
                <a:tc>
                  <a:txBody>
                    <a:bodyPr/>
                    <a:lstStyle/>
                    <a:p>
                      <a:pPr algn="l"/>
                      <a:r>
                        <a:rPr lang="en-US" sz="2400" b="1" dirty="0">
                          <a:latin typeface="Times New Roman" panose="02020603050405020304" pitchFamily="18" charset="0"/>
                          <a:cs typeface="Times New Roman" panose="02020603050405020304" pitchFamily="18" charset="0"/>
                        </a:rPr>
                        <a:t>pop()-</a:t>
                      </a:r>
                      <a:r>
                        <a:rPr lang="en-US" sz="2400" b="0" dirty="0">
                          <a:latin typeface="Times New Roman" panose="02020603050405020304" pitchFamily="18" charset="0"/>
                          <a:cs typeface="Times New Roman" panose="02020603050405020304" pitchFamily="18" charset="0"/>
                        </a:rPr>
                        <a:t>remove</a:t>
                      </a:r>
                      <a:r>
                        <a:rPr lang="en-US" sz="2400" b="0" baseline="0" dirty="0">
                          <a:latin typeface="Times New Roman" panose="02020603050405020304" pitchFamily="18" charset="0"/>
                          <a:cs typeface="Times New Roman" panose="02020603050405020304" pitchFamily="18" charset="0"/>
                        </a:rPr>
                        <a:t> element in </a:t>
                      </a:r>
                      <a:r>
                        <a:rPr lang="en-US" sz="2400" b="0" baseline="0">
                          <a:latin typeface="Times New Roman" panose="02020603050405020304" pitchFamily="18" charset="0"/>
                          <a:cs typeface="Times New Roman" panose="02020603050405020304" pitchFamily="18" charset="0"/>
                        </a:rPr>
                        <a:t>the list</a:t>
                      </a:r>
                      <a:endParaRPr lang="en-IN" sz="2400" b="1"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a:latin typeface="Times New Roman" panose="02020603050405020304" pitchFamily="18" charset="0"/>
                          <a:cs typeface="Times New Roman" panose="02020603050405020304" pitchFamily="18" charset="0"/>
                        </a:rPr>
                        <a:t>list.pop(1</a:t>
                      </a:r>
                      <a:r>
                        <a:rPr lang="en-US" sz="2400" dirty="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956589715"/>
                  </a:ext>
                </a:extLst>
              </a:tr>
              <a:tr h="672291">
                <a:tc>
                  <a:txBody>
                    <a:bodyPr/>
                    <a:lstStyle/>
                    <a:p>
                      <a:pPr algn="l"/>
                      <a:r>
                        <a:rPr lang="en-US" sz="2400" b="1" dirty="0">
                          <a:latin typeface="Times New Roman" panose="02020603050405020304" pitchFamily="18" charset="0"/>
                          <a:cs typeface="Times New Roman" panose="02020603050405020304" pitchFamily="18" charset="0"/>
                        </a:rPr>
                        <a:t>clear()-</a:t>
                      </a:r>
                      <a:r>
                        <a:rPr lang="en-US" sz="2400" b="0" dirty="0">
                          <a:latin typeface="Times New Roman" panose="02020603050405020304" pitchFamily="18" charset="0"/>
                          <a:cs typeface="Times New Roman" panose="02020603050405020304" pitchFamily="18" charset="0"/>
                        </a:rPr>
                        <a:t>to remove all elements</a:t>
                      </a:r>
                      <a:endParaRPr lang="en-IN" sz="2400" b="1" dirty="0">
                        <a:latin typeface="Times New Roman" panose="02020603050405020304" pitchFamily="18" charset="0"/>
                        <a:cs typeface="Times New Roman" panose="02020603050405020304" pitchFamily="18" charset="0"/>
                      </a:endParaRPr>
                    </a:p>
                  </a:txBody>
                  <a:tcPr/>
                </a:tc>
                <a:tc>
                  <a:txBody>
                    <a:bodyPr/>
                    <a:lstStyle/>
                    <a:p>
                      <a:pPr algn="l"/>
                      <a:r>
                        <a:rPr lang="en-US" sz="2400">
                          <a:latin typeface="Times New Roman" panose="02020603050405020304" pitchFamily="18" charset="0"/>
                          <a:cs typeface="Times New Roman" panose="02020603050405020304" pitchFamily="18" charset="0"/>
                        </a:rPr>
                        <a:t>list.clear</a:t>
                      </a:r>
                      <a:r>
                        <a:rPr lang="en-US" sz="2400" dirty="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145721875"/>
                  </a:ext>
                </a:extLst>
              </a:tr>
              <a:tr h="829799">
                <a:tc>
                  <a:txBody>
                    <a:bodyPr/>
                    <a:lstStyle/>
                    <a:p>
                      <a:pPr algn="l"/>
                      <a:r>
                        <a:rPr lang="en-US" sz="2400" b="1" dirty="0">
                          <a:latin typeface="Times New Roman" panose="02020603050405020304" pitchFamily="18" charset="0"/>
                          <a:cs typeface="Times New Roman" panose="02020603050405020304" pitchFamily="18" charset="0"/>
                        </a:rPr>
                        <a:t>sort()</a:t>
                      </a:r>
                      <a:r>
                        <a:rPr lang="en-US" sz="2400" b="0" dirty="0">
                          <a:latin typeface="Times New Roman" panose="02020603050405020304" pitchFamily="18" charset="0"/>
                          <a:cs typeface="Times New Roman" panose="02020603050405020304" pitchFamily="18" charset="0"/>
                        </a:rPr>
                        <a:t>-Sort</a:t>
                      </a:r>
                      <a:r>
                        <a:rPr lang="en-US" sz="2400" b="0" baseline="0" dirty="0">
                          <a:latin typeface="Times New Roman" panose="02020603050405020304" pitchFamily="18" charset="0"/>
                          <a:cs typeface="Times New Roman" panose="02020603050405020304" pitchFamily="18" charset="0"/>
                        </a:rPr>
                        <a:t> all items </a:t>
                      </a:r>
                      <a:r>
                        <a:rPr lang="en-US" sz="2400" b="0" baseline="0">
                          <a:latin typeface="Times New Roman" panose="02020603050405020304" pitchFamily="18" charset="0"/>
                          <a:cs typeface="Times New Roman" panose="02020603050405020304" pitchFamily="18" charset="0"/>
                        </a:rPr>
                        <a:t>of list </a:t>
                      </a:r>
                      <a:r>
                        <a:rPr lang="en-US" sz="2400" b="0" baseline="0" dirty="0">
                          <a:latin typeface="Times New Roman" panose="02020603050405020304" pitchFamily="18" charset="0"/>
                          <a:cs typeface="Times New Roman" panose="02020603050405020304" pitchFamily="18" charset="0"/>
                        </a:rPr>
                        <a:t>in ascending or descending</a:t>
                      </a:r>
                      <a:endParaRPr lang="en-IN" sz="2400" b="1" dirty="0">
                        <a:latin typeface="Times New Roman" panose="02020603050405020304" pitchFamily="18" charset="0"/>
                        <a:cs typeface="Times New Roman" panose="02020603050405020304" pitchFamily="18" charset="0"/>
                      </a:endParaRPr>
                    </a:p>
                  </a:txBody>
                  <a:tcPr/>
                </a:tc>
                <a:tc>
                  <a:txBody>
                    <a:bodyPr/>
                    <a:lstStyle/>
                    <a:p>
                      <a:pPr algn="l"/>
                      <a:r>
                        <a:rPr lang="en-US" sz="2400">
                          <a:latin typeface="Times New Roman" panose="02020603050405020304" pitchFamily="18" charset="0"/>
                          <a:cs typeface="Times New Roman" panose="02020603050405020304" pitchFamily="18" charset="0"/>
                        </a:rPr>
                        <a:t>list.sort</a:t>
                      </a:r>
                      <a:r>
                        <a:rPr lang="en-US" sz="2400" dirty="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35959455"/>
                  </a:ext>
                </a:extLst>
              </a:tr>
            </a:tbl>
          </a:graphicData>
        </a:graphic>
      </p:graphicFrame>
    </p:spTree>
    <p:extLst>
      <p:ext uri="{BB962C8B-B14F-4D97-AF65-F5344CB8AC3E}">
        <p14:creationId xmlns:p14="http://schemas.microsoft.com/office/powerpoint/2010/main" val="36775203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109" y="180109"/>
            <a:ext cx="11748655" cy="581891"/>
          </a:xfrm>
        </p:spPr>
        <p:txBody>
          <a:bodyPr>
            <a:normAutofit fontScale="90000"/>
          </a:bodyPr>
          <a:lstStyle/>
          <a:p>
            <a:r>
              <a:rPr lang="en-US" b="1" dirty="0">
                <a:latin typeface="Times New Roman" panose="02020603050405020304" pitchFamily="18" charset="0"/>
                <a:cs typeface="Times New Roman" panose="02020603050405020304" pitchFamily="18" charset="0"/>
              </a:rPr>
              <a:t>Operators</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80109" y="886690"/>
            <a:ext cx="11748655" cy="5777345"/>
          </a:xfrm>
        </p:spPr>
        <p:txBody>
          <a:bodyPr/>
          <a:lstStyle/>
          <a:p>
            <a:pPr marL="0" indent="0">
              <a:buNone/>
            </a:pPr>
            <a:r>
              <a:rPr lang="en-US" dirty="0">
                <a:latin typeface="Times New Roman" panose="02020603050405020304" pitchFamily="18" charset="0"/>
                <a:cs typeface="Times New Roman" panose="02020603050405020304" pitchFamily="18" charset="0"/>
              </a:rPr>
              <a:t>*Operators are special symbols that perform operations on variables and values.</a:t>
            </a:r>
          </a:p>
          <a:p>
            <a:pPr marL="0" indent="0">
              <a:buNone/>
            </a:pPr>
            <a:r>
              <a:rPr lang="en-US" dirty="0">
                <a:latin typeface="Times New Roman" panose="02020603050405020304" pitchFamily="18" charset="0"/>
                <a:cs typeface="Times New Roman" panose="02020603050405020304" pitchFamily="18" charset="0"/>
              </a:rPr>
              <a:t>*An operators operates on one or more operands.</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Types of Python Operators</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Arithmetic Operators</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Comparison Operators</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Assignment Operators</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Logical Operators</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Bitwise Operators</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Identity Operators</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Membership Operators</a:t>
            </a:r>
          </a:p>
        </p:txBody>
      </p:sp>
    </p:spTree>
    <p:extLst>
      <p:ext uri="{BB962C8B-B14F-4D97-AF65-F5344CB8AC3E}">
        <p14:creationId xmlns:p14="http://schemas.microsoft.com/office/powerpoint/2010/main" val="992099610"/>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0109" y="249382"/>
            <a:ext cx="11762509" cy="6414654"/>
          </a:xfrm>
        </p:spPr>
        <p:txBody>
          <a:bodyPr>
            <a:normAutofit/>
          </a:bodyPr>
          <a:lstStyle/>
          <a:p>
            <a:pPr marL="0" indent="0">
              <a:buNone/>
            </a:pPr>
            <a:r>
              <a:rPr lang="en-US" sz="2400" b="1" dirty="0">
                <a:latin typeface="Times New Roman" panose="02020603050405020304" pitchFamily="18" charset="0"/>
                <a:cs typeface="Times New Roman" panose="02020603050405020304" pitchFamily="18" charset="0"/>
              </a:rPr>
              <a:t>The del statement</a:t>
            </a:r>
          </a:p>
          <a:p>
            <a:pPr marL="0" indent="0">
              <a:buNone/>
            </a:pPr>
            <a:r>
              <a:rPr lang="en-US" sz="2400" dirty="0">
                <a:latin typeface="Times New Roman" panose="02020603050405020304" pitchFamily="18" charset="0"/>
                <a:cs typeface="Times New Roman" panose="02020603050405020304" pitchFamily="18" charset="0"/>
              </a:rPr>
              <a:t>The del keyword is used to delete objects. In Python everything is an object, so the del keyword can also be used to delete variables</a:t>
            </a:r>
            <a:r>
              <a:rPr lang="en-US" sz="2400">
                <a:latin typeface="Times New Roman" panose="02020603050405020304" pitchFamily="18" charset="0"/>
                <a:cs typeface="Times New Roman" panose="02020603050405020304" pitchFamily="18" charset="0"/>
              </a:rPr>
              <a:t>, lists</a:t>
            </a:r>
            <a:r>
              <a:rPr lang="en-US" sz="2400" dirty="0">
                <a:latin typeface="Times New Roman" panose="02020603050405020304" pitchFamily="18" charset="0"/>
                <a:cs typeface="Times New Roman" panose="02020603050405020304" pitchFamily="18" charset="0"/>
              </a:rPr>
              <a:t>, or parts of </a:t>
            </a:r>
            <a:r>
              <a:rPr lang="en-US" sz="2400">
                <a:latin typeface="Times New Roman" panose="02020603050405020304" pitchFamily="18" charset="0"/>
                <a:cs typeface="Times New Roman" panose="02020603050405020304" pitchFamily="18" charset="0"/>
              </a:rPr>
              <a:t>a list </a:t>
            </a:r>
            <a:r>
              <a:rPr lang="en-US" sz="2400" dirty="0">
                <a:latin typeface="Times New Roman" panose="02020603050405020304" pitchFamily="18" charset="0"/>
                <a:cs typeface="Times New Roman" panose="02020603050405020304" pitchFamily="18" charset="0"/>
              </a:rPr>
              <a:t>etc.</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it-IT" sz="2400" dirty="0">
                <a:latin typeface="Times New Roman" panose="02020603050405020304" pitchFamily="18" charset="0"/>
                <a:cs typeface="Times New Roman" panose="02020603050405020304" pitchFamily="18" charset="0"/>
              </a:rPr>
              <a:t>x = ["apple", "banana", "cherry"]</a:t>
            </a:r>
          </a:p>
          <a:p>
            <a:pPr marL="0" indent="0">
              <a:buNone/>
            </a:pPr>
            <a:endParaRPr lang="it-IT" sz="2400" dirty="0">
              <a:latin typeface="Times New Roman" panose="02020603050405020304" pitchFamily="18" charset="0"/>
              <a:cs typeface="Times New Roman" panose="02020603050405020304" pitchFamily="18" charset="0"/>
            </a:endParaRPr>
          </a:p>
          <a:p>
            <a:pPr marL="0" indent="0">
              <a:buNone/>
            </a:pPr>
            <a:r>
              <a:rPr lang="it-IT" sz="2400" dirty="0">
                <a:latin typeface="Times New Roman" panose="02020603050405020304" pitchFamily="18" charset="0"/>
                <a:cs typeface="Times New Roman" panose="02020603050405020304" pitchFamily="18" charset="0"/>
              </a:rPr>
              <a:t>del x[0]</a:t>
            </a:r>
          </a:p>
          <a:p>
            <a:pPr marL="0" indent="0">
              <a:buNone/>
            </a:pPr>
            <a:endParaRPr lang="it-IT" sz="2400" dirty="0">
              <a:latin typeface="Times New Roman" panose="02020603050405020304" pitchFamily="18" charset="0"/>
              <a:cs typeface="Times New Roman" panose="02020603050405020304" pitchFamily="18" charset="0"/>
            </a:endParaRPr>
          </a:p>
          <a:p>
            <a:pPr marL="0" indent="0">
              <a:buNone/>
            </a:pPr>
            <a:r>
              <a:rPr lang="it-IT" sz="2400" dirty="0">
                <a:latin typeface="Times New Roman" panose="02020603050405020304" pitchFamily="18" charset="0"/>
                <a:cs typeface="Times New Roman" panose="02020603050405020304" pitchFamily="18" charset="0"/>
              </a:rPr>
              <a:t>print(x)</a:t>
            </a:r>
          </a:p>
          <a:p>
            <a:pPr marL="0" indent="0">
              <a:buNone/>
            </a:pPr>
            <a:endParaRPr lang="it-IT" sz="2400" dirty="0">
              <a:latin typeface="Times New Roman" panose="02020603050405020304" pitchFamily="18" charset="0"/>
              <a:cs typeface="Times New Roman" panose="02020603050405020304" pitchFamily="18" charset="0"/>
            </a:endParaRPr>
          </a:p>
          <a:p>
            <a:pPr marL="0" indent="0">
              <a:buNone/>
            </a:pPr>
            <a:endParaRPr lang="it-IT" sz="2400" dirty="0">
              <a:latin typeface="Times New Roman" panose="02020603050405020304" pitchFamily="18" charset="0"/>
              <a:cs typeface="Times New Roman" panose="02020603050405020304" pitchFamily="18" charset="0"/>
            </a:endParaRPr>
          </a:p>
          <a:p>
            <a:pPr marL="0" indent="0">
              <a:buNone/>
            </a:pPr>
            <a:endParaRPr lang="it-IT" sz="2400" dirty="0">
              <a:latin typeface="Times New Roman" panose="02020603050405020304" pitchFamily="18" charset="0"/>
              <a:cs typeface="Times New Roman" panose="02020603050405020304" pitchFamily="18" charset="0"/>
            </a:endParaRPr>
          </a:p>
          <a:p>
            <a:pPr marL="0" indent="0">
              <a:buNone/>
            </a:pPr>
            <a:r>
              <a:rPr lang="it-IT" sz="2400" dirty="0">
                <a:latin typeface="Times New Roman" panose="02020603050405020304" pitchFamily="18" charset="0"/>
                <a:cs typeface="Times New Roman" panose="02020603050405020304" pitchFamily="18" charset="0"/>
              </a:rPr>
              <a:t>[banana   cherry]</a:t>
            </a: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8936403"/>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6255" y="166254"/>
            <a:ext cx="11845636" cy="6497781"/>
          </a:xfrm>
        </p:spPr>
        <p:txBody>
          <a:bodyPr/>
          <a:lstStyle/>
          <a:p>
            <a:pPr marL="0" indent="0" algn="ctr">
              <a:buNone/>
            </a:pPr>
            <a:r>
              <a:rPr lang="en-US" b="1" dirty="0">
                <a:latin typeface="Times New Roman" panose="02020603050405020304" pitchFamily="18" charset="0"/>
                <a:cs typeface="Times New Roman" panose="02020603050405020304" pitchFamily="18" charset="0"/>
              </a:rPr>
              <a:t>Chapter-10		Files</a:t>
            </a:r>
          </a:p>
          <a:p>
            <a:pPr marL="0" indent="0">
              <a:buNone/>
            </a:pPr>
            <a:r>
              <a:rPr lang="en-US" dirty="0">
                <a:latin typeface="Times New Roman" panose="02020603050405020304" pitchFamily="18" charset="0"/>
                <a:cs typeface="Times New Roman" panose="02020603050405020304" pitchFamily="18" charset="0"/>
              </a:rPr>
              <a:t>A file is an object on a computer that stores data, information, settings, or commands used with a computer program</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File Types</a:t>
            </a:r>
          </a:p>
          <a:p>
            <a:pPr marL="0" indent="0">
              <a:buNone/>
            </a:pPr>
            <a:r>
              <a:rPr lang="en-US" dirty="0">
                <a:latin typeface="Times New Roman" panose="02020603050405020304" pitchFamily="18" charset="0"/>
                <a:cs typeface="Times New Roman" panose="02020603050405020304" pitchFamily="18" charset="0"/>
              </a:rPr>
              <a:t>1.Text Files</a:t>
            </a:r>
          </a:p>
          <a:p>
            <a:pPr marL="0" indent="0">
              <a:buNone/>
            </a:pPr>
            <a:r>
              <a:rPr lang="en-US" dirty="0">
                <a:latin typeface="Times New Roman" panose="02020603050405020304" pitchFamily="18" charset="0"/>
                <a:cs typeface="Times New Roman" panose="02020603050405020304" pitchFamily="18" charset="0"/>
              </a:rPr>
              <a:t>2.Binary Files</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18391419"/>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6255" y="166254"/>
            <a:ext cx="11845636" cy="6497781"/>
          </a:xfrm>
        </p:spPr>
        <p:txBody>
          <a:bodyPr/>
          <a:lstStyle/>
          <a:p>
            <a:pPr marL="0" indent="0">
              <a:buNone/>
            </a:pPr>
            <a:r>
              <a:rPr lang="en-US" b="1" dirty="0">
                <a:latin typeface="Times New Roman" panose="02020603050405020304" pitchFamily="18" charset="0"/>
                <a:cs typeface="Times New Roman" panose="02020603050405020304" pitchFamily="18" charset="0"/>
              </a:rPr>
              <a:t>1.Text Files</a:t>
            </a: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Text files that contain human readable text and are encoded using either ASCII or Unicode character sets.</a:t>
            </a: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 text file is structured as a sequence of lines and each line of the text file contains of sequence of characters.</a:t>
            </a: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Termination of each line a text file denoted with the end of line (EOL)</a:t>
            </a: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Generally the text files are opened using text editor.</a:t>
            </a: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9674692"/>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6255" y="166254"/>
            <a:ext cx="11845636" cy="6497781"/>
          </a:xfrm>
        </p:spPr>
        <p:txBody>
          <a:bodyPr/>
          <a:lstStyle/>
          <a:p>
            <a:pPr marL="0" indent="0">
              <a:buNone/>
            </a:pPr>
            <a:r>
              <a:rPr lang="en-US" b="1" dirty="0">
                <a:latin typeface="Times New Roman" panose="02020603050405020304" pitchFamily="18" charset="0"/>
                <a:cs typeface="Times New Roman" panose="02020603050405020304" pitchFamily="18" charset="0"/>
              </a:rPr>
              <a:t>2.Binary Files</a:t>
            </a:r>
          </a:p>
          <a:p>
            <a:r>
              <a:rPr lang="en-US" dirty="0">
                <a:latin typeface="Times New Roman" panose="02020603050405020304" pitchFamily="18" charset="0"/>
                <a:cs typeface="Times New Roman" panose="02020603050405020304" pitchFamily="18" charset="0"/>
              </a:rPr>
              <a:t>Binary files contain non-human readable binary data </a:t>
            </a:r>
          </a:p>
          <a:p>
            <a:r>
              <a:rPr lang="en-US" dirty="0">
                <a:latin typeface="Times New Roman" panose="02020603050405020304" pitchFamily="18" charset="0"/>
                <a:cs typeface="Times New Roman" panose="02020603050405020304" pitchFamily="18" charset="0"/>
              </a:rPr>
              <a:t>Binary data is stored in a specific format and its interpretation depends on the type of binary file.</a:t>
            </a:r>
          </a:p>
          <a:p>
            <a:r>
              <a:rPr lang="en-US" dirty="0">
                <a:latin typeface="Times New Roman" panose="02020603050405020304" pitchFamily="18" charset="0"/>
                <a:cs typeface="Times New Roman" panose="02020603050405020304" pitchFamily="18" charset="0"/>
              </a:rPr>
              <a:t>All binary files follow a specific format. We can open some binary files in the normal text editor but we can not read </a:t>
            </a:r>
          </a:p>
          <a:p>
            <a:r>
              <a:rPr lang="en-US" dirty="0">
                <a:latin typeface="Times New Roman" panose="02020603050405020304" pitchFamily="18" charset="0"/>
                <a:cs typeface="Times New Roman" panose="02020603050405020304" pitchFamily="18" charset="0"/>
              </a:rPr>
              <a:t>There is no EOL in Binary files</a:t>
            </a:r>
          </a:p>
          <a:p>
            <a:r>
              <a:rPr lang="en-US" dirty="0">
                <a:latin typeface="Times New Roman" panose="02020603050405020304" pitchFamily="18" charset="0"/>
                <a:cs typeface="Times New Roman" panose="02020603050405020304" pitchFamily="18" charset="0"/>
              </a:rPr>
              <a:t>All the binary files encoded with binary format</a:t>
            </a:r>
          </a:p>
          <a:p>
            <a:r>
              <a:rPr lang="en-US" dirty="0">
                <a:latin typeface="Times New Roman" panose="02020603050405020304" pitchFamily="18" charset="0"/>
                <a:cs typeface="Times New Roman" panose="02020603050405020304" pitchFamily="18" charset="0"/>
              </a:rPr>
              <a:t>Binary files faster and easier for programming</a:t>
            </a:r>
          </a:p>
        </p:txBody>
      </p:sp>
    </p:spTree>
    <p:extLst>
      <p:ext uri="{BB962C8B-B14F-4D97-AF65-F5344CB8AC3E}">
        <p14:creationId xmlns:p14="http://schemas.microsoft.com/office/powerpoint/2010/main" val="2517816161"/>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6255" y="166254"/>
            <a:ext cx="11845636" cy="6497781"/>
          </a:xfrm>
        </p:spPr>
        <p:txBody>
          <a:bodyPr/>
          <a:lstStyle/>
          <a:p>
            <a:pPr marL="0" indent="0">
              <a:buNone/>
            </a:pPr>
            <a:r>
              <a:rPr lang="en-US" b="1" dirty="0">
                <a:latin typeface="Times New Roman" panose="02020603050405020304" pitchFamily="18" charset="0"/>
                <a:cs typeface="Times New Roman" panose="02020603050405020304" pitchFamily="18" charset="0"/>
              </a:rPr>
              <a:t>File Names and File Paths</a:t>
            </a:r>
          </a:p>
          <a:p>
            <a:pPr marL="0" indent="0">
              <a:buNone/>
            </a:pPr>
            <a:r>
              <a:rPr lang="en-US" dirty="0">
                <a:latin typeface="Times New Roman" panose="02020603050405020304" pitchFamily="18" charset="0"/>
                <a:cs typeface="Times New Roman" panose="02020603050405020304" pitchFamily="18" charset="0"/>
              </a:rPr>
              <a:t>A filename is the name given to a file in the operating system </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A file path is the location of file on computer system</a:t>
            </a:r>
          </a:p>
          <a:p>
            <a:pPr marL="0" indent="0">
              <a:buNone/>
            </a:pPr>
            <a:r>
              <a:rPr lang="en-US" dirty="0">
                <a:latin typeface="Times New Roman" panose="02020603050405020304" pitchFamily="18" charset="0"/>
                <a:cs typeface="Times New Roman" panose="02020603050405020304" pitchFamily="18" charset="0"/>
              </a:rPr>
              <a:t>There are two types of file paths in python </a:t>
            </a:r>
          </a:p>
          <a:p>
            <a:pPr marL="0" indent="0">
              <a:buNone/>
            </a:pPr>
            <a:r>
              <a:rPr lang="en-US" b="1" dirty="0">
                <a:latin typeface="Times New Roman" panose="02020603050405020304" pitchFamily="18" charset="0"/>
                <a:cs typeface="Times New Roman" panose="02020603050405020304" pitchFamily="18" charset="0"/>
              </a:rPr>
              <a:t>(1)Absolute Path: </a:t>
            </a:r>
            <a:r>
              <a:rPr lang="en-US" dirty="0">
                <a:latin typeface="Times New Roman" panose="02020603050405020304" pitchFamily="18" charset="0"/>
                <a:cs typeface="Times New Roman" panose="02020603050405020304" pitchFamily="18" charset="0"/>
              </a:rPr>
              <a:t>An absolute file path is also called a Fully Qualified File Path or complete File Path.</a:t>
            </a:r>
          </a:p>
          <a:p>
            <a:pPr marL="0" indent="0">
              <a:buNone/>
            </a:pPr>
            <a:r>
              <a:rPr lang="en-US" dirty="0">
                <a:latin typeface="Times New Roman" panose="02020603050405020304" pitchFamily="18" charset="0"/>
                <a:cs typeface="Times New Roman" panose="02020603050405020304" pitchFamily="18" charset="0"/>
              </a:rPr>
              <a:t>It is called an absolute file path because it specifies the complete and exact location of a file on a computer system.</a:t>
            </a:r>
          </a:p>
          <a:p>
            <a:pPr marL="0" indent="0">
              <a:buNone/>
            </a:pPr>
            <a:r>
              <a:rPr lang="en-US" dirty="0" err="1">
                <a:latin typeface="Times New Roman" panose="02020603050405020304" pitchFamily="18" charset="0"/>
                <a:cs typeface="Times New Roman" panose="02020603050405020304" pitchFamily="18" charset="0"/>
              </a:rPr>
              <a:t>Eg</a:t>
            </a: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C:\Users\Srikanth\Pythonexample\demo.py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95323647"/>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6255" y="166254"/>
            <a:ext cx="11845636" cy="6497781"/>
          </a:xfrm>
        </p:spPr>
        <p:txBody>
          <a:bodyPr/>
          <a:lstStyle/>
          <a:p>
            <a:pPr marL="0" indent="0">
              <a:buNone/>
            </a:pPr>
            <a:r>
              <a:rPr lang="en-US" b="1" dirty="0">
                <a:latin typeface="Times New Roman" panose="02020603050405020304" pitchFamily="18" charset="0"/>
                <a:cs typeface="Times New Roman" panose="02020603050405020304" pitchFamily="18" charset="0"/>
              </a:rPr>
              <a:t>Relative Path:</a:t>
            </a:r>
          </a:p>
          <a:p>
            <a:pPr marL="0" indent="0">
              <a:buNone/>
            </a:pPr>
            <a:r>
              <a:rPr lang="en-US" dirty="0">
                <a:latin typeface="Times New Roman" panose="02020603050405020304" pitchFamily="18" charset="0"/>
                <a:cs typeface="Times New Roman" panose="02020603050405020304" pitchFamily="18" charset="0"/>
              </a:rPr>
              <a:t>A relative path on the other hand is the file path that is relative to the current working directory.</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err="1">
                <a:latin typeface="Times New Roman" panose="02020603050405020304" pitchFamily="18" charset="0"/>
                <a:cs typeface="Times New Roman" panose="02020603050405020304" pitchFamily="18" charset="0"/>
              </a:rPr>
              <a:t>Eg</a:t>
            </a: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C:\Users\Srikanth\Pythonexample\</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File Handling Operations</a:t>
            </a:r>
          </a:p>
          <a:p>
            <a:pPr marL="0" indent="0">
              <a:buNone/>
            </a:pPr>
            <a:r>
              <a:rPr lang="en-US" dirty="0">
                <a:latin typeface="Times New Roman" panose="02020603050405020304" pitchFamily="18" charset="0"/>
                <a:cs typeface="Times New Roman" panose="02020603050405020304" pitchFamily="18" charset="0"/>
              </a:rPr>
              <a:t>(1)Open-open a file for reading or writing by using open() function</a:t>
            </a:r>
          </a:p>
          <a:p>
            <a:pPr marL="0" indent="0">
              <a:buNone/>
            </a:pPr>
            <a:r>
              <a:rPr lang="en-US" dirty="0">
                <a:latin typeface="Times New Roman" panose="02020603050405020304" pitchFamily="18" charset="0"/>
                <a:cs typeface="Times New Roman" panose="02020603050405020304" pitchFamily="18" charset="0"/>
              </a:rPr>
              <a:t>(2)Read-once file is open ,we can read the contents of a file by using read() function	</a:t>
            </a:r>
          </a:p>
          <a:p>
            <a:pPr marL="0" indent="0">
              <a:buNone/>
            </a:pPr>
            <a:r>
              <a:rPr lang="en-US" dirty="0">
                <a:latin typeface="Times New Roman" panose="02020603050405020304" pitchFamily="18" charset="0"/>
                <a:cs typeface="Times New Roman" panose="02020603050405020304" pitchFamily="18" charset="0"/>
              </a:rPr>
              <a:t>(3)Write-write data to file by using the write() function	</a:t>
            </a: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4959177"/>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5527" y="249382"/>
            <a:ext cx="11665528" cy="6373091"/>
          </a:xfrm>
        </p:spPr>
        <p:txBody>
          <a:bodyPr/>
          <a:lstStyle/>
          <a:p>
            <a:pPr marL="0" indent="0">
              <a:buNone/>
            </a:pPr>
            <a:r>
              <a:rPr lang="en-US" dirty="0">
                <a:latin typeface="Times New Roman" panose="02020603050405020304" pitchFamily="18" charset="0"/>
                <a:cs typeface="Times New Roman" panose="02020603050405020304" pitchFamily="18" charset="0"/>
              </a:rPr>
              <a:t>(4)close-close a file by using the close() method	</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(5)Rename-Rename a file using rename() function</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(6)Remove-delete() file by using the remove function.</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(7)Seek-Move the file pointer to specified position</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(8)Tell-Determine the current position of the file pointer</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(9)Append-Add data at the end of the file</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17626166"/>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6255" y="166254"/>
            <a:ext cx="11845636" cy="6497781"/>
          </a:xfrm>
        </p:spPr>
        <p:txBody>
          <a:bodyPr/>
          <a:lstStyle/>
          <a:p>
            <a:pPr marL="0" indent="0">
              <a:buNone/>
            </a:pPr>
            <a:r>
              <a:rPr lang="en-US" b="1" dirty="0">
                <a:latin typeface="Times New Roman" panose="02020603050405020304" pitchFamily="18" charset="0"/>
                <a:cs typeface="Times New Roman" panose="02020603050405020304" pitchFamily="18" charset="0"/>
              </a:rPr>
              <a:t>Opening a File</a:t>
            </a:r>
          </a:p>
          <a:p>
            <a:pPr marL="0" indent="0">
              <a:buNone/>
            </a:pPr>
            <a:r>
              <a:rPr lang="en-US" dirty="0">
                <a:latin typeface="Times New Roman" panose="02020603050405020304" pitchFamily="18" charset="0"/>
                <a:cs typeface="Times New Roman" panose="02020603050405020304" pitchFamily="18" charset="0"/>
              </a:rPr>
              <a:t>All files must be opened first before they can be read from or written to using the python’s built in open() function</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Syntax 	</a:t>
            </a:r>
            <a:r>
              <a:rPr lang="en-US" dirty="0" err="1">
                <a:latin typeface="Times New Roman" panose="02020603050405020304" pitchFamily="18" charset="0"/>
                <a:cs typeface="Times New Roman" panose="02020603050405020304" pitchFamily="18" charset="0"/>
              </a:rPr>
              <a:t>file_object</a:t>
            </a:r>
            <a:r>
              <a:rPr lang="en-US" dirty="0">
                <a:latin typeface="Times New Roman" panose="02020603050405020304" pitchFamily="18" charset="0"/>
                <a:cs typeface="Times New Roman" panose="02020603050405020304" pitchFamily="18" charset="0"/>
              </a:rPr>
              <a:t>=open(</a:t>
            </a:r>
            <a:r>
              <a:rPr lang="en-US" dirty="0" err="1">
                <a:latin typeface="Times New Roman" panose="02020603050405020304" pitchFamily="18" charset="0"/>
                <a:cs typeface="Times New Roman" panose="02020603050405020304" pitchFamily="18" charset="0"/>
              </a:rPr>
              <a:t>filename,mode,buffering</a:t>
            </a: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Example	f=open(“</a:t>
            </a:r>
            <a:r>
              <a:rPr lang="en-US" dirty="0" err="1">
                <a:latin typeface="Times New Roman" panose="02020603050405020304" pitchFamily="18" charset="0"/>
                <a:cs typeface="Times New Roman" panose="02020603050405020304" pitchFamily="18" charset="0"/>
              </a:rPr>
              <a:t>student.txt”,”r”,buffering</a:t>
            </a:r>
            <a:r>
              <a:rPr lang="en-US" dirty="0">
                <a:latin typeface="Times New Roman" panose="02020603050405020304" pitchFamily="18" charset="0"/>
                <a:cs typeface="Times New Roman" panose="02020603050405020304" pitchFamily="18" charset="0"/>
              </a:rPr>
              <a:t>=20245)</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Mode</a:t>
            </a:r>
          </a:p>
          <a:p>
            <a:pPr marL="0" indent="0">
              <a:buNone/>
            </a:pPr>
            <a:r>
              <a:rPr lang="en-US" dirty="0">
                <a:latin typeface="Times New Roman" panose="02020603050405020304" pitchFamily="18" charset="0"/>
                <a:cs typeface="Times New Roman" panose="02020603050405020304" pitchFamily="18" charset="0"/>
              </a:rPr>
              <a:t>r 	read</a:t>
            </a:r>
          </a:p>
          <a:p>
            <a:pPr marL="0" indent="0">
              <a:buNone/>
            </a:pPr>
            <a:r>
              <a:rPr lang="en-US" dirty="0">
                <a:latin typeface="Times New Roman" panose="02020603050405020304" pitchFamily="18" charset="0"/>
                <a:cs typeface="Times New Roman" panose="02020603050405020304" pitchFamily="18" charset="0"/>
              </a:rPr>
              <a:t>r+	read and write</a:t>
            </a:r>
          </a:p>
          <a:p>
            <a:pPr marL="0" indent="0">
              <a:buNone/>
            </a:pPr>
            <a:r>
              <a:rPr lang="en-US" dirty="0">
                <a:latin typeface="Times New Roman" panose="02020603050405020304" pitchFamily="18" charset="0"/>
                <a:cs typeface="Times New Roman" panose="02020603050405020304" pitchFamily="18" charset="0"/>
              </a:rPr>
              <a:t>w	write</a:t>
            </a:r>
          </a:p>
          <a:p>
            <a:pPr marL="0" indent="0">
              <a:buNone/>
            </a:pPr>
            <a:r>
              <a:rPr lang="en-US" dirty="0">
                <a:latin typeface="Times New Roman" panose="02020603050405020304" pitchFamily="18" charset="0"/>
                <a:cs typeface="Times New Roman" panose="02020603050405020304" pitchFamily="18" charset="0"/>
              </a:rPr>
              <a:t>w+ 	read and write</a:t>
            </a:r>
          </a:p>
          <a:p>
            <a:pPr marL="0" indent="0">
              <a:buNone/>
            </a:pPr>
            <a:r>
              <a:rPr lang="en-US" dirty="0">
                <a:latin typeface="Times New Roman" panose="02020603050405020304" pitchFamily="18" charset="0"/>
                <a:cs typeface="Times New Roman" panose="02020603050405020304" pitchFamily="18" charset="0"/>
              </a:rPr>
              <a:t>a	Append</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77631526"/>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6255" y="166254"/>
            <a:ext cx="11845636" cy="6497781"/>
          </a:xfrm>
        </p:spPr>
        <p:txBody>
          <a:bodyPr/>
          <a:lstStyle/>
          <a:p>
            <a:pPr marL="0" indent="0">
              <a:buNone/>
            </a:pPr>
            <a:r>
              <a:rPr lang="en-US" dirty="0">
                <a:latin typeface="Times New Roman" panose="02020603050405020304" pitchFamily="18" charset="0"/>
                <a:cs typeface="Times New Roman" panose="02020603050405020304" pitchFamily="18" charset="0"/>
              </a:rPr>
              <a:t>What is File Object?</a:t>
            </a:r>
          </a:p>
          <a:p>
            <a:pPr marL="0" indent="0">
              <a:buNone/>
            </a:pPr>
            <a:r>
              <a:rPr lang="en-US" dirty="0">
                <a:latin typeface="Times New Roman" panose="02020603050405020304" pitchFamily="18" charset="0"/>
                <a:cs typeface="Times New Roman" panose="02020603050405020304" pitchFamily="18" charset="0"/>
              </a:rPr>
              <a:t>A file object in python is an object that represents an open file.</a:t>
            </a:r>
          </a:p>
          <a:p>
            <a:pPr marL="0" indent="0">
              <a:buNone/>
            </a:pPr>
            <a:r>
              <a:rPr lang="en-US" dirty="0">
                <a:latin typeface="Times New Roman" panose="02020603050405020304" pitchFamily="18" charset="0"/>
                <a:cs typeface="Times New Roman" panose="02020603050405020304" pitchFamily="18" charset="0"/>
              </a:rPr>
              <a:t>It provides a way to interact</a:t>
            </a:r>
          </a:p>
          <a:p>
            <a:pPr marL="0" indent="0">
              <a:buNone/>
            </a:pPr>
            <a:r>
              <a:rPr lang="en-US" dirty="0">
                <a:latin typeface="Times New Roman" panose="02020603050405020304" pitchFamily="18" charset="0"/>
                <a:cs typeface="Times New Roman" panose="02020603050405020304" pitchFamily="18" charset="0"/>
              </a:rPr>
              <a:t>Example</a:t>
            </a:r>
          </a:p>
          <a:p>
            <a:pPr marL="0" indent="0">
              <a:buNone/>
            </a:pPr>
            <a:r>
              <a:rPr lang="en-US" dirty="0">
                <a:latin typeface="Times New Roman" panose="02020603050405020304" pitchFamily="18" charset="0"/>
                <a:cs typeface="Times New Roman" panose="02020603050405020304" pitchFamily="18" charset="0"/>
              </a:rPr>
              <a:t>F=open(“file1.txt”,”r”)</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File Object Attributes</a:t>
            </a:r>
          </a:p>
          <a:p>
            <a:pPr marL="0" indent="0">
              <a:buNone/>
            </a:pPr>
            <a:r>
              <a:rPr lang="en-US" dirty="0">
                <a:latin typeface="Times New Roman" panose="02020603050405020304" pitchFamily="18" charset="0"/>
                <a:cs typeface="Times New Roman" panose="02020603050405020304" pitchFamily="18" charset="0"/>
              </a:rPr>
              <a:t>File_object.name</a:t>
            </a:r>
          </a:p>
          <a:p>
            <a:pPr marL="0" indent="0">
              <a:buNone/>
            </a:pPr>
            <a:r>
              <a:rPr lang="en-US" dirty="0" err="1">
                <a:latin typeface="Times New Roman" panose="02020603050405020304" pitchFamily="18" charset="0"/>
                <a:cs typeface="Times New Roman" panose="02020603050405020304" pitchFamily="18" charset="0"/>
              </a:rPr>
              <a:t>File_object.mode</a:t>
            </a:r>
            <a:endParaRPr lang="en-US" dirty="0">
              <a:latin typeface="Times New Roman" panose="02020603050405020304" pitchFamily="18" charset="0"/>
              <a:cs typeface="Times New Roman" panose="02020603050405020304" pitchFamily="18" charset="0"/>
            </a:endParaRPr>
          </a:p>
          <a:p>
            <a:pPr marL="0" indent="0">
              <a:buNone/>
            </a:pPr>
            <a:r>
              <a:rPr lang="en-US" dirty="0" err="1">
                <a:latin typeface="Times New Roman" panose="02020603050405020304" pitchFamily="18" charset="0"/>
                <a:cs typeface="Times New Roman" panose="02020603050405020304" pitchFamily="18" charset="0"/>
              </a:rPr>
              <a:t>File_object.closed</a:t>
            </a:r>
            <a:endParaRPr lang="en-US"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03688609"/>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6255" y="166254"/>
            <a:ext cx="11845636" cy="6497781"/>
          </a:xfrm>
        </p:spPr>
        <p:txBody>
          <a:bodyPr/>
          <a:lstStyle/>
          <a:p>
            <a:pPr marL="0" indent="0">
              <a:buNone/>
            </a:pPr>
            <a:r>
              <a:rPr lang="en-US" b="1" dirty="0">
                <a:latin typeface="Times New Roman" panose="02020603050405020304" pitchFamily="18" charset="0"/>
                <a:cs typeface="Times New Roman" panose="02020603050405020304" pitchFamily="18" charset="0"/>
              </a:rPr>
              <a:t>Closing a File</a:t>
            </a:r>
          </a:p>
          <a:p>
            <a:pPr marL="0" indent="0">
              <a:buNone/>
            </a:pPr>
            <a:r>
              <a:rPr lang="en-US" dirty="0">
                <a:latin typeface="Times New Roman" panose="02020603050405020304" pitchFamily="18" charset="0"/>
                <a:cs typeface="Times New Roman" panose="02020603050405020304" pitchFamily="18" charset="0"/>
              </a:rPr>
              <a:t>The close() method of file object is used to close the file.</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Syntax: </a:t>
            </a:r>
            <a:r>
              <a:rPr lang="en-US" dirty="0" err="1">
                <a:latin typeface="Times New Roman" panose="02020603050405020304" pitchFamily="18" charset="0"/>
                <a:cs typeface="Times New Roman" panose="02020603050405020304" pitchFamily="18" charset="0"/>
              </a:rPr>
              <a:t>file_object.close</a:t>
            </a:r>
            <a:r>
              <a:rPr lang="en-US" dirty="0">
                <a:latin typeface="Times New Roman" panose="02020603050405020304" pitchFamily="18" charset="0"/>
                <a:cs typeface="Times New Roman" panose="02020603050405020304" pitchFamily="18" charset="0"/>
              </a:rPr>
              <a:t>()</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Example: </a:t>
            </a:r>
            <a:r>
              <a:rPr lang="en-US" dirty="0" err="1">
                <a:latin typeface="Times New Roman" panose="02020603050405020304" pitchFamily="18" charset="0"/>
                <a:cs typeface="Times New Roman" panose="02020603050405020304" pitchFamily="18" charset="0"/>
              </a:rPr>
              <a:t>f.close</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8159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109" y="360218"/>
            <a:ext cx="11748655" cy="401782"/>
          </a:xfrm>
        </p:spPr>
        <p:txBody>
          <a:bodyPr>
            <a:normAutofit fontScale="90000"/>
          </a:bodyPr>
          <a:lstStyle/>
          <a:p>
            <a:r>
              <a:rPr lang="en-IN" b="1" dirty="0">
                <a:latin typeface="Times New Roman" panose="02020603050405020304" pitchFamily="18" charset="0"/>
                <a:cs typeface="Times New Roman" panose="02020603050405020304" pitchFamily="18" charset="0"/>
              </a:rPr>
              <a:t>Arithmetic Operators</a:t>
            </a:r>
            <a:br>
              <a:rPr lang="en-IN"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80109" y="540326"/>
            <a:ext cx="11748655" cy="6109855"/>
          </a:xfrm>
        </p:spPr>
        <p:txBody>
          <a:bodyPr/>
          <a:lstStyle/>
          <a:p>
            <a:r>
              <a:rPr lang="en-US" dirty="0">
                <a:latin typeface="Times New Roman" panose="02020603050405020304" pitchFamily="18" charset="0"/>
                <a:cs typeface="Times New Roman" panose="02020603050405020304" pitchFamily="18" charset="0"/>
              </a:rPr>
              <a:t>Python Arithmetic Operators are used to perform mathematical operations like addition, subtraction, multiplication, and division.</a:t>
            </a:r>
          </a:p>
          <a:p>
            <a:endParaRPr lang="en-IN" dirty="0">
              <a:latin typeface="Times New Roman" panose="02020603050405020304" pitchFamily="18" charset="0"/>
              <a:cs typeface="Times New Roman" panose="02020603050405020304"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776691144"/>
              </p:ext>
            </p:extLst>
          </p:nvPr>
        </p:nvGraphicFramePr>
        <p:xfrm>
          <a:off x="415636" y="1343891"/>
          <a:ext cx="11263747" cy="5289891"/>
        </p:xfrm>
        <a:graphic>
          <a:graphicData uri="http://schemas.openxmlformats.org/drawingml/2006/table">
            <a:tbl>
              <a:tblPr>
                <a:tableStyleId>{5940675A-B579-460E-94D1-54222C63F5DA}</a:tableStyleId>
              </a:tblPr>
              <a:tblGrid>
                <a:gridCol w="1025237">
                  <a:extLst>
                    <a:ext uri="{9D8B030D-6E8A-4147-A177-3AD203B41FA5}">
                      <a16:colId xmlns:a16="http://schemas.microsoft.com/office/drawing/2014/main" val="1344377614"/>
                    </a:ext>
                  </a:extLst>
                </a:gridCol>
                <a:gridCol w="8894618">
                  <a:extLst>
                    <a:ext uri="{9D8B030D-6E8A-4147-A177-3AD203B41FA5}">
                      <a16:colId xmlns:a16="http://schemas.microsoft.com/office/drawing/2014/main" val="1465658064"/>
                    </a:ext>
                  </a:extLst>
                </a:gridCol>
                <a:gridCol w="1343892">
                  <a:extLst>
                    <a:ext uri="{9D8B030D-6E8A-4147-A177-3AD203B41FA5}">
                      <a16:colId xmlns:a16="http://schemas.microsoft.com/office/drawing/2014/main" val="2672177496"/>
                    </a:ext>
                  </a:extLst>
                </a:gridCol>
              </a:tblGrid>
              <a:tr h="503959">
                <a:tc>
                  <a:txBody>
                    <a:bodyPr/>
                    <a:lstStyle/>
                    <a:p>
                      <a:pPr algn="ctr" fontAlgn="base"/>
                      <a:r>
                        <a:rPr lang="en-IN" sz="2000">
                          <a:effectLst/>
                          <a:latin typeface="Times New Roman" panose="02020603050405020304" pitchFamily="18" charset="0"/>
                          <a:cs typeface="Times New Roman" panose="02020603050405020304" pitchFamily="18" charset="0"/>
                        </a:rPr>
                        <a:t>Operator</a:t>
                      </a:r>
                      <a:endParaRPr lang="en-IN" sz="2000" b="1">
                        <a:effectLst/>
                        <a:latin typeface="Times New Roman" panose="02020603050405020304" pitchFamily="18" charset="0"/>
                        <a:cs typeface="Times New Roman" panose="02020603050405020304" pitchFamily="18" charset="0"/>
                      </a:endParaRPr>
                    </a:p>
                  </a:txBody>
                  <a:tcPr marL="38100" marR="38100" marT="95250" marB="95250" anchor="ctr"/>
                </a:tc>
                <a:tc>
                  <a:txBody>
                    <a:bodyPr/>
                    <a:lstStyle/>
                    <a:p>
                      <a:pPr algn="ctr" fontAlgn="base"/>
                      <a:r>
                        <a:rPr lang="en-IN" sz="2000">
                          <a:effectLst/>
                          <a:latin typeface="Times New Roman" panose="02020603050405020304" pitchFamily="18" charset="0"/>
                          <a:cs typeface="Times New Roman" panose="02020603050405020304" pitchFamily="18" charset="0"/>
                        </a:rPr>
                        <a:t>Description</a:t>
                      </a:r>
                      <a:endParaRPr lang="en-IN" sz="2000" b="1">
                        <a:effectLst/>
                        <a:latin typeface="Times New Roman" panose="02020603050405020304" pitchFamily="18" charset="0"/>
                        <a:cs typeface="Times New Roman" panose="02020603050405020304" pitchFamily="18" charset="0"/>
                      </a:endParaRPr>
                    </a:p>
                  </a:txBody>
                  <a:tcPr marL="95250" marR="95250" marT="95250" marB="95250" anchor="ctr"/>
                </a:tc>
                <a:tc>
                  <a:txBody>
                    <a:bodyPr/>
                    <a:lstStyle/>
                    <a:p>
                      <a:pPr algn="ctr" fontAlgn="base"/>
                      <a:r>
                        <a:rPr lang="en-IN" sz="2000">
                          <a:effectLst/>
                          <a:latin typeface="Times New Roman" panose="02020603050405020304" pitchFamily="18" charset="0"/>
                          <a:cs typeface="Times New Roman" panose="02020603050405020304" pitchFamily="18" charset="0"/>
                        </a:rPr>
                        <a:t>Syntax</a:t>
                      </a:r>
                      <a:endParaRPr lang="en-IN" sz="2000" b="1">
                        <a:effectLst/>
                        <a:latin typeface="Times New Roman" panose="02020603050405020304" pitchFamily="18" charset="0"/>
                        <a:cs typeface="Times New Roman" panose="02020603050405020304" pitchFamily="18" charset="0"/>
                      </a:endParaRPr>
                    </a:p>
                  </a:txBody>
                  <a:tcPr marL="95250" marR="95250" marT="95250" marB="95250" anchor="ctr"/>
                </a:tc>
                <a:extLst>
                  <a:ext uri="{0D108BD9-81ED-4DB2-BD59-A6C34878D82A}">
                    <a16:rowId xmlns:a16="http://schemas.microsoft.com/office/drawing/2014/main" val="1112719591"/>
                  </a:ext>
                </a:extLst>
              </a:tr>
              <a:tr h="559550">
                <a:tc>
                  <a:txBody>
                    <a:bodyPr/>
                    <a:lstStyle/>
                    <a:p>
                      <a:pPr algn="ctr" fontAlgn="base"/>
                      <a:r>
                        <a:rPr lang="en-IN" sz="2800">
                          <a:effectLst/>
                          <a:latin typeface="Times New Roman" panose="02020603050405020304" pitchFamily="18" charset="0"/>
                          <a:cs typeface="Times New Roman" panose="02020603050405020304" pitchFamily="18" charset="0"/>
                        </a:rPr>
                        <a:t>+</a:t>
                      </a:r>
                      <a:endParaRPr lang="en-IN" sz="2800" b="1">
                        <a:effectLst/>
                        <a:latin typeface="Times New Roman" panose="02020603050405020304" pitchFamily="18" charset="0"/>
                        <a:cs typeface="Times New Roman" panose="02020603050405020304" pitchFamily="18" charset="0"/>
                      </a:endParaRPr>
                    </a:p>
                  </a:txBody>
                  <a:tcPr marL="38100" marR="38100" marT="61608" marB="61608" anchor="ctr"/>
                </a:tc>
                <a:tc>
                  <a:txBody>
                    <a:bodyPr/>
                    <a:lstStyle/>
                    <a:p>
                      <a:pPr algn="ctr" fontAlgn="base"/>
                      <a:r>
                        <a:rPr lang="en-IN" sz="2800">
                          <a:effectLst/>
                          <a:latin typeface="Times New Roman" panose="02020603050405020304" pitchFamily="18" charset="0"/>
                          <a:cs typeface="Times New Roman" panose="02020603050405020304" pitchFamily="18" charset="0"/>
                        </a:rPr>
                        <a:t>Addition: adds two operands</a:t>
                      </a:r>
                      <a:endParaRPr lang="en-IN" sz="2800" b="1">
                        <a:effectLst/>
                        <a:latin typeface="Times New Roman" panose="02020603050405020304" pitchFamily="18" charset="0"/>
                        <a:cs typeface="Times New Roman" panose="02020603050405020304" pitchFamily="18" charset="0"/>
                      </a:endParaRPr>
                    </a:p>
                  </a:txBody>
                  <a:tcPr marL="61608" marR="61608" marT="61608" marB="61608" anchor="ctr"/>
                </a:tc>
                <a:tc>
                  <a:txBody>
                    <a:bodyPr/>
                    <a:lstStyle/>
                    <a:p>
                      <a:pPr algn="ctr" fontAlgn="base"/>
                      <a:r>
                        <a:rPr lang="en-IN" sz="2800">
                          <a:effectLst/>
                          <a:latin typeface="Times New Roman" panose="02020603050405020304" pitchFamily="18" charset="0"/>
                          <a:cs typeface="Times New Roman" panose="02020603050405020304" pitchFamily="18" charset="0"/>
                        </a:rPr>
                        <a:t>x + y</a:t>
                      </a:r>
                      <a:endParaRPr lang="en-IN" sz="2800" b="1">
                        <a:effectLst/>
                        <a:latin typeface="Times New Roman" panose="02020603050405020304" pitchFamily="18" charset="0"/>
                        <a:cs typeface="Times New Roman" panose="02020603050405020304" pitchFamily="18" charset="0"/>
                      </a:endParaRPr>
                    </a:p>
                  </a:txBody>
                  <a:tcPr marL="61608" marR="61608" marT="61608" marB="61608" anchor="ctr"/>
                </a:tc>
                <a:extLst>
                  <a:ext uri="{0D108BD9-81ED-4DB2-BD59-A6C34878D82A}">
                    <a16:rowId xmlns:a16="http://schemas.microsoft.com/office/drawing/2014/main" val="4076144590"/>
                  </a:ext>
                </a:extLst>
              </a:tr>
              <a:tr h="559550">
                <a:tc>
                  <a:txBody>
                    <a:bodyPr/>
                    <a:lstStyle/>
                    <a:p>
                      <a:pPr algn="ctr" fontAlgn="base"/>
                      <a:r>
                        <a:rPr lang="en-IN" sz="2800">
                          <a:effectLst/>
                          <a:latin typeface="Times New Roman" panose="02020603050405020304" pitchFamily="18" charset="0"/>
                          <a:cs typeface="Times New Roman" panose="02020603050405020304" pitchFamily="18" charset="0"/>
                        </a:rPr>
                        <a:t>–</a:t>
                      </a:r>
                      <a:endParaRPr lang="en-IN" sz="2800" b="1">
                        <a:effectLst/>
                        <a:latin typeface="Times New Roman" panose="02020603050405020304" pitchFamily="18" charset="0"/>
                        <a:cs typeface="Times New Roman" panose="02020603050405020304" pitchFamily="18" charset="0"/>
                      </a:endParaRPr>
                    </a:p>
                  </a:txBody>
                  <a:tcPr marL="38100" marR="38100" marT="61608" marB="61608" anchor="ctr"/>
                </a:tc>
                <a:tc>
                  <a:txBody>
                    <a:bodyPr/>
                    <a:lstStyle/>
                    <a:p>
                      <a:pPr algn="ctr" fontAlgn="base"/>
                      <a:r>
                        <a:rPr lang="en-IN" sz="2800" dirty="0">
                          <a:effectLst/>
                          <a:latin typeface="Times New Roman" panose="02020603050405020304" pitchFamily="18" charset="0"/>
                          <a:cs typeface="Times New Roman" panose="02020603050405020304" pitchFamily="18" charset="0"/>
                        </a:rPr>
                        <a:t>Subtraction: subtracts two operands</a:t>
                      </a:r>
                      <a:endParaRPr lang="en-IN" sz="2800" b="1" dirty="0">
                        <a:effectLst/>
                        <a:latin typeface="Times New Roman" panose="02020603050405020304" pitchFamily="18" charset="0"/>
                        <a:cs typeface="Times New Roman" panose="02020603050405020304" pitchFamily="18" charset="0"/>
                      </a:endParaRPr>
                    </a:p>
                  </a:txBody>
                  <a:tcPr marL="61608" marR="61608" marT="61608" marB="61608" anchor="ctr"/>
                </a:tc>
                <a:tc>
                  <a:txBody>
                    <a:bodyPr/>
                    <a:lstStyle/>
                    <a:p>
                      <a:pPr algn="ctr" fontAlgn="base"/>
                      <a:r>
                        <a:rPr lang="en-IN" sz="2800">
                          <a:effectLst/>
                          <a:latin typeface="Times New Roman" panose="02020603050405020304" pitchFamily="18" charset="0"/>
                          <a:cs typeface="Times New Roman" panose="02020603050405020304" pitchFamily="18" charset="0"/>
                        </a:rPr>
                        <a:t>x – y</a:t>
                      </a:r>
                      <a:endParaRPr lang="en-IN" sz="2800" b="1">
                        <a:effectLst/>
                        <a:latin typeface="Times New Roman" panose="02020603050405020304" pitchFamily="18" charset="0"/>
                        <a:cs typeface="Times New Roman" panose="02020603050405020304" pitchFamily="18" charset="0"/>
                      </a:endParaRPr>
                    </a:p>
                  </a:txBody>
                  <a:tcPr marL="61608" marR="61608" marT="61608" marB="61608" anchor="ctr"/>
                </a:tc>
                <a:extLst>
                  <a:ext uri="{0D108BD9-81ED-4DB2-BD59-A6C34878D82A}">
                    <a16:rowId xmlns:a16="http://schemas.microsoft.com/office/drawing/2014/main" val="1791018631"/>
                  </a:ext>
                </a:extLst>
              </a:tr>
              <a:tr h="559550">
                <a:tc>
                  <a:txBody>
                    <a:bodyPr/>
                    <a:lstStyle/>
                    <a:p>
                      <a:pPr algn="ctr" fontAlgn="base"/>
                      <a:r>
                        <a:rPr lang="en-IN" sz="2800">
                          <a:effectLst/>
                          <a:latin typeface="Times New Roman" panose="02020603050405020304" pitchFamily="18" charset="0"/>
                          <a:cs typeface="Times New Roman" panose="02020603050405020304" pitchFamily="18" charset="0"/>
                        </a:rPr>
                        <a:t>*</a:t>
                      </a:r>
                      <a:endParaRPr lang="en-IN" sz="2800" b="1">
                        <a:effectLst/>
                        <a:latin typeface="Times New Roman" panose="02020603050405020304" pitchFamily="18" charset="0"/>
                        <a:cs typeface="Times New Roman" panose="02020603050405020304" pitchFamily="18" charset="0"/>
                      </a:endParaRPr>
                    </a:p>
                  </a:txBody>
                  <a:tcPr marL="38100" marR="38100" marT="61608" marB="61608" anchor="ctr"/>
                </a:tc>
                <a:tc>
                  <a:txBody>
                    <a:bodyPr/>
                    <a:lstStyle/>
                    <a:p>
                      <a:pPr algn="ctr" fontAlgn="base"/>
                      <a:r>
                        <a:rPr lang="en-IN" sz="2800">
                          <a:effectLst/>
                          <a:latin typeface="Times New Roman" panose="02020603050405020304" pitchFamily="18" charset="0"/>
                          <a:cs typeface="Times New Roman" panose="02020603050405020304" pitchFamily="18" charset="0"/>
                        </a:rPr>
                        <a:t>Multiplication: multiplies two operands</a:t>
                      </a:r>
                      <a:endParaRPr lang="en-IN" sz="2800" b="1">
                        <a:effectLst/>
                        <a:latin typeface="Times New Roman" panose="02020603050405020304" pitchFamily="18" charset="0"/>
                        <a:cs typeface="Times New Roman" panose="02020603050405020304" pitchFamily="18" charset="0"/>
                      </a:endParaRPr>
                    </a:p>
                  </a:txBody>
                  <a:tcPr marL="61608" marR="61608" marT="61608" marB="61608" anchor="ctr"/>
                </a:tc>
                <a:tc>
                  <a:txBody>
                    <a:bodyPr/>
                    <a:lstStyle/>
                    <a:p>
                      <a:pPr algn="ctr" fontAlgn="base"/>
                      <a:r>
                        <a:rPr lang="en-IN" sz="2800">
                          <a:effectLst/>
                          <a:latin typeface="Times New Roman" panose="02020603050405020304" pitchFamily="18" charset="0"/>
                          <a:cs typeface="Times New Roman" panose="02020603050405020304" pitchFamily="18" charset="0"/>
                        </a:rPr>
                        <a:t>x * y</a:t>
                      </a:r>
                      <a:endParaRPr lang="en-IN" sz="2800" b="1">
                        <a:effectLst/>
                        <a:latin typeface="Times New Roman" panose="02020603050405020304" pitchFamily="18" charset="0"/>
                        <a:cs typeface="Times New Roman" panose="02020603050405020304" pitchFamily="18" charset="0"/>
                      </a:endParaRPr>
                    </a:p>
                  </a:txBody>
                  <a:tcPr marL="61608" marR="61608" marT="61608" marB="61608" anchor="ctr"/>
                </a:tc>
                <a:extLst>
                  <a:ext uri="{0D108BD9-81ED-4DB2-BD59-A6C34878D82A}">
                    <a16:rowId xmlns:a16="http://schemas.microsoft.com/office/drawing/2014/main" val="1220204381"/>
                  </a:ext>
                </a:extLst>
              </a:tr>
              <a:tr h="505173">
                <a:tc>
                  <a:txBody>
                    <a:bodyPr/>
                    <a:lstStyle/>
                    <a:p>
                      <a:pPr algn="ctr" fontAlgn="base"/>
                      <a:r>
                        <a:rPr lang="en-IN" sz="2800">
                          <a:effectLst/>
                          <a:latin typeface="Times New Roman" panose="02020603050405020304" pitchFamily="18" charset="0"/>
                          <a:cs typeface="Times New Roman" panose="02020603050405020304" pitchFamily="18" charset="0"/>
                        </a:rPr>
                        <a:t>/</a:t>
                      </a:r>
                      <a:endParaRPr lang="en-IN" sz="2800" b="1">
                        <a:effectLst/>
                        <a:latin typeface="Times New Roman" panose="02020603050405020304" pitchFamily="18" charset="0"/>
                        <a:cs typeface="Times New Roman" panose="02020603050405020304" pitchFamily="18" charset="0"/>
                      </a:endParaRPr>
                    </a:p>
                  </a:txBody>
                  <a:tcPr marL="38100" marR="38100" marT="61608" marB="61608" anchor="ctr"/>
                </a:tc>
                <a:tc>
                  <a:txBody>
                    <a:bodyPr/>
                    <a:lstStyle/>
                    <a:p>
                      <a:pPr algn="ctr" fontAlgn="base"/>
                      <a:r>
                        <a:rPr lang="en-US" sz="2800" dirty="0">
                          <a:effectLst/>
                          <a:latin typeface="Times New Roman" panose="02020603050405020304" pitchFamily="18" charset="0"/>
                          <a:cs typeface="Times New Roman" panose="02020603050405020304" pitchFamily="18" charset="0"/>
                        </a:rPr>
                        <a:t>Division (float): divides the first operand by the second</a:t>
                      </a:r>
                      <a:endParaRPr lang="en-US" sz="2800" b="1" dirty="0">
                        <a:effectLst/>
                        <a:latin typeface="Times New Roman" panose="02020603050405020304" pitchFamily="18" charset="0"/>
                        <a:cs typeface="Times New Roman" panose="02020603050405020304" pitchFamily="18" charset="0"/>
                      </a:endParaRPr>
                    </a:p>
                  </a:txBody>
                  <a:tcPr marL="61608" marR="61608" marT="61608" marB="61608" anchor="ctr"/>
                </a:tc>
                <a:tc>
                  <a:txBody>
                    <a:bodyPr/>
                    <a:lstStyle/>
                    <a:p>
                      <a:pPr algn="ctr" fontAlgn="base"/>
                      <a:r>
                        <a:rPr lang="en-IN" sz="2800">
                          <a:effectLst/>
                          <a:latin typeface="Times New Roman" panose="02020603050405020304" pitchFamily="18" charset="0"/>
                          <a:cs typeface="Times New Roman" panose="02020603050405020304" pitchFamily="18" charset="0"/>
                        </a:rPr>
                        <a:t>x / y</a:t>
                      </a:r>
                      <a:endParaRPr lang="en-IN" sz="2800" b="1">
                        <a:effectLst/>
                        <a:latin typeface="Times New Roman" panose="02020603050405020304" pitchFamily="18" charset="0"/>
                        <a:cs typeface="Times New Roman" panose="02020603050405020304" pitchFamily="18" charset="0"/>
                      </a:endParaRPr>
                    </a:p>
                  </a:txBody>
                  <a:tcPr marL="61608" marR="61608" marT="61608" marB="61608" anchor="ctr"/>
                </a:tc>
                <a:extLst>
                  <a:ext uri="{0D108BD9-81ED-4DB2-BD59-A6C34878D82A}">
                    <a16:rowId xmlns:a16="http://schemas.microsoft.com/office/drawing/2014/main" val="74803532"/>
                  </a:ext>
                </a:extLst>
              </a:tr>
              <a:tr h="663300">
                <a:tc>
                  <a:txBody>
                    <a:bodyPr/>
                    <a:lstStyle/>
                    <a:p>
                      <a:pPr algn="ctr" fontAlgn="base"/>
                      <a:r>
                        <a:rPr lang="en-IN" sz="2800">
                          <a:effectLst/>
                          <a:latin typeface="Times New Roman" panose="02020603050405020304" pitchFamily="18" charset="0"/>
                          <a:cs typeface="Times New Roman" panose="02020603050405020304" pitchFamily="18" charset="0"/>
                        </a:rPr>
                        <a:t>//</a:t>
                      </a:r>
                      <a:endParaRPr lang="en-IN" sz="2800" b="1">
                        <a:effectLst/>
                        <a:latin typeface="Times New Roman" panose="02020603050405020304" pitchFamily="18" charset="0"/>
                        <a:cs typeface="Times New Roman" panose="02020603050405020304" pitchFamily="18" charset="0"/>
                      </a:endParaRPr>
                    </a:p>
                  </a:txBody>
                  <a:tcPr marL="38100" marR="38100" marT="61608" marB="61608" anchor="ctr"/>
                </a:tc>
                <a:tc>
                  <a:txBody>
                    <a:bodyPr/>
                    <a:lstStyle/>
                    <a:p>
                      <a:pPr algn="ctr" fontAlgn="base"/>
                      <a:r>
                        <a:rPr lang="en-US" sz="2800">
                          <a:effectLst/>
                          <a:latin typeface="Times New Roman" panose="02020603050405020304" pitchFamily="18" charset="0"/>
                          <a:cs typeface="Times New Roman" panose="02020603050405020304" pitchFamily="18" charset="0"/>
                        </a:rPr>
                        <a:t>Division (floor): divides the first operand by the second</a:t>
                      </a:r>
                      <a:endParaRPr lang="en-US" sz="2800" b="1">
                        <a:effectLst/>
                        <a:latin typeface="Times New Roman" panose="02020603050405020304" pitchFamily="18" charset="0"/>
                        <a:cs typeface="Times New Roman" panose="02020603050405020304" pitchFamily="18" charset="0"/>
                      </a:endParaRPr>
                    </a:p>
                  </a:txBody>
                  <a:tcPr marL="61608" marR="61608" marT="61608" marB="61608" anchor="ctr"/>
                </a:tc>
                <a:tc>
                  <a:txBody>
                    <a:bodyPr/>
                    <a:lstStyle/>
                    <a:p>
                      <a:pPr algn="ctr" fontAlgn="base"/>
                      <a:r>
                        <a:rPr lang="en-IN" sz="2800">
                          <a:effectLst/>
                          <a:latin typeface="Times New Roman" panose="02020603050405020304" pitchFamily="18" charset="0"/>
                          <a:cs typeface="Times New Roman" panose="02020603050405020304" pitchFamily="18" charset="0"/>
                        </a:rPr>
                        <a:t>x // y</a:t>
                      </a:r>
                      <a:endParaRPr lang="en-IN" sz="2800" b="1">
                        <a:effectLst/>
                        <a:latin typeface="Times New Roman" panose="02020603050405020304" pitchFamily="18" charset="0"/>
                        <a:cs typeface="Times New Roman" panose="02020603050405020304" pitchFamily="18" charset="0"/>
                      </a:endParaRPr>
                    </a:p>
                  </a:txBody>
                  <a:tcPr marL="61608" marR="61608" marT="61608" marB="61608" anchor="ctr"/>
                </a:tc>
                <a:extLst>
                  <a:ext uri="{0D108BD9-81ED-4DB2-BD59-A6C34878D82A}">
                    <a16:rowId xmlns:a16="http://schemas.microsoft.com/office/drawing/2014/main" val="744469544"/>
                  </a:ext>
                </a:extLst>
              </a:tr>
              <a:tr h="1110064">
                <a:tc>
                  <a:txBody>
                    <a:bodyPr/>
                    <a:lstStyle/>
                    <a:p>
                      <a:pPr algn="ctr" fontAlgn="base"/>
                      <a:r>
                        <a:rPr lang="en-IN" sz="2800">
                          <a:effectLst/>
                          <a:latin typeface="Times New Roman" panose="02020603050405020304" pitchFamily="18" charset="0"/>
                          <a:cs typeface="Times New Roman" panose="02020603050405020304" pitchFamily="18" charset="0"/>
                        </a:rPr>
                        <a:t>%</a:t>
                      </a:r>
                      <a:endParaRPr lang="en-IN" sz="2800" b="1">
                        <a:effectLst/>
                        <a:latin typeface="Times New Roman" panose="02020603050405020304" pitchFamily="18" charset="0"/>
                        <a:cs typeface="Times New Roman" panose="02020603050405020304" pitchFamily="18" charset="0"/>
                      </a:endParaRPr>
                    </a:p>
                  </a:txBody>
                  <a:tcPr marL="38100" marR="38100" marT="61608" marB="61608" anchor="ctr"/>
                </a:tc>
                <a:tc>
                  <a:txBody>
                    <a:bodyPr/>
                    <a:lstStyle/>
                    <a:p>
                      <a:pPr algn="ctr" fontAlgn="base"/>
                      <a:r>
                        <a:rPr lang="en-US" sz="2800">
                          <a:effectLst/>
                          <a:latin typeface="Times New Roman" panose="02020603050405020304" pitchFamily="18" charset="0"/>
                          <a:cs typeface="Times New Roman" panose="02020603050405020304" pitchFamily="18" charset="0"/>
                        </a:rPr>
                        <a:t>Modulus: returns the remainder when the first operand is divided by the second</a:t>
                      </a:r>
                      <a:endParaRPr lang="en-US" sz="2800" b="1">
                        <a:effectLst/>
                        <a:latin typeface="Times New Roman" panose="02020603050405020304" pitchFamily="18" charset="0"/>
                        <a:cs typeface="Times New Roman" panose="02020603050405020304" pitchFamily="18" charset="0"/>
                      </a:endParaRPr>
                    </a:p>
                  </a:txBody>
                  <a:tcPr marL="61608" marR="61608" marT="61608" marB="61608" anchor="ctr"/>
                </a:tc>
                <a:tc>
                  <a:txBody>
                    <a:bodyPr/>
                    <a:lstStyle/>
                    <a:p>
                      <a:pPr algn="ctr" fontAlgn="base"/>
                      <a:r>
                        <a:rPr lang="en-IN" sz="2800">
                          <a:effectLst/>
                          <a:latin typeface="Times New Roman" panose="02020603050405020304" pitchFamily="18" charset="0"/>
                          <a:cs typeface="Times New Roman" panose="02020603050405020304" pitchFamily="18" charset="0"/>
                        </a:rPr>
                        <a:t>x % y</a:t>
                      </a:r>
                      <a:endParaRPr lang="en-IN" sz="2800" b="1">
                        <a:effectLst/>
                        <a:latin typeface="Times New Roman" panose="02020603050405020304" pitchFamily="18" charset="0"/>
                        <a:cs typeface="Times New Roman" panose="02020603050405020304" pitchFamily="18" charset="0"/>
                      </a:endParaRPr>
                    </a:p>
                  </a:txBody>
                  <a:tcPr marL="61608" marR="61608" marT="61608" marB="61608" anchor="ctr"/>
                </a:tc>
                <a:extLst>
                  <a:ext uri="{0D108BD9-81ED-4DB2-BD59-A6C34878D82A}">
                    <a16:rowId xmlns:a16="http://schemas.microsoft.com/office/drawing/2014/main" val="2362425664"/>
                  </a:ext>
                </a:extLst>
              </a:tr>
              <a:tr h="783982">
                <a:tc>
                  <a:txBody>
                    <a:bodyPr/>
                    <a:lstStyle/>
                    <a:p>
                      <a:pPr algn="ctr" fontAlgn="base"/>
                      <a:r>
                        <a:rPr lang="en-IN" sz="2800">
                          <a:effectLst/>
                          <a:latin typeface="Times New Roman" panose="02020603050405020304" pitchFamily="18" charset="0"/>
                          <a:cs typeface="Times New Roman" panose="02020603050405020304" pitchFamily="18" charset="0"/>
                        </a:rPr>
                        <a:t>**</a:t>
                      </a:r>
                      <a:endParaRPr lang="en-IN" sz="2800" b="1">
                        <a:effectLst/>
                        <a:latin typeface="Times New Roman" panose="02020603050405020304" pitchFamily="18" charset="0"/>
                        <a:cs typeface="Times New Roman" panose="02020603050405020304" pitchFamily="18" charset="0"/>
                      </a:endParaRPr>
                    </a:p>
                  </a:txBody>
                  <a:tcPr marL="38100" marR="38100" marT="61608" marB="61608" anchor="ctr"/>
                </a:tc>
                <a:tc>
                  <a:txBody>
                    <a:bodyPr/>
                    <a:lstStyle/>
                    <a:p>
                      <a:pPr algn="ctr" fontAlgn="base"/>
                      <a:r>
                        <a:rPr lang="en-US" sz="2800">
                          <a:effectLst/>
                          <a:latin typeface="Times New Roman" panose="02020603050405020304" pitchFamily="18" charset="0"/>
                          <a:cs typeface="Times New Roman" panose="02020603050405020304" pitchFamily="18" charset="0"/>
                        </a:rPr>
                        <a:t>Power (Exponent): Returns first raised to power second</a:t>
                      </a:r>
                      <a:endParaRPr lang="en-US" sz="2800" b="1">
                        <a:effectLst/>
                        <a:latin typeface="Times New Roman" panose="02020603050405020304" pitchFamily="18" charset="0"/>
                        <a:cs typeface="Times New Roman" panose="02020603050405020304" pitchFamily="18" charset="0"/>
                      </a:endParaRPr>
                    </a:p>
                  </a:txBody>
                  <a:tcPr marL="61608" marR="61608" marT="61608" marB="61608" anchor="ctr"/>
                </a:tc>
                <a:tc>
                  <a:txBody>
                    <a:bodyPr/>
                    <a:lstStyle/>
                    <a:p>
                      <a:pPr algn="ctr" fontAlgn="base"/>
                      <a:r>
                        <a:rPr lang="en-IN" sz="2800" dirty="0">
                          <a:effectLst/>
                          <a:latin typeface="Times New Roman" panose="02020603050405020304" pitchFamily="18" charset="0"/>
                          <a:cs typeface="Times New Roman" panose="02020603050405020304" pitchFamily="18" charset="0"/>
                        </a:rPr>
                        <a:t>x ** y</a:t>
                      </a:r>
                      <a:endParaRPr lang="en-IN" sz="2800" b="1" dirty="0">
                        <a:effectLst/>
                        <a:latin typeface="Times New Roman" panose="02020603050405020304" pitchFamily="18" charset="0"/>
                        <a:cs typeface="Times New Roman" panose="02020603050405020304" pitchFamily="18" charset="0"/>
                      </a:endParaRPr>
                    </a:p>
                  </a:txBody>
                  <a:tcPr marL="61608" marR="61608" marT="61608" marB="61608" anchor="ctr"/>
                </a:tc>
                <a:extLst>
                  <a:ext uri="{0D108BD9-81ED-4DB2-BD59-A6C34878D82A}">
                    <a16:rowId xmlns:a16="http://schemas.microsoft.com/office/drawing/2014/main" val="1529352479"/>
                  </a:ext>
                </a:extLst>
              </a:tr>
            </a:tbl>
          </a:graphicData>
        </a:graphic>
      </p:graphicFrame>
    </p:spTree>
    <p:extLst>
      <p:ext uri="{BB962C8B-B14F-4D97-AF65-F5344CB8AC3E}">
        <p14:creationId xmlns:p14="http://schemas.microsoft.com/office/powerpoint/2010/main" val="679767734"/>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6255" y="166254"/>
            <a:ext cx="11845636" cy="6497781"/>
          </a:xfrm>
        </p:spPr>
        <p:txBody>
          <a:bodyPr/>
          <a:lstStyle/>
          <a:p>
            <a:pPr marL="0" indent="0">
              <a:buNone/>
            </a:pPr>
            <a:r>
              <a:rPr lang="en-US" b="1" dirty="0">
                <a:latin typeface="Times New Roman" panose="02020603050405020304" pitchFamily="18" charset="0"/>
                <a:cs typeface="Times New Roman" panose="02020603050405020304" pitchFamily="18" charset="0"/>
              </a:rPr>
              <a:t>Read methods</a:t>
            </a:r>
          </a:p>
          <a:p>
            <a:pPr marL="0" indent="0">
              <a:buNone/>
            </a:pPr>
            <a:r>
              <a:rPr lang="en-US" dirty="0">
                <a:latin typeface="Times New Roman" panose="02020603050405020304" pitchFamily="18" charset="0"/>
                <a:cs typeface="Times New Roman" panose="02020603050405020304" pitchFamily="18" charset="0"/>
              </a:rPr>
              <a:t>File object read methods are used to read data from a file in python.</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read()</a:t>
            </a:r>
          </a:p>
          <a:p>
            <a:pPr marL="0" indent="0">
              <a:buNone/>
            </a:pPr>
            <a:r>
              <a:rPr lang="en-US" dirty="0">
                <a:latin typeface="Times New Roman" panose="02020603050405020304" pitchFamily="18" charset="0"/>
                <a:cs typeface="Times New Roman" panose="02020603050405020304" pitchFamily="18" charset="0"/>
              </a:rPr>
              <a:t>Syntax: </a:t>
            </a:r>
          </a:p>
          <a:p>
            <a:pPr marL="0" indent="0">
              <a:buNone/>
            </a:pPr>
            <a:r>
              <a:rPr lang="en-US" dirty="0" err="1">
                <a:latin typeface="Times New Roman" panose="02020603050405020304" pitchFamily="18" charset="0"/>
                <a:cs typeface="Times New Roman" panose="02020603050405020304" pitchFamily="18" charset="0"/>
              </a:rPr>
              <a:t>File_object.read</a:t>
            </a: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Example  </a:t>
            </a:r>
            <a:r>
              <a:rPr lang="en-US" dirty="0" err="1">
                <a:latin typeface="Times New Roman" panose="02020603050405020304" pitchFamily="18" charset="0"/>
                <a:cs typeface="Times New Roman" panose="02020603050405020304" pitchFamily="18" charset="0"/>
              </a:rPr>
              <a:t>f.read</a:t>
            </a:r>
            <a:r>
              <a:rPr lang="en-US" dirty="0">
                <a:latin typeface="Times New Roman" panose="02020603050405020304" pitchFamily="18" charset="0"/>
                <a:cs typeface="Times New Roman" panose="02020603050405020304" pitchFamily="18" charset="0"/>
              </a:rPr>
              <a:t>()</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err="1">
                <a:latin typeface="Times New Roman" panose="02020603050405020304" pitchFamily="18" charset="0"/>
                <a:cs typeface="Times New Roman" panose="02020603050405020304" pitchFamily="18" charset="0"/>
              </a:rPr>
              <a:t>readline</a:t>
            </a: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Example </a:t>
            </a:r>
            <a:r>
              <a:rPr lang="en-US" dirty="0" err="1">
                <a:latin typeface="Times New Roman" panose="02020603050405020304" pitchFamily="18" charset="0"/>
                <a:cs typeface="Times New Roman" panose="02020603050405020304" pitchFamily="18" charset="0"/>
              </a:rPr>
              <a:t>f.readline</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6103241"/>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6255" y="166254"/>
            <a:ext cx="11845636" cy="6497781"/>
          </a:xfrm>
        </p:spPr>
        <p:txBody>
          <a:bodyPr/>
          <a:lstStyle/>
          <a:p>
            <a:pPr marL="0" indent="0">
              <a:buNone/>
            </a:pPr>
            <a:r>
              <a:rPr lang="en-US" b="1" dirty="0">
                <a:latin typeface="Times New Roman" panose="02020603050405020304" pitchFamily="18" charset="0"/>
                <a:cs typeface="Times New Roman" panose="02020603050405020304" pitchFamily="18" charset="0"/>
              </a:rPr>
              <a:t>Write Methods</a:t>
            </a:r>
          </a:p>
          <a:p>
            <a:pPr marL="0" indent="0">
              <a:buNone/>
            </a:pPr>
            <a:r>
              <a:rPr lang="en-US" dirty="0">
                <a:latin typeface="Times New Roman" panose="02020603050405020304" pitchFamily="18" charset="0"/>
                <a:cs typeface="Times New Roman" panose="02020603050405020304" pitchFamily="18" charset="0"/>
              </a:rPr>
              <a:t>These methods are used write data into  the file</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write()</a:t>
            </a:r>
          </a:p>
          <a:p>
            <a:pPr marL="0" indent="0">
              <a:buNone/>
            </a:pPr>
            <a:r>
              <a:rPr lang="en-US" dirty="0">
                <a:latin typeface="Times New Roman" panose="02020603050405020304" pitchFamily="18" charset="0"/>
                <a:cs typeface="Times New Roman" panose="02020603050405020304" pitchFamily="18" charset="0"/>
              </a:rPr>
              <a:t>Syntax:</a:t>
            </a:r>
          </a:p>
          <a:p>
            <a:pPr marL="0" indent="0">
              <a:buNone/>
            </a:pPr>
            <a:r>
              <a:rPr lang="en-US" dirty="0" err="1">
                <a:latin typeface="Times New Roman" panose="02020603050405020304" pitchFamily="18" charset="0"/>
                <a:cs typeface="Times New Roman" panose="02020603050405020304" pitchFamily="18" charset="0"/>
              </a:rPr>
              <a:t>File_object.write</a:t>
            </a:r>
            <a:r>
              <a:rPr lang="en-US" dirty="0">
                <a:latin typeface="Times New Roman" panose="02020603050405020304" pitchFamily="18" charset="0"/>
                <a:cs typeface="Times New Roman" panose="02020603050405020304" pitchFamily="18" charset="0"/>
              </a:rPr>
              <a:t>(string)</a:t>
            </a:r>
          </a:p>
          <a:p>
            <a:pPr marL="0" indent="0">
              <a:buNone/>
            </a:pPr>
            <a:r>
              <a:rPr lang="en-US" dirty="0">
                <a:latin typeface="Times New Roman" panose="02020603050405020304" pitchFamily="18" charset="0"/>
                <a:cs typeface="Times New Roman" panose="02020603050405020304" pitchFamily="18" charset="0"/>
              </a:rPr>
              <a:t>Example:</a:t>
            </a:r>
          </a:p>
          <a:p>
            <a:pPr marL="0" indent="0">
              <a:buNone/>
            </a:pPr>
            <a:r>
              <a:rPr lang="en-US" dirty="0" err="1">
                <a:latin typeface="Times New Roman" panose="02020603050405020304" pitchFamily="18" charset="0"/>
                <a:cs typeface="Times New Roman" panose="02020603050405020304" pitchFamily="18" charset="0"/>
              </a:rPr>
              <a:t>f.write</a:t>
            </a:r>
            <a:r>
              <a:rPr lang="en-US" dirty="0">
                <a:latin typeface="Times New Roman" panose="02020603050405020304" pitchFamily="18" charset="0"/>
                <a:cs typeface="Times New Roman" panose="02020603050405020304" pitchFamily="18" charset="0"/>
              </a:rPr>
              <a:t>(“Hello World”)</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42409306"/>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6255" y="166254"/>
            <a:ext cx="11845636" cy="6497781"/>
          </a:xfrm>
        </p:spPr>
        <p:txBody>
          <a:bodyPr/>
          <a:lstStyle/>
          <a:p>
            <a:pPr marL="0" indent="0">
              <a:buNone/>
            </a:pPr>
            <a:r>
              <a:rPr lang="en-US" b="1" dirty="0">
                <a:latin typeface="Times New Roman" panose="02020603050405020304" pitchFamily="18" charset="0"/>
                <a:cs typeface="Times New Roman" panose="02020603050405020304" pitchFamily="18" charset="0"/>
              </a:rPr>
              <a:t>Appending a File</a:t>
            </a:r>
          </a:p>
          <a:p>
            <a:pPr marL="0" indent="0">
              <a:buNone/>
            </a:pPr>
            <a:r>
              <a:rPr lang="en-US" dirty="0">
                <a:latin typeface="Times New Roman" panose="02020603050405020304" pitchFamily="18" charset="0"/>
                <a:cs typeface="Times New Roman" panose="02020603050405020304" pitchFamily="18" charset="0"/>
              </a:rPr>
              <a:t>The append mode allows to add new data to the end of the file.</a:t>
            </a:r>
          </a:p>
          <a:p>
            <a:pPr marL="0" indent="0">
              <a:buNone/>
            </a:pPr>
            <a:r>
              <a:rPr lang="en-US" dirty="0">
                <a:latin typeface="Times New Roman" panose="02020603050405020304" pitchFamily="18" charset="0"/>
                <a:cs typeface="Times New Roman" panose="02020603050405020304" pitchFamily="18" charset="0"/>
              </a:rPr>
              <a:t>with open(“</a:t>
            </a:r>
            <a:r>
              <a:rPr lang="en-US" dirty="0" err="1">
                <a:latin typeface="Times New Roman" panose="02020603050405020304" pitchFamily="18" charset="0"/>
                <a:cs typeface="Times New Roman" panose="02020603050405020304" pitchFamily="18" charset="0"/>
              </a:rPr>
              <a:t>myFile.txt”,”a</a:t>
            </a:r>
            <a:r>
              <a:rPr lang="en-US" dirty="0">
                <a:latin typeface="Times New Roman" panose="02020603050405020304" pitchFamily="18" charset="0"/>
                <a:cs typeface="Times New Roman" panose="02020603050405020304" pitchFamily="18" charset="0"/>
              </a:rPr>
              <a:t>”) as </a:t>
            </a:r>
            <a:r>
              <a:rPr lang="en-US" dirty="0" err="1">
                <a:latin typeface="Times New Roman" panose="02020603050405020304" pitchFamily="18" charset="0"/>
                <a:cs typeface="Times New Roman" panose="02020603050405020304" pitchFamily="18" charset="0"/>
              </a:rPr>
              <a:t>fobj</a:t>
            </a:r>
            <a:r>
              <a:rPr lang="en-US" dirty="0">
                <a:latin typeface="Times New Roman" panose="02020603050405020304" pitchFamily="18" charset="0"/>
                <a:cs typeface="Times New Roman" panose="02020603050405020304" pitchFamily="18" charset="0"/>
              </a:rPr>
              <a:t>:</a:t>
            </a:r>
          </a:p>
          <a:p>
            <a:pPr marL="0" indent="0">
              <a:buNone/>
            </a:pPr>
            <a:r>
              <a:rPr lang="en-US" dirty="0" err="1">
                <a:latin typeface="Times New Roman" panose="02020603050405020304" pitchFamily="18" charset="0"/>
                <a:cs typeface="Times New Roman" panose="02020603050405020304" pitchFamily="18" charset="0"/>
              </a:rPr>
              <a:t>fobj.write</a:t>
            </a:r>
            <a:r>
              <a:rPr lang="en-US" dirty="0">
                <a:latin typeface="Times New Roman" panose="02020603050405020304" pitchFamily="18" charset="0"/>
                <a:cs typeface="Times New Roman" panose="02020603050405020304" pitchFamily="18" charset="0"/>
              </a:rPr>
              <a:t>(“This is the third line.\n”)</a:t>
            </a:r>
          </a:p>
          <a:p>
            <a:pPr marL="0" indent="0">
              <a:buNone/>
            </a:pPr>
            <a:r>
              <a:rPr lang="en-US" dirty="0">
                <a:latin typeface="Times New Roman" panose="02020603050405020304" pitchFamily="18" charset="0"/>
                <a:cs typeface="Times New Roman" panose="02020603050405020304" pitchFamily="18" charset="0"/>
              </a:rPr>
              <a:t>with open(“myFile.</a:t>
            </a:r>
            <a:r>
              <a:rPr lang="en-US" dirty="0" err="1">
                <a:latin typeface="Times New Roman" panose="02020603050405020304" pitchFamily="18" charset="0"/>
                <a:cs typeface="Times New Roman" panose="02020603050405020304" pitchFamily="18" charset="0"/>
              </a:rPr>
              <a:t>ttxt</a:t>
            </a:r>
            <a:r>
              <a:rPr lang="en-US" dirty="0">
                <a:latin typeface="Times New Roman" panose="02020603050405020304" pitchFamily="18" charset="0"/>
                <a:cs typeface="Times New Roman" panose="02020603050405020304" pitchFamily="18" charset="0"/>
              </a:rPr>
              <a:t>”,”r”) as </a:t>
            </a:r>
            <a:r>
              <a:rPr lang="en-US" dirty="0" err="1">
                <a:latin typeface="Times New Roman" panose="02020603050405020304" pitchFamily="18" charset="0"/>
                <a:cs typeface="Times New Roman" panose="02020603050405020304" pitchFamily="18" charset="0"/>
              </a:rPr>
              <a:t>fobj</a:t>
            </a: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print(</a:t>
            </a:r>
            <a:r>
              <a:rPr lang="en-US" dirty="0" err="1">
                <a:latin typeface="Times New Roman" panose="02020603050405020304" pitchFamily="18" charset="0"/>
                <a:cs typeface="Times New Roman" panose="02020603050405020304" pitchFamily="18" charset="0"/>
              </a:rPr>
              <a:t>fobj.read</a:t>
            </a:r>
            <a:r>
              <a:rPr lang="en-US" dirty="0">
                <a:latin typeface="Times New Roman" panose="02020603050405020304" pitchFamily="18" charset="0"/>
                <a:cs typeface="Times New Roman" panose="02020603050405020304" pitchFamily="18" charset="0"/>
              </a:rPr>
              <a:t>())</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Output:</a:t>
            </a:r>
          </a:p>
          <a:p>
            <a:pPr marL="0" indent="0">
              <a:buNone/>
            </a:pPr>
            <a:r>
              <a:rPr lang="en-US" dirty="0">
                <a:latin typeface="Times New Roman" panose="02020603050405020304" pitchFamily="18" charset="0"/>
                <a:cs typeface="Times New Roman" panose="02020603050405020304" pitchFamily="18" charset="0"/>
              </a:rPr>
              <a:t>This is the first line.</a:t>
            </a:r>
          </a:p>
          <a:p>
            <a:pPr marL="0" indent="0">
              <a:buNone/>
            </a:pPr>
            <a:r>
              <a:rPr lang="en-US" dirty="0">
                <a:latin typeface="Times New Roman" panose="02020603050405020304" pitchFamily="18" charset="0"/>
                <a:cs typeface="Times New Roman" panose="02020603050405020304" pitchFamily="18" charset="0"/>
              </a:rPr>
              <a:t>This is the second line.</a:t>
            </a:r>
          </a:p>
          <a:p>
            <a:pPr marL="0" indent="0">
              <a:buNone/>
            </a:pPr>
            <a:r>
              <a:rPr lang="en-US" dirty="0">
                <a:latin typeface="Times New Roman" panose="02020603050405020304" pitchFamily="18" charset="0"/>
                <a:cs typeface="Times New Roman" panose="02020603050405020304" pitchFamily="18" charset="0"/>
              </a:rPr>
              <a:t>This is the third line.</a:t>
            </a: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7254645"/>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6255" y="166254"/>
            <a:ext cx="11845636" cy="6497781"/>
          </a:xfrm>
        </p:spPr>
        <p:txBody>
          <a:bodyPr/>
          <a:lstStyle/>
          <a:p>
            <a:pPr marL="0" indent="0">
              <a:buNone/>
            </a:pPr>
            <a:r>
              <a:rPr lang="en-US" b="1" dirty="0">
                <a:latin typeface="Times New Roman" panose="02020603050405020304" pitchFamily="18" charset="0"/>
                <a:cs typeface="Times New Roman" panose="02020603050405020304" pitchFamily="18" charset="0"/>
              </a:rPr>
              <a:t>The tell() method</a:t>
            </a:r>
          </a:p>
          <a:p>
            <a:pPr marL="0" indent="0">
              <a:buNone/>
            </a:pPr>
            <a:r>
              <a:rPr lang="en-US" dirty="0">
                <a:latin typeface="Times New Roman" panose="02020603050405020304" pitchFamily="18" charset="0"/>
                <a:cs typeface="Times New Roman" panose="02020603050405020304" pitchFamily="18" charset="0"/>
              </a:rPr>
              <a:t>The tell() method in python returns the current position of the file pointer within a file.</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The Syntax:</a:t>
            </a:r>
          </a:p>
          <a:p>
            <a:pPr marL="0" indent="0">
              <a:buNone/>
            </a:pPr>
            <a:r>
              <a:rPr lang="en-US" dirty="0" err="1">
                <a:latin typeface="Times New Roman" panose="02020603050405020304" pitchFamily="18" charset="0"/>
                <a:cs typeface="Times New Roman" panose="02020603050405020304" pitchFamily="18" charset="0"/>
              </a:rPr>
              <a:t>file_object.tell</a:t>
            </a:r>
            <a:r>
              <a:rPr lang="en-US" dirty="0">
                <a:latin typeface="Times New Roman" panose="02020603050405020304" pitchFamily="18" charset="0"/>
                <a:cs typeface="Times New Roman" panose="02020603050405020304" pitchFamily="18" charset="0"/>
              </a:rPr>
              <a:t>()</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Example</a:t>
            </a:r>
          </a:p>
          <a:p>
            <a:pPr marL="0" indent="0">
              <a:buNone/>
            </a:pPr>
            <a:r>
              <a:rPr lang="en-US" dirty="0">
                <a:latin typeface="Times New Roman" panose="02020603050405020304" pitchFamily="18" charset="0"/>
                <a:cs typeface="Times New Roman" panose="02020603050405020304" pitchFamily="18" charset="0"/>
              </a:rPr>
              <a:t>print(“current position:”,</a:t>
            </a:r>
            <a:r>
              <a:rPr lang="en-US" dirty="0" err="1">
                <a:latin typeface="Times New Roman" panose="02020603050405020304" pitchFamily="18" charset="0"/>
                <a:cs typeface="Times New Roman" panose="02020603050405020304" pitchFamily="18" charset="0"/>
              </a:rPr>
              <a:t>file.tell</a:t>
            </a:r>
            <a:r>
              <a:rPr lang="en-US" dirty="0">
                <a:latin typeface="Times New Roman" panose="02020603050405020304" pitchFamily="18" charset="0"/>
                <a:cs typeface="Times New Roman" panose="02020603050405020304" pitchFamily="18" charset="0"/>
              </a:rPr>
              <a:t>())</a:t>
            </a:r>
          </a:p>
          <a:p>
            <a:pPr marL="0" indent="0">
              <a:buNone/>
            </a:pPr>
            <a:endParaRPr lang="en-US" b="1"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Output:</a:t>
            </a:r>
          </a:p>
          <a:p>
            <a:pPr marL="0" indent="0">
              <a:buNone/>
            </a:pPr>
            <a:r>
              <a:rPr lang="en-US" dirty="0">
                <a:latin typeface="Times New Roman" panose="02020603050405020304" pitchFamily="18" charset="0"/>
                <a:cs typeface="Times New Roman" panose="02020603050405020304" pitchFamily="18" charset="0"/>
              </a:rPr>
              <a:t>current position: 0</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97792293"/>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6255" y="166254"/>
            <a:ext cx="11845636" cy="6497781"/>
          </a:xfrm>
        </p:spPr>
        <p:txBody>
          <a:bodyPr/>
          <a:lstStyle/>
          <a:p>
            <a:pPr marL="0" indent="0">
              <a:buNone/>
            </a:pPr>
            <a:r>
              <a:rPr lang="en-US" b="1" dirty="0">
                <a:latin typeface="Times New Roman" panose="02020603050405020304" pitchFamily="18" charset="0"/>
                <a:cs typeface="Times New Roman" panose="02020603050405020304" pitchFamily="18" charset="0"/>
              </a:rPr>
              <a:t>Seek() Method</a:t>
            </a:r>
          </a:p>
          <a:p>
            <a:pPr marL="0" indent="0">
              <a:buNone/>
            </a:pPr>
            <a:r>
              <a:rPr lang="en-US" dirty="0">
                <a:latin typeface="Times New Roman" panose="02020603050405020304" pitchFamily="18" charset="0"/>
                <a:cs typeface="Times New Roman" panose="02020603050405020304" pitchFamily="18" charset="0"/>
              </a:rPr>
              <a:t>The seek() method in python is used to move the file pointer to a specified position within the file.</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The syntax to use the seek() method in python is</a:t>
            </a:r>
          </a:p>
          <a:p>
            <a:pPr marL="0" indent="0">
              <a:buNone/>
            </a:pPr>
            <a:r>
              <a:rPr lang="en-US" dirty="0" err="1">
                <a:latin typeface="Times New Roman" panose="02020603050405020304" pitchFamily="18" charset="0"/>
                <a:cs typeface="Times New Roman" panose="02020603050405020304" pitchFamily="18" charset="0"/>
              </a:rPr>
              <a:t>file_object.seek</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offset,whence</a:t>
            </a:r>
            <a:r>
              <a:rPr lang="en-US" dirty="0">
                <a:latin typeface="Times New Roman" panose="02020603050405020304" pitchFamily="18" charset="0"/>
                <a:cs typeface="Times New Roman" panose="02020603050405020304" pitchFamily="18" charset="0"/>
              </a:rPr>
              <a:t>)</a:t>
            </a:r>
          </a:p>
          <a:p>
            <a:pPr marL="0" indent="0">
              <a:buNone/>
            </a:pPr>
            <a:r>
              <a:rPr lang="en-US" dirty="0" err="1">
                <a:latin typeface="Times New Roman" panose="02020603050405020304" pitchFamily="18" charset="0"/>
                <a:cs typeface="Times New Roman" panose="02020603050405020304" pitchFamily="18" charset="0"/>
              </a:rPr>
              <a:t>fobj.seek</a:t>
            </a:r>
            <a:r>
              <a:rPr lang="en-US" dirty="0">
                <a:latin typeface="Times New Roman" panose="02020603050405020304" pitchFamily="18" charset="0"/>
                <a:cs typeface="Times New Roman" panose="02020603050405020304" pitchFamily="18" charset="0"/>
              </a:rPr>
              <a:t>()</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0 – beginning </a:t>
            </a:r>
          </a:p>
          <a:p>
            <a:pPr marL="0" indent="0">
              <a:buNone/>
            </a:pPr>
            <a:r>
              <a:rPr lang="en-US" dirty="0">
                <a:latin typeface="Times New Roman" panose="02020603050405020304" pitchFamily="18" charset="0"/>
                <a:cs typeface="Times New Roman" panose="02020603050405020304" pitchFamily="18" charset="0"/>
              </a:rPr>
              <a:t>1 - current position</a:t>
            </a:r>
          </a:p>
          <a:p>
            <a:pPr marL="0" indent="0">
              <a:buNone/>
            </a:pPr>
            <a:r>
              <a:rPr lang="en-US" dirty="0">
                <a:latin typeface="Times New Roman" panose="02020603050405020304" pitchFamily="18" charset="0"/>
                <a:cs typeface="Times New Roman" panose="02020603050405020304" pitchFamily="18" charset="0"/>
              </a:rPr>
              <a:t>2 - end of the file</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3781863"/>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6255" y="166254"/>
            <a:ext cx="11845636" cy="6497781"/>
          </a:xfrm>
        </p:spPr>
        <p:txBody>
          <a:bodyPr/>
          <a:lstStyle/>
          <a:p>
            <a:pPr marL="0" indent="0">
              <a:buNone/>
            </a:pPr>
            <a:r>
              <a:rPr lang="en-US" b="1" dirty="0">
                <a:latin typeface="Times New Roman" panose="02020603050405020304" pitchFamily="18" charset="0"/>
                <a:cs typeface="Times New Roman" panose="02020603050405020304" pitchFamily="18" charset="0"/>
              </a:rPr>
              <a:t>Reading and Writing Binary Data</a:t>
            </a:r>
            <a:endParaRPr lang="en-IN" b="1"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*Binary files are useful for storing data that can not easily represented as text such as images, audio, or video.</a:t>
            </a:r>
          </a:p>
          <a:p>
            <a:pPr marL="0" indent="0">
              <a:buNone/>
            </a:pPr>
            <a:r>
              <a:rPr lang="en-US" dirty="0">
                <a:latin typeface="Times New Roman" panose="02020603050405020304" pitchFamily="18" charset="0"/>
                <a:cs typeface="Times New Roman" panose="02020603050405020304" pitchFamily="18" charset="0"/>
              </a:rPr>
              <a:t>*They can also be used to store binary data, such as executable files or compressed data.</a:t>
            </a:r>
          </a:p>
          <a:p>
            <a:pPr marL="0" indent="0">
              <a:buNone/>
            </a:pPr>
            <a:r>
              <a:rPr lang="en-US" dirty="0">
                <a:latin typeface="Times New Roman" panose="02020603050405020304" pitchFamily="18" charset="0"/>
                <a:cs typeface="Times New Roman" panose="02020603050405020304" pitchFamily="18" charset="0"/>
              </a:rPr>
              <a:t>*When working with binary files its important to be aware that the contents of the file are not automatically interpreted as text.</a:t>
            </a:r>
          </a:p>
          <a:p>
            <a:pPr marL="0" indent="0">
              <a:buNone/>
            </a:pPr>
            <a:r>
              <a:rPr lang="en-US" dirty="0">
                <a:latin typeface="Times New Roman" panose="02020603050405020304" pitchFamily="18" charset="0"/>
                <a:cs typeface="Times New Roman" panose="02020603050405020304" pitchFamily="18" charset="0"/>
              </a:rPr>
              <a:t>*We can read and write binary files using the open function with mode “</a:t>
            </a:r>
            <a:r>
              <a:rPr lang="en-US" dirty="0" err="1">
                <a:latin typeface="Times New Roman" panose="02020603050405020304" pitchFamily="18" charset="0"/>
                <a:cs typeface="Times New Roman" panose="02020603050405020304" pitchFamily="18" charset="0"/>
              </a:rPr>
              <a:t>rb</a:t>
            </a:r>
            <a:r>
              <a:rPr lang="en-US" dirty="0">
                <a:latin typeface="Times New Roman" panose="02020603050405020304" pitchFamily="18" charset="0"/>
                <a:cs typeface="Times New Roman" panose="02020603050405020304" pitchFamily="18" charset="0"/>
              </a:rPr>
              <a:t>” or “</a:t>
            </a:r>
            <a:r>
              <a:rPr lang="en-US" dirty="0" err="1">
                <a:latin typeface="Times New Roman" panose="02020603050405020304" pitchFamily="18" charset="0"/>
                <a:cs typeface="Times New Roman" panose="02020603050405020304" pitchFamily="18" charset="0"/>
              </a:rPr>
              <a:t>wb</a:t>
            </a:r>
            <a:r>
              <a:rPr lang="en-US" dirty="0">
                <a:latin typeface="Times New Roman" panose="02020603050405020304" pitchFamily="18" charset="0"/>
                <a:cs typeface="Times New Roman" panose="02020603050405020304" pitchFamily="18" charset="0"/>
              </a:rPr>
              <a:t>”.</a:t>
            </a: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5743872"/>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6255" y="166254"/>
            <a:ext cx="11845636" cy="6497781"/>
          </a:xfrm>
        </p:spPr>
        <p:txBody>
          <a:bodyPr/>
          <a:lstStyle/>
          <a:p>
            <a:pPr marL="0" indent="0">
              <a:buNone/>
            </a:pPr>
            <a:r>
              <a:rPr lang="en-US" b="1" dirty="0">
                <a:latin typeface="Times New Roman" panose="02020603050405020304" pitchFamily="18" charset="0"/>
                <a:cs typeface="Times New Roman" panose="02020603050405020304" pitchFamily="18" charset="0"/>
              </a:rPr>
              <a:t>Format Operators</a:t>
            </a:r>
          </a:p>
          <a:p>
            <a:pPr marL="0" indent="0">
              <a:buNone/>
            </a:pPr>
            <a:r>
              <a:rPr lang="en-US" dirty="0">
                <a:latin typeface="Times New Roman" panose="02020603050405020304" pitchFamily="18" charset="0"/>
                <a:cs typeface="Times New Roman" panose="02020603050405020304" pitchFamily="18" charset="0"/>
              </a:rPr>
              <a:t>The format operator % can be quit useful when working with files in python.</a:t>
            </a:r>
          </a:p>
          <a:p>
            <a:pPr marL="0" indent="0">
              <a:buNone/>
            </a:pPr>
            <a:r>
              <a:rPr lang="en-US" dirty="0">
                <a:latin typeface="Times New Roman" panose="02020603050405020304" pitchFamily="18" charset="0"/>
                <a:cs typeface="Times New Roman" panose="02020603050405020304" pitchFamily="18" charset="0"/>
              </a:rPr>
              <a:t>This operator is particularly handy when we need to construct or generate strings that include values from variables.</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Data={‘name’:’Srikanth’,’age’,’:40}</a:t>
            </a:r>
          </a:p>
          <a:p>
            <a:pPr marL="0" indent="0">
              <a:buNone/>
            </a:pPr>
            <a:r>
              <a:rPr lang="en-US" dirty="0">
                <a:latin typeface="Times New Roman" panose="02020603050405020304" pitchFamily="18" charset="0"/>
                <a:cs typeface="Times New Roman" panose="02020603050405020304" pitchFamily="18" charset="0"/>
              </a:rPr>
              <a:t>With open(‘</a:t>
            </a:r>
            <a:r>
              <a:rPr lang="en-US" dirty="0" err="1">
                <a:latin typeface="Times New Roman" panose="02020603050405020304" pitchFamily="18" charset="0"/>
                <a:cs typeface="Times New Roman" panose="02020603050405020304" pitchFamily="18" charset="0"/>
              </a:rPr>
              <a:t>output.txt’,’w</a:t>
            </a:r>
            <a:r>
              <a:rPr lang="en-US" dirty="0">
                <a:latin typeface="Times New Roman" panose="02020603050405020304" pitchFamily="18" charset="0"/>
                <a:cs typeface="Times New Roman" panose="02020603050405020304" pitchFamily="18" charset="0"/>
              </a:rPr>
              <a:t>’) as file:</a:t>
            </a:r>
          </a:p>
          <a:p>
            <a:pPr marL="0" indent="0">
              <a:buNone/>
            </a:pPr>
            <a:r>
              <a:rPr lang="en-US" dirty="0" err="1">
                <a:latin typeface="Times New Roman" panose="02020603050405020304" pitchFamily="18" charset="0"/>
                <a:cs typeface="Times New Roman" panose="02020603050405020304" pitchFamily="18" charset="0"/>
              </a:rPr>
              <a:t>File.write</a:t>
            </a:r>
            <a:r>
              <a:rPr lang="en-US" dirty="0">
                <a:latin typeface="Times New Roman" panose="02020603050405020304" pitchFamily="18" charset="0"/>
                <a:cs typeface="Times New Roman" panose="02020603050405020304" pitchFamily="18" charset="0"/>
              </a:rPr>
              <a:t>(‘Name: %s\n’ %data[‘name’])</a:t>
            </a:r>
          </a:p>
          <a:p>
            <a:pPr marL="0" indent="0">
              <a:buNone/>
            </a:pPr>
            <a:r>
              <a:rPr lang="en-US" dirty="0" err="1">
                <a:latin typeface="Times New Roman" panose="02020603050405020304" pitchFamily="18" charset="0"/>
                <a:cs typeface="Times New Roman" panose="02020603050405020304" pitchFamily="18" charset="0"/>
              </a:rPr>
              <a:t>File.write</a:t>
            </a:r>
            <a:r>
              <a:rPr lang="en-US" dirty="0">
                <a:latin typeface="Times New Roman" panose="02020603050405020304" pitchFamily="18" charset="0"/>
                <a:cs typeface="Times New Roman" panose="02020603050405020304" pitchFamily="18" charset="0"/>
              </a:rPr>
              <a:t>(‘Age: %d\n’ %data[‘age’])</a:t>
            </a: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84324639"/>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109" y="180109"/>
            <a:ext cx="11748655" cy="581891"/>
          </a:xfrm>
        </p:spPr>
        <p:txBody>
          <a:bodyPr>
            <a:normAutofit fontScale="90000"/>
          </a:bodyPr>
          <a:lstStyle/>
          <a:p>
            <a:pPr algn="ctr"/>
            <a:r>
              <a:rPr lang="en-US" dirty="0">
                <a:latin typeface="Times New Roman" panose="02020603050405020304" pitchFamily="18" charset="0"/>
                <a:cs typeface="Times New Roman" panose="02020603050405020304" pitchFamily="18" charset="0"/>
              </a:rPr>
              <a:t>Dictionaries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80109" y="886690"/>
            <a:ext cx="11748655" cy="5777345"/>
          </a:xfrm>
        </p:spPr>
        <p:txBody>
          <a:bodyPr/>
          <a:lstStyle/>
          <a:p>
            <a:pPr marL="0" indent="0">
              <a:buNone/>
            </a:pPr>
            <a:r>
              <a:rPr lang="en-US" dirty="0">
                <a:latin typeface="Times New Roman" panose="02020603050405020304" pitchFamily="18" charset="0"/>
                <a:cs typeface="Times New Roman" panose="02020603050405020304" pitchFamily="18" charset="0"/>
              </a:rPr>
              <a:t>Dictionary is a mutable, unordered collection of elements in the form of </a:t>
            </a:r>
            <a:r>
              <a:rPr lang="en-US" dirty="0" err="1">
                <a:latin typeface="Times New Roman" panose="02020603050405020304" pitchFamily="18" charset="0"/>
                <a:cs typeface="Times New Roman" panose="02020603050405020304" pitchFamily="18" charset="0"/>
              </a:rPr>
              <a:t>key:value</a:t>
            </a:r>
            <a:r>
              <a:rPr lang="en-US" dirty="0">
                <a:latin typeface="Times New Roman" panose="02020603050405020304" pitchFamily="18" charset="0"/>
                <a:cs typeface="Times New Roman" panose="02020603050405020304" pitchFamily="18" charset="0"/>
              </a:rPr>
              <a:t>.</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Features of Dictionary</a:t>
            </a:r>
          </a:p>
          <a:p>
            <a:r>
              <a:rPr lang="en-US" dirty="0">
                <a:latin typeface="Times New Roman" panose="02020603050405020304" pitchFamily="18" charset="0"/>
                <a:cs typeface="Times New Roman" panose="02020603050405020304" pitchFamily="18" charset="0"/>
              </a:rPr>
              <a:t>Unordered</a:t>
            </a:r>
          </a:p>
          <a:p>
            <a:r>
              <a:rPr lang="en-US" dirty="0">
                <a:latin typeface="Times New Roman" panose="02020603050405020304" pitchFamily="18" charset="0"/>
                <a:cs typeface="Times New Roman" panose="02020603050405020304" pitchFamily="18" charset="0"/>
              </a:rPr>
              <a:t>Keys must be unique</a:t>
            </a:r>
          </a:p>
          <a:p>
            <a:r>
              <a:rPr lang="en-US" dirty="0">
                <a:latin typeface="Times New Roman" panose="02020603050405020304" pitchFamily="18" charset="0"/>
                <a:cs typeface="Times New Roman" panose="02020603050405020304" pitchFamily="18" charset="0"/>
              </a:rPr>
              <a:t>Keys must be immutable</a:t>
            </a:r>
          </a:p>
          <a:p>
            <a:r>
              <a:rPr lang="en-US" dirty="0">
                <a:latin typeface="Times New Roman" panose="02020603050405020304" pitchFamily="18" charset="0"/>
                <a:cs typeface="Times New Roman" panose="02020603050405020304" pitchFamily="18" charset="0"/>
              </a:rPr>
              <a:t>Dictionary keys are case sensitive</a:t>
            </a:r>
          </a:p>
          <a:p>
            <a:r>
              <a:rPr lang="en-US" dirty="0">
                <a:latin typeface="Times New Roman" panose="02020603050405020304" pitchFamily="18" charset="0"/>
                <a:cs typeface="Times New Roman" panose="02020603050405020304" pitchFamily="18" charset="0"/>
              </a:rPr>
              <a:t>Dictionaries are mutable</a:t>
            </a:r>
          </a:p>
        </p:txBody>
      </p:sp>
    </p:spTree>
    <p:extLst>
      <p:ext uri="{BB962C8B-B14F-4D97-AF65-F5344CB8AC3E}">
        <p14:creationId xmlns:p14="http://schemas.microsoft.com/office/powerpoint/2010/main" val="153934758"/>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109" y="180109"/>
            <a:ext cx="11748655" cy="581891"/>
          </a:xfrm>
        </p:spPr>
        <p:txBody>
          <a:bodyPr>
            <a:normAutofit fontScale="90000"/>
          </a:bodyPr>
          <a:lstStyle/>
          <a:p>
            <a:r>
              <a:rPr lang="en-US" dirty="0">
                <a:latin typeface="Times New Roman" panose="02020603050405020304" pitchFamily="18" charset="0"/>
                <a:cs typeface="Times New Roman" panose="02020603050405020304" pitchFamily="18" charset="0"/>
              </a:rPr>
              <a:t>Creating dictionary</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80109" y="886690"/>
            <a:ext cx="11748655" cy="5777345"/>
          </a:xfrm>
        </p:spPr>
        <p:txBody>
          <a:bodyPr/>
          <a:lstStyle/>
          <a:p>
            <a:pPr marL="0" indent="0">
              <a:buNone/>
            </a:pPr>
            <a:r>
              <a:rPr lang="en-US" dirty="0">
                <a:latin typeface="Times New Roman" panose="02020603050405020304" pitchFamily="18" charset="0"/>
                <a:cs typeface="Times New Roman" panose="02020603050405020304" pitchFamily="18" charset="0"/>
              </a:rPr>
              <a:t>In Python, a dictionary can be created by placing a sequence of elements within curly {} braces, separated by a ‘comma’.</a:t>
            </a:r>
          </a:p>
          <a:p>
            <a:pPr marL="0" indent="0">
              <a:buNone/>
            </a:pPr>
            <a:r>
              <a:rPr lang="en-US" dirty="0">
                <a:latin typeface="Times New Roman" panose="02020603050405020304" pitchFamily="18" charset="0"/>
                <a:cs typeface="Times New Roman" panose="02020603050405020304" pitchFamily="18" charset="0"/>
              </a:rPr>
              <a:t>The dictionary holds pairs of values, one being the Key and the other corresponding pair element being its </a:t>
            </a:r>
            <a:r>
              <a:rPr lang="en-US" dirty="0" err="1">
                <a:latin typeface="Times New Roman" panose="02020603050405020304" pitchFamily="18" charset="0"/>
                <a:cs typeface="Times New Roman" panose="02020603050405020304" pitchFamily="18" charset="0"/>
              </a:rPr>
              <a:t>Key:value</a:t>
            </a:r>
            <a:r>
              <a:rPr lang="en-US" dirty="0">
                <a:latin typeface="Times New Roman" panose="02020603050405020304" pitchFamily="18" charset="0"/>
                <a:cs typeface="Times New Roman" panose="02020603050405020304" pitchFamily="18" charset="0"/>
              </a:rPr>
              <a:t>.</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Syntax:</a:t>
            </a:r>
          </a:p>
          <a:p>
            <a:pPr marL="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dictionaryname</a:t>
            </a:r>
            <a:r>
              <a:rPr lang="en-US" dirty="0">
                <a:latin typeface="Times New Roman" panose="02020603050405020304" pitchFamily="18" charset="0"/>
                <a:cs typeface="Times New Roman" panose="02020603050405020304" pitchFamily="18" charset="0"/>
              </a:rPr>
              <a:t>={key1:val1,  key2:val2 ,,,,</a:t>
            </a:r>
            <a:r>
              <a:rPr lang="en-US" dirty="0" err="1">
                <a:latin typeface="Times New Roman" panose="02020603050405020304" pitchFamily="18" charset="0"/>
                <a:cs typeface="Times New Roman" panose="02020603050405020304" pitchFamily="18" charset="0"/>
              </a:rPr>
              <a:t>keyn:valn</a:t>
            </a: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Example</a:t>
            </a:r>
          </a:p>
          <a:p>
            <a:pPr marL="0" indent="0">
              <a:buNone/>
            </a:pPr>
            <a:r>
              <a:rPr lang="en-US" dirty="0">
                <a:latin typeface="Times New Roman" panose="02020603050405020304" pitchFamily="18" charset="0"/>
                <a:cs typeface="Times New Roman" panose="02020603050405020304" pitchFamily="18" charset="0"/>
              </a:rPr>
              <a:t>		d1={10:4, 20:45, 30:78}</a:t>
            </a:r>
          </a:p>
        </p:txBody>
      </p:sp>
    </p:spTree>
    <p:extLst>
      <p:ext uri="{BB962C8B-B14F-4D97-AF65-F5344CB8AC3E}">
        <p14:creationId xmlns:p14="http://schemas.microsoft.com/office/powerpoint/2010/main" val="213986123"/>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109" y="180109"/>
            <a:ext cx="11748655" cy="581891"/>
          </a:xfrm>
        </p:spPr>
        <p:txBody>
          <a:bodyPr>
            <a:normAutofit fontScale="90000"/>
          </a:bodyPr>
          <a:lstStyle/>
          <a:p>
            <a:r>
              <a:rPr lang="en-US" dirty="0">
                <a:latin typeface="Times New Roman" panose="02020603050405020304" pitchFamily="18" charset="0"/>
                <a:cs typeface="Times New Roman" panose="02020603050405020304" pitchFamily="18" charset="0"/>
              </a:rPr>
              <a:t>Empty Dictionary</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80109" y="886690"/>
            <a:ext cx="11748655" cy="5777345"/>
          </a:xfrm>
        </p:spPr>
        <p:txBody>
          <a:bodyPr/>
          <a:lstStyle/>
          <a:p>
            <a:pPr marL="0" indent="0">
              <a:buNone/>
            </a:pPr>
            <a:r>
              <a:rPr lang="en-US" dirty="0">
                <a:latin typeface="Times New Roman" panose="02020603050405020304" pitchFamily="18" charset="0"/>
                <a:cs typeface="Times New Roman" panose="02020603050405020304" pitchFamily="18" charset="0"/>
              </a:rPr>
              <a:t>The dictionary that does not have value</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d2={}</a:t>
            </a:r>
          </a:p>
        </p:txBody>
      </p:sp>
    </p:spTree>
    <p:extLst>
      <p:ext uri="{BB962C8B-B14F-4D97-AF65-F5344CB8AC3E}">
        <p14:creationId xmlns:p14="http://schemas.microsoft.com/office/powerpoint/2010/main" val="18081243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109" y="1"/>
            <a:ext cx="11748655" cy="762000"/>
          </a:xfrm>
        </p:spPr>
        <p:txBody>
          <a:bodyPr>
            <a:normAutofit/>
          </a:bodyPr>
          <a:lstStyle/>
          <a:p>
            <a:r>
              <a:rPr lang="en-US" dirty="0">
                <a:latin typeface="Times New Roman" panose="02020603050405020304" pitchFamily="18" charset="0"/>
                <a:cs typeface="Times New Roman" panose="02020603050405020304" pitchFamily="18" charset="0"/>
              </a:rPr>
              <a:t>Comparison Operators Or Relational Operators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80109" y="651164"/>
            <a:ext cx="11748655" cy="6012871"/>
          </a:xfrm>
        </p:spPr>
        <p:txBody>
          <a:bodyPr/>
          <a:lstStyle/>
          <a:p>
            <a:pPr marL="0" indent="0">
              <a:buNone/>
            </a:pPr>
            <a:r>
              <a:rPr lang="en-US" dirty="0">
                <a:latin typeface="Times New Roman" panose="02020603050405020304" pitchFamily="18" charset="0"/>
                <a:cs typeface="Times New Roman" panose="02020603050405020304" pitchFamily="18" charset="0"/>
              </a:rPr>
              <a:t>Relational operators are used for comparing the values. It either returns True or False according to the condition.</a:t>
            </a:r>
          </a:p>
          <a:p>
            <a:pPr marL="0" indent="0">
              <a:buNone/>
            </a:pPr>
            <a:endParaRPr lang="en-US" dirty="0">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111711852"/>
              </p:ext>
            </p:extLst>
          </p:nvPr>
        </p:nvGraphicFramePr>
        <p:xfrm>
          <a:off x="838200" y="1510146"/>
          <a:ext cx="10515600" cy="5143500"/>
        </p:xfrm>
        <a:graphic>
          <a:graphicData uri="http://schemas.openxmlformats.org/drawingml/2006/table">
            <a:tbl>
              <a:tblPr>
                <a:tableStyleId>{5940675A-B579-460E-94D1-54222C63F5DA}</a:tableStyleId>
              </a:tblPr>
              <a:tblGrid>
                <a:gridCol w="1392382">
                  <a:extLst>
                    <a:ext uri="{9D8B030D-6E8A-4147-A177-3AD203B41FA5}">
                      <a16:colId xmlns:a16="http://schemas.microsoft.com/office/drawing/2014/main" val="3914799572"/>
                    </a:ext>
                  </a:extLst>
                </a:gridCol>
                <a:gridCol w="7910945">
                  <a:extLst>
                    <a:ext uri="{9D8B030D-6E8A-4147-A177-3AD203B41FA5}">
                      <a16:colId xmlns:a16="http://schemas.microsoft.com/office/drawing/2014/main" val="1998033368"/>
                    </a:ext>
                  </a:extLst>
                </a:gridCol>
                <a:gridCol w="1212273">
                  <a:extLst>
                    <a:ext uri="{9D8B030D-6E8A-4147-A177-3AD203B41FA5}">
                      <a16:colId xmlns:a16="http://schemas.microsoft.com/office/drawing/2014/main" val="292134874"/>
                    </a:ext>
                  </a:extLst>
                </a:gridCol>
              </a:tblGrid>
              <a:tr h="429490">
                <a:tc>
                  <a:txBody>
                    <a:bodyPr/>
                    <a:lstStyle/>
                    <a:p>
                      <a:pPr algn="ctr" fontAlgn="base"/>
                      <a:r>
                        <a:rPr lang="en-IN" sz="2800">
                          <a:effectLst/>
                          <a:latin typeface="Times New Roman" panose="02020603050405020304" pitchFamily="18" charset="0"/>
                          <a:cs typeface="Times New Roman" panose="02020603050405020304" pitchFamily="18" charset="0"/>
                        </a:rPr>
                        <a:t>Operator</a:t>
                      </a:r>
                      <a:endParaRPr lang="en-IN" sz="2800" b="1">
                        <a:effectLst/>
                        <a:latin typeface="Times New Roman" panose="02020603050405020304" pitchFamily="18" charset="0"/>
                        <a:cs typeface="Times New Roman" panose="02020603050405020304" pitchFamily="18" charset="0"/>
                      </a:endParaRPr>
                    </a:p>
                  </a:txBody>
                  <a:tcPr marL="38100" marR="38100" marT="95250" marB="95250" anchor="ctr"/>
                </a:tc>
                <a:tc>
                  <a:txBody>
                    <a:bodyPr/>
                    <a:lstStyle/>
                    <a:p>
                      <a:pPr algn="ctr" fontAlgn="base"/>
                      <a:r>
                        <a:rPr lang="en-IN" sz="2800" dirty="0">
                          <a:effectLst/>
                          <a:latin typeface="Times New Roman" panose="02020603050405020304" pitchFamily="18" charset="0"/>
                          <a:cs typeface="Times New Roman" panose="02020603050405020304" pitchFamily="18" charset="0"/>
                        </a:rPr>
                        <a:t>Description</a:t>
                      </a:r>
                      <a:endParaRPr lang="en-IN" sz="2800" b="1" dirty="0">
                        <a:effectLst/>
                        <a:latin typeface="Times New Roman" panose="02020603050405020304" pitchFamily="18" charset="0"/>
                        <a:cs typeface="Times New Roman" panose="02020603050405020304" pitchFamily="18" charset="0"/>
                      </a:endParaRPr>
                    </a:p>
                  </a:txBody>
                  <a:tcPr marL="95250" marR="95250" marT="95250" marB="95250" anchor="ctr"/>
                </a:tc>
                <a:tc>
                  <a:txBody>
                    <a:bodyPr/>
                    <a:lstStyle/>
                    <a:p>
                      <a:pPr algn="ctr" fontAlgn="base"/>
                      <a:r>
                        <a:rPr lang="en-IN" sz="2800">
                          <a:effectLst/>
                          <a:latin typeface="Times New Roman" panose="02020603050405020304" pitchFamily="18" charset="0"/>
                          <a:cs typeface="Times New Roman" panose="02020603050405020304" pitchFamily="18" charset="0"/>
                        </a:rPr>
                        <a:t>Syntax</a:t>
                      </a:r>
                      <a:endParaRPr lang="en-IN" sz="2800" b="1">
                        <a:effectLst/>
                        <a:latin typeface="Times New Roman" panose="02020603050405020304" pitchFamily="18" charset="0"/>
                        <a:cs typeface="Times New Roman" panose="02020603050405020304" pitchFamily="18" charset="0"/>
                      </a:endParaRPr>
                    </a:p>
                  </a:txBody>
                  <a:tcPr marL="95250" marR="95250" marT="95250" marB="95250" anchor="ctr"/>
                </a:tc>
                <a:extLst>
                  <a:ext uri="{0D108BD9-81ED-4DB2-BD59-A6C34878D82A}">
                    <a16:rowId xmlns:a16="http://schemas.microsoft.com/office/drawing/2014/main" val="2711566838"/>
                  </a:ext>
                </a:extLst>
              </a:tr>
              <a:tr h="546561">
                <a:tc>
                  <a:txBody>
                    <a:bodyPr/>
                    <a:lstStyle/>
                    <a:p>
                      <a:pPr algn="ctr" fontAlgn="base"/>
                      <a:r>
                        <a:rPr lang="en-IN" sz="2400">
                          <a:effectLst/>
                          <a:latin typeface="Times New Roman" panose="02020603050405020304" pitchFamily="18" charset="0"/>
                          <a:cs typeface="Times New Roman" panose="02020603050405020304" pitchFamily="18" charset="0"/>
                        </a:rPr>
                        <a:t>&gt;</a:t>
                      </a:r>
                      <a:endParaRPr lang="en-IN" sz="2400" b="0">
                        <a:effectLst/>
                        <a:latin typeface="Times New Roman" panose="02020603050405020304" pitchFamily="18" charset="0"/>
                        <a:cs typeface="Times New Roman" panose="02020603050405020304" pitchFamily="18" charset="0"/>
                      </a:endParaRPr>
                    </a:p>
                  </a:txBody>
                  <a:tcPr marL="95250" marR="95250" marT="133350" marB="133350" anchor="ctr"/>
                </a:tc>
                <a:tc>
                  <a:txBody>
                    <a:bodyPr/>
                    <a:lstStyle/>
                    <a:p>
                      <a:pPr algn="ctr" fontAlgn="ctr"/>
                      <a:r>
                        <a:rPr lang="en-US" sz="2400" dirty="0">
                          <a:effectLst/>
                          <a:latin typeface="Times New Roman" panose="02020603050405020304" pitchFamily="18" charset="0"/>
                          <a:cs typeface="Times New Roman" panose="02020603050405020304" pitchFamily="18" charset="0"/>
                        </a:rPr>
                        <a:t>Greater than: True if the left operand is greater than the right</a:t>
                      </a:r>
                      <a:endParaRPr lang="en-US" sz="2400" b="0" dirty="0">
                        <a:effectLst/>
                        <a:latin typeface="Times New Roman" panose="02020603050405020304" pitchFamily="18" charset="0"/>
                        <a:cs typeface="Times New Roman" panose="02020603050405020304" pitchFamily="18" charset="0"/>
                      </a:endParaRPr>
                    </a:p>
                  </a:txBody>
                  <a:tcPr marL="95250" marR="95250" marT="133350" marB="133350" anchor="ctr"/>
                </a:tc>
                <a:tc>
                  <a:txBody>
                    <a:bodyPr/>
                    <a:lstStyle/>
                    <a:p>
                      <a:pPr algn="ctr" fontAlgn="ctr"/>
                      <a:r>
                        <a:rPr lang="en-IN" sz="2400">
                          <a:effectLst/>
                          <a:latin typeface="Times New Roman" panose="02020603050405020304" pitchFamily="18" charset="0"/>
                          <a:cs typeface="Times New Roman" panose="02020603050405020304" pitchFamily="18" charset="0"/>
                        </a:rPr>
                        <a:t>x &gt; y</a:t>
                      </a:r>
                      <a:endParaRPr lang="en-IN" sz="2400" b="0">
                        <a:effectLst/>
                        <a:latin typeface="Times New Roman" panose="02020603050405020304" pitchFamily="18" charset="0"/>
                        <a:cs typeface="Times New Roman" panose="02020603050405020304" pitchFamily="18" charset="0"/>
                      </a:endParaRPr>
                    </a:p>
                  </a:txBody>
                  <a:tcPr marL="95250" marR="95250" marT="133350" marB="133350" anchor="ctr"/>
                </a:tc>
                <a:extLst>
                  <a:ext uri="{0D108BD9-81ED-4DB2-BD59-A6C34878D82A}">
                    <a16:rowId xmlns:a16="http://schemas.microsoft.com/office/drawing/2014/main" val="2429946694"/>
                  </a:ext>
                </a:extLst>
              </a:tr>
              <a:tr h="399010">
                <a:tc>
                  <a:txBody>
                    <a:bodyPr/>
                    <a:lstStyle/>
                    <a:p>
                      <a:pPr algn="ctr" fontAlgn="base"/>
                      <a:r>
                        <a:rPr lang="en-IN" sz="2400">
                          <a:effectLst/>
                          <a:latin typeface="Times New Roman" panose="02020603050405020304" pitchFamily="18" charset="0"/>
                          <a:cs typeface="Times New Roman" panose="02020603050405020304" pitchFamily="18" charset="0"/>
                        </a:rPr>
                        <a:t>&lt;</a:t>
                      </a:r>
                      <a:endParaRPr lang="en-IN" sz="2400" b="0">
                        <a:effectLst/>
                        <a:latin typeface="Times New Roman" panose="02020603050405020304" pitchFamily="18" charset="0"/>
                        <a:cs typeface="Times New Roman" panose="02020603050405020304" pitchFamily="18" charset="0"/>
                      </a:endParaRPr>
                    </a:p>
                  </a:txBody>
                  <a:tcPr marL="95250" marR="95250" marT="133350" marB="133350" anchor="ctr"/>
                </a:tc>
                <a:tc>
                  <a:txBody>
                    <a:bodyPr/>
                    <a:lstStyle/>
                    <a:p>
                      <a:pPr algn="ctr" fontAlgn="ctr"/>
                      <a:r>
                        <a:rPr lang="en-US" sz="2400">
                          <a:effectLst/>
                          <a:latin typeface="Times New Roman" panose="02020603050405020304" pitchFamily="18" charset="0"/>
                          <a:cs typeface="Times New Roman" panose="02020603050405020304" pitchFamily="18" charset="0"/>
                        </a:rPr>
                        <a:t>Less than: True if the left operand is less than the right</a:t>
                      </a:r>
                      <a:endParaRPr lang="en-US" sz="2400" b="0">
                        <a:effectLst/>
                        <a:latin typeface="Times New Roman" panose="02020603050405020304" pitchFamily="18" charset="0"/>
                        <a:cs typeface="Times New Roman" panose="02020603050405020304" pitchFamily="18" charset="0"/>
                      </a:endParaRPr>
                    </a:p>
                  </a:txBody>
                  <a:tcPr marL="95250" marR="95250" marT="133350" marB="133350" anchor="ctr"/>
                </a:tc>
                <a:tc>
                  <a:txBody>
                    <a:bodyPr/>
                    <a:lstStyle/>
                    <a:p>
                      <a:pPr algn="ctr" fontAlgn="ctr"/>
                      <a:r>
                        <a:rPr lang="en-IN" sz="2400">
                          <a:effectLst/>
                          <a:latin typeface="Times New Roman" panose="02020603050405020304" pitchFamily="18" charset="0"/>
                          <a:cs typeface="Times New Roman" panose="02020603050405020304" pitchFamily="18" charset="0"/>
                        </a:rPr>
                        <a:t>x &lt; y</a:t>
                      </a:r>
                      <a:endParaRPr lang="en-IN" sz="2400" b="0">
                        <a:effectLst/>
                        <a:latin typeface="Times New Roman" panose="02020603050405020304" pitchFamily="18" charset="0"/>
                        <a:cs typeface="Times New Roman" panose="02020603050405020304" pitchFamily="18" charset="0"/>
                      </a:endParaRPr>
                    </a:p>
                  </a:txBody>
                  <a:tcPr marL="95250" marR="95250" marT="133350" marB="133350" anchor="ctr"/>
                </a:tc>
                <a:extLst>
                  <a:ext uri="{0D108BD9-81ED-4DB2-BD59-A6C34878D82A}">
                    <a16:rowId xmlns:a16="http://schemas.microsoft.com/office/drawing/2014/main" val="1301027544"/>
                  </a:ext>
                </a:extLst>
              </a:tr>
              <a:tr h="376150">
                <a:tc>
                  <a:txBody>
                    <a:bodyPr/>
                    <a:lstStyle/>
                    <a:p>
                      <a:pPr algn="ctr" fontAlgn="base"/>
                      <a:r>
                        <a:rPr lang="en-IN" sz="2400">
                          <a:effectLst/>
                          <a:latin typeface="Times New Roman" panose="02020603050405020304" pitchFamily="18" charset="0"/>
                          <a:cs typeface="Times New Roman" panose="02020603050405020304" pitchFamily="18" charset="0"/>
                        </a:rPr>
                        <a:t>==</a:t>
                      </a:r>
                      <a:endParaRPr lang="en-IN" sz="2400" b="0">
                        <a:effectLst/>
                        <a:latin typeface="Times New Roman" panose="02020603050405020304" pitchFamily="18" charset="0"/>
                        <a:cs typeface="Times New Roman" panose="02020603050405020304" pitchFamily="18" charset="0"/>
                      </a:endParaRPr>
                    </a:p>
                  </a:txBody>
                  <a:tcPr marL="95250" marR="95250" marT="133350" marB="133350" anchor="ctr"/>
                </a:tc>
                <a:tc>
                  <a:txBody>
                    <a:bodyPr/>
                    <a:lstStyle/>
                    <a:p>
                      <a:pPr algn="ctr" fontAlgn="ctr"/>
                      <a:r>
                        <a:rPr lang="en-US" sz="2400">
                          <a:effectLst/>
                          <a:latin typeface="Times New Roman" panose="02020603050405020304" pitchFamily="18" charset="0"/>
                          <a:cs typeface="Times New Roman" panose="02020603050405020304" pitchFamily="18" charset="0"/>
                        </a:rPr>
                        <a:t>Equal to: True if both operands are equal</a:t>
                      </a:r>
                      <a:endParaRPr lang="en-US" sz="2400" b="0">
                        <a:effectLst/>
                        <a:latin typeface="Times New Roman" panose="02020603050405020304" pitchFamily="18" charset="0"/>
                        <a:cs typeface="Times New Roman" panose="02020603050405020304" pitchFamily="18" charset="0"/>
                      </a:endParaRPr>
                    </a:p>
                  </a:txBody>
                  <a:tcPr marL="95250" marR="95250" marT="133350" marB="133350" anchor="ctr"/>
                </a:tc>
                <a:tc>
                  <a:txBody>
                    <a:bodyPr/>
                    <a:lstStyle/>
                    <a:p>
                      <a:pPr algn="ctr" fontAlgn="ctr"/>
                      <a:r>
                        <a:rPr lang="en-IN" sz="2400">
                          <a:effectLst/>
                          <a:latin typeface="Times New Roman" panose="02020603050405020304" pitchFamily="18" charset="0"/>
                          <a:cs typeface="Times New Roman" panose="02020603050405020304" pitchFamily="18" charset="0"/>
                        </a:rPr>
                        <a:t>x == y</a:t>
                      </a:r>
                      <a:endParaRPr lang="en-IN" sz="2400" b="0">
                        <a:effectLst/>
                        <a:latin typeface="Times New Roman" panose="02020603050405020304" pitchFamily="18" charset="0"/>
                        <a:cs typeface="Times New Roman" panose="02020603050405020304" pitchFamily="18" charset="0"/>
                      </a:endParaRPr>
                    </a:p>
                  </a:txBody>
                  <a:tcPr marL="95250" marR="95250" marT="133350" marB="133350" anchor="ctr"/>
                </a:tc>
                <a:extLst>
                  <a:ext uri="{0D108BD9-81ED-4DB2-BD59-A6C34878D82A}">
                    <a16:rowId xmlns:a16="http://schemas.microsoft.com/office/drawing/2014/main" val="2558817842"/>
                  </a:ext>
                </a:extLst>
              </a:tr>
              <a:tr h="367145">
                <a:tc>
                  <a:txBody>
                    <a:bodyPr/>
                    <a:lstStyle/>
                    <a:p>
                      <a:pPr algn="ctr" fontAlgn="base"/>
                      <a:r>
                        <a:rPr lang="en-IN" sz="2400">
                          <a:effectLst/>
                          <a:latin typeface="Times New Roman" panose="02020603050405020304" pitchFamily="18" charset="0"/>
                          <a:cs typeface="Times New Roman" panose="02020603050405020304" pitchFamily="18" charset="0"/>
                        </a:rPr>
                        <a:t>!=</a:t>
                      </a:r>
                      <a:endParaRPr lang="en-IN" sz="2400" b="0">
                        <a:effectLst/>
                        <a:latin typeface="Times New Roman" panose="02020603050405020304" pitchFamily="18" charset="0"/>
                        <a:cs typeface="Times New Roman" panose="02020603050405020304" pitchFamily="18" charset="0"/>
                      </a:endParaRPr>
                    </a:p>
                  </a:txBody>
                  <a:tcPr marL="95250" marR="95250" marT="133350" marB="133350" anchor="ctr"/>
                </a:tc>
                <a:tc>
                  <a:txBody>
                    <a:bodyPr/>
                    <a:lstStyle/>
                    <a:p>
                      <a:pPr algn="ctr" fontAlgn="ctr"/>
                      <a:r>
                        <a:rPr lang="en-US" sz="2400">
                          <a:effectLst/>
                          <a:latin typeface="Times New Roman" panose="02020603050405020304" pitchFamily="18" charset="0"/>
                          <a:cs typeface="Times New Roman" panose="02020603050405020304" pitchFamily="18" charset="0"/>
                        </a:rPr>
                        <a:t>Not equal to – True if operands are not equal</a:t>
                      </a:r>
                      <a:endParaRPr lang="en-US" sz="2400" b="0">
                        <a:effectLst/>
                        <a:latin typeface="Times New Roman" panose="02020603050405020304" pitchFamily="18" charset="0"/>
                        <a:cs typeface="Times New Roman" panose="02020603050405020304" pitchFamily="18" charset="0"/>
                      </a:endParaRPr>
                    </a:p>
                  </a:txBody>
                  <a:tcPr marL="95250" marR="95250" marT="133350" marB="133350" anchor="ctr"/>
                </a:tc>
                <a:tc>
                  <a:txBody>
                    <a:bodyPr/>
                    <a:lstStyle/>
                    <a:p>
                      <a:pPr algn="ctr" fontAlgn="ctr"/>
                      <a:r>
                        <a:rPr lang="en-IN" sz="2400">
                          <a:effectLst/>
                          <a:latin typeface="Times New Roman" panose="02020603050405020304" pitchFamily="18" charset="0"/>
                          <a:cs typeface="Times New Roman" panose="02020603050405020304" pitchFamily="18" charset="0"/>
                        </a:rPr>
                        <a:t>x != y</a:t>
                      </a:r>
                      <a:endParaRPr lang="en-IN" sz="2400" b="0">
                        <a:effectLst/>
                        <a:latin typeface="Times New Roman" panose="02020603050405020304" pitchFamily="18" charset="0"/>
                        <a:cs typeface="Times New Roman" panose="02020603050405020304" pitchFamily="18" charset="0"/>
                      </a:endParaRPr>
                    </a:p>
                  </a:txBody>
                  <a:tcPr marL="95250" marR="95250" marT="133350" marB="133350" anchor="ctr"/>
                </a:tc>
                <a:extLst>
                  <a:ext uri="{0D108BD9-81ED-4DB2-BD59-A6C34878D82A}">
                    <a16:rowId xmlns:a16="http://schemas.microsoft.com/office/drawing/2014/main" val="2664088080"/>
                  </a:ext>
                </a:extLst>
              </a:tr>
              <a:tr h="711362">
                <a:tc>
                  <a:txBody>
                    <a:bodyPr/>
                    <a:lstStyle/>
                    <a:p>
                      <a:pPr algn="ctr" fontAlgn="base"/>
                      <a:r>
                        <a:rPr lang="en-IN" sz="2400">
                          <a:effectLst/>
                          <a:latin typeface="Times New Roman" panose="02020603050405020304" pitchFamily="18" charset="0"/>
                          <a:cs typeface="Times New Roman" panose="02020603050405020304" pitchFamily="18" charset="0"/>
                        </a:rPr>
                        <a:t>&gt;=</a:t>
                      </a:r>
                      <a:endParaRPr lang="en-IN" sz="2400" b="0">
                        <a:effectLst/>
                        <a:latin typeface="Times New Roman" panose="02020603050405020304" pitchFamily="18" charset="0"/>
                        <a:cs typeface="Times New Roman" panose="02020603050405020304" pitchFamily="18" charset="0"/>
                      </a:endParaRPr>
                    </a:p>
                  </a:txBody>
                  <a:tcPr marL="95250" marR="95250" marT="133350" marB="133350" anchor="ctr"/>
                </a:tc>
                <a:tc>
                  <a:txBody>
                    <a:bodyPr/>
                    <a:lstStyle/>
                    <a:p>
                      <a:pPr algn="ctr" fontAlgn="ctr"/>
                      <a:r>
                        <a:rPr lang="en-US" sz="2400">
                          <a:effectLst/>
                          <a:latin typeface="Times New Roman" panose="02020603050405020304" pitchFamily="18" charset="0"/>
                          <a:cs typeface="Times New Roman" panose="02020603050405020304" pitchFamily="18" charset="0"/>
                        </a:rPr>
                        <a:t>Greater than or equal to: True if left operand is greater than or equal to the right</a:t>
                      </a:r>
                      <a:endParaRPr lang="en-US" sz="2400" b="0">
                        <a:effectLst/>
                        <a:latin typeface="Times New Roman" panose="02020603050405020304" pitchFamily="18" charset="0"/>
                        <a:cs typeface="Times New Roman" panose="02020603050405020304" pitchFamily="18" charset="0"/>
                      </a:endParaRPr>
                    </a:p>
                  </a:txBody>
                  <a:tcPr marL="95250" marR="95250" marT="133350" marB="133350" anchor="ctr"/>
                </a:tc>
                <a:tc>
                  <a:txBody>
                    <a:bodyPr/>
                    <a:lstStyle/>
                    <a:p>
                      <a:pPr algn="ctr" fontAlgn="ctr"/>
                      <a:r>
                        <a:rPr lang="en-IN" sz="2400" dirty="0">
                          <a:effectLst/>
                          <a:latin typeface="Times New Roman" panose="02020603050405020304" pitchFamily="18" charset="0"/>
                          <a:cs typeface="Times New Roman" panose="02020603050405020304" pitchFamily="18" charset="0"/>
                        </a:rPr>
                        <a:t>x &gt;= y</a:t>
                      </a:r>
                      <a:endParaRPr lang="en-IN" sz="2400" b="0" dirty="0">
                        <a:effectLst/>
                        <a:latin typeface="Times New Roman" panose="02020603050405020304" pitchFamily="18" charset="0"/>
                        <a:cs typeface="Times New Roman" panose="02020603050405020304" pitchFamily="18" charset="0"/>
                      </a:endParaRPr>
                    </a:p>
                  </a:txBody>
                  <a:tcPr marL="95250" marR="95250" marT="133350" marB="133350" anchor="ctr"/>
                </a:tc>
                <a:extLst>
                  <a:ext uri="{0D108BD9-81ED-4DB2-BD59-A6C34878D82A}">
                    <a16:rowId xmlns:a16="http://schemas.microsoft.com/office/drawing/2014/main" val="1640149845"/>
                  </a:ext>
                </a:extLst>
              </a:tr>
              <a:tr h="711362">
                <a:tc>
                  <a:txBody>
                    <a:bodyPr/>
                    <a:lstStyle/>
                    <a:p>
                      <a:pPr algn="ctr" fontAlgn="base"/>
                      <a:r>
                        <a:rPr lang="en-IN" sz="2400">
                          <a:effectLst/>
                          <a:latin typeface="Times New Roman" panose="02020603050405020304" pitchFamily="18" charset="0"/>
                          <a:cs typeface="Times New Roman" panose="02020603050405020304" pitchFamily="18" charset="0"/>
                        </a:rPr>
                        <a:t>&lt;=</a:t>
                      </a:r>
                      <a:endParaRPr lang="en-IN" sz="2400" b="0">
                        <a:effectLst/>
                        <a:latin typeface="Times New Roman" panose="02020603050405020304" pitchFamily="18" charset="0"/>
                        <a:cs typeface="Times New Roman" panose="02020603050405020304" pitchFamily="18" charset="0"/>
                      </a:endParaRPr>
                    </a:p>
                  </a:txBody>
                  <a:tcPr marL="95250" marR="95250" marT="133350" marB="133350" anchor="ctr"/>
                </a:tc>
                <a:tc>
                  <a:txBody>
                    <a:bodyPr/>
                    <a:lstStyle/>
                    <a:p>
                      <a:pPr algn="ctr" fontAlgn="ctr"/>
                      <a:r>
                        <a:rPr lang="en-US" sz="2400">
                          <a:effectLst/>
                          <a:latin typeface="Times New Roman" panose="02020603050405020304" pitchFamily="18" charset="0"/>
                          <a:cs typeface="Times New Roman" panose="02020603050405020304" pitchFamily="18" charset="0"/>
                        </a:rPr>
                        <a:t>Less than or equal to: True if left operand is less than or equal to the right</a:t>
                      </a:r>
                      <a:endParaRPr lang="en-US" sz="2400" b="0">
                        <a:effectLst/>
                        <a:latin typeface="Times New Roman" panose="02020603050405020304" pitchFamily="18" charset="0"/>
                        <a:cs typeface="Times New Roman" panose="02020603050405020304" pitchFamily="18" charset="0"/>
                      </a:endParaRPr>
                    </a:p>
                  </a:txBody>
                  <a:tcPr marL="95250" marR="95250" marT="133350" marB="133350" anchor="ctr"/>
                </a:tc>
                <a:tc>
                  <a:txBody>
                    <a:bodyPr/>
                    <a:lstStyle/>
                    <a:p>
                      <a:pPr algn="ctr" fontAlgn="ctr"/>
                      <a:r>
                        <a:rPr lang="en-IN" sz="2400" dirty="0">
                          <a:effectLst/>
                          <a:latin typeface="Times New Roman" panose="02020603050405020304" pitchFamily="18" charset="0"/>
                          <a:cs typeface="Times New Roman" panose="02020603050405020304" pitchFamily="18" charset="0"/>
                        </a:rPr>
                        <a:t>x &lt;= y</a:t>
                      </a:r>
                      <a:endParaRPr lang="en-IN" sz="2400" b="0" dirty="0">
                        <a:effectLst/>
                        <a:latin typeface="Times New Roman" panose="02020603050405020304" pitchFamily="18" charset="0"/>
                        <a:cs typeface="Times New Roman" panose="02020603050405020304" pitchFamily="18" charset="0"/>
                      </a:endParaRPr>
                    </a:p>
                  </a:txBody>
                  <a:tcPr marL="95250" marR="95250" marT="133350" marB="133350" anchor="ctr"/>
                </a:tc>
                <a:extLst>
                  <a:ext uri="{0D108BD9-81ED-4DB2-BD59-A6C34878D82A}">
                    <a16:rowId xmlns:a16="http://schemas.microsoft.com/office/drawing/2014/main" val="2748666630"/>
                  </a:ext>
                </a:extLst>
              </a:tr>
            </a:tbl>
          </a:graphicData>
        </a:graphic>
      </p:graphicFrame>
    </p:spTree>
    <p:extLst>
      <p:ext uri="{BB962C8B-B14F-4D97-AF65-F5344CB8AC3E}">
        <p14:creationId xmlns:p14="http://schemas.microsoft.com/office/powerpoint/2010/main" val="2377203074"/>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109" y="180109"/>
            <a:ext cx="11748655" cy="581891"/>
          </a:xfrm>
        </p:spPr>
        <p:txBody>
          <a:bodyPr>
            <a:normAutofit fontScale="90000"/>
          </a:bodyPr>
          <a:lstStyle/>
          <a:p>
            <a:r>
              <a:rPr lang="en-US" dirty="0">
                <a:latin typeface="Times New Roman" panose="02020603050405020304" pitchFamily="18" charset="0"/>
                <a:cs typeface="Times New Roman" panose="02020603050405020304" pitchFamily="18" charset="0"/>
              </a:rPr>
              <a:t>Accessing Key Value Pairs in a Dictionary</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80109" y="886690"/>
            <a:ext cx="11748655" cy="5777345"/>
          </a:xfrm>
        </p:spPr>
        <p:txBody>
          <a:bodyPr/>
          <a:lstStyle/>
          <a:p>
            <a:pPr marL="0" indent="0">
              <a:buNone/>
            </a:pPr>
            <a:r>
              <a:rPr lang="en-US" dirty="0">
                <a:latin typeface="Times New Roman" panose="02020603050405020304" pitchFamily="18" charset="0"/>
                <a:cs typeface="Times New Roman" panose="02020603050405020304" pitchFamily="18" charset="0"/>
              </a:rPr>
              <a:t>Each individual </a:t>
            </a:r>
            <a:r>
              <a:rPr lang="en-US" dirty="0" err="1">
                <a:latin typeface="Times New Roman" panose="02020603050405020304" pitchFamily="18" charset="0"/>
                <a:cs typeface="Times New Roman" panose="02020603050405020304" pitchFamily="18" charset="0"/>
              </a:rPr>
              <a:t>key:value</a:t>
            </a:r>
            <a:r>
              <a:rPr lang="en-US" dirty="0">
                <a:latin typeface="Times New Roman" panose="02020603050405020304" pitchFamily="18" charset="0"/>
                <a:cs typeface="Times New Roman" panose="02020603050405020304" pitchFamily="18" charset="0"/>
              </a:rPr>
              <a:t> pair in a dictionary can be accessed through keys by specifying it inside square brackets. </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err="1">
                <a:latin typeface="Times New Roman" panose="02020603050405020304" pitchFamily="18" charset="0"/>
                <a:cs typeface="Times New Roman" panose="02020603050405020304" pitchFamily="18" charset="0"/>
              </a:rPr>
              <a:t>Synatx</a:t>
            </a: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dictionaryname</a:t>
            </a:r>
            <a:r>
              <a:rPr lang="en-US" dirty="0">
                <a:latin typeface="Times New Roman" panose="02020603050405020304" pitchFamily="18" charset="0"/>
                <a:cs typeface="Times New Roman" panose="02020603050405020304" pitchFamily="18" charset="0"/>
              </a:rPr>
              <a:t>[key]</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Example</a:t>
            </a:r>
          </a:p>
          <a:p>
            <a:pPr marL="0" indent="0">
              <a:buNone/>
            </a:pPr>
            <a:r>
              <a:rPr lang="en-US" dirty="0">
                <a:latin typeface="Times New Roman" panose="02020603050405020304" pitchFamily="18" charset="0"/>
                <a:cs typeface="Times New Roman" panose="02020603050405020304" pitchFamily="18" charset="0"/>
              </a:rPr>
              <a:t>		marks={1:90,	2:78,		3:94,		4:65}</a:t>
            </a:r>
          </a:p>
          <a:p>
            <a:pPr marL="0" indent="0">
              <a:buNone/>
            </a:pPr>
            <a:r>
              <a:rPr lang="en-US" dirty="0">
                <a:latin typeface="Times New Roman" panose="02020603050405020304" pitchFamily="18" charset="0"/>
                <a:cs typeface="Times New Roman" panose="02020603050405020304" pitchFamily="18" charset="0"/>
              </a:rPr>
              <a:t>		print(marks[3])</a:t>
            </a:r>
          </a:p>
        </p:txBody>
      </p:sp>
    </p:spTree>
    <p:extLst>
      <p:ext uri="{BB962C8B-B14F-4D97-AF65-F5344CB8AC3E}">
        <p14:creationId xmlns:p14="http://schemas.microsoft.com/office/powerpoint/2010/main" val="404416528"/>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109" y="180109"/>
            <a:ext cx="11748655" cy="581891"/>
          </a:xfrm>
        </p:spPr>
        <p:txBody>
          <a:bodyPr>
            <a:normAutofit fontScale="90000"/>
          </a:bodyPr>
          <a:lstStyle/>
          <a:p>
            <a:r>
              <a:rPr lang="en-US" dirty="0">
                <a:latin typeface="Times New Roman" panose="02020603050405020304" pitchFamily="18" charset="0"/>
                <a:cs typeface="Times New Roman" panose="02020603050405020304" pitchFamily="18" charset="0"/>
              </a:rPr>
              <a:t>Adding or Modifying Key Value Pairs in a Dictionary</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80109" y="886690"/>
            <a:ext cx="11748655" cy="5777345"/>
          </a:xfrm>
        </p:spPr>
        <p:txBody>
          <a:bodyPr/>
          <a:lstStyle/>
          <a:p>
            <a:pPr marL="0" indent="0">
              <a:buNone/>
            </a:pPr>
            <a:r>
              <a:rPr lang="en-US" dirty="0">
                <a:latin typeface="Times New Roman" panose="02020603050405020304" pitchFamily="18" charset="0"/>
                <a:cs typeface="Times New Roman" panose="02020603050405020304" pitchFamily="18" charset="0"/>
              </a:rPr>
              <a:t>Dictionaries are mutable which implies that the contents of the dictionary can be changed after it has been created.</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Syntax:</a:t>
            </a:r>
          </a:p>
          <a:p>
            <a:pPr marL="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dictionaryname</a:t>
            </a:r>
            <a:r>
              <a:rPr lang="en-US" dirty="0">
                <a:latin typeface="Times New Roman" panose="02020603050405020304" pitchFamily="18" charset="0"/>
                <a:cs typeface="Times New Roman" panose="02020603050405020304" pitchFamily="18" charset="0"/>
              </a:rPr>
              <a:t>[key]=value</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Example</a:t>
            </a:r>
          </a:p>
          <a:p>
            <a:pPr marL="0" indent="0">
              <a:buNone/>
            </a:pPr>
            <a:r>
              <a:rPr lang="en-US" dirty="0">
                <a:latin typeface="Times New Roman" panose="02020603050405020304" pitchFamily="18" charset="0"/>
                <a:cs typeface="Times New Roman" panose="02020603050405020304" pitchFamily="18" charset="0"/>
              </a:rPr>
              <a:t>		marks={1:90,	2:78,		3:94,		4:65}</a:t>
            </a:r>
          </a:p>
          <a:p>
            <a:pPr marL="0" indent="0">
              <a:buNone/>
            </a:pPr>
            <a:r>
              <a:rPr lang="en-US" dirty="0">
                <a:latin typeface="Times New Roman" panose="02020603050405020304" pitchFamily="18" charset="0"/>
                <a:cs typeface="Times New Roman" panose="02020603050405020304" pitchFamily="18" charset="0"/>
              </a:rPr>
              <a:t>		marks[2]=76</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10187782"/>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109" y="180109"/>
            <a:ext cx="11748655" cy="581891"/>
          </a:xfrm>
        </p:spPr>
        <p:txBody>
          <a:bodyPr>
            <a:normAutofit fontScale="90000"/>
          </a:bodyPr>
          <a:lstStyle/>
          <a:p>
            <a:r>
              <a:rPr lang="en-US" dirty="0">
                <a:latin typeface="Times New Roman" panose="02020603050405020304" pitchFamily="18" charset="0"/>
                <a:cs typeface="Times New Roman" panose="02020603050405020304" pitchFamily="18" charset="0"/>
              </a:rPr>
              <a:t>Built in functions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80109" y="886690"/>
            <a:ext cx="11748655" cy="5777345"/>
          </a:xfrm>
        </p:spPr>
        <p:txBody>
          <a:bodyPr/>
          <a:lstStyle/>
          <a:p>
            <a:pPr marL="0" fontAlgn="t">
              <a:spcBef>
                <a:spcPts val="0"/>
              </a:spcBef>
            </a:pPr>
            <a:r>
              <a:rPr lang="en-US" dirty="0" err="1">
                <a:solidFill>
                  <a:srgbClr val="000000"/>
                </a:solidFill>
                <a:latin typeface="Times New Roman" panose="02020603050405020304" pitchFamily="18" charset="0"/>
                <a:cs typeface="Times New Roman" panose="02020603050405020304" pitchFamily="18" charset="0"/>
              </a:rPr>
              <a:t>len</a:t>
            </a:r>
            <a:r>
              <a:rPr lang="en-US" dirty="0">
                <a:solidFill>
                  <a:srgbClr val="000000"/>
                </a:solidFill>
                <a:latin typeface="Times New Roman" panose="02020603050405020304" pitchFamily="18" charset="0"/>
                <a:cs typeface="Times New Roman" panose="02020603050405020304" pitchFamily="18" charset="0"/>
              </a:rPr>
              <a:t>()-This method is used to calculate the total length dictionary</a:t>
            </a:r>
            <a:endParaRPr lang="en-IN" sz="2000" dirty="0">
              <a:latin typeface="Arial" panose="020B0604020202020204" pitchFamily="34" charset="0"/>
            </a:endParaRPr>
          </a:p>
          <a:p>
            <a:pPr marL="0" indent="0" fontAlgn="t">
              <a:spcBef>
                <a:spcPts val="0"/>
              </a:spcBef>
              <a:buNone/>
            </a:pPr>
            <a:r>
              <a:rPr lang="en-US" dirty="0">
                <a:solidFill>
                  <a:srgbClr val="000000"/>
                </a:solidFill>
                <a:latin typeface="Times New Roman" panose="02020603050405020304" pitchFamily="18" charset="0"/>
                <a:cs typeface="Times New Roman" panose="02020603050405020304" pitchFamily="18" charset="0"/>
              </a:rPr>
              <a:t>d1={1:4,	  2:3,	3:5,	4:2,	5:4,	6:5]</a:t>
            </a:r>
            <a:endParaRPr lang="en-IN" sz="2000" dirty="0">
              <a:latin typeface="Arial" panose="020B0604020202020204" pitchFamily="34" charset="0"/>
            </a:endParaRPr>
          </a:p>
          <a:p>
            <a:pPr marL="0" indent="0" fontAlgn="t">
              <a:spcBef>
                <a:spcPts val="0"/>
              </a:spcBef>
              <a:buNone/>
            </a:pPr>
            <a:r>
              <a:rPr lang="en-US">
                <a:solidFill>
                  <a:srgbClr val="000000"/>
                </a:solidFill>
                <a:latin typeface="Times New Roman" panose="02020603050405020304" pitchFamily="18" charset="0"/>
                <a:cs typeface="Times New Roman" panose="02020603050405020304" pitchFamily="18" charset="0"/>
              </a:rPr>
              <a:t>len(list1</a:t>
            </a:r>
            <a:r>
              <a:rPr lang="en-US" dirty="0">
                <a:solidFill>
                  <a:srgbClr val="000000"/>
                </a:solidFill>
                <a:latin typeface="Times New Roman" panose="02020603050405020304" pitchFamily="18" charset="0"/>
                <a:cs typeface="Times New Roman" panose="02020603050405020304" pitchFamily="18" charset="0"/>
              </a:rPr>
              <a:t>)=6</a:t>
            </a:r>
          </a:p>
          <a:p>
            <a:pPr marL="0" indent="0" fontAlgn="t">
              <a:spcBef>
                <a:spcPts val="0"/>
              </a:spcBef>
              <a:buNone/>
            </a:pPr>
            <a:endParaRPr lang="en-IN" sz="2000" dirty="0">
              <a:latin typeface="Arial" panose="020B0604020202020204" pitchFamily="34" charset="0"/>
            </a:endParaRPr>
          </a:p>
          <a:p>
            <a:pPr marL="0" fontAlgn="t">
              <a:spcBef>
                <a:spcPts val="0"/>
              </a:spcBef>
            </a:pPr>
            <a:r>
              <a:rPr lang="en-US" dirty="0">
                <a:solidFill>
                  <a:srgbClr val="000000"/>
                </a:solidFill>
                <a:latin typeface="Times New Roman" panose="02020603050405020304" pitchFamily="18" charset="0"/>
                <a:cs typeface="Times New Roman" panose="02020603050405020304" pitchFamily="18" charset="0"/>
              </a:rPr>
              <a:t>sorted()-The sorted function returns a sorted dictionary of the specified </a:t>
            </a:r>
            <a:r>
              <a:rPr lang="en-US" dirty="0" err="1">
                <a:solidFill>
                  <a:srgbClr val="000000"/>
                </a:solidFill>
                <a:latin typeface="Times New Roman" panose="02020603050405020304" pitchFamily="18" charset="0"/>
                <a:cs typeface="Times New Roman" panose="02020603050405020304" pitchFamily="18" charset="0"/>
              </a:rPr>
              <a:t>iterable</a:t>
            </a:r>
            <a:r>
              <a:rPr lang="en-US" dirty="0">
                <a:solidFill>
                  <a:srgbClr val="000000"/>
                </a:solidFill>
                <a:latin typeface="Times New Roman" panose="02020603050405020304" pitchFamily="18" charset="0"/>
                <a:cs typeface="Times New Roman" panose="02020603050405020304" pitchFamily="18" charset="0"/>
              </a:rPr>
              <a:t> object</a:t>
            </a:r>
            <a:endParaRPr lang="en-IN" sz="2000" dirty="0">
              <a:latin typeface="Arial" panose="020B0604020202020204" pitchFamily="34" charset="0"/>
            </a:endParaRPr>
          </a:p>
          <a:p>
            <a:pPr marL="0" indent="0" fontAlgn="t">
              <a:spcBef>
                <a:spcPts val="0"/>
              </a:spcBef>
              <a:buNone/>
            </a:pPr>
            <a:r>
              <a:rPr lang="en-US" dirty="0">
                <a:solidFill>
                  <a:srgbClr val="000000"/>
                </a:solidFill>
                <a:latin typeface="Times New Roman" panose="02020603050405020304" pitchFamily="18" charset="0"/>
                <a:cs typeface="Times New Roman" panose="02020603050405020304" pitchFamily="18" charset="0"/>
              </a:rPr>
              <a:t>d2=sorted(d1)</a:t>
            </a:r>
            <a:endParaRPr lang="en-IN" sz="2000" dirty="0">
              <a:latin typeface="Arial" panose="020B0604020202020204" pitchFamily="34" charset="0"/>
            </a:endParaRP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0709230"/>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108" y="166255"/>
            <a:ext cx="11748655" cy="221672"/>
          </a:xfrm>
        </p:spPr>
        <p:txBody>
          <a:bodyPr>
            <a:normAutofit fontScale="90000"/>
          </a:bodyPr>
          <a:lstStyle/>
          <a:p>
            <a:r>
              <a:rPr lang="en-US" dirty="0">
                <a:latin typeface="Times New Roman" panose="02020603050405020304" pitchFamily="18" charset="0"/>
                <a:cs typeface="Times New Roman" panose="02020603050405020304" pitchFamily="18" charset="0"/>
              </a:rPr>
              <a:t>Dictionary Methods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80109" y="512618"/>
            <a:ext cx="11748655" cy="5721927"/>
          </a:xfrm>
        </p:spPr>
        <p:txBody>
          <a:bodyPr/>
          <a:lstStyle/>
          <a:p>
            <a:pPr marL="0" indent="0">
              <a:buNone/>
            </a:pPr>
            <a:r>
              <a:rPr lang="en-US" dirty="0">
                <a:latin typeface="Times New Roman" panose="02020603050405020304" pitchFamily="18" charset="0"/>
                <a:cs typeface="Times New Roman" panose="02020603050405020304" pitchFamily="18" charset="0"/>
              </a:rPr>
              <a:t>Python provides very useful built </a:t>
            </a:r>
            <a:r>
              <a:rPr lang="en-US">
                <a:latin typeface="Times New Roman" panose="02020603050405020304" pitchFamily="18" charset="0"/>
                <a:cs typeface="Times New Roman" panose="02020603050405020304" pitchFamily="18" charset="0"/>
              </a:rPr>
              <a:t>in list </a:t>
            </a:r>
            <a:r>
              <a:rPr lang="en-US" dirty="0">
                <a:latin typeface="Times New Roman" panose="02020603050405020304" pitchFamily="18" charset="0"/>
                <a:cs typeface="Times New Roman" panose="02020603050405020304" pitchFamily="18" charset="0"/>
              </a:rPr>
              <a:t>methods to work with dictionary.</a:t>
            </a:r>
          </a:p>
          <a:p>
            <a:pPr marL="0" indent="0">
              <a:buNone/>
            </a:pPr>
            <a:endParaRPr lang="en-US" dirty="0">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332039015"/>
              </p:ext>
            </p:extLst>
          </p:nvPr>
        </p:nvGraphicFramePr>
        <p:xfrm>
          <a:off x="180108" y="955966"/>
          <a:ext cx="11748656" cy="4937760"/>
        </p:xfrm>
        <a:graphic>
          <a:graphicData uri="http://schemas.openxmlformats.org/drawingml/2006/table">
            <a:tbl>
              <a:tblPr firstRow="1" bandRow="1">
                <a:tableStyleId>{5940675A-B579-460E-94D1-54222C63F5DA}</a:tableStyleId>
              </a:tblPr>
              <a:tblGrid>
                <a:gridCol w="7176656">
                  <a:extLst>
                    <a:ext uri="{9D8B030D-6E8A-4147-A177-3AD203B41FA5}">
                      <a16:colId xmlns:a16="http://schemas.microsoft.com/office/drawing/2014/main" val="3788893572"/>
                    </a:ext>
                  </a:extLst>
                </a:gridCol>
                <a:gridCol w="4572000">
                  <a:extLst>
                    <a:ext uri="{9D8B030D-6E8A-4147-A177-3AD203B41FA5}">
                      <a16:colId xmlns:a16="http://schemas.microsoft.com/office/drawing/2014/main" val="1801600910"/>
                    </a:ext>
                  </a:extLst>
                </a:gridCol>
              </a:tblGrid>
              <a:tr h="460752">
                <a:tc>
                  <a:txBody>
                    <a:bodyPr/>
                    <a:lstStyle/>
                    <a:p>
                      <a:pPr algn="l"/>
                      <a:r>
                        <a:rPr lang="en-US" sz="2400" b="1" dirty="0">
                          <a:latin typeface="Times New Roman" panose="02020603050405020304" pitchFamily="18" charset="0"/>
                          <a:cs typeface="Times New Roman" panose="02020603050405020304" pitchFamily="18" charset="0"/>
                        </a:rPr>
                        <a:t>keys()-</a:t>
                      </a:r>
                      <a:r>
                        <a:rPr lang="en-US" sz="2400" b="0" dirty="0">
                          <a:latin typeface="Times New Roman" panose="02020603050405020304" pitchFamily="18" charset="0"/>
                          <a:cs typeface="Times New Roman" panose="02020603050405020304" pitchFamily="18" charset="0"/>
                        </a:rPr>
                        <a:t>The</a:t>
                      </a:r>
                      <a:r>
                        <a:rPr lang="en-US" sz="2400" b="0" baseline="0" dirty="0">
                          <a:latin typeface="Times New Roman" panose="02020603050405020304" pitchFamily="18" charset="0"/>
                          <a:cs typeface="Times New Roman" panose="02020603050405020304" pitchFamily="18" charset="0"/>
                        </a:rPr>
                        <a:t> keys() method extracts the keys of the dictionary and returns </a:t>
                      </a:r>
                      <a:r>
                        <a:rPr lang="en-US" sz="2400" b="0" baseline="0">
                          <a:latin typeface="Times New Roman" panose="02020603050405020304" pitchFamily="18" charset="0"/>
                          <a:cs typeface="Times New Roman" panose="02020603050405020304" pitchFamily="18" charset="0"/>
                        </a:rPr>
                        <a:t>the list </a:t>
                      </a:r>
                      <a:r>
                        <a:rPr lang="en-US" sz="2400" b="0" baseline="0" dirty="0">
                          <a:latin typeface="Times New Roman" panose="02020603050405020304" pitchFamily="18" charset="0"/>
                          <a:cs typeface="Times New Roman" panose="02020603050405020304" pitchFamily="18" charset="0"/>
                        </a:rPr>
                        <a:t>of keys as a view object</a:t>
                      </a:r>
                      <a:endParaRPr lang="en-IN" sz="2400" b="1" dirty="0">
                        <a:latin typeface="Times New Roman" panose="02020603050405020304" pitchFamily="18" charset="0"/>
                        <a:cs typeface="Times New Roman" panose="02020603050405020304" pitchFamily="18" charset="0"/>
                      </a:endParaRPr>
                    </a:p>
                  </a:txBody>
                  <a:tcPr/>
                </a:tc>
                <a:tc>
                  <a:txBody>
                    <a:bodyPr/>
                    <a:lstStyle/>
                    <a:p>
                      <a:pPr algn="l"/>
                      <a:r>
                        <a:rPr lang="en-US" sz="2400" dirty="0">
                          <a:latin typeface="Times New Roman" panose="02020603050405020304" pitchFamily="18" charset="0"/>
                          <a:cs typeface="Times New Roman" panose="02020603050405020304" pitchFamily="18" charset="0"/>
                        </a:rPr>
                        <a:t>d={1:10,2:20}</a:t>
                      </a:r>
                      <a:r>
                        <a:rPr lang="en-US" sz="2400" baseline="0" dirty="0">
                          <a:latin typeface="Times New Roman" panose="02020603050405020304" pitchFamily="18" charset="0"/>
                          <a:cs typeface="Times New Roman" panose="02020603050405020304" pitchFamily="18" charset="0"/>
                        </a:rPr>
                        <a:t>      print(</a:t>
                      </a:r>
                      <a:r>
                        <a:rPr lang="en-US" sz="2400" baseline="0" dirty="0" err="1">
                          <a:latin typeface="Times New Roman" panose="02020603050405020304" pitchFamily="18" charset="0"/>
                          <a:cs typeface="Times New Roman" panose="02020603050405020304" pitchFamily="18" charset="0"/>
                        </a:rPr>
                        <a:t>d.keys</a:t>
                      </a:r>
                      <a:r>
                        <a:rPr lang="en-US" sz="2400" baseline="0"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15509181"/>
                  </a:ext>
                </a:extLst>
              </a:tr>
              <a:tr h="473918">
                <a:tc>
                  <a:txBody>
                    <a:bodyPr/>
                    <a:lstStyle/>
                    <a:p>
                      <a:pPr algn="l"/>
                      <a:r>
                        <a:rPr lang="en-US" sz="2400" b="1" dirty="0">
                          <a:latin typeface="Times New Roman" panose="02020603050405020304" pitchFamily="18" charset="0"/>
                          <a:cs typeface="Times New Roman" panose="02020603050405020304" pitchFamily="18" charset="0"/>
                        </a:rPr>
                        <a:t>values()-</a:t>
                      </a:r>
                      <a:r>
                        <a:rPr lang="en-US" sz="2400" b="0" dirty="0">
                          <a:latin typeface="Times New Roman" panose="02020603050405020304" pitchFamily="18" charset="0"/>
                          <a:cs typeface="Times New Roman" panose="02020603050405020304" pitchFamily="18" charset="0"/>
                        </a:rPr>
                        <a:t>The values() method returns a view object that displays </a:t>
                      </a:r>
                      <a:r>
                        <a:rPr lang="en-US" sz="2400" b="0">
                          <a:latin typeface="Times New Roman" panose="02020603050405020304" pitchFamily="18" charset="0"/>
                          <a:cs typeface="Times New Roman" panose="02020603050405020304" pitchFamily="18" charset="0"/>
                        </a:rPr>
                        <a:t>a list </a:t>
                      </a:r>
                      <a:r>
                        <a:rPr lang="en-US" sz="2400" b="0" dirty="0">
                          <a:latin typeface="Times New Roman" panose="02020603050405020304" pitchFamily="18" charset="0"/>
                          <a:cs typeface="Times New Roman" panose="02020603050405020304" pitchFamily="18" charset="0"/>
                        </a:rPr>
                        <a:t>of all the values in the dictionary</a:t>
                      </a:r>
                      <a:endParaRPr lang="en-IN" sz="2400" b="1" dirty="0">
                        <a:latin typeface="Times New Roman" panose="02020603050405020304" pitchFamily="18" charset="0"/>
                        <a:cs typeface="Times New Roman" panose="02020603050405020304" pitchFamily="18" charset="0"/>
                      </a:endParaRPr>
                    </a:p>
                  </a:txBody>
                  <a:tcPr/>
                </a:tc>
                <a:tc>
                  <a:txBody>
                    <a:bodyPr/>
                    <a:lstStyle/>
                    <a:p>
                      <a:pPr algn="l"/>
                      <a:r>
                        <a:rPr lang="en-US" sz="2400" dirty="0" err="1">
                          <a:latin typeface="Times New Roman" panose="02020603050405020304" pitchFamily="18" charset="0"/>
                          <a:cs typeface="Times New Roman" panose="02020603050405020304" pitchFamily="18" charset="0"/>
                        </a:rPr>
                        <a:t>d.values</a:t>
                      </a:r>
                      <a:r>
                        <a:rPr lang="en-US" sz="2400" dirty="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90306771"/>
                  </a:ext>
                </a:extLst>
              </a:tr>
              <a:tr h="781965">
                <a:tc>
                  <a:txBody>
                    <a:bodyPr/>
                    <a:lstStyle/>
                    <a:p>
                      <a:pPr algn="l"/>
                      <a:r>
                        <a:rPr lang="en-US" sz="2400" b="1" dirty="0">
                          <a:latin typeface="Times New Roman" panose="02020603050405020304" pitchFamily="18" charset="0"/>
                          <a:cs typeface="Times New Roman" panose="02020603050405020304" pitchFamily="18" charset="0"/>
                        </a:rPr>
                        <a:t>items()-</a:t>
                      </a:r>
                      <a:r>
                        <a:rPr lang="en-US" sz="2400" b="0" dirty="0">
                          <a:latin typeface="Times New Roman" panose="02020603050405020304" pitchFamily="18" charset="0"/>
                          <a:cs typeface="Times New Roman" panose="02020603050405020304" pitchFamily="18" charset="0"/>
                        </a:rPr>
                        <a:t>The items() method returns a view object that displays </a:t>
                      </a:r>
                      <a:r>
                        <a:rPr lang="en-US" sz="2400" b="0">
                          <a:latin typeface="Times New Roman" panose="02020603050405020304" pitchFamily="18" charset="0"/>
                          <a:cs typeface="Times New Roman" panose="02020603050405020304" pitchFamily="18" charset="0"/>
                        </a:rPr>
                        <a:t>a list </a:t>
                      </a:r>
                      <a:r>
                        <a:rPr lang="en-US" sz="2400" b="0" dirty="0">
                          <a:latin typeface="Times New Roman" panose="02020603050405020304" pitchFamily="18" charset="0"/>
                          <a:cs typeface="Times New Roman" panose="02020603050405020304" pitchFamily="18" charset="0"/>
                        </a:rPr>
                        <a:t>of dictionary key and values </a:t>
                      </a:r>
                      <a:endParaRPr lang="en-IN" sz="2400" b="1" dirty="0">
                        <a:latin typeface="Times New Roman" panose="02020603050405020304" pitchFamily="18" charset="0"/>
                        <a:cs typeface="Times New Roman" panose="02020603050405020304" pitchFamily="18" charset="0"/>
                      </a:endParaRPr>
                    </a:p>
                  </a:txBody>
                  <a:tcPr/>
                </a:tc>
                <a:tc>
                  <a:txBody>
                    <a:bodyPr/>
                    <a:lstStyle/>
                    <a:p>
                      <a:pPr algn="l"/>
                      <a:r>
                        <a:rPr lang="en-US" sz="2400" dirty="0" err="1">
                          <a:latin typeface="Times New Roman" panose="02020603050405020304" pitchFamily="18" charset="0"/>
                          <a:cs typeface="Times New Roman" panose="02020603050405020304" pitchFamily="18" charset="0"/>
                        </a:rPr>
                        <a:t>d.items</a:t>
                      </a:r>
                      <a:r>
                        <a:rPr lang="en-US" sz="2400" dirty="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10300607"/>
                  </a:ext>
                </a:extLst>
              </a:tr>
              <a:tr h="521310">
                <a:tc>
                  <a:txBody>
                    <a:bodyPr/>
                    <a:lstStyle/>
                    <a:p>
                      <a:pPr algn="l"/>
                      <a:r>
                        <a:rPr lang="en-US" sz="2400" b="1" dirty="0">
                          <a:latin typeface="Times New Roman" panose="02020603050405020304" pitchFamily="18" charset="0"/>
                          <a:cs typeface="Times New Roman" panose="02020603050405020304" pitchFamily="18" charset="0"/>
                        </a:rPr>
                        <a:t>pop()-</a:t>
                      </a:r>
                      <a:r>
                        <a:rPr lang="en-US" sz="2400" b="0" dirty="0">
                          <a:latin typeface="Times New Roman" panose="02020603050405020304" pitchFamily="18" charset="0"/>
                          <a:cs typeface="Times New Roman" panose="02020603050405020304" pitchFamily="18" charset="0"/>
                        </a:rPr>
                        <a:t>The</a:t>
                      </a:r>
                      <a:r>
                        <a:rPr lang="en-US" sz="2400" b="0" baseline="0" dirty="0">
                          <a:latin typeface="Times New Roman" panose="02020603050405020304" pitchFamily="18" charset="0"/>
                          <a:cs typeface="Times New Roman" panose="02020603050405020304" pitchFamily="18" charset="0"/>
                        </a:rPr>
                        <a:t> pop() method removes and returns an element from a dictionary having the given key</a:t>
                      </a:r>
                      <a:endParaRPr lang="en-IN" sz="2400" b="1" dirty="0">
                        <a:latin typeface="Times New Roman" panose="02020603050405020304" pitchFamily="18" charset="0"/>
                        <a:cs typeface="Times New Roman" panose="02020603050405020304" pitchFamily="18" charset="0"/>
                      </a:endParaRPr>
                    </a:p>
                  </a:txBody>
                  <a:tcPr/>
                </a:tc>
                <a:tc>
                  <a:txBody>
                    <a:bodyPr/>
                    <a:lstStyle/>
                    <a:p>
                      <a:pPr algn="l"/>
                      <a:r>
                        <a:rPr lang="en-US" sz="2400" dirty="0" err="1">
                          <a:latin typeface="Times New Roman" panose="02020603050405020304" pitchFamily="18" charset="0"/>
                          <a:cs typeface="Times New Roman" panose="02020603050405020304" pitchFamily="18" charset="0"/>
                        </a:rPr>
                        <a:t>d.pop</a:t>
                      </a:r>
                      <a:r>
                        <a:rPr lang="en-US" sz="2400" dirty="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96678026"/>
                  </a:ext>
                </a:extLst>
              </a:tr>
              <a:tr h="672291">
                <a:tc>
                  <a:txBody>
                    <a:bodyPr/>
                    <a:lstStyle/>
                    <a:p>
                      <a:pPr algn="l"/>
                      <a:r>
                        <a:rPr lang="en-US" sz="2400" b="1" dirty="0">
                          <a:latin typeface="Times New Roman" panose="02020603050405020304" pitchFamily="18" charset="0"/>
                          <a:cs typeface="Times New Roman" panose="02020603050405020304" pitchFamily="18" charset="0"/>
                        </a:rPr>
                        <a:t>copy()-</a:t>
                      </a:r>
                      <a:r>
                        <a:rPr lang="en-US" sz="2400" b="0" dirty="0">
                          <a:latin typeface="Times New Roman" panose="02020603050405020304" pitchFamily="18" charset="0"/>
                          <a:cs typeface="Times New Roman" panose="02020603050405020304" pitchFamily="18" charset="0"/>
                        </a:rPr>
                        <a:t>They copy() method returns a</a:t>
                      </a:r>
                      <a:r>
                        <a:rPr lang="en-US" sz="2400" b="0" baseline="0" dirty="0">
                          <a:latin typeface="Times New Roman" panose="02020603050405020304" pitchFamily="18" charset="0"/>
                          <a:cs typeface="Times New Roman" panose="02020603050405020304" pitchFamily="18" charset="0"/>
                        </a:rPr>
                        <a:t> copy of the dictionary.</a:t>
                      </a:r>
                      <a:endParaRPr lang="en-IN" sz="2400" b="1"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a:latin typeface="Times New Roman" panose="02020603050405020304" pitchFamily="18" charset="0"/>
                          <a:cs typeface="Times New Roman" panose="02020603050405020304" pitchFamily="18" charset="0"/>
                        </a:rPr>
                        <a:t>d2=</a:t>
                      </a:r>
                      <a:r>
                        <a:rPr lang="en-US" sz="2400" dirty="0" err="1">
                          <a:latin typeface="Times New Roman" panose="02020603050405020304" pitchFamily="18" charset="0"/>
                          <a:cs typeface="Times New Roman" panose="02020603050405020304" pitchFamily="18" charset="0"/>
                        </a:rPr>
                        <a:t>d.copy</a:t>
                      </a:r>
                      <a:r>
                        <a:rPr lang="en-US" sz="2400" dirty="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8512593"/>
                  </a:ext>
                </a:extLst>
              </a:tr>
              <a:tr h="672291">
                <a:tc>
                  <a:txBody>
                    <a:bodyPr/>
                    <a:lstStyle/>
                    <a:p>
                      <a:pPr algn="l"/>
                      <a:r>
                        <a:rPr lang="en-US" sz="2400" b="1" dirty="0">
                          <a:latin typeface="Times New Roman" panose="02020603050405020304" pitchFamily="18" charset="0"/>
                          <a:cs typeface="Times New Roman" panose="02020603050405020304" pitchFamily="18" charset="0"/>
                        </a:rPr>
                        <a:t>clear()-</a:t>
                      </a:r>
                      <a:r>
                        <a:rPr lang="en-US" sz="2400" b="0" dirty="0">
                          <a:latin typeface="Times New Roman" panose="02020603050405020304" pitchFamily="18" charset="0"/>
                          <a:cs typeface="Times New Roman" panose="02020603050405020304" pitchFamily="18" charset="0"/>
                        </a:rPr>
                        <a:t>This</a:t>
                      </a:r>
                      <a:r>
                        <a:rPr lang="en-US" sz="2400" b="0" baseline="0" dirty="0">
                          <a:latin typeface="Times New Roman" panose="02020603050405020304" pitchFamily="18" charset="0"/>
                          <a:cs typeface="Times New Roman" panose="02020603050405020304" pitchFamily="18" charset="0"/>
                        </a:rPr>
                        <a:t> function is used to remove all the key value pairs in a dictionary</a:t>
                      </a:r>
                      <a:endParaRPr lang="en-IN" sz="2400" b="1"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err="1">
                          <a:latin typeface="Times New Roman" panose="02020603050405020304" pitchFamily="18" charset="0"/>
                          <a:cs typeface="Times New Roman" panose="02020603050405020304" pitchFamily="18" charset="0"/>
                        </a:rPr>
                        <a:t>d.clear</a:t>
                      </a:r>
                      <a:r>
                        <a:rPr lang="en-US" sz="2400" dirty="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956589715"/>
                  </a:ext>
                </a:extLst>
              </a:tr>
            </a:tbl>
          </a:graphicData>
        </a:graphic>
      </p:graphicFrame>
    </p:spTree>
    <p:extLst>
      <p:ext uri="{BB962C8B-B14F-4D97-AF65-F5344CB8AC3E}">
        <p14:creationId xmlns:p14="http://schemas.microsoft.com/office/powerpoint/2010/main" val="962165918"/>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109" y="180109"/>
            <a:ext cx="11748655" cy="581891"/>
          </a:xfrm>
        </p:spPr>
        <p:txBody>
          <a:bodyPr>
            <a:normAutofit fontScale="90000"/>
          </a:bodyPr>
          <a:lstStyle/>
          <a:p>
            <a:r>
              <a:rPr lang="en-US" dirty="0">
                <a:latin typeface="Times New Roman" panose="02020603050405020304" pitchFamily="18" charset="0"/>
                <a:cs typeface="Times New Roman" panose="02020603050405020304" pitchFamily="18" charset="0"/>
              </a:rPr>
              <a:t>Membership Operators(in and not in)</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80109" y="886690"/>
            <a:ext cx="11748655" cy="5777345"/>
          </a:xfrm>
        </p:spPr>
        <p:txBody>
          <a:bodyPr/>
          <a:lstStyle/>
          <a:p>
            <a:pPr marL="0" indent="0">
              <a:buNone/>
            </a:pPr>
            <a:r>
              <a:rPr lang="en-US" b="1" dirty="0">
                <a:latin typeface="Times New Roman" panose="02020603050405020304" pitchFamily="18" charset="0"/>
                <a:cs typeface="Times New Roman" panose="02020603050405020304" pitchFamily="18" charset="0"/>
              </a:rPr>
              <a:t>‘in’ Membership Operator</a:t>
            </a:r>
          </a:p>
          <a:p>
            <a:pPr marL="0" indent="0">
              <a:buNone/>
            </a:pPr>
            <a:r>
              <a:rPr lang="en-US" dirty="0">
                <a:latin typeface="Times New Roman" panose="02020603050405020304" pitchFamily="18" charset="0"/>
                <a:cs typeface="Times New Roman" panose="02020603050405020304" pitchFamily="18" charset="0"/>
              </a:rPr>
              <a:t>It is used to check if a particular value is present in the dictionary defined in our program.</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Syntax:	key ‘in’ </a:t>
            </a:r>
            <a:r>
              <a:rPr lang="en-US" dirty="0" err="1">
                <a:latin typeface="Times New Roman" panose="02020603050405020304" pitchFamily="18" charset="0"/>
                <a:cs typeface="Times New Roman" panose="02020603050405020304" pitchFamily="18" charset="0"/>
              </a:rPr>
              <a:t>dictionaryname</a:t>
            </a: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d={1:10,2:20,3:30}</a:t>
            </a:r>
          </a:p>
          <a:p>
            <a:pPr marL="0" indent="0">
              <a:buNone/>
            </a:pPr>
            <a:r>
              <a:rPr lang="en-US" dirty="0">
                <a:latin typeface="Times New Roman" panose="02020603050405020304" pitchFamily="18" charset="0"/>
                <a:cs typeface="Times New Roman" panose="02020603050405020304" pitchFamily="18" charset="0"/>
              </a:rPr>
              <a:t>print(1 in d)</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True</a:t>
            </a:r>
          </a:p>
        </p:txBody>
      </p:sp>
    </p:spTree>
    <p:extLst>
      <p:ext uri="{BB962C8B-B14F-4D97-AF65-F5344CB8AC3E}">
        <p14:creationId xmlns:p14="http://schemas.microsoft.com/office/powerpoint/2010/main" val="1353423438"/>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0109" y="886690"/>
            <a:ext cx="11748655" cy="5777345"/>
          </a:xfrm>
        </p:spPr>
        <p:txBody>
          <a:bodyPr/>
          <a:lstStyle/>
          <a:p>
            <a:pPr marL="0" indent="0">
              <a:buNone/>
            </a:pPr>
            <a:r>
              <a:rPr lang="en-US" b="1" dirty="0">
                <a:latin typeface="Times New Roman" panose="02020603050405020304" pitchFamily="18" charset="0"/>
                <a:cs typeface="Times New Roman" panose="02020603050405020304" pitchFamily="18" charset="0"/>
              </a:rPr>
              <a:t>‘not in’ Membership Operator</a:t>
            </a:r>
          </a:p>
          <a:p>
            <a:pPr marL="0" indent="0">
              <a:buNone/>
            </a:pPr>
            <a:r>
              <a:rPr lang="en-US" dirty="0">
                <a:latin typeface="Times New Roman" panose="02020603050405020304" pitchFamily="18" charset="0"/>
                <a:cs typeface="Times New Roman" panose="02020603050405020304" pitchFamily="18" charset="0"/>
              </a:rPr>
              <a:t>It is used to check if a particular value is not present in the dictionary defined in our program.</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Syntax:	key ‘not in’ </a:t>
            </a:r>
            <a:r>
              <a:rPr lang="en-US" dirty="0" err="1">
                <a:latin typeface="Times New Roman" panose="02020603050405020304" pitchFamily="18" charset="0"/>
                <a:cs typeface="Times New Roman" panose="02020603050405020304" pitchFamily="18" charset="0"/>
              </a:rPr>
              <a:t>dictionaryname</a:t>
            </a: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d={1:10,2:20,3:30}</a:t>
            </a:r>
          </a:p>
          <a:p>
            <a:pPr marL="0" indent="0">
              <a:buNone/>
            </a:pPr>
            <a:r>
              <a:rPr lang="en-US" dirty="0">
                <a:latin typeface="Times New Roman" panose="02020603050405020304" pitchFamily="18" charset="0"/>
                <a:cs typeface="Times New Roman" panose="02020603050405020304" pitchFamily="18" charset="0"/>
              </a:rPr>
              <a:t>print(1 not in d)</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False</a:t>
            </a:r>
          </a:p>
        </p:txBody>
      </p:sp>
    </p:spTree>
    <p:extLst>
      <p:ext uri="{BB962C8B-B14F-4D97-AF65-F5344CB8AC3E}">
        <p14:creationId xmlns:p14="http://schemas.microsoft.com/office/powerpoint/2010/main" val="3873430299"/>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109" y="180109"/>
            <a:ext cx="11748655" cy="581891"/>
          </a:xfrm>
        </p:spPr>
        <p:txBody>
          <a:bodyPr>
            <a:normAutofit fontScale="90000"/>
          </a:bodyPr>
          <a:lstStyle/>
          <a:p>
            <a:r>
              <a:rPr lang="en-US" dirty="0">
                <a:latin typeface="Times New Roman" panose="02020603050405020304" pitchFamily="18" charset="0"/>
                <a:cs typeface="Times New Roman" panose="02020603050405020304" pitchFamily="18" charset="0"/>
              </a:rPr>
              <a:t>Comparing Dictionaries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80109" y="886690"/>
            <a:ext cx="11748655" cy="5777345"/>
          </a:xfrm>
        </p:spPr>
        <p:txBody>
          <a:bodyPr/>
          <a:lstStyle/>
          <a:p>
            <a:pPr marL="0" indent="0">
              <a:buNone/>
            </a:pPr>
            <a:r>
              <a:rPr lang="en-US" dirty="0">
                <a:latin typeface="Times New Roman" panose="02020603050405020304" pitchFamily="18" charset="0"/>
                <a:cs typeface="Times New Roman" panose="02020603050405020304" pitchFamily="18" charset="0"/>
              </a:rPr>
              <a:t>A comparison operator in python also called python relational operator that compare the values of two operands and returns true or false based on whether the condition is met. We can not use the (&lt;,&gt;,&lt;=,&gt;=) to compare dictionaries because the items are not ordered.</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977183672"/>
              </p:ext>
            </p:extLst>
          </p:nvPr>
        </p:nvGraphicFramePr>
        <p:xfrm>
          <a:off x="346364" y="2832390"/>
          <a:ext cx="11582400" cy="1601065"/>
        </p:xfrm>
        <a:graphic>
          <a:graphicData uri="http://schemas.openxmlformats.org/drawingml/2006/table">
            <a:tbl>
              <a:tblPr firstRow="1" bandRow="1">
                <a:tableStyleId>{5940675A-B579-460E-94D1-54222C63F5DA}</a:tableStyleId>
              </a:tblPr>
              <a:tblGrid>
                <a:gridCol w="5791200">
                  <a:extLst>
                    <a:ext uri="{9D8B030D-6E8A-4147-A177-3AD203B41FA5}">
                      <a16:colId xmlns:a16="http://schemas.microsoft.com/office/drawing/2014/main" val="976144142"/>
                    </a:ext>
                  </a:extLst>
                </a:gridCol>
                <a:gridCol w="5791200">
                  <a:extLst>
                    <a:ext uri="{9D8B030D-6E8A-4147-A177-3AD203B41FA5}">
                      <a16:colId xmlns:a16="http://schemas.microsoft.com/office/drawing/2014/main" val="1844772951"/>
                    </a:ext>
                  </a:extLst>
                </a:gridCol>
              </a:tblGrid>
              <a:tr h="443866">
                <a:tc>
                  <a:txBody>
                    <a:bodyPr/>
                    <a:lstStyle/>
                    <a:p>
                      <a:pPr algn="ctr"/>
                      <a:r>
                        <a:rPr lang="en-US" sz="2000" dirty="0">
                          <a:latin typeface="Times New Roman" panose="02020603050405020304" pitchFamily="18" charset="0"/>
                          <a:cs typeface="Times New Roman" panose="02020603050405020304" pitchFamily="18" charset="0"/>
                        </a:rPr>
                        <a:t>Equal to (==) Operator</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a:latin typeface="Times New Roman" panose="02020603050405020304" pitchFamily="18" charset="0"/>
                          <a:cs typeface="Times New Roman" panose="02020603050405020304" pitchFamily="18" charset="0"/>
                        </a:rPr>
                        <a:t>a={1:20,2:20}    b={1:20,2:20}</a:t>
                      </a:r>
                    </a:p>
                    <a:p>
                      <a:pPr algn="ctr"/>
                      <a:r>
                        <a:rPr lang="en-US" sz="2000" dirty="0">
                          <a:latin typeface="Times New Roman" panose="02020603050405020304" pitchFamily="18" charset="0"/>
                          <a:cs typeface="Times New Roman" panose="02020603050405020304" pitchFamily="18" charset="0"/>
                        </a:rPr>
                        <a:t>a==b   true</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338399640"/>
                  </a:ext>
                </a:extLst>
              </a:tr>
              <a:tr h="900025">
                <a:tc>
                  <a:txBody>
                    <a:bodyPr/>
                    <a:lstStyle/>
                    <a:p>
                      <a:pPr algn="ctr"/>
                      <a:r>
                        <a:rPr lang="en-US" sz="2000" dirty="0">
                          <a:latin typeface="Times New Roman" panose="02020603050405020304" pitchFamily="18" charset="0"/>
                          <a:cs typeface="Times New Roman" panose="02020603050405020304" pitchFamily="18" charset="0"/>
                        </a:rPr>
                        <a:t>Not Equal (!=) Operator</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a:latin typeface="Times New Roman" panose="02020603050405020304" pitchFamily="18" charset="0"/>
                          <a:cs typeface="Times New Roman" panose="02020603050405020304" pitchFamily="18" charset="0"/>
                        </a:rPr>
                        <a:t>a={1:20,2:20}    b={1:20,2:20}</a:t>
                      </a:r>
                    </a:p>
                    <a:p>
                      <a:pPr algn="ctr"/>
                      <a:r>
                        <a:rPr lang="en-US" sz="2000" dirty="0">
                          <a:latin typeface="Times New Roman" panose="02020603050405020304" pitchFamily="18" charset="0"/>
                          <a:cs typeface="Times New Roman" panose="02020603050405020304" pitchFamily="18" charset="0"/>
                        </a:rPr>
                        <a:t>a!=b   False</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535167716"/>
                  </a:ext>
                </a:extLst>
              </a:tr>
            </a:tbl>
          </a:graphicData>
        </a:graphic>
      </p:graphicFrame>
    </p:spTree>
    <p:extLst>
      <p:ext uri="{BB962C8B-B14F-4D97-AF65-F5344CB8AC3E}">
        <p14:creationId xmlns:p14="http://schemas.microsoft.com/office/powerpoint/2010/main" val="3343096495"/>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109" y="180109"/>
            <a:ext cx="11748655" cy="581891"/>
          </a:xfrm>
        </p:spPr>
        <p:txBody>
          <a:bodyPr>
            <a:normAutofit fontScale="90000"/>
          </a:bodyPr>
          <a:lstStyle/>
          <a:p>
            <a:r>
              <a:rPr lang="en-US" dirty="0">
                <a:latin typeface="Times New Roman" panose="02020603050405020304" pitchFamily="18" charset="0"/>
                <a:cs typeface="Times New Roman" panose="02020603050405020304" pitchFamily="18" charset="0"/>
              </a:rPr>
              <a:t>Traversing or Iterating a Dictionary</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80109" y="886690"/>
            <a:ext cx="11748655" cy="5777345"/>
          </a:xfrm>
        </p:spPr>
        <p:txBody>
          <a:bodyPr/>
          <a:lstStyle/>
          <a:p>
            <a:pPr marL="0" indent="0">
              <a:buNone/>
            </a:pPr>
            <a:r>
              <a:rPr lang="en-US" dirty="0">
                <a:latin typeface="Times New Roman" panose="02020603050405020304" pitchFamily="18" charset="0"/>
                <a:cs typeface="Times New Roman" panose="02020603050405020304" pitchFamily="18" charset="0"/>
              </a:rPr>
              <a:t>We need to </a:t>
            </a:r>
            <a:r>
              <a:rPr lang="en-US" dirty="0" err="1">
                <a:latin typeface="Times New Roman" panose="02020603050405020304" pitchFamily="18" charset="0"/>
                <a:cs typeface="Times New Roman" panose="02020603050405020304" pitchFamily="18" charset="0"/>
              </a:rPr>
              <a:t>ierate</a:t>
            </a:r>
            <a:r>
              <a:rPr lang="en-US" dirty="0">
                <a:latin typeface="Times New Roman" panose="02020603050405020304" pitchFamily="18" charset="0"/>
                <a:cs typeface="Times New Roman" panose="02020603050405020304" pitchFamily="18" charset="0"/>
              </a:rPr>
              <a:t> through a dictionary in python to perform any actions on its key value pairs.</a:t>
            </a:r>
          </a:p>
          <a:p>
            <a:pPr marL="0" indent="0">
              <a:buNone/>
            </a:pPr>
            <a:r>
              <a:rPr lang="en-US" dirty="0">
                <a:latin typeface="Times New Roman" panose="02020603050405020304" pitchFamily="18" charset="0"/>
                <a:cs typeface="Times New Roman" panose="02020603050405020304" pitchFamily="18" charset="0"/>
              </a:rPr>
              <a:t>There are mainly four ways to iterate over the dictionary</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1.using keys directly</a:t>
            </a:r>
          </a:p>
          <a:p>
            <a:pPr marL="0" indent="0">
              <a:buNone/>
            </a:pPr>
            <a:r>
              <a:rPr lang="en-US" dirty="0">
                <a:latin typeface="Times New Roman" panose="02020603050405020304" pitchFamily="18" charset="0"/>
                <a:cs typeface="Times New Roman" panose="02020603050405020304" pitchFamily="18" charset="0"/>
              </a:rPr>
              <a:t>2.using keys() method</a:t>
            </a:r>
          </a:p>
          <a:p>
            <a:pPr marL="0" indent="0">
              <a:buNone/>
            </a:pPr>
            <a:r>
              <a:rPr lang="en-US" dirty="0">
                <a:latin typeface="Times New Roman" panose="02020603050405020304" pitchFamily="18" charset="0"/>
                <a:cs typeface="Times New Roman" panose="02020603050405020304" pitchFamily="18" charset="0"/>
              </a:rPr>
              <a:t>3.using values()</a:t>
            </a:r>
          </a:p>
          <a:p>
            <a:pPr marL="0" indent="0">
              <a:buNone/>
            </a:pPr>
            <a:r>
              <a:rPr lang="en-US" dirty="0">
                <a:latin typeface="Times New Roman" panose="02020603050405020304" pitchFamily="18" charset="0"/>
                <a:cs typeface="Times New Roman" panose="02020603050405020304" pitchFamily="18" charset="0"/>
              </a:rPr>
              <a:t>4.using items()</a:t>
            </a:r>
          </a:p>
        </p:txBody>
      </p:sp>
    </p:spTree>
    <p:extLst>
      <p:ext uri="{BB962C8B-B14F-4D97-AF65-F5344CB8AC3E}">
        <p14:creationId xmlns:p14="http://schemas.microsoft.com/office/powerpoint/2010/main" val="2253712575"/>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109" y="180109"/>
            <a:ext cx="11748655" cy="581891"/>
          </a:xfrm>
        </p:spPr>
        <p:txBody>
          <a:bodyPr>
            <a:normAutofit fontScale="90000"/>
          </a:bodyPr>
          <a:lstStyle/>
          <a:p>
            <a:r>
              <a:rPr lang="en-US" dirty="0">
                <a:latin typeface="Times New Roman" panose="02020603050405020304" pitchFamily="18" charset="0"/>
                <a:cs typeface="Times New Roman" panose="02020603050405020304" pitchFamily="18" charset="0"/>
              </a:rPr>
              <a:t>using keys directly</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80109" y="886690"/>
            <a:ext cx="11748655" cy="5777345"/>
          </a:xfrm>
        </p:spPr>
        <p:txBody>
          <a:bodyPr/>
          <a:lstStyle/>
          <a:p>
            <a:pPr marL="0" indent="0">
              <a:buNone/>
            </a:pPr>
            <a:r>
              <a:rPr lang="en-US" dirty="0">
                <a:latin typeface="Times New Roman" panose="02020603050405020304" pitchFamily="18" charset="0"/>
                <a:cs typeface="Times New Roman" panose="02020603050405020304" pitchFamily="18" charset="0"/>
              </a:rPr>
              <a:t>The simplest way to iterate a dictionary through keys directly by using for loop.</a:t>
            </a:r>
          </a:p>
          <a:p>
            <a:pPr marL="0" indent="0">
              <a:buNone/>
            </a:pPr>
            <a:r>
              <a:rPr lang="en-US" dirty="0">
                <a:latin typeface="Times New Roman" panose="02020603050405020304" pitchFamily="18" charset="0"/>
                <a:cs typeface="Times New Roman" panose="02020603050405020304" pitchFamily="18" charset="0"/>
              </a:rPr>
              <a:t>Once we get the key then we can access its value.</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err="1">
                <a:latin typeface="Times New Roman" panose="02020603050405020304" pitchFamily="18" charset="0"/>
                <a:cs typeface="Times New Roman" panose="02020603050405020304" pitchFamily="18" charset="0"/>
              </a:rPr>
              <a:t>myd</a:t>
            </a:r>
            <a:r>
              <a:rPr lang="en-US" dirty="0">
                <a:latin typeface="Times New Roman" panose="02020603050405020304" pitchFamily="18" charset="0"/>
                <a:cs typeface="Times New Roman" panose="02020603050405020304" pitchFamily="18" charset="0"/>
              </a:rPr>
              <a:t>={1:100,2:200,3:300}</a:t>
            </a:r>
          </a:p>
          <a:p>
            <a:pPr marL="0" indent="0">
              <a:buNone/>
            </a:pPr>
            <a:r>
              <a:rPr lang="en-US" dirty="0">
                <a:latin typeface="Times New Roman" panose="02020603050405020304" pitchFamily="18" charset="0"/>
                <a:cs typeface="Times New Roman" panose="02020603050405020304" pitchFamily="18" charset="0"/>
              </a:rPr>
              <a:t>for key in </a:t>
            </a:r>
            <a:r>
              <a:rPr lang="en-US" dirty="0" err="1">
                <a:latin typeface="Times New Roman" panose="02020603050405020304" pitchFamily="18" charset="0"/>
                <a:cs typeface="Times New Roman" panose="02020603050405020304" pitchFamily="18" charset="0"/>
              </a:rPr>
              <a:t>myd</a:t>
            </a: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	print(</a:t>
            </a:r>
            <a:r>
              <a:rPr lang="en-US" dirty="0" err="1">
                <a:latin typeface="Times New Roman" panose="02020603050405020304" pitchFamily="18" charset="0"/>
                <a:cs typeface="Times New Roman" panose="02020603050405020304" pitchFamily="18" charset="0"/>
              </a:rPr>
              <a:t>myd</a:t>
            </a:r>
            <a:r>
              <a:rPr lang="en-US" dirty="0">
                <a:latin typeface="Times New Roman" panose="02020603050405020304" pitchFamily="18" charset="0"/>
                <a:cs typeface="Times New Roman" panose="02020603050405020304" pitchFamily="18" charset="0"/>
              </a:rPr>
              <a:t>[key])</a:t>
            </a:r>
          </a:p>
        </p:txBody>
      </p:sp>
    </p:spTree>
    <p:extLst>
      <p:ext uri="{BB962C8B-B14F-4D97-AF65-F5344CB8AC3E}">
        <p14:creationId xmlns:p14="http://schemas.microsoft.com/office/powerpoint/2010/main" val="3454381915"/>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109" y="180109"/>
            <a:ext cx="11748655" cy="581891"/>
          </a:xfrm>
        </p:spPr>
        <p:txBody>
          <a:bodyPr>
            <a:normAutofit fontScale="90000"/>
          </a:bodyPr>
          <a:lstStyle/>
          <a:p>
            <a:r>
              <a:rPr lang="en-US" dirty="0">
                <a:latin typeface="Times New Roman" panose="02020603050405020304" pitchFamily="18" charset="0"/>
                <a:cs typeface="Times New Roman" panose="02020603050405020304" pitchFamily="18" charset="0"/>
              </a:rPr>
              <a:t>Iterating Using keys()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80109" y="886690"/>
            <a:ext cx="11748655" cy="5777345"/>
          </a:xfrm>
        </p:spPr>
        <p:txBody>
          <a:bodyPr/>
          <a:lstStyle/>
          <a:p>
            <a:pPr marL="0" indent="0">
              <a:buNone/>
            </a:pPr>
            <a:r>
              <a:rPr lang="en-US" dirty="0">
                <a:latin typeface="Times New Roman" panose="02020603050405020304" pitchFamily="18" charset="0"/>
                <a:cs typeface="Times New Roman" panose="02020603050405020304" pitchFamily="18" charset="0"/>
              </a:rPr>
              <a:t>The keys() method extracts the keys of the dictionary and returns </a:t>
            </a:r>
            <a:r>
              <a:rPr lang="en-US">
                <a:latin typeface="Times New Roman" panose="02020603050405020304" pitchFamily="18" charset="0"/>
                <a:cs typeface="Times New Roman" panose="02020603050405020304" pitchFamily="18" charset="0"/>
              </a:rPr>
              <a:t>the list </a:t>
            </a:r>
            <a:r>
              <a:rPr lang="en-US" dirty="0">
                <a:latin typeface="Times New Roman" panose="02020603050405020304" pitchFamily="18" charset="0"/>
                <a:cs typeface="Times New Roman" panose="02020603050405020304" pitchFamily="18" charset="0"/>
              </a:rPr>
              <a:t>of keys as a view object.</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err="1">
                <a:latin typeface="Times New Roman" panose="02020603050405020304" pitchFamily="18" charset="0"/>
                <a:cs typeface="Times New Roman" panose="02020603050405020304" pitchFamily="18" charset="0"/>
              </a:rPr>
              <a:t>myd</a:t>
            </a:r>
            <a:r>
              <a:rPr lang="en-US" dirty="0">
                <a:latin typeface="Times New Roman" panose="02020603050405020304" pitchFamily="18" charset="0"/>
                <a:cs typeface="Times New Roman" panose="02020603050405020304" pitchFamily="18" charset="0"/>
              </a:rPr>
              <a:t>={1:100,2:200,3:300}</a:t>
            </a:r>
          </a:p>
          <a:p>
            <a:pPr marL="0" indent="0">
              <a:buNone/>
            </a:pPr>
            <a:r>
              <a:rPr lang="en-US" dirty="0">
                <a:latin typeface="Times New Roman" panose="02020603050405020304" pitchFamily="18" charset="0"/>
                <a:cs typeface="Times New Roman" panose="02020603050405020304" pitchFamily="18" charset="0"/>
              </a:rPr>
              <a:t>print(</a:t>
            </a:r>
            <a:r>
              <a:rPr lang="en-US" dirty="0" err="1">
                <a:latin typeface="Times New Roman" panose="02020603050405020304" pitchFamily="18" charset="0"/>
                <a:cs typeface="Times New Roman" panose="02020603050405020304" pitchFamily="18" charset="0"/>
              </a:rPr>
              <a:t>myd.keys</a:t>
            </a:r>
            <a:r>
              <a:rPr lang="en-US" dirty="0">
                <a:latin typeface="Times New Roman" panose="02020603050405020304" pitchFamily="18" charset="0"/>
                <a:cs typeface="Times New Roman" panose="02020603050405020304" pitchFamily="18" charset="0"/>
              </a:rPr>
              <a:t>())</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341164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109" y="180109"/>
            <a:ext cx="11748655" cy="581891"/>
          </a:xfrm>
        </p:spPr>
        <p:txBody>
          <a:bodyPr>
            <a:normAutofit fontScale="90000"/>
          </a:bodyPr>
          <a:lstStyle/>
          <a:p>
            <a:r>
              <a:rPr lang="en-US" dirty="0">
                <a:latin typeface="Times New Roman" panose="02020603050405020304" pitchFamily="18" charset="0"/>
                <a:cs typeface="Times New Roman" panose="02020603050405020304" pitchFamily="18" charset="0"/>
              </a:rPr>
              <a:t>Logical Operators</a:t>
            </a:r>
            <a:endParaRPr lang="en-IN" dirty="0">
              <a:latin typeface="Times New Roman" panose="02020603050405020304" pitchFamily="18" charset="0"/>
              <a:cs typeface="Times New Roman" panose="02020603050405020304"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62323319"/>
              </p:ext>
            </p:extLst>
          </p:nvPr>
        </p:nvGraphicFramePr>
        <p:xfrm>
          <a:off x="1052947" y="1233055"/>
          <a:ext cx="9961417" cy="5407934"/>
        </p:xfrm>
        <a:graphic>
          <a:graphicData uri="http://schemas.openxmlformats.org/drawingml/2006/table">
            <a:tbl>
              <a:tblPr>
                <a:tableStyleId>{5940675A-B579-460E-94D1-54222C63F5DA}</a:tableStyleId>
              </a:tblPr>
              <a:tblGrid>
                <a:gridCol w="2331981">
                  <a:extLst>
                    <a:ext uri="{9D8B030D-6E8A-4147-A177-3AD203B41FA5}">
                      <a16:colId xmlns:a16="http://schemas.microsoft.com/office/drawing/2014/main" val="2438119399"/>
                    </a:ext>
                  </a:extLst>
                </a:gridCol>
                <a:gridCol w="5216167">
                  <a:extLst>
                    <a:ext uri="{9D8B030D-6E8A-4147-A177-3AD203B41FA5}">
                      <a16:colId xmlns:a16="http://schemas.microsoft.com/office/drawing/2014/main" val="3175330178"/>
                    </a:ext>
                  </a:extLst>
                </a:gridCol>
                <a:gridCol w="2413269">
                  <a:extLst>
                    <a:ext uri="{9D8B030D-6E8A-4147-A177-3AD203B41FA5}">
                      <a16:colId xmlns:a16="http://schemas.microsoft.com/office/drawing/2014/main" val="2339661182"/>
                    </a:ext>
                  </a:extLst>
                </a:gridCol>
              </a:tblGrid>
              <a:tr h="1397900">
                <a:tc>
                  <a:txBody>
                    <a:bodyPr/>
                    <a:lstStyle/>
                    <a:p>
                      <a:pPr algn="ctr" fontAlgn="base"/>
                      <a:r>
                        <a:rPr lang="en-IN" sz="2800">
                          <a:effectLst/>
                          <a:latin typeface="Times New Roman" panose="02020603050405020304" pitchFamily="18" charset="0"/>
                          <a:cs typeface="Times New Roman" panose="02020603050405020304" pitchFamily="18" charset="0"/>
                        </a:rPr>
                        <a:t>OPERATOR</a:t>
                      </a:r>
                      <a:endParaRPr lang="en-IN" sz="2800" b="1">
                        <a:effectLst/>
                        <a:latin typeface="Times New Roman" panose="02020603050405020304" pitchFamily="18" charset="0"/>
                        <a:cs typeface="Times New Roman" panose="02020603050405020304" pitchFamily="18" charset="0"/>
                      </a:endParaRPr>
                    </a:p>
                  </a:txBody>
                  <a:tcPr marL="38100" marR="38100" marT="95250" marB="95250" anchor="ctr"/>
                </a:tc>
                <a:tc>
                  <a:txBody>
                    <a:bodyPr/>
                    <a:lstStyle/>
                    <a:p>
                      <a:pPr algn="ctr" fontAlgn="base"/>
                      <a:r>
                        <a:rPr lang="en-IN" sz="2800">
                          <a:effectLst/>
                          <a:latin typeface="Times New Roman" panose="02020603050405020304" pitchFamily="18" charset="0"/>
                          <a:cs typeface="Times New Roman" panose="02020603050405020304" pitchFamily="18" charset="0"/>
                        </a:rPr>
                        <a:t>DESCRIPTION</a:t>
                      </a:r>
                      <a:endParaRPr lang="en-IN" sz="2800" b="1">
                        <a:effectLst/>
                        <a:latin typeface="Times New Roman" panose="02020603050405020304" pitchFamily="18" charset="0"/>
                        <a:cs typeface="Times New Roman" panose="02020603050405020304" pitchFamily="18" charset="0"/>
                      </a:endParaRPr>
                    </a:p>
                  </a:txBody>
                  <a:tcPr marL="95250" marR="95250" marT="95250" marB="95250" anchor="ctr"/>
                </a:tc>
                <a:tc>
                  <a:txBody>
                    <a:bodyPr/>
                    <a:lstStyle/>
                    <a:p>
                      <a:pPr algn="ctr" fontAlgn="base"/>
                      <a:r>
                        <a:rPr lang="en-IN" sz="2800">
                          <a:effectLst/>
                          <a:latin typeface="Times New Roman" panose="02020603050405020304" pitchFamily="18" charset="0"/>
                          <a:cs typeface="Times New Roman" panose="02020603050405020304" pitchFamily="18" charset="0"/>
                        </a:rPr>
                        <a:t>SYNTAX</a:t>
                      </a:r>
                      <a:endParaRPr lang="en-IN" sz="2800" b="1">
                        <a:effectLst/>
                        <a:latin typeface="Times New Roman" panose="02020603050405020304" pitchFamily="18" charset="0"/>
                        <a:cs typeface="Times New Roman" panose="02020603050405020304" pitchFamily="18" charset="0"/>
                      </a:endParaRPr>
                    </a:p>
                  </a:txBody>
                  <a:tcPr marL="95250" marR="95250" marT="95250" marB="95250" anchor="ctr"/>
                </a:tc>
                <a:extLst>
                  <a:ext uri="{0D108BD9-81ED-4DB2-BD59-A6C34878D82A}">
                    <a16:rowId xmlns:a16="http://schemas.microsoft.com/office/drawing/2014/main" val="2341514389"/>
                  </a:ext>
                </a:extLst>
              </a:tr>
              <a:tr h="1336678">
                <a:tc>
                  <a:txBody>
                    <a:bodyPr/>
                    <a:lstStyle/>
                    <a:p>
                      <a:pPr algn="ctr" fontAlgn="ctr"/>
                      <a:r>
                        <a:rPr lang="en-IN" sz="2400">
                          <a:effectLst/>
                          <a:latin typeface="Times New Roman" panose="02020603050405020304" pitchFamily="18" charset="0"/>
                          <a:cs typeface="Times New Roman" panose="02020603050405020304" pitchFamily="18" charset="0"/>
                        </a:rPr>
                        <a:t>and</a:t>
                      </a:r>
                      <a:endParaRPr lang="en-IN" sz="2400" b="0">
                        <a:effectLst/>
                        <a:latin typeface="Times New Roman" panose="02020603050405020304" pitchFamily="18" charset="0"/>
                        <a:cs typeface="Times New Roman" panose="02020603050405020304" pitchFamily="18" charset="0"/>
                      </a:endParaRPr>
                    </a:p>
                  </a:txBody>
                  <a:tcPr marL="95250" marR="95250" marT="133350" marB="133350" anchor="ctr"/>
                </a:tc>
                <a:tc>
                  <a:txBody>
                    <a:bodyPr/>
                    <a:lstStyle/>
                    <a:p>
                      <a:pPr algn="ctr" fontAlgn="ctr"/>
                      <a:r>
                        <a:rPr lang="en-US" sz="2400">
                          <a:effectLst/>
                          <a:latin typeface="Times New Roman" panose="02020603050405020304" pitchFamily="18" charset="0"/>
                          <a:cs typeface="Times New Roman" panose="02020603050405020304" pitchFamily="18" charset="0"/>
                        </a:rPr>
                        <a:t>Logical AND: True if both the operands are true</a:t>
                      </a:r>
                      <a:endParaRPr lang="en-US" sz="2400" b="0">
                        <a:effectLst/>
                        <a:latin typeface="Times New Roman" panose="02020603050405020304" pitchFamily="18" charset="0"/>
                        <a:cs typeface="Times New Roman" panose="02020603050405020304" pitchFamily="18" charset="0"/>
                      </a:endParaRPr>
                    </a:p>
                  </a:txBody>
                  <a:tcPr marL="95250" marR="95250" marT="133350" marB="133350" anchor="ctr"/>
                </a:tc>
                <a:tc>
                  <a:txBody>
                    <a:bodyPr/>
                    <a:lstStyle/>
                    <a:p>
                      <a:pPr algn="ctr" fontAlgn="ctr"/>
                      <a:r>
                        <a:rPr lang="en-IN" sz="2400">
                          <a:effectLst/>
                          <a:latin typeface="Times New Roman" panose="02020603050405020304" pitchFamily="18" charset="0"/>
                          <a:cs typeface="Times New Roman" panose="02020603050405020304" pitchFamily="18" charset="0"/>
                        </a:rPr>
                        <a:t>x and y</a:t>
                      </a:r>
                      <a:endParaRPr lang="en-IN" sz="2400" b="0">
                        <a:effectLst/>
                        <a:latin typeface="Times New Roman" panose="02020603050405020304" pitchFamily="18" charset="0"/>
                        <a:cs typeface="Times New Roman" panose="02020603050405020304" pitchFamily="18" charset="0"/>
                      </a:endParaRPr>
                    </a:p>
                  </a:txBody>
                  <a:tcPr marL="95250" marR="95250" marT="133350" marB="133350" anchor="ctr"/>
                </a:tc>
                <a:extLst>
                  <a:ext uri="{0D108BD9-81ED-4DB2-BD59-A6C34878D82A}">
                    <a16:rowId xmlns:a16="http://schemas.microsoft.com/office/drawing/2014/main" val="3347669521"/>
                  </a:ext>
                </a:extLst>
              </a:tr>
              <a:tr h="1336678">
                <a:tc>
                  <a:txBody>
                    <a:bodyPr/>
                    <a:lstStyle/>
                    <a:p>
                      <a:pPr algn="ctr" fontAlgn="ctr"/>
                      <a:r>
                        <a:rPr lang="en-IN" sz="2400">
                          <a:effectLst/>
                          <a:latin typeface="Times New Roman" panose="02020603050405020304" pitchFamily="18" charset="0"/>
                          <a:cs typeface="Times New Roman" panose="02020603050405020304" pitchFamily="18" charset="0"/>
                        </a:rPr>
                        <a:t>or</a:t>
                      </a:r>
                      <a:endParaRPr lang="en-IN" sz="2400" b="0">
                        <a:effectLst/>
                        <a:latin typeface="Times New Roman" panose="02020603050405020304" pitchFamily="18" charset="0"/>
                        <a:cs typeface="Times New Roman" panose="02020603050405020304" pitchFamily="18" charset="0"/>
                      </a:endParaRPr>
                    </a:p>
                  </a:txBody>
                  <a:tcPr marL="95250" marR="95250" marT="133350" marB="133350" anchor="ctr"/>
                </a:tc>
                <a:tc>
                  <a:txBody>
                    <a:bodyPr/>
                    <a:lstStyle/>
                    <a:p>
                      <a:pPr algn="ctr" fontAlgn="ctr"/>
                      <a:r>
                        <a:rPr lang="en-US" sz="2400">
                          <a:effectLst/>
                          <a:latin typeface="Times New Roman" panose="02020603050405020304" pitchFamily="18" charset="0"/>
                          <a:cs typeface="Times New Roman" panose="02020603050405020304" pitchFamily="18" charset="0"/>
                        </a:rPr>
                        <a:t>Logical OR: True if either of the operands is true</a:t>
                      </a:r>
                      <a:endParaRPr lang="en-US" sz="2400" b="0">
                        <a:effectLst/>
                        <a:latin typeface="Times New Roman" panose="02020603050405020304" pitchFamily="18" charset="0"/>
                        <a:cs typeface="Times New Roman" panose="02020603050405020304" pitchFamily="18" charset="0"/>
                      </a:endParaRPr>
                    </a:p>
                  </a:txBody>
                  <a:tcPr marL="95250" marR="95250" marT="133350" marB="133350" anchor="ctr"/>
                </a:tc>
                <a:tc>
                  <a:txBody>
                    <a:bodyPr/>
                    <a:lstStyle/>
                    <a:p>
                      <a:pPr algn="ctr" fontAlgn="ctr"/>
                      <a:r>
                        <a:rPr lang="en-IN" sz="2400">
                          <a:effectLst/>
                          <a:latin typeface="Times New Roman" panose="02020603050405020304" pitchFamily="18" charset="0"/>
                          <a:cs typeface="Times New Roman" panose="02020603050405020304" pitchFamily="18" charset="0"/>
                        </a:rPr>
                        <a:t>x or y</a:t>
                      </a:r>
                      <a:endParaRPr lang="en-IN" sz="2400" b="0">
                        <a:effectLst/>
                        <a:latin typeface="Times New Roman" panose="02020603050405020304" pitchFamily="18" charset="0"/>
                        <a:cs typeface="Times New Roman" panose="02020603050405020304" pitchFamily="18" charset="0"/>
                      </a:endParaRPr>
                    </a:p>
                  </a:txBody>
                  <a:tcPr marL="95250" marR="95250" marT="133350" marB="133350" anchor="ctr"/>
                </a:tc>
                <a:extLst>
                  <a:ext uri="{0D108BD9-81ED-4DB2-BD59-A6C34878D82A}">
                    <a16:rowId xmlns:a16="http://schemas.microsoft.com/office/drawing/2014/main" val="1506721871"/>
                  </a:ext>
                </a:extLst>
              </a:tr>
              <a:tr h="1336678">
                <a:tc>
                  <a:txBody>
                    <a:bodyPr/>
                    <a:lstStyle/>
                    <a:p>
                      <a:pPr algn="ctr" fontAlgn="ctr"/>
                      <a:r>
                        <a:rPr lang="en-IN" sz="2400">
                          <a:effectLst/>
                          <a:latin typeface="Times New Roman" panose="02020603050405020304" pitchFamily="18" charset="0"/>
                          <a:cs typeface="Times New Roman" panose="02020603050405020304" pitchFamily="18" charset="0"/>
                        </a:rPr>
                        <a:t>not</a:t>
                      </a:r>
                      <a:endParaRPr lang="en-IN" sz="2400" b="0">
                        <a:effectLst/>
                        <a:latin typeface="Times New Roman" panose="02020603050405020304" pitchFamily="18" charset="0"/>
                        <a:cs typeface="Times New Roman" panose="02020603050405020304" pitchFamily="18" charset="0"/>
                      </a:endParaRPr>
                    </a:p>
                  </a:txBody>
                  <a:tcPr marL="95250" marR="95250" marT="133350" marB="133350" anchor="ctr"/>
                </a:tc>
                <a:tc>
                  <a:txBody>
                    <a:bodyPr/>
                    <a:lstStyle/>
                    <a:p>
                      <a:pPr algn="ctr" fontAlgn="ctr"/>
                      <a:r>
                        <a:rPr lang="en-US" sz="2400">
                          <a:effectLst/>
                          <a:latin typeface="Times New Roman" panose="02020603050405020304" pitchFamily="18" charset="0"/>
                          <a:cs typeface="Times New Roman" panose="02020603050405020304" pitchFamily="18" charset="0"/>
                        </a:rPr>
                        <a:t>Logical NOT: True if operand is false</a:t>
                      </a:r>
                      <a:endParaRPr lang="en-US" sz="2400" b="0">
                        <a:effectLst/>
                        <a:latin typeface="Times New Roman" panose="02020603050405020304" pitchFamily="18" charset="0"/>
                        <a:cs typeface="Times New Roman" panose="02020603050405020304" pitchFamily="18" charset="0"/>
                      </a:endParaRPr>
                    </a:p>
                  </a:txBody>
                  <a:tcPr marL="95250" marR="95250" marT="133350" marB="133350" anchor="ctr"/>
                </a:tc>
                <a:tc>
                  <a:txBody>
                    <a:bodyPr/>
                    <a:lstStyle/>
                    <a:p>
                      <a:pPr algn="ctr" fontAlgn="ctr"/>
                      <a:r>
                        <a:rPr lang="en-IN" sz="2400" dirty="0">
                          <a:effectLst/>
                          <a:latin typeface="Times New Roman" panose="02020603050405020304" pitchFamily="18" charset="0"/>
                          <a:cs typeface="Times New Roman" panose="02020603050405020304" pitchFamily="18" charset="0"/>
                        </a:rPr>
                        <a:t>not x</a:t>
                      </a:r>
                      <a:endParaRPr lang="en-IN" sz="2400" b="0" dirty="0">
                        <a:effectLst/>
                        <a:latin typeface="Times New Roman" panose="02020603050405020304" pitchFamily="18" charset="0"/>
                        <a:cs typeface="Times New Roman" panose="02020603050405020304" pitchFamily="18" charset="0"/>
                      </a:endParaRPr>
                    </a:p>
                  </a:txBody>
                  <a:tcPr marL="95250" marR="95250" marT="133350" marB="133350" anchor="ctr"/>
                </a:tc>
                <a:extLst>
                  <a:ext uri="{0D108BD9-81ED-4DB2-BD59-A6C34878D82A}">
                    <a16:rowId xmlns:a16="http://schemas.microsoft.com/office/drawing/2014/main" val="2647854889"/>
                  </a:ext>
                </a:extLst>
              </a:tr>
            </a:tbl>
          </a:graphicData>
        </a:graphic>
      </p:graphicFrame>
    </p:spTree>
    <p:extLst>
      <p:ext uri="{BB962C8B-B14F-4D97-AF65-F5344CB8AC3E}">
        <p14:creationId xmlns:p14="http://schemas.microsoft.com/office/powerpoint/2010/main" val="3217762780"/>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109" y="180109"/>
            <a:ext cx="11748655" cy="581891"/>
          </a:xfrm>
        </p:spPr>
        <p:txBody>
          <a:bodyPr>
            <a:normAutofit fontScale="90000"/>
          </a:bodyPr>
          <a:lstStyle/>
          <a:p>
            <a:r>
              <a:rPr lang="en-US" dirty="0">
                <a:latin typeface="Times New Roman" panose="02020603050405020304" pitchFamily="18" charset="0"/>
                <a:cs typeface="Times New Roman" panose="02020603050405020304" pitchFamily="18" charset="0"/>
              </a:rPr>
              <a:t>Iterating Using values()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80109" y="886690"/>
            <a:ext cx="11748655" cy="5777345"/>
          </a:xfrm>
        </p:spPr>
        <p:txBody>
          <a:bodyPr/>
          <a:lstStyle/>
          <a:p>
            <a:pPr marL="0" indent="0">
              <a:buNone/>
            </a:pPr>
            <a:r>
              <a:rPr lang="en-US" dirty="0">
                <a:latin typeface="Times New Roman" panose="02020603050405020304" pitchFamily="18" charset="0"/>
                <a:cs typeface="Times New Roman" panose="02020603050405020304" pitchFamily="18" charset="0"/>
              </a:rPr>
              <a:t>The keys() method extracts the values of the dictionary and returns </a:t>
            </a:r>
            <a:r>
              <a:rPr lang="en-US">
                <a:latin typeface="Times New Roman" panose="02020603050405020304" pitchFamily="18" charset="0"/>
                <a:cs typeface="Times New Roman" panose="02020603050405020304" pitchFamily="18" charset="0"/>
              </a:rPr>
              <a:t>the list </a:t>
            </a:r>
            <a:r>
              <a:rPr lang="en-US" dirty="0">
                <a:latin typeface="Times New Roman" panose="02020603050405020304" pitchFamily="18" charset="0"/>
                <a:cs typeface="Times New Roman" panose="02020603050405020304" pitchFamily="18" charset="0"/>
              </a:rPr>
              <a:t>of values as a view object.</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err="1">
                <a:latin typeface="Times New Roman" panose="02020603050405020304" pitchFamily="18" charset="0"/>
                <a:cs typeface="Times New Roman" panose="02020603050405020304" pitchFamily="18" charset="0"/>
              </a:rPr>
              <a:t>myd</a:t>
            </a:r>
            <a:r>
              <a:rPr lang="en-US" dirty="0">
                <a:latin typeface="Times New Roman" panose="02020603050405020304" pitchFamily="18" charset="0"/>
                <a:cs typeface="Times New Roman" panose="02020603050405020304" pitchFamily="18" charset="0"/>
              </a:rPr>
              <a:t>={1:100,2:200,3:300}</a:t>
            </a:r>
          </a:p>
          <a:p>
            <a:pPr marL="0" indent="0">
              <a:buNone/>
            </a:pPr>
            <a:r>
              <a:rPr lang="en-US" dirty="0">
                <a:latin typeface="Times New Roman" panose="02020603050405020304" pitchFamily="18" charset="0"/>
                <a:cs typeface="Times New Roman" panose="02020603050405020304" pitchFamily="18" charset="0"/>
              </a:rPr>
              <a:t>print(</a:t>
            </a:r>
            <a:r>
              <a:rPr lang="en-US" dirty="0" err="1">
                <a:latin typeface="Times New Roman" panose="02020603050405020304" pitchFamily="18" charset="0"/>
                <a:cs typeface="Times New Roman" panose="02020603050405020304" pitchFamily="18" charset="0"/>
              </a:rPr>
              <a:t>myd.values</a:t>
            </a:r>
            <a:r>
              <a:rPr lang="en-US" dirty="0">
                <a:latin typeface="Times New Roman" panose="02020603050405020304" pitchFamily="18" charset="0"/>
                <a:cs typeface="Times New Roman" panose="02020603050405020304" pitchFamily="18" charset="0"/>
              </a:rPr>
              <a:t>())</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36853492"/>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109" y="180109"/>
            <a:ext cx="11748655" cy="581891"/>
          </a:xfrm>
        </p:spPr>
        <p:txBody>
          <a:bodyPr>
            <a:normAutofit fontScale="90000"/>
          </a:bodyPr>
          <a:lstStyle/>
          <a:p>
            <a:r>
              <a:rPr lang="en-US" dirty="0">
                <a:latin typeface="Times New Roman" panose="02020603050405020304" pitchFamily="18" charset="0"/>
                <a:cs typeface="Times New Roman" panose="02020603050405020304" pitchFamily="18" charset="0"/>
              </a:rPr>
              <a:t>Iterating Using items()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80109" y="886690"/>
            <a:ext cx="11748655" cy="5777345"/>
          </a:xfrm>
        </p:spPr>
        <p:txBody>
          <a:bodyPr/>
          <a:lstStyle/>
          <a:p>
            <a:pPr marL="0" indent="0">
              <a:buNone/>
            </a:pPr>
            <a:r>
              <a:rPr lang="en-US" dirty="0">
                <a:latin typeface="Times New Roman" panose="02020603050405020304" pitchFamily="18" charset="0"/>
                <a:cs typeface="Times New Roman" panose="02020603050405020304" pitchFamily="18" charset="0"/>
              </a:rPr>
              <a:t>The keys() method extracts the keys and values of the dictionary and returns </a:t>
            </a:r>
            <a:r>
              <a:rPr lang="en-US">
                <a:latin typeface="Times New Roman" panose="02020603050405020304" pitchFamily="18" charset="0"/>
                <a:cs typeface="Times New Roman" panose="02020603050405020304" pitchFamily="18" charset="0"/>
              </a:rPr>
              <a:t>the list </a:t>
            </a:r>
            <a:r>
              <a:rPr lang="en-US" dirty="0">
                <a:latin typeface="Times New Roman" panose="02020603050405020304" pitchFamily="18" charset="0"/>
                <a:cs typeface="Times New Roman" panose="02020603050405020304" pitchFamily="18" charset="0"/>
              </a:rPr>
              <a:t>of keys and values as a view object.</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err="1">
                <a:latin typeface="Times New Roman" panose="02020603050405020304" pitchFamily="18" charset="0"/>
                <a:cs typeface="Times New Roman" panose="02020603050405020304" pitchFamily="18" charset="0"/>
              </a:rPr>
              <a:t>myd</a:t>
            </a:r>
            <a:r>
              <a:rPr lang="en-US" dirty="0">
                <a:latin typeface="Times New Roman" panose="02020603050405020304" pitchFamily="18" charset="0"/>
                <a:cs typeface="Times New Roman" panose="02020603050405020304" pitchFamily="18" charset="0"/>
              </a:rPr>
              <a:t>={1:100,2:200,3:300}</a:t>
            </a:r>
          </a:p>
          <a:p>
            <a:pPr marL="0" indent="0">
              <a:buNone/>
            </a:pPr>
            <a:r>
              <a:rPr lang="en-US" dirty="0">
                <a:latin typeface="Times New Roman" panose="02020603050405020304" pitchFamily="18" charset="0"/>
                <a:cs typeface="Times New Roman" panose="02020603050405020304" pitchFamily="18" charset="0"/>
              </a:rPr>
              <a:t>print(</a:t>
            </a:r>
            <a:r>
              <a:rPr lang="en-US" dirty="0" err="1">
                <a:latin typeface="Times New Roman" panose="02020603050405020304" pitchFamily="18" charset="0"/>
                <a:cs typeface="Times New Roman" panose="02020603050405020304" pitchFamily="18" charset="0"/>
              </a:rPr>
              <a:t>myd.items</a:t>
            </a:r>
            <a:r>
              <a:rPr lang="en-US" dirty="0">
                <a:latin typeface="Times New Roman" panose="02020603050405020304" pitchFamily="18" charset="0"/>
                <a:cs typeface="Times New Roman" panose="02020603050405020304" pitchFamily="18" charset="0"/>
              </a:rPr>
              <a:t>())</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87889635"/>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109" y="180109"/>
            <a:ext cx="11748655" cy="581891"/>
          </a:xfrm>
        </p:spPr>
        <p:txBody>
          <a:bodyPr>
            <a:normAutofit fontScale="90000"/>
          </a:bodyPr>
          <a:lstStyle/>
          <a:p>
            <a:r>
              <a:rPr lang="en-US" dirty="0">
                <a:latin typeface="Times New Roman" panose="02020603050405020304" pitchFamily="18" charset="0"/>
                <a:cs typeface="Times New Roman" panose="02020603050405020304" pitchFamily="18" charset="0"/>
              </a:rPr>
              <a:t>Chapter 9    Tuples and Sets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80109" y="886690"/>
            <a:ext cx="11748655" cy="5777345"/>
          </a:xfrm>
        </p:spPr>
        <p:txBody>
          <a:bodyPr/>
          <a:lstStyle/>
          <a:p>
            <a:pPr marL="0" indent="0">
              <a:buNone/>
            </a:pPr>
            <a:r>
              <a:rPr lang="en-US" b="1" dirty="0">
                <a:latin typeface="Times New Roman" panose="02020603050405020304" pitchFamily="18" charset="0"/>
                <a:cs typeface="Times New Roman" panose="02020603050405020304" pitchFamily="18" charset="0"/>
              </a:rPr>
              <a:t>Tuples</a:t>
            </a:r>
          </a:p>
          <a:p>
            <a:pPr marL="0" indent="0">
              <a:buNone/>
            </a:pPr>
            <a:r>
              <a:rPr lang="en-US" dirty="0">
                <a:latin typeface="Times New Roman" panose="02020603050405020304" pitchFamily="18" charset="0"/>
                <a:cs typeface="Times New Roman" panose="02020603050405020304" pitchFamily="18" charset="0"/>
              </a:rPr>
              <a:t>A tuple is a sequence or ordered collection of elements of different data types.</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characteristics of tuple</a:t>
            </a:r>
          </a:p>
          <a:p>
            <a:r>
              <a:rPr lang="en-US" dirty="0">
                <a:latin typeface="Times New Roman" panose="02020603050405020304" pitchFamily="18" charset="0"/>
                <a:cs typeface="Times New Roman" panose="02020603050405020304" pitchFamily="18" charset="0"/>
              </a:rPr>
              <a:t>tuple is a sequence</a:t>
            </a:r>
          </a:p>
          <a:p>
            <a:r>
              <a:rPr lang="en-US" dirty="0">
                <a:latin typeface="Times New Roman" panose="02020603050405020304" pitchFamily="18" charset="0"/>
                <a:cs typeface="Times New Roman" panose="02020603050405020304" pitchFamily="18" charset="0"/>
              </a:rPr>
              <a:t>tuples are immutable</a:t>
            </a:r>
          </a:p>
          <a:p>
            <a:r>
              <a:rPr lang="en-US" dirty="0">
                <a:latin typeface="Times New Roman" panose="02020603050405020304" pitchFamily="18" charset="0"/>
                <a:cs typeface="Times New Roman" panose="02020603050405020304" pitchFamily="18" charset="0"/>
              </a:rPr>
              <a:t>tuple can have elements of different type</a:t>
            </a:r>
          </a:p>
          <a:p>
            <a:r>
              <a:rPr lang="en-US" dirty="0">
                <a:latin typeface="Times New Roman" panose="02020603050405020304" pitchFamily="18" charset="0"/>
                <a:cs typeface="Times New Roman" panose="02020603050405020304" pitchFamily="18" charset="0"/>
              </a:rPr>
              <a:t>tuple contains items separated by commas and enclosed within parenthesis.</a:t>
            </a:r>
          </a:p>
          <a:p>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4790858"/>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109" y="180109"/>
            <a:ext cx="11748655" cy="581891"/>
          </a:xfrm>
        </p:spPr>
        <p:txBody>
          <a:bodyPr>
            <a:normAutofit fontScale="90000"/>
          </a:bodyPr>
          <a:lstStyle/>
          <a:p>
            <a:r>
              <a:rPr lang="en-US" dirty="0">
                <a:latin typeface="Times New Roman" panose="02020603050405020304" pitchFamily="18" charset="0"/>
                <a:cs typeface="Times New Roman" panose="02020603050405020304" pitchFamily="18" charset="0"/>
              </a:rPr>
              <a:t>Creating tuple</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80109" y="886690"/>
            <a:ext cx="11748655" cy="5777345"/>
          </a:xfrm>
        </p:spPr>
        <p:txBody>
          <a:bodyPr/>
          <a:lstStyle/>
          <a:p>
            <a:pPr marL="0" indent="0">
              <a:buNone/>
            </a:pPr>
            <a:r>
              <a:rPr lang="en-US" dirty="0">
                <a:latin typeface="Times New Roman" panose="02020603050405020304" pitchFamily="18" charset="0"/>
                <a:cs typeface="Times New Roman" panose="02020603050405020304" pitchFamily="18" charset="0"/>
              </a:rPr>
              <a:t>In Python, a tuple can be created by placing a sequence of elements within </a:t>
            </a:r>
            <a:r>
              <a:rPr lang="en-US" dirty="0" err="1">
                <a:latin typeface="Times New Roman" panose="02020603050405020304" pitchFamily="18" charset="0"/>
                <a:cs typeface="Times New Roman" panose="02020603050405020304" pitchFamily="18" charset="0"/>
              </a:rPr>
              <a:t>parantheses</a:t>
            </a:r>
            <a:r>
              <a:rPr lang="en-US" dirty="0">
                <a:latin typeface="Times New Roman" panose="02020603050405020304" pitchFamily="18" charset="0"/>
                <a:cs typeface="Times New Roman" panose="02020603050405020304" pitchFamily="18" charset="0"/>
              </a:rPr>
              <a:t>(), separated by a ‘comma’.</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Syntax:</a:t>
            </a:r>
          </a:p>
          <a:p>
            <a:pPr marL="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tuplename</a:t>
            </a:r>
            <a:r>
              <a:rPr lang="en-US" dirty="0">
                <a:latin typeface="Times New Roman" panose="02020603050405020304" pitchFamily="18" charset="0"/>
                <a:cs typeface="Times New Roman" panose="02020603050405020304" pitchFamily="18" charset="0"/>
              </a:rPr>
              <a:t>=(val1,val2,val3,,,valn)</a:t>
            </a:r>
          </a:p>
          <a:p>
            <a:pPr marL="0" indent="0">
              <a:buNone/>
            </a:pPr>
            <a:r>
              <a:rPr lang="en-US" dirty="0">
                <a:latin typeface="Times New Roman" panose="02020603050405020304" pitchFamily="18" charset="0"/>
                <a:cs typeface="Times New Roman" panose="02020603050405020304" pitchFamily="18" charset="0"/>
              </a:rPr>
              <a:t>Example</a:t>
            </a:r>
          </a:p>
          <a:p>
            <a:pPr marL="0" indent="0">
              <a:buNone/>
            </a:pPr>
            <a:r>
              <a:rPr lang="en-US" dirty="0">
                <a:latin typeface="Times New Roman" panose="02020603050405020304" pitchFamily="18" charset="0"/>
                <a:cs typeface="Times New Roman" panose="02020603050405020304" pitchFamily="18" charset="0"/>
              </a:rPr>
              <a:t>		t1=(1,2,3,4)</a:t>
            </a:r>
          </a:p>
        </p:txBody>
      </p:sp>
    </p:spTree>
    <p:extLst>
      <p:ext uri="{BB962C8B-B14F-4D97-AF65-F5344CB8AC3E}">
        <p14:creationId xmlns:p14="http://schemas.microsoft.com/office/powerpoint/2010/main" val="1278152122"/>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109" y="180109"/>
            <a:ext cx="11748655" cy="581891"/>
          </a:xfrm>
        </p:spPr>
        <p:txBody>
          <a:bodyPr>
            <a:normAutofit fontScale="90000"/>
          </a:bodyPr>
          <a:lstStyle/>
          <a:p>
            <a:r>
              <a:rPr lang="en-US" dirty="0">
                <a:latin typeface="Times New Roman" panose="02020603050405020304" pitchFamily="18" charset="0"/>
                <a:cs typeface="Times New Roman" panose="02020603050405020304" pitchFamily="18" charset="0"/>
              </a:rPr>
              <a:t>Empty Tuple</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80109" y="886690"/>
            <a:ext cx="11748655" cy="5777345"/>
          </a:xfrm>
        </p:spPr>
        <p:txBody>
          <a:bodyPr/>
          <a:lstStyle/>
          <a:p>
            <a:pPr marL="0" indent="0">
              <a:buNone/>
            </a:pPr>
            <a:r>
              <a:rPr lang="en-US" dirty="0">
                <a:latin typeface="Times New Roman" panose="02020603050405020304" pitchFamily="18" charset="0"/>
                <a:cs typeface="Times New Roman" panose="02020603050405020304" pitchFamily="18" charset="0"/>
              </a:rPr>
              <a:t>Empty tuple that does not have any value</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tuple1=()</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sz="3600" dirty="0">
                <a:latin typeface="Times New Roman" panose="02020603050405020304" pitchFamily="18" charset="0"/>
                <a:cs typeface="Times New Roman" panose="02020603050405020304" pitchFamily="18" charset="0"/>
              </a:rPr>
              <a:t>Tuples are Immutable</a:t>
            </a:r>
          </a:p>
          <a:p>
            <a:pPr marL="0" indent="0">
              <a:buNone/>
            </a:pPr>
            <a:r>
              <a:rPr lang="en-US" dirty="0">
                <a:latin typeface="Times New Roman" panose="02020603050405020304" pitchFamily="18" charset="0"/>
                <a:cs typeface="Times New Roman" panose="02020603050405020304" pitchFamily="18" charset="0"/>
              </a:rPr>
              <a:t>A tuple is an immutable data types. It means that the contents of the tuple can not be changed after it has been created. An attempt to do this would lead to an error.</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78860371"/>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109" y="180109"/>
            <a:ext cx="11748655" cy="581891"/>
          </a:xfrm>
        </p:spPr>
        <p:txBody>
          <a:bodyPr>
            <a:normAutofit fontScale="90000"/>
          </a:bodyPr>
          <a:lstStyle/>
          <a:p>
            <a:r>
              <a:rPr lang="en-US" dirty="0">
                <a:latin typeface="Times New Roman" panose="02020603050405020304" pitchFamily="18" charset="0"/>
                <a:cs typeface="Times New Roman" panose="02020603050405020304" pitchFamily="18" charset="0"/>
              </a:rPr>
              <a:t>Accessing Tuple Elements by Index Number</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80109" y="886690"/>
            <a:ext cx="11748655" cy="5777345"/>
          </a:xfrm>
        </p:spPr>
        <p:txBody>
          <a:bodyPr/>
          <a:lstStyle/>
          <a:p>
            <a:pPr marL="0" indent="0">
              <a:buNone/>
            </a:pPr>
            <a:r>
              <a:rPr lang="en-US" dirty="0">
                <a:latin typeface="Times New Roman" panose="02020603050405020304" pitchFamily="18" charset="0"/>
                <a:cs typeface="Times New Roman" panose="02020603050405020304" pitchFamily="18" charset="0"/>
              </a:rPr>
              <a:t>Each individual element in a tuple can be accessed using a technique called indexing. The index specifies the element to be accessed in the tuple and is written in square brackets[].</a:t>
            </a:r>
          </a:p>
          <a:p>
            <a:pPr marL="0" indent="0">
              <a:buNone/>
            </a:pPr>
            <a:r>
              <a:rPr lang="en-US" dirty="0">
                <a:latin typeface="Times New Roman" panose="02020603050405020304" pitchFamily="18" charset="0"/>
                <a:cs typeface="Times New Roman" panose="02020603050405020304" pitchFamily="18" charset="0"/>
              </a:rPr>
              <a:t>Syntax:</a:t>
            </a:r>
          </a:p>
          <a:p>
            <a:pPr marL="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tuplename</a:t>
            </a:r>
            <a:r>
              <a:rPr lang="en-US" dirty="0">
                <a:latin typeface="Times New Roman" panose="02020603050405020304" pitchFamily="18" charset="0"/>
                <a:cs typeface="Times New Roman" panose="02020603050405020304" pitchFamily="18" charset="0"/>
              </a:rPr>
              <a:t>[index]</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Example</a:t>
            </a:r>
          </a:p>
          <a:p>
            <a:pPr marL="0" indent="0">
              <a:buNone/>
            </a:pPr>
            <a:r>
              <a:rPr lang="en-US" dirty="0">
                <a:latin typeface="Times New Roman" panose="02020603050405020304" pitchFamily="18" charset="0"/>
                <a:cs typeface="Times New Roman" panose="02020603050405020304" pitchFamily="18" charset="0"/>
              </a:rPr>
              <a:t>		marks=(1,2,3,4,5)		print(marks[3])</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71762221"/>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0109" y="249382"/>
            <a:ext cx="11748655" cy="6414653"/>
          </a:xfrm>
        </p:spPr>
        <p:txBody>
          <a:bodyPr/>
          <a:lstStyle/>
          <a:p>
            <a:pPr marL="0" indent="0">
              <a:buNone/>
            </a:pPr>
            <a:r>
              <a:rPr lang="en-US" b="1" dirty="0">
                <a:latin typeface="Times New Roman" panose="02020603050405020304" pitchFamily="18" charset="0"/>
                <a:cs typeface="Times New Roman" panose="02020603050405020304" pitchFamily="18" charset="0"/>
              </a:rPr>
              <a:t>Nested Tuple</a:t>
            </a:r>
          </a:p>
          <a:p>
            <a:pPr marL="0" indent="0">
              <a:buNone/>
            </a:pPr>
            <a:r>
              <a:rPr lang="en-US" dirty="0">
                <a:latin typeface="Times New Roman" panose="02020603050405020304" pitchFamily="18" charset="0"/>
                <a:cs typeface="Times New Roman" panose="02020603050405020304" pitchFamily="18" charset="0"/>
              </a:rPr>
              <a:t>A nested tuple is a tuple of tuples or any tuple that has another tuple as an element.</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Syntax:</a:t>
            </a:r>
          </a:p>
          <a:p>
            <a:pPr marL="0" indent="0">
              <a:buNone/>
            </a:pPr>
            <a:r>
              <a:rPr lang="en-US" dirty="0">
                <a:latin typeface="Times New Roman" panose="02020603050405020304" pitchFamily="18" charset="0"/>
                <a:cs typeface="Times New Roman" panose="02020603050405020304" pitchFamily="18" charset="0"/>
              </a:rPr>
              <a:t>tuple=(value1,value2,(value3,value4,value5),,,,,value n)</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Example:</a:t>
            </a:r>
          </a:p>
          <a:p>
            <a:pPr marL="0" indent="0">
              <a:buNone/>
            </a:pPr>
            <a:r>
              <a:rPr lang="en-US" dirty="0">
                <a:latin typeface="Times New Roman" panose="02020603050405020304" pitchFamily="18" charset="0"/>
                <a:cs typeface="Times New Roman" panose="02020603050405020304" pitchFamily="18" charset="0"/>
              </a:rPr>
              <a:t>tuple=(10,20,30,(40,50,60),70,80,90)</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09176904"/>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109" y="180109"/>
            <a:ext cx="11748655" cy="581891"/>
          </a:xfrm>
        </p:spPr>
        <p:txBody>
          <a:bodyPr>
            <a:normAutofit fontScale="90000"/>
          </a:bodyPr>
          <a:lstStyle/>
          <a:p>
            <a:r>
              <a:rPr lang="en-US" dirty="0">
                <a:latin typeface="Times New Roman" panose="02020603050405020304" pitchFamily="18" charset="0"/>
                <a:cs typeface="Times New Roman" panose="02020603050405020304" pitchFamily="18" charset="0"/>
              </a:rPr>
              <a:t>Membership Operators(in and not in)</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80109" y="886690"/>
            <a:ext cx="11748655" cy="5777345"/>
          </a:xfrm>
        </p:spPr>
        <p:txBody>
          <a:bodyPr/>
          <a:lstStyle/>
          <a:p>
            <a:pPr marL="0" indent="0">
              <a:buNone/>
            </a:pPr>
            <a:r>
              <a:rPr lang="en-US" b="1" dirty="0">
                <a:latin typeface="Times New Roman" panose="02020603050405020304" pitchFamily="18" charset="0"/>
                <a:cs typeface="Times New Roman" panose="02020603050405020304" pitchFamily="18" charset="0"/>
              </a:rPr>
              <a:t>‘in’ Membership Operator</a:t>
            </a:r>
          </a:p>
          <a:p>
            <a:pPr marL="0" indent="0">
              <a:buNone/>
            </a:pPr>
            <a:r>
              <a:rPr lang="en-US" dirty="0">
                <a:latin typeface="Times New Roman" panose="02020603050405020304" pitchFamily="18" charset="0"/>
                <a:cs typeface="Times New Roman" panose="02020603050405020304" pitchFamily="18" charset="0"/>
              </a:rPr>
              <a:t>It is used to check if a particular value is present in the tuple defined in our program.</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Syntax:	key ‘in’ </a:t>
            </a:r>
            <a:r>
              <a:rPr lang="en-US" dirty="0" err="1">
                <a:latin typeface="Times New Roman" panose="02020603050405020304" pitchFamily="18" charset="0"/>
                <a:cs typeface="Times New Roman" panose="02020603050405020304" pitchFamily="18" charset="0"/>
              </a:rPr>
              <a:t>tuplename</a:t>
            </a: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t=(10,20,30)</a:t>
            </a:r>
          </a:p>
          <a:p>
            <a:pPr marL="0" indent="0">
              <a:buNone/>
            </a:pPr>
            <a:r>
              <a:rPr lang="en-US" dirty="0">
                <a:latin typeface="Times New Roman" panose="02020603050405020304" pitchFamily="18" charset="0"/>
                <a:cs typeface="Times New Roman" panose="02020603050405020304" pitchFamily="18" charset="0"/>
              </a:rPr>
              <a:t>print(1 in t)</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True</a:t>
            </a:r>
          </a:p>
        </p:txBody>
      </p:sp>
    </p:spTree>
    <p:extLst>
      <p:ext uri="{BB962C8B-B14F-4D97-AF65-F5344CB8AC3E}">
        <p14:creationId xmlns:p14="http://schemas.microsoft.com/office/powerpoint/2010/main" val="1468790788"/>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0109" y="886690"/>
            <a:ext cx="11748655" cy="5777345"/>
          </a:xfrm>
        </p:spPr>
        <p:txBody>
          <a:bodyPr/>
          <a:lstStyle/>
          <a:p>
            <a:pPr marL="0" indent="0">
              <a:buNone/>
            </a:pPr>
            <a:r>
              <a:rPr lang="en-US" b="1" dirty="0">
                <a:latin typeface="Times New Roman" panose="02020603050405020304" pitchFamily="18" charset="0"/>
                <a:cs typeface="Times New Roman" panose="02020603050405020304" pitchFamily="18" charset="0"/>
              </a:rPr>
              <a:t>‘not in’ Membership Operator</a:t>
            </a:r>
          </a:p>
          <a:p>
            <a:pPr marL="0" indent="0">
              <a:buNone/>
            </a:pPr>
            <a:r>
              <a:rPr lang="en-US" dirty="0">
                <a:latin typeface="Times New Roman" panose="02020603050405020304" pitchFamily="18" charset="0"/>
                <a:cs typeface="Times New Roman" panose="02020603050405020304" pitchFamily="18" charset="0"/>
              </a:rPr>
              <a:t>It is used to check if a particular value is not present in the tuple defined in our program.</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Syntax:	key ‘not in’ </a:t>
            </a:r>
            <a:r>
              <a:rPr lang="en-US" dirty="0" err="1">
                <a:latin typeface="Times New Roman" panose="02020603050405020304" pitchFamily="18" charset="0"/>
                <a:cs typeface="Times New Roman" panose="02020603050405020304" pitchFamily="18" charset="0"/>
              </a:rPr>
              <a:t>tuplename</a:t>
            </a: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t=(10,20,30)</a:t>
            </a:r>
          </a:p>
          <a:p>
            <a:pPr marL="0" indent="0">
              <a:buNone/>
            </a:pPr>
            <a:r>
              <a:rPr lang="en-US" dirty="0">
                <a:latin typeface="Times New Roman" panose="02020603050405020304" pitchFamily="18" charset="0"/>
                <a:cs typeface="Times New Roman" panose="02020603050405020304" pitchFamily="18" charset="0"/>
              </a:rPr>
              <a:t>print(1 in t)</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False</a:t>
            </a:r>
          </a:p>
        </p:txBody>
      </p:sp>
    </p:spTree>
    <p:extLst>
      <p:ext uri="{BB962C8B-B14F-4D97-AF65-F5344CB8AC3E}">
        <p14:creationId xmlns:p14="http://schemas.microsoft.com/office/powerpoint/2010/main" val="329842843"/>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109" y="180109"/>
            <a:ext cx="11748655" cy="581891"/>
          </a:xfrm>
        </p:spPr>
        <p:txBody>
          <a:bodyPr>
            <a:normAutofit fontScale="90000"/>
          </a:bodyPr>
          <a:lstStyle/>
          <a:p>
            <a:r>
              <a:rPr lang="en-US" dirty="0">
                <a:latin typeface="Times New Roman" panose="02020603050405020304" pitchFamily="18" charset="0"/>
                <a:cs typeface="Times New Roman" panose="02020603050405020304" pitchFamily="18" charset="0"/>
              </a:rPr>
              <a:t>Comparing Tuples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80109" y="886690"/>
            <a:ext cx="11748655" cy="5777345"/>
          </a:xfrm>
        </p:spPr>
        <p:txBody>
          <a:bodyPr/>
          <a:lstStyle/>
          <a:p>
            <a:pPr marL="0" indent="0">
              <a:buNone/>
            </a:pPr>
            <a:r>
              <a:rPr lang="en-US" dirty="0">
                <a:latin typeface="Times New Roman" panose="02020603050405020304" pitchFamily="18" charset="0"/>
                <a:cs typeface="Times New Roman" panose="02020603050405020304" pitchFamily="18" charset="0"/>
              </a:rPr>
              <a:t>A comparison operator in python also called python relational operator that compare the values of two operands and returns true or false based on whether the condition is met.</a:t>
            </a:r>
          </a:p>
          <a:p>
            <a:pPr marL="0" indent="0">
              <a:buNone/>
            </a:pPr>
            <a:endParaRPr lang="en-US" dirty="0">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025611674"/>
              </p:ext>
            </p:extLst>
          </p:nvPr>
        </p:nvGraphicFramePr>
        <p:xfrm>
          <a:off x="346364" y="2161310"/>
          <a:ext cx="11582400" cy="4502724"/>
        </p:xfrm>
        <a:graphic>
          <a:graphicData uri="http://schemas.openxmlformats.org/drawingml/2006/table">
            <a:tbl>
              <a:tblPr firstRow="1" bandRow="1">
                <a:tableStyleId>{5940675A-B579-460E-94D1-54222C63F5DA}</a:tableStyleId>
              </a:tblPr>
              <a:tblGrid>
                <a:gridCol w="5791200">
                  <a:extLst>
                    <a:ext uri="{9D8B030D-6E8A-4147-A177-3AD203B41FA5}">
                      <a16:colId xmlns:a16="http://schemas.microsoft.com/office/drawing/2014/main" val="976144142"/>
                    </a:ext>
                  </a:extLst>
                </a:gridCol>
                <a:gridCol w="5791200">
                  <a:extLst>
                    <a:ext uri="{9D8B030D-6E8A-4147-A177-3AD203B41FA5}">
                      <a16:colId xmlns:a16="http://schemas.microsoft.com/office/drawing/2014/main" val="1844772951"/>
                    </a:ext>
                  </a:extLst>
                </a:gridCol>
              </a:tblGrid>
              <a:tr h="750454">
                <a:tc>
                  <a:txBody>
                    <a:bodyPr/>
                    <a:lstStyle/>
                    <a:p>
                      <a:pPr algn="ctr"/>
                      <a:r>
                        <a:rPr lang="en-US" sz="2000" dirty="0">
                          <a:latin typeface="Times New Roman" panose="02020603050405020304" pitchFamily="18" charset="0"/>
                          <a:cs typeface="Times New Roman" panose="02020603050405020304" pitchFamily="18" charset="0"/>
                        </a:rPr>
                        <a:t>Less</a:t>
                      </a:r>
                      <a:r>
                        <a:rPr lang="en-US" sz="2000" baseline="0" dirty="0">
                          <a:latin typeface="Times New Roman" panose="02020603050405020304" pitchFamily="18" charset="0"/>
                          <a:cs typeface="Times New Roman" panose="02020603050405020304" pitchFamily="18" charset="0"/>
                        </a:rPr>
                        <a:t> than (&lt;) operator</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a:latin typeface="Times New Roman" panose="02020603050405020304" pitchFamily="18" charset="0"/>
                          <a:cs typeface="Times New Roman" panose="02020603050405020304" pitchFamily="18" charset="0"/>
                        </a:rPr>
                        <a:t>a=(10,20)    b=(20,20)</a:t>
                      </a:r>
                    </a:p>
                    <a:p>
                      <a:pPr algn="ctr"/>
                      <a:r>
                        <a:rPr lang="en-US" sz="2000" dirty="0">
                          <a:latin typeface="Times New Roman" panose="02020603050405020304" pitchFamily="18" charset="0"/>
                          <a:cs typeface="Times New Roman" panose="02020603050405020304" pitchFamily="18" charset="0"/>
                        </a:rPr>
                        <a:t>a&lt;b   true</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245044983"/>
                  </a:ext>
                </a:extLst>
              </a:tr>
              <a:tr h="750454">
                <a:tc>
                  <a:txBody>
                    <a:bodyPr/>
                    <a:lstStyle/>
                    <a:p>
                      <a:pPr algn="ctr"/>
                      <a:r>
                        <a:rPr lang="en-US" sz="2000" dirty="0">
                          <a:latin typeface="Times New Roman" panose="02020603050405020304" pitchFamily="18" charset="0"/>
                          <a:cs typeface="Times New Roman" panose="02020603050405020304" pitchFamily="18" charset="0"/>
                        </a:rPr>
                        <a:t>Greater than (&gt;)</a:t>
                      </a:r>
                      <a:r>
                        <a:rPr lang="en-US" sz="2000" baseline="0" dirty="0">
                          <a:latin typeface="Times New Roman" panose="02020603050405020304" pitchFamily="18" charset="0"/>
                          <a:cs typeface="Times New Roman" panose="02020603050405020304" pitchFamily="18" charset="0"/>
                        </a:rPr>
                        <a:t> operator</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a:latin typeface="Times New Roman" panose="02020603050405020304" pitchFamily="18" charset="0"/>
                          <a:cs typeface="Times New Roman" panose="02020603050405020304" pitchFamily="18" charset="0"/>
                        </a:rPr>
                        <a:t>a=(10,20)    b=(20,20)</a:t>
                      </a:r>
                    </a:p>
                    <a:p>
                      <a:pPr algn="ctr"/>
                      <a:r>
                        <a:rPr lang="en-US" sz="2000" dirty="0">
                          <a:latin typeface="Times New Roman" panose="02020603050405020304" pitchFamily="18" charset="0"/>
                          <a:cs typeface="Times New Roman" panose="02020603050405020304" pitchFamily="18" charset="0"/>
                        </a:rPr>
                        <a:t>a&gt;b   false</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731416420"/>
                  </a:ext>
                </a:extLst>
              </a:tr>
              <a:tr h="750454">
                <a:tc>
                  <a:txBody>
                    <a:bodyPr/>
                    <a:lstStyle/>
                    <a:p>
                      <a:pPr algn="ctr"/>
                      <a:r>
                        <a:rPr lang="en-US" sz="2000" dirty="0">
                          <a:latin typeface="Times New Roman" panose="02020603050405020304" pitchFamily="18" charset="0"/>
                          <a:cs typeface="Times New Roman" panose="02020603050405020304" pitchFamily="18" charset="0"/>
                        </a:rPr>
                        <a:t>Less Than or Equal to(&lt;=) Operator</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a:latin typeface="Times New Roman" panose="02020603050405020304" pitchFamily="18" charset="0"/>
                          <a:cs typeface="Times New Roman" panose="02020603050405020304" pitchFamily="18" charset="0"/>
                        </a:rPr>
                        <a:t>a=(10,20)    b=(20,20)</a:t>
                      </a:r>
                    </a:p>
                    <a:p>
                      <a:pPr algn="ctr"/>
                      <a:r>
                        <a:rPr lang="en-US" sz="2000" dirty="0">
                          <a:latin typeface="Times New Roman" panose="02020603050405020304" pitchFamily="18" charset="0"/>
                          <a:cs typeface="Times New Roman" panose="02020603050405020304" pitchFamily="18" charset="0"/>
                        </a:rPr>
                        <a:t>a&lt;=b   true</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93041022"/>
                  </a:ext>
                </a:extLst>
              </a:tr>
              <a:tr h="750454">
                <a:tc>
                  <a:txBody>
                    <a:bodyPr/>
                    <a:lstStyle/>
                    <a:p>
                      <a:pPr algn="ctr"/>
                      <a:r>
                        <a:rPr lang="en-US" sz="2000" dirty="0">
                          <a:latin typeface="Times New Roman" panose="02020603050405020304" pitchFamily="18" charset="0"/>
                          <a:cs typeface="Times New Roman" panose="02020603050405020304" pitchFamily="18" charset="0"/>
                        </a:rPr>
                        <a:t>Greater</a:t>
                      </a:r>
                      <a:r>
                        <a:rPr lang="en-US" sz="2000" baseline="0" dirty="0">
                          <a:latin typeface="Times New Roman" panose="02020603050405020304" pitchFamily="18" charset="0"/>
                          <a:cs typeface="Times New Roman" panose="02020603050405020304" pitchFamily="18" charset="0"/>
                        </a:rPr>
                        <a:t> Than or Equal to (&gt;=) Operator</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a:latin typeface="Times New Roman" panose="02020603050405020304" pitchFamily="18" charset="0"/>
                          <a:cs typeface="Times New Roman" panose="02020603050405020304" pitchFamily="18" charset="0"/>
                        </a:rPr>
                        <a:t>a=(40,20)    b=(20,20)</a:t>
                      </a:r>
                    </a:p>
                    <a:p>
                      <a:pPr algn="ctr"/>
                      <a:r>
                        <a:rPr lang="en-US" sz="2000" dirty="0">
                          <a:latin typeface="Times New Roman" panose="02020603050405020304" pitchFamily="18" charset="0"/>
                          <a:cs typeface="Times New Roman" panose="02020603050405020304" pitchFamily="18" charset="0"/>
                        </a:rPr>
                        <a:t>a&gt;=b   true</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50942139"/>
                  </a:ext>
                </a:extLst>
              </a:tr>
              <a:tr h="750454">
                <a:tc>
                  <a:txBody>
                    <a:bodyPr/>
                    <a:lstStyle/>
                    <a:p>
                      <a:pPr algn="ctr"/>
                      <a:r>
                        <a:rPr lang="en-US" sz="2000" dirty="0">
                          <a:latin typeface="Times New Roman" panose="02020603050405020304" pitchFamily="18" charset="0"/>
                          <a:cs typeface="Times New Roman" panose="02020603050405020304" pitchFamily="18" charset="0"/>
                        </a:rPr>
                        <a:t>Equal to (==) Operator</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a:latin typeface="Times New Roman" panose="02020603050405020304" pitchFamily="18" charset="0"/>
                          <a:cs typeface="Times New Roman" panose="02020603050405020304" pitchFamily="18" charset="0"/>
                        </a:rPr>
                        <a:t>a=(20,20)    b=(20,20)</a:t>
                      </a:r>
                    </a:p>
                    <a:p>
                      <a:pPr algn="ctr"/>
                      <a:r>
                        <a:rPr lang="en-US" sz="2000" dirty="0">
                          <a:latin typeface="Times New Roman" panose="02020603050405020304" pitchFamily="18" charset="0"/>
                          <a:cs typeface="Times New Roman" panose="02020603050405020304" pitchFamily="18" charset="0"/>
                        </a:rPr>
                        <a:t>a==b   true</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338399640"/>
                  </a:ext>
                </a:extLst>
              </a:tr>
              <a:tr h="750454">
                <a:tc>
                  <a:txBody>
                    <a:bodyPr/>
                    <a:lstStyle/>
                    <a:p>
                      <a:pPr algn="ctr"/>
                      <a:r>
                        <a:rPr lang="en-US" sz="2000" dirty="0">
                          <a:latin typeface="Times New Roman" panose="02020603050405020304" pitchFamily="18" charset="0"/>
                          <a:cs typeface="Times New Roman" panose="02020603050405020304" pitchFamily="18" charset="0"/>
                        </a:rPr>
                        <a:t>Not Equal (!=) Operator</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a:latin typeface="Times New Roman" panose="02020603050405020304" pitchFamily="18" charset="0"/>
                          <a:cs typeface="Times New Roman" panose="02020603050405020304" pitchFamily="18" charset="0"/>
                        </a:rPr>
                        <a:t>a=(10,20)    b=(20,20)</a:t>
                      </a:r>
                    </a:p>
                    <a:p>
                      <a:pPr algn="ctr"/>
                      <a:r>
                        <a:rPr lang="en-US" sz="2000" dirty="0">
                          <a:latin typeface="Times New Roman" panose="02020603050405020304" pitchFamily="18" charset="0"/>
                          <a:cs typeface="Times New Roman" panose="02020603050405020304" pitchFamily="18" charset="0"/>
                        </a:rPr>
                        <a:t>a!=b   true</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535167716"/>
                  </a:ext>
                </a:extLst>
              </a:tr>
            </a:tbl>
          </a:graphicData>
        </a:graphic>
      </p:graphicFrame>
    </p:spTree>
    <p:extLst>
      <p:ext uri="{BB962C8B-B14F-4D97-AF65-F5344CB8AC3E}">
        <p14:creationId xmlns:p14="http://schemas.microsoft.com/office/powerpoint/2010/main" val="36533257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109" y="180109"/>
            <a:ext cx="11748655" cy="581891"/>
          </a:xfrm>
        </p:spPr>
        <p:txBody>
          <a:bodyPr>
            <a:normAutofit fontScale="90000"/>
          </a:bodyPr>
          <a:lstStyle/>
          <a:p>
            <a:r>
              <a:rPr lang="en-US" dirty="0">
                <a:latin typeface="Times New Roman" panose="02020603050405020304" pitchFamily="18" charset="0"/>
                <a:cs typeface="Times New Roman" panose="02020603050405020304" pitchFamily="18" charset="0"/>
              </a:rPr>
              <a:t>Identity Operators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80109" y="886690"/>
            <a:ext cx="11748655" cy="5777345"/>
          </a:xfrm>
        </p:spPr>
        <p:txBody>
          <a:bodyPr/>
          <a:lstStyle/>
          <a:p>
            <a:pPr marL="0" indent="0">
              <a:buNone/>
            </a:pPr>
            <a:r>
              <a:rPr lang="en-US" dirty="0">
                <a:latin typeface="Times New Roman" panose="02020603050405020304" pitchFamily="18" charset="0"/>
                <a:cs typeface="Times New Roman" panose="02020603050405020304" pitchFamily="18" charset="0"/>
              </a:rPr>
              <a:t>Identity operators are used to compare the objects, not if they are equal, but if they are actually the same object, with the same memory location</a:t>
            </a:r>
          </a:p>
        </p:txBody>
      </p:sp>
      <p:graphicFrame>
        <p:nvGraphicFramePr>
          <p:cNvPr id="4" name="Table 3"/>
          <p:cNvGraphicFramePr>
            <a:graphicFrameLocks noGrp="1"/>
          </p:cNvGraphicFramePr>
          <p:nvPr>
            <p:extLst>
              <p:ext uri="{D42A27DB-BD31-4B8C-83A1-F6EECF244321}">
                <p14:modId xmlns:p14="http://schemas.microsoft.com/office/powerpoint/2010/main" val="3205828421"/>
              </p:ext>
            </p:extLst>
          </p:nvPr>
        </p:nvGraphicFramePr>
        <p:xfrm>
          <a:off x="789708" y="2133602"/>
          <a:ext cx="8160327" cy="3970813"/>
        </p:xfrm>
        <a:graphic>
          <a:graphicData uri="http://schemas.openxmlformats.org/drawingml/2006/table">
            <a:tbl>
              <a:tblPr>
                <a:tableStyleId>{5940675A-B579-460E-94D1-54222C63F5DA}</a:tableStyleId>
              </a:tblPr>
              <a:tblGrid>
                <a:gridCol w="2266763">
                  <a:extLst>
                    <a:ext uri="{9D8B030D-6E8A-4147-A177-3AD203B41FA5}">
                      <a16:colId xmlns:a16="http://schemas.microsoft.com/office/drawing/2014/main" val="1225895112"/>
                    </a:ext>
                  </a:extLst>
                </a:gridCol>
                <a:gridCol w="3173507">
                  <a:extLst>
                    <a:ext uri="{9D8B030D-6E8A-4147-A177-3AD203B41FA5}">
                      <a16:colId xmlns:a16="http://schemas.microsoft.com/office/drawing/2014/main" val="287458952"/>
                    </a:ext>
                  </a:extLst>
                </a:gridCol>
                <a:gridCol w="2720057">
                  <a:extLst>
                    <a:ext uri="{9D8B030D-6E8A-4147-A177-3AD203B41FA5}">
                      <a16:colId xmlns:a16="http://schemas.microsoft.com/office/drawing/2014/main" val="1264940526"/>
                    </a:ext>
                  </a:extLst>
                </a:gridCol>
              </a:tblGrid>
              <a:tr h="681857">
                <a:tc>
                  <a:txBody>
                    <a:bodyPr/>
                    <a:lstStyle/>
                    <a:p>
                      <a:pPr algn="l" fontAlgn="t"/>
                      <a:r>
                        <a:rPr lang="en-IN" sz="2400">
                          <a:effectLst/>
                          <a:latin typeface="Times New Roman" panose="02020603050405020304" pitchFamily="18" charset="0"/>
                          <a:cs typeface="Times New Roman" panose="02020603050405020304" pitchFamily="18" charset="0"/>
                        </a:rPr>
                        <a:t>Operator</a:t>
                      </a:r>
                    </a:p>
                  </a:txBody>
                  <a:tcPr marL="152400" marR="76200" marT="76200" marB="76200"/>
                </a:tc>
                <a:tc>
                  <a:txBody>
                    <a:bodyPr/>
                    <a:lstStyle/>
                    <a:p>
                      <a:pPr algn="l" fontAlgn="t"/>
                      <a:r>
                        <a:rPr lang="en-IN" sz="2400">
                          <a:effectLst/>
                          <a:latin typeface="Times New Roman" panose="02020603050405020304" pitchFamily="18" charset="0"/>
                          <a:cs typeface="Times New Roman" panose="02020603050405020304" pitchFamily="18" charset="0"/>
                        </a:rPr>
                        <a:t>Description</a:t>
                      </a:r>
                    </a:p>
                  </a:txBody>
                  <a:tcPr marL="76200" marR="76200" marT="76200" marB="76200"/>
                </a:tc>
                <a:tc>
                  <a:txBody>
                    <a:bodyPr/>
                    <a:lstStyle/>
                    <a:p>
                      <a:pPr algn="l" fontAlgn="t"/>
                      <a:r>
                        <a:rPr lang="en-IN" sz="2400">
                          <a:effectLst/>
                          <a:latin typeface="Times New Roman" panose="02020603050405020304" pitchFamily="18" charset="0"/>
                          <a:cs typeface="Times New Roman" panose="02020603050405020304" pitchFamily="18" charset="0"/>
                        </a:rPr>
                        <a:t>Example</a:t>
                      </a:r>
                    </a:p>
                  </a:txBody>
                  <a:tcPr marL="76200" marR="76200" marT="76200" marB="76200"/>
                </a:tc>
                <a:extLst>
                  <a:ext uri="{0D108BD9-81ED-4DB2-BD59-A6C34878D82A}">
                    <a16:rowId xmlns:a16="http://schemas.microsoft.com/office/drawing/2014/main" val="2020948770"/>
                  </a:ext>
                </a:extLst>
              </a:tr>
              <a:tr h="1644478">
                <a:tc>
                  <a:txBody>
                    <a:bodyPr/>
                    <a:lstStyle/>
                    <a:p>
                      <a:pPr algn="l" fontAlgn="t"/>
                      <a:r>
                        <a:rPr lang="en-IN" sz="2400">
                          <a:effectLst/>
                          <a:latin typeface="Times New Roman" panose="02020603050405020304" pitchFamily="18" charset="0"/>
                          <a:cs typeface="Times New Roman" panose="02020603050405020304" pitchFamily="18" charset="0"/>
                        </a:rPr>
                        <a:t>is </a:t>
                      </a:r>
                    </a:p>
                  </a:txBody>
                  <a:tcPr marL="152400" marR="76200" marT="76200" marB="76200"/>
                </a:tc>
                <a:tc>
                  <a:txBody>
                    <a:bodyPr/>
                    <a:lstStyle/>
                    <a:p>
                      <a:pPr algn="l" fontAlgn="t"/>
                      <a:r>
                        <a:rPr lang="en-US" sz="2400">
                          <a:effectLst/>
                          <a:latin typeface="Times New Roman" panose="02020603050405020304" pitchFamily="18" charset="0"/>
                          <a:cs typeface="Times New Roman" panose="02020603050405020304" pitchFamily="18" charset="0"/>
                        </a:rPr>
                        <a:t>Returns true if both variables are the same object</a:t>
                      </a:r>
                    </a:p>
                  </a:txBody>
                  <a:tcPr marL="76200" marR="76200" marT="76200" marB="76200"/>
                </a:tc>
                <a:tc>
                  <a:txBody>
                    <a:bodyPr/>
                    <a:lstStyle/>
                    <a:p>
                      <a:pPr algn="l" fontAlgn="t"/>
                      <a:r>
                        <a:rPr lang="en-IN" sz="2400" dirty="0">
                          <a:effectLst/>
                          <a:latin typeface="Times New Roman" panose="02020603050405020304" pitchFamily="18" charset="0"/>
                          <a:cs typeface="Times New Roman" panose="02020603050405020304" pitchFamily="18" charset="0"/>
                        </a:rPr>
                        <a:t>X=10</a:t>
                      </a:r>
                    </a:p>
                    <a:p>
                      <a:pPr algn="l" fontAlgn="t"/>
                      <a:r>
                        <a:rPr lang="en-IN" sz="2400" dirty="0">
                          <a:effectLst/>
                          <a:latin typeface="Times New Roman" panose="02020603050405020304" pitchFamily="18" charset="0"/>
                          <a:cs typeface="Times New Roman" panose="02020603050405020304" pitchFamily="18" charset="0"/>
                        </a:rPr>
                        <a:t>Y=20</a:t>
                      </a:r>
                    </a:p>
                    <a:p>
                      <a:pPr algn="l" fontAlgn="t"/>
                      <a:r>
                        <a:rPr lang="en-IN" sz="2400" dirty="0">
                          <a:effectLst/>
                          <a:latin typeface="Times New Roman" panose="02020603050405020304" pitchFamily="18" charset="0"/>
                          <a:cs typeface="Times New Roman" panose="02020603050405020304" pitchFamily="18" charset="0"/>
                        </a:rPr>
                        <a:t>x is y = False</a:t>
                      </a:r>
                    </a:p>
                  </a:txBody>
                  <a:tcPr marL="76200" marR="76200" marT="76200" marB="76200"/>
                </a:tc>
                <a:extLst>
                  <a:ext uri="{0D108BD9-81ED-4DB2-BD59-A6C34878D82A}">
                    <a16:rowId xmlns:a16="http://schemas.microsoft.com/office/drawing/2014/main" val="3629912141"/>
                  </a:ext>
                </a:extLst>
              </a:tr>
              <a:tr h="1644478">
                <a:tc>
                  <a:txBody>
                    <a:bodyPr/>
                    <a:lstStyle/>
                    <a:p>
                      <a:pPr algn="l" fontAlgn="t"/>
                      <a:r>
                        <a:rPr lang="en-IN" sz="2400">
                          <a:effectLst/>
                          <a:latin typeface="Times New Roman" panose="02020603050405020304" pitchFamily="18" charset="0"/>
                          <a:cs typeface="Times New Roman" panose="02020603050405020304" pitchFamily="18" charset="0"/>
                        </a:rPr>
                        <a:t>is not</a:t>
                      </a:r>
                    </a:p>
                  </a:txBody>
                  <a:tcPr marL="152400" marR="76200" marT="76200" marB="76200"/>
                </a:tc>
                <a:tc>
                  <a:txBody>
                    <a:bodyPr/>
                    <a:lstStyle/>
                    <a:p>
                      <a:pPr algn="l" fontAlgn="t"/>
                      <a:r>
                        <a:rPr lang="en-US" sz="2400">
                          <a:effectLst/>
                          <a:latin typeface="Times New Roman" panose="02020603050405020304" pitchFamily="18" charset="0"/>
                          <a:cs typeface="Times New Roman" panose="02020603050405020304" pitchFamily="18" charset="0"/>
                        </a:rPr>
                        <a:t>Returns true if both variables are not the same object</a:t>
                      </a:r>
                    </a:p>
                  </a:txBody>
                  <a:tcPr marL="76200" marR="76200" marT="76200" marB="76200"/>
                </a:tc>
                <a:tc>
                  <a:txBody>
                    <a:bodyPr/>
                    <a:lstStyle/>
                    <a:p>
                      <a:pPr algn="l" fontAlgn="t"/>
                      <a:r>
                        <a:rPr lang="en-IN" sz="2400" dirty="0">
                          <a:effectLst/>
                          <a:latin typeface="Times New Roman" panose="02020603050405020304" pitchFamily="18" charset="0"/>
                          <a:cs typeface="Times New Roman" panose="02020603050405020304" pitchFamily="18" charset="0"/>
                        </a:rPr>
                        <a:t>X=10</a:t>
                      </a:r>
                    </a:p>
                    <a:p>
                      <a:pPr algn="l" fontAlgn="t"/>
                      <a:r>
                        <a:rPr lang="en-IN" sz="2400" dirty="0">
                          <a:effectLst/>
                          <a:latin typeface="Times New Roman" panose="02020603050405020304" pitchFamily="18" charset="0"/>
                          <a:cs typeface="Times New Roman" panose="02020603050405020304" pitchFamily="18" charset="0"/>
                        </a:rPr>
                        <a:t>Y=20</a:t>
                      </a:r>
                    </a:p>
                    <a:p>
                      <a:pPr algn="l" fontAlgn="t"/>
                      <a:r>
                        <a:rPr lang="en-IN" sz="2400" dirty="0">
                          <a:effectLst/>
                          <a:latin typeface="Times New Roman" panose="02020603050405020304" pitchFamily="18" charset="0"/>
                          <a:cs typeface="Times New Roman" panose="02020603050405020304" pitchFamily="18" charset="0"/>
                        </a:rPr>
                        <a:t>x is not y = True</a:t>
                      </a:r>
                    </a:p>
                  </a:txBody>
                  <a:tcPr marL="76200" marR="76200" marT="76200" marB="76200"/>
                </a:tc>
                <a:extLst>
                  <a:ext uri="{0D108BD9-81ED-4DB2-BD59-A6C34878D82A}">
                    <a16:rowId xmlns:a16="http://schemas.microsoft.com/office/drawing/2014/main" val="1206871311"/>
                  </a:ext>
                </a:extLst>
              </a:tr>
            </a:tbl>
          </a:graphicData>
        </a:graphic>
      </p:graphicFrame>
    </p:spTree>
    <p:extLst>
      <p:ext uri="{BB962C8B-B14F-4D97-AF65-F5344CB8AC3E}">
        <p14:creationId xmlns:p14="http://schemas.microsoft.com/office/powerpoint/2010/main" val="957670422"/>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109" y="180109"/>
            <a:ext cx="11748655" cy="581891"/>
          </a:xfrm>
        </p:spPr>
        <p:txBody>
          <a:bodyPr>
            <a:normAutofit fontScale="90000"/>
          </a:bodyPr>
          <a:lstStyle/>
          <a:p>
            <a:r>
              <a:rPr lang="en-US" dirty="0">
                <a:latin typeface="Times New Roman" panose="02020603050405020304" pitchFamily="18" charset="0"/>
                <a:cs typeface="Times New Roman" panose="02020603050405020304" pitchFamily="18" charset="0"/>
              </a:rPr>
              <a:t>Operations on Tuples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80109" y="886690"/>
            <a:ext cx="11748655" cy="5777345"/>
          </a:xfrm>
        </p:spPr>
        <p:txBody>
          <a:bodyPr/>
          <a:lstStyle/>
          <a:p>
            <a:pPr marL="0" indent="0">
              <a:buNone/>
            </a:pPr>
            <a:r>
              <a:rPr lang="en-US" dirty="0">
                <a:latin typeface="Times New Roman" panose="02020603050405020304" pitchFamily="18" charset="0"/>
                <a:cs typeface="Times New Roman" panose="02020603050405020304" pitchFamily="18" charset="0"/>
              </a:rPr>
              <a:t>Python Allows certain operations on list datatype, such as concatenation, repetition, membership, and comparing. </a:t>
            </a:r>
          </a:p>
          <a:p>
            <a:pPr marL="0" indent="0">
              <a:buNone/>
            </a:pPr>
            <a:r>
              <a:rPr lang="en-US" dirty="0">
                <a:latin typeface="Times New Roman" panose="02020603050405020304" pitchFamily="18" charset="0"/>
                <a:cs typeface="Times New Roman" panose="02020603050405020304" pitchFamily="18" charset="0"/>
              </a:rPr>
              <a:t>These operations are explained in the following subsections with suitable examples.</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Traversing a Tuple</a:t>
            </a:r>
          </a:p>
          <a:p>
            <a:pPr marL="0" indent="0">
              <a:buNone/>
            </a:pPr>
            <a:r>
              <a:rPr lang="en-US" dirty="0">
                <a:latin typeface="Times New Roman" panose="02020603050405020304" pitchFamily="18" charset="0"/>
                <a:cs typeface="Times New Roman" panose="02020603050405020304" pitchFamily="18" charset="0"/>
              </a:rPr>
              <a:t>This means that we can use a for loop to traverse all the elements in the tuple sequentially.</a:t>
            </a:r>
          </a:p>
          <a:p>
            <a:pPr marL="0" indent="0">
              <a:buNone/>
            </a:pPr>
            <a:r>
              <a:rPr lang="en-US" dirty="0">
                <a:latin typeface="Times New Roman" panose="02020603050405020304" pitchFamily="18" charset="0"/>
                <a:cs typeface="Times New Roman" panose="02020603050405020304" pitchFamily="18" charset="0"/>
              </a:rPr>
              <a:t>A=(10,20,30,39)</a:t>
            </a:r>
          </a:p>
          <a:p>
            <a:pPr marL="0" indent="0">
              <a:buNone/>
            </a:pPr>
            <a:r>
              <a:rPr lang="en-US" dirty="0">
                <a:latin typeface="Times New Roman" panose="02020603050405020304" pitchFamily="18" charset="0"/>
                <a:cs typeface="Times New Roman" panose="02020603050405020304" pitchFamily="18" charset="0"/>
              </a:rPr>
              <a:t>for item in A:</a:t>
            </a:r>
          </a:p>
          <a:p>
            <a:pPr marL="0" indent="0">
              <a:buNone/>
            </a:pPr>
            <a:r>
              <a:rPr lang="en-US" dirty="0">
                <a:latin typeface="Times New Roman" panose="02020603050405020304" pitchFamily="18" charset="0"/>
                <a:cs typeface="Times New Roman" panose="02020603050405020304" pitchFamily="18" charset="0"/>
              </a:rPr>
              <a:t>	print(item)</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88601580"/>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0109" y="263236"/>
            <a:ext cx="11748655" cy="6400799"/>
          </a:xfrm>
        </p:spPr>
        <p:txBody>
          <a:bodyPr/>
          <a:lstStyle/>
          <a:p>
            <a:pPr marL="0" indent="0">
              <a:buNone/>
            </a:pPr>
            <a:r>
              <a:rPr lang="en-US" b="1" dirty="0">
                <a:latin typeface="Times New Roman" panose="02020603050405020304" pitchFamily="18" charset="0"/>
                <a:cs typeface="Times New Roman" panose="02020603050405020304" pitchFamily="18" charset="0"/>
              </a:rPr>
              <a:t>Concatenation</a:t>
            </a:r>
          </a:p>
          <a:p>
            <a:pPr marL="0" indent="0">
              <a:buNone/>
            </a:pPr>
            <a:r>
              <a:rPr lang="en-US" dirty="0">
                <a:latin typeface="Times New Roman" panose="02020603050405020304" pitchFamily="18" charset="0"/>
                <a:cs typeface="Times New Roman" panose="02020603050405020304" pitchFamily="18" charset="0"/>
              </a:rPr>
              <a:t>Concatenating two tuples means joining two tuples.</a:t>
            </a:r>
          </a:p>
          <a:p>
            <a:pPr marL="0" indent="0">
              <a:buNone/>
            </a:pPr>
            <a:r>
              <a:rPr lang="en-US" dirty="0">
                <a:latin typeface="Times New Roman" panose="02020603050405020304" pitchFamily="18" charset="0"/>
                <a:cs typeface="Times New Roman" panose="02020603050405020304" pitchFamily="18" charset="0"/>
              </a:rPr>
              <a:t>Syntax:       tuple=tuple1+tuple2+,,,tuplen</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Example</a:t>
            </a:r>
          </a:p>
          <a:p>
            <a:pPr marL="0" indent="0">
              <a:buNone/>
            </a:pPr>
            <a:r>
              <a:rPr lang="en-US" dirty="0">
                <a:latin typeface="Times New Roman" panose="02020603050405020304" pitchFamily="18" charset="0"/>
                <a:cs typeface="Times New Roman" panose="02020603050405020304" pitchFamily="18" charset="0"/>
              </a:rPr>
              <a:t>tuple1=(10,20,30)</a:t>
            </a:r>
          </a:p>
          <a:p>
            <a:pPr marL="0" indent="0">
              <a:buNone/>
            </a:pPr>
            <a:r>
              <a:rPr lang="en-US" dirty="0">
                <a:latin typeface="Times New Roman" panose="02020603050405020304" pitchFamily="18" charset="0"/>
                <a:cs typeface="Times New Roman" panose="02020603050405020304" pitchFamily="18" charset="0"/>
              </a:rPr>
              <a:t>tuple2=(40,50)</a:t>
            </a:r>
          </a:p>
          <a:p>
            <a:pPr marL="0" indent="0">
              <a:buNone/>
            </a:pPr>
            <a:r>
              <a:rPr lang="en-US" dirty="0">
                <a:latin typeface="Times New Roman" panose="02020603050405020304" pitchFamily="18" charset="0"/>
                <a:cs typeface="Times New Roman" panose="02020603050405020304" pitchFamily="18" charset="0"/>
              </a:rPr>
              <a:t>tuple3=tuple1+tuple2</a:t>
            </a:r>
          </a:p>
          <a:p>
            <a:pPr marL="0" indent="0">
              <a:buNone/>
            </a:pPr>
            <a:r>
              <a:rPr lang="en-US" dirty="0">
                <a:latin typeface="Times New Roman" panose="02020603050405020304" pitchFamily="18" charset="0"/>
                <a:cs typeface="Times New Roman" panose="02020603050405020304" pitchFamily="18" charset="0"/>
              </a:rPr>
              <a:t>print(tuple3)</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(10,20,30,40,50)</a:t>
            </a:r>
          </a:p>
        </p:txBody>
      </p:sp>
    </p:spTree>
    <p:extLst>
      <p:ext uri="{BB962C8B-B14F-4D97-AF65-F5344CB8AC3E}">
        <p14:creationId xmlns:p14="http://schemas.microsoft.com/office/powerpoint/2010/main" val="1923207814"/>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109" y="180109"/>
            <a:ext cx="11748655" cy="581891"/>
          </a:xfrm>
        </p:spPr>
        <p:txBody>
          <a:bodyPr>
            <a:normAutofit fontScale="90000"/>
          </a:bodyPr>
          <a:lstStyle/>
          <a:p>
            <a:r>
              <a:rPr lang="en-US" dirty="0">
                <a:latin typeface="Times New Roman" panose="02020603050405020304" pitchFamily="18" charset="0"/>
                <a:cs typeface="Times New Roman" panose="02020603050405020304" pitchFamily="18" charset="0"/>
              </a:rPr>
              <a:t>Copying tuples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80109" y="886690"/>
            <a:ext cx="11748655" cy="5777345"/>
          </a:xfrm>
        </p:spPr>
        <p:txBody>
          <a:bodyPr/>
          <a:lstStyle/>
          <a:p>
            <a:pPr marL="0" indent="0">
              <a:buNone/>
            </a:pPr>
            <a:r>
              <a:rPr lang="en-US" dirty="0">
                <a:latin typeface="Times New Roman" panose="02020603050405020304" pitchFamily="18" charset="0"/>
                <a:cs typeface="Times New Roman" panose="02020603050405020304" pitchFamily="18" charset="0"/>
              </a:rPr>
              <a:t>The simplest way to make a copy of the tuple is to assign a tuple anther tuple using an assignment operator(=)</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tuple1=(10,20,30)</a:t>
            </a:r>
          </a:p>
          <a:p>
            <a:pPr marL="0" indent="0">
              <a:buNone/>
            </a:pPr>
            <a:r>
              <a:rPr lang="en-US" dirty="0">
                <a:latin typeface="Times New Roman" panose="02020603050405020304" pitchFamily="18" charset="0"/>
                <a:cs typeface="Times New Roman" panose="02020603050405020304" pitchFamily="18" charset="0"/>
              </a:rPr>
              <a:t>tuple2=tuple1</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print(tuple2)</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(10,20,30)</a:t>
            </a:r>
          </a:p>
        </p:txBody>
      </p:sp>
    </p:spTree>
    <p:extLst>
      <p:ext uri="{BB962C8B-B14F-4D97-AF65-F5344CB8AC3E}">
        <p14:creationId xmlns:p14="http://schemas.microsoft.com/office/powerpoint/2010/main" val="4281313837"/>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109" y="180109"/>
            <a:ext cx="11748655" cy="581891"/>
          </a:xfrm>
        </p:spPr>
        <p:txBody>
          <a:bodyPr>
            <a:normAutofit fontScale="90000"/>
          </a:bodyPr>
          <a:lstStyle/>
          <a:p>
            <a:r>
              <a:rPr lang="en-US" dirty="0">
                <a:latin typeface="Times New Roman" panose="02020603050405020304" pitchFamily="18" charset="0"/>
                <a:cs typeface="Times New Roman" panose="02020603050405020304" pitchFamily="18" charset="0"/>
              </a:rPr>
              <a:t>Slicing</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80109" y="886690"/>
            <a:ext cx="11748655" cy="5777345"/>
          </a:xfrm>
        </p:spPr>
        <p:txBody>
          <a:bodyPr/>
          <a:lstStyle/>
          <a:p>
            <a:pPr marL="0" indent="0">
              <a:buNone/>
            </a:pPr>
            <a:r>
              <a:rPr lang="en-US" dirty="0">
                <a:latin typeface="Times New Roman" panose="02020603050405020304" pitchFamily="18" charset="0"/>
                <a:cs typeface="Times New Roman" panose="02020603050405020304" pitchFamily="18" charset="0"/>
              </a:rPr>
              <a:t>In python to access some part of a tuple we use a method called slicing.</a:t>
            </a:r>
          </a:p>
          <a:p>
            <a:pPr marL="0" indent="0">
              <a:buNone/>
            </a:pPr>
            <a:r>
              <a:rPr lang="en-US" dirty="0">
                <a:latin typeface="Times New Roman" panose="02020603050405020304" pitchFamily="18" charset="0"/>
                <a:cs typeface="Times New Roman" panose="02020603050405020304" pitchFamily="18" charset="0"/>
              </a:rPr>
              <a:t>The slicing operator[</a:t>
            </a:r>
            <a:r>
              <a:rPr lang="en-US" dirty="0" err="1">
                <a:latin typeface="Times New Roman" panose="02020603050405020304" pitchFamily="18" charset="0"/>
                <a:cs typeface="Times New Roman" panose="02020603050405020304" pitchFamily="18" charset="0"/>
              </a:rPr>
              <a:t>start:end</a:t>
            </a:r>
            <a:r>
              <a:rPr lang="en-US" dirty="0">
                <a:latin typeface="Times New Roman" panose="02020603050405020304" pitchFamily="18" charset="0"/>
                <a:cs typeface="Times New Roman" panose="02020603050405020304" pitchFamily="18" charset="0"/>
              </a:rPr>
              <a:t>] is used for slicing.</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t3=(10,20,30,40,50,60,70,80)</a:t>
            </a:r>
          </a:p>
          <a:p>
            <a:pPr marL="0" indent="0">
              <a:buNone/>
            </a:pPr>
            <a:r>
              <a:rPr lang="en-US" dirty="0">
                <a:latin typeface="Times New Roman" panose="02020603050405020304" pitchFamily="18" charset="0"/>
                <a:cs typeface="Times New Roman" panose="02020603050405020304" pitchFamily="18" charset="0"/>
              </a:rPr>
              <a:t>print(t3[0:3])</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Output:</a:t>
            </a:r>
          </a:p>
          <a:p>
            <a:pPr marL="0" indent="0">
              <a:buNone/>
            </a:pPr>
            <a:r>
              <a:rPr lang="en-US" dirty="0">
                <a:latin typeface="Times New Roman" panose="02020603050405020304" pitchFamily="18" charset="0"/>
                <a:cs typeface="Times New Roman" panose="02020603050405020304" pitchFamily="18" charset="0"/>
              </a:rPr>
              <a:t>(10,20,30)</a:t>
            </a:r>
          </a:p>
          <a:p>
            <a:pPr marL="0" indent="0">
              <a:buNone/>
            </a:pPr>
            <a:r>
              <a:rPr lang="en-US" b="1" dirty="0">
                <a:latin typeface="Times New Roman" panose="02020603050405020304" pitchFamily="18" charset="0"/>
                <a:cs typeface="Times New Roman" panose="02020603050405020304" pitchFamily="18" charset="0"/>
              </a:rPr>
              <a:t>Negative Slicing of String-</a:t>
            </a:r>
            <a:r>
              <a:rPr lang="en-US" dirty="0">
                <a:latin typeface="Times New Roman" panose="02020603050405020304" pitchFamily="18" charset="0"/>
                <a:cs typeface="Times New Roman" panose="02020603050405020304" pitchFamily="18" charset="0"/>
              </a:rPr>
              <a:t>The  negative indexing starts from the rightmost character in the string</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67982412"/>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0109" y="180110"/>
            <a:ext cx="11748655" cy="6483926"/>
          </a:xfrm>
        </p:spPr>
        <p:txBody>
          <a:bodyPr/>
          <a:lstStyle/>
          <a:p>
            <a:pPr marL="0" indent="0">
              <a:buNone/>
            </a:pPr>
            <a:r>
              <a:rPr lang="en-US" b="1" dirty="0">
                <a:latin typeface="Times New Roman" panose="02020603050405020304" pitchFamily="18" charset="0"/>
                <a:cs typeface="Times New Roman" panose="02020603050405020304" pitchFamily="18" charset="0"/>
              </a:rPr>
              <a:t>Built-in Functions</a:t>
            </a:r>
          </a:p>
          <a:p>
            <a:pPr marL="0" indent="0">
              <a:buNone/>
            </a:pPr>
            <a:endParaRPr lang="en-US" b="1" dirty="0">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049707676"/>
              </p:ext>
            </p:extLst>
          </p:nvPr>
        </p:nvGraphicFramePr>
        <p:xfrm>
          <a:off x="180108" y="719666"/>
          <a:ext cx="11748656" cy="5354322"/>
        </p:xfrm>
        <a:graphic>
          <a:graphicData uri="http://schemas.openxmlformats.org/drawingml/2006/table">
            <a:tbl>
              <a:tblPr firstRow="1" bandRow="1">
                <a:tableStyleId>{5940675A-B579-460E-94D1-54222C63F5DA}</a:tableStyleId>
              </a:tblPr>
              <a:tblGrid>
                <a:gridCol w="5874328">
                  <a:extLst>
                    <a:ext uri="{9D8B030D-6E8A-4147-A177-3AD203B41FA5}">
                      <a16:colId xmlns:a16="http://schemas.microsoft.com/office/drawing/2014/main" val="330190141"/>
                    </a:ext>
                  </a:extLst>
                </a:gridCol>
                <a:gridCol w="5874328">
                  <a:extLst>
                    <a:ext uri="{9D8B030D-6E8A-4147-A177-3AD203B41FA5}">
                      <a16:colId xmlns:a16="http://schemas.microsoft.com/office/drawing/2014/main" val="210470736"/>
                    </a:ext>
                  </a:extLst>
                </a:gridCol>
              </a:tblGrid>
              <a:tr h="892387">
                <a:tc>
                  <a:txBody>
                    <a:bodyPr/>
                    <a:lstStyle/>
                    <a:p>
                      <a:pPr algn="ctr"/>
                      <a:r>
                        <a:rPr lang="en-US" sz="2400" dirty="0" err="1">
                          <a:latin typeface="Times New Roman" panose="02020603050405020304" pitchFamily="18" charset="0"/>
                          <a:cs typeface="Times New Roman" panose="02020603050405020304" pitchFamily="18" charset="0"/>
                        </a:rPr>
                        <a:t>len</a:t>
                      </a:r>
                      <a:r>
                        <a:rPr lang="en-US" sz="2400" dirty="0">
                          <a:latin typeface="Times New Roman" panose="02020603050405020304" pitchFamily="18" charset="0"/>
                          <a:cs typeface="Times New Roman" panose="02020603050405020304" pitchFamily="18" charset="0"/>
                        </a:rPr>
                        <a:t>()-This</a:t>
                      </a:r>
                      <a:r>
                        <a:rPr lang="en-US" sz="2400" baseline="0" dirty="0">
                          <a:latin typeface="Times New Roman" panose="02020603050405020304" pitchFamily="18" charset="0"/>
                          <a:cs typeface="Times New Roman" panose="02020603050405020304" pitchFamily="18" charset="0"/>
                        </a:rPr>
                        <a:t> method is used to calculate the total length tuple</a:t>
                      </a:r>
                      <a:endParaRPr lang="en-IN"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a:latin typeface="Times New Roman" panose="02020603050405020304" pitchFamily="18" charset="0"/>
                          <a:cs typeface="Times New Roman" panose="02020603050405020304" pitchFamily="18" charset="0"/>
                        </a:rPr>
                        <a:t>t1=(4,3,5,2,4,5)</a:t>
                      </a:r>
                    </a:p>
                    <a:p>
                      <a:pPr algn="ctr"/>
                      <a:r>
                        <a:rPr lang="en-US" sz="2400" dirty="0" err="1">
                          <a:latin typeface="Times New Roman" panose="02020603050405020304" pitchFamily="18" charset="0"/>
                          <a:cs typeface="Times New Roman" panose="02020603050405020304" pitchFamily="18" charset="0"/>
                        </a:rPr>
                        <a:t>len</a:t>
                      </a:r>
                      <a:r>
                        <a:rPr lang="en-US" sz="2400" dirty="0">
                          <a:latin typeface="Times New Roman" panose="02020603050405020304" pitchFamily="18" charset="0"/>
                          <a:cs typeface="Times New Roman" panose="02020603050405020304" pitchFamily="18" charset="0"/>
                        </a:rPr>
                        <a:t>(t1)=6</a:t>
                      </a:r>
                      <a:endParaRPr lang="en-IN"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73154303"/>
                  </a:ext>
                </a:extLst>
              </a:tr>
              <a:tr h="892387">
                <a:tc>
                  <a:txBody>
                    <a:bodyPr/>
                    <a:lstStyle/>
                    <a:p>
                      <a:pPr algn="ctr"/>
                      <a:r>
                        <a:rPr lang="en-US" sz="2400" dirty="0">
                          <a:latin typeface="Times New Roman" panose="02020603050405020304" pitchFamily="18" charset="0"/>
                          <a:cs typeface="Times New Roman" panose="02020603050405020304" pitchFamily="18" charset="0"/>
                        </a:rPr>
                        <a:t>sum()-This</a:t>
                      </a:r>
                      <a:r>
                        <a:rPr lang="en-US" sz="2400" baseline="0" dirty="0">
                          <a:latin typeface="Times New Roman" panose="02020603050405020304" pitchFamily="18" charset="0"/>
                          <a:cs typeface="Times New Roman" panose="02020603050405020304" pitchFamily="18" charset="0"/>
                        </a:rPr>
                        <a:t> method is used to calculate the sum of all the elements in the tuple</a:t>
                      </a:r>
                      <a:endParaRPr lang="en-IN"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a:latin typeface="Times New Roman" panose="02020603050405020304" pitchFamily="18" charset="0"/>
                          <a:cs typeface="Times New Roman" panose="02020603050405020304" pitchFamily="18" charset="0"/>
                        </a:rPr>
                        <a:t>sum(t1)=23</a:t>
                      </a:r>
                      <a:endParaRPr lang="en-IN"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71343578"/>
                  </a:ext>
                </a:extLst>
              </a:tr>
              <a:tr h="892387">
                <a:tc>
                  <a:txBody>
                    <a:bodyPr/>
                    <a:lstStyle/>
                    <a:p>
                      <a:pPr algn="ctr"/>
                      <a:r>
                        <a:rPr lang="en-US" sz="2400" dirty="0">
                          <a:latin typeface="Times New Roman" panose="02020603050405020304" pitchFamily="18" charset="0"/>
                          <a:cs typeface="Times New Roman" panose="02020603050405020304" pitchFamily="18" charset="0"/>
                        </a:rPr>
                        <a:t>max()-It is used to return the maximum element out of elements of tuple</a:t>
                      </a:r>
                      <a:endParaRPr lang="en-IN"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a:latin typeface="Times New Roman" panose="02020603050405020304" pitchFamily="18" charset="0"/>
                          <a:cs typeface="Times New Roman" panose="02020603050405020304" pitchFamily="18" charset="0"/>
                        </a:rPr>
                        <a:t>max(t1)=5</a:t>
                      </a:r>
                      <a:endParaRPr lang="en-IN"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864024893"/>
                  </a:ext>
                </a:extLst>
              </a:tr>
              <a:tr h="892387">
                <a:tc>
                  <a:txBody>
                    <a:bodyPr/>
                    <a:lstStyle/>
                    <a:p>
                      <a:pPr algn="ctr"/>
                      <a:r>
                        <a:rPr lang="en-US" sz="2400" dirty="0">
                          <a:latin typeface="Times New Roman" panose="02020603050405020304" pitchFamily="18" charset="0"/>
                          <a:cs typeface="Times New Roman" panose="02020603050405020304" pitchFamily="18" charset="0"/>
                        </a:rPr>
                        <a:t>min()-It is</a:t>
                      </a:r>
                      <a:r>
                        <a:rPr lang="en-US" sz="2400" baseline="0" dirty="0">
                          <a:latin typeface="Times New Roman" panose="02020603050405020304" pitchFamily="18" charset="0"/>
                          <a:cs typeface="Times New Roman" panose="02020603050405020304" pitchFamily="18" charset="0"/>
                        </a:rPr>
                        <a:t> used to return the minimum element out of tuple.</a:t>
                      </a:r>
                      <a:endParaRPr lang="en-IN"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a:latin typeface="Times New Roman" panose="02020603050405020304" pitchFamily="18" charset="0"/>
                          <a:cs typeface="Times New Roman" panose="02020603050405020304" pitchFamily="18" charset="0"/>
                        </a:rPr>
                        <a:t>min(t1)=2</a:t>
                      </a:r>
                      <a:endParaRPr lang="en-IN"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996991199"/>
                  </a:ext>
                </a:extLst>
              </a:tr>
              <a:tr h="892387">
                <a:tc>
                  <a:txBody>
                    <a:bodyPr/>
                    <a:lstStyle/>
                    <a:p>
                      <a:pPr algn="ctr"/>
                      <a:r>
                        <a:rPr lang="en-US" sz="2400" dirty="0">
                          <a:latin typeface="Times New Roman" panose="02020603050405020304" pitchFamily="18" charset="0"/>
                          <a:cs typeface="Times New Roman" panose="02020603050405020304" pitchFamily="18" charset="0"/>
                        </a:rPr>
                        <a:t>sorted()-The</a:t>
                      </a:r>
                      <a:r>
                        <a:rPr lang="en-US" sz="2400" baseline="0" dirty="0">
                          <a:latin typeface="Times New Roman" panose="02020603050405020304" pitchFamily="18" charset="0"/>
                          <a:cs typeface="Times New Roman" panose="02020603050405020304" pitchFamily="18" charset="0"/>
                        </a:rPr>
                        <a:t> sorted function returns a sorted tuple of the specified </a:t>
                      </a:r>
                      <a:r>
                        <a:rPr lang="en-US" sz="2400" baseline="0" dirty="0" err="1">
                          <a:latin typeface="Times New Roman" panose="02020603050405020304" pitchFamily="18" charset="0"/>
                          <a:cs typeface="Times New Roman" panose="02020603050405020304" pitchFamily="18" charset="0"/>
                        </a:rPr>
                        <a:t>iterable</a:t>
                      </a:r>
                      <a:r>
                        <a:rPr lang="en-US" sz="2400" baseline="0" dirty="0">
                          <a:latin typeface="Times New Roman" panose="02020603050405020304" pitchFamily="18" charset="0"/>
                          <a:cs typeface="Times New Roman" panose="02020603050405020304" pitchFamily="18" charset="0"/>
                        </a:rPr>
                        <a:t> object</a:t>
                      </a:r>
                      <a:endParaRPr lang="en-IN"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a:latin typeface="Times New Roman" panose="02020603050405020304" pitchFamily="18" charset="0"/>
                          <a:cs typeface="Times New Roman" panose="02020603050405020304" pitchFamily="18" charset="0"/>
                        </a:rPr>
                        <a:t>t2=sorted(t1)</a:t>
                      </a:r>
                      <a:endParaRPr lang="en-IN"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208111262"/>
                  </a:ext>
                </a:extLst>
              </a:tr>
              <a:tr h="892387">
                <a:tc>
                  <a:txBody>
                    <a:bodyPr/>
                    <a:lstStyle/>
                    <a:p>
                      <a:pPr algn="ctr"/>
                      <a:r>
                        <a:rPr lang="en-US" sz="2400" dirty="0">
                          <a:latin typeface="Times New Roman" panose="02020603050405020304" pitchFamily="18" charset="0"/>
                          <a:cs typeface="Times New Roman" panose="02020603050405020304" pitchFamily="18" charset="0"/>
                        </a:rPr>
                        <a:t>any() returns</a:t>
                      </a:r>
                      <a:r>
                        <a:rPr lang="en-US" sz="2400" baseline="0" dirty="0">
                          <a:latin typeface="Times New Roman" panose="02020603050405020304" pitchFamily="18" charset="0"/>
                          <a:cs typeface="Times New Roman" panose="02020603050405020304" pitchFamily="18" charset="0"/>
                        </a:rPr>
                        <a:t> true if any Boolean values in the tuple  true</a:t>
                      </a:r>
                      <a:endParaRPr lang="en-IN"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a:latin typeface="Times New Roman" panose="02020603050405020304" pitchFamily="18" charset="0"/>
                          <a:cs typeface="Times New Roman" panose="02020603050405020304" pitchFamily="18" charset="0"/>
                        </a:rPr>
                        <a:t>any(t1)</a:t>
                      </a:r>
                    </a:p>
                    <a:p>
                      <a:pPr algn="ctr"/>
                      <a:r>
                        <a:rPr lang="en-US" sz="2400" dirty="0">
                          <a:latin typeface="Times New Roman" panose="02020603050405020304" pitchFamily="18" charset="0"/>
                          <a:cs typeface="Times New Roman" panose="02020603050405020304" pitchFamily="18" charset="0"/>
                        </a:rPr>
                        <a:t>false</a:t>
                      </a:r>
                      <a:endParaRPr lang="en-IN"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30678511"/>
                  </a:ext>
                </a:extLst>
              </a:tr>
            </a:tbl>
          </a:graphicData>
        </a:graphic>
      </p:graphicFrame>
    </p:spTree>
    <p:extLst>
      <p:ext uri="{BB962C8B-B14F-4D97-AF65-F5344CB8AC3E}">
        <p14:creationId xmlns:p14="http://schemas.microsoft.com/office/powerpoint/2010/main" val="2206421754"/>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108" y="166255"/>
            <a:ext cx="11748655" cy="221672"/>
          </a:xfrm>
        </p:spPr>
        <p:txBody>
          <a:bodyPr>
            <a:normAutofit fontScale="90000"/>
          </a:bodyPr>
          <a:lstStyle/>
          <a:p>
            <a:r>
              <a:rPr lang="en-US" dirty="0">
                <a:latin typeface="Times New Roman" panose="02020603050405020304" pitchFamily="18" charset="0"/>
                <a:cs typeface="Times New Roman" panose="02020603050405020304" pitchFamily="18" charset="0"/>
              </a:rPr>
              <a:t>Tuple Methods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80109" y="512618"/>
            <a:ext cx="11748655" cy="5721927"/>
          </a:xfrm>
        </p:spPr>
        <p:txBody>
          <a:bodyPr/>
          <a:lstStyle/>
          <a:p>
            <a:pPr marL="0" indent="0">
              <a:buNone/>
            </a:pPr>
            <a:r>
              <a:rPr lang="en-US" dirty="0">
                <a:latin typeface="Times New Roman" panose="02020603050405020304" pitchFamily="18" charset="0"/>
                <a:cs typeface="Times New Roman" panose="02020603050405020304" pitchFamily="18" charset="0"/>
              </a:rPr>
              <a:t>Python provides very useful built in tuple methods to work with tuple.</a:t>
            </a:r>
          </a:p>
          <a:p>
            <a:pPr marL="0" indent="0">
              <a:buNone/>
            </a:pPr>
            <a:endParaRPr lang="en-US" dirty="0">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718225936"/>
              </p:ext>
            </p:extLst>
          </p:nvPr>
        </p:nvGraphicFramePr>
        <p:xfrm>
          <a:off x="180108" y="955966"/>
          <a:ext cx="11748656" cy="1645920"/>
        </p:xfrm>
        <a:graphic>
          <a:graphicData uri="http://schemas.openxmlformats.org/drawingml/2006/table">
            <a:tbl>
              <a:tblPr firstRow="1" bandRow="1">
                <a:tableStyleId>{5940675A-B579-460E-94D1-54222C63F5DA}</a:tableStyleId>
              </a:tblPr>
              <a:tblGrid>
                <a:gridCol w="7176656">
                  <a:extLst>
                    <a:ext uri="{9D8B030D-6E8A-4147-A177-3AD203B41FA5}">
                      <a16:colId xmlns:a16="http://schemas.microsoft.com/office/drawing/2014/main" val="3788893572"/>
                    </a:ext>
                  </a:extLst>
                </a:gridCol>
                <a:gridCol w="4572000">
                  <a:extLst>
                    <a:ext uri="{9D8B030D-6E8A-4147-A177-3AD203B41FA5}">
                      <a16:colId xmlns:a16="http://schemas.microsoft.com/office/drawing/2014/main" val="1801600910"/>
                    </a:ext>
                  </a:extLst>
                </a:gridCol>
              </a:tblGrid>
              <a:tr h="781965">
                <a:tc>
                  <a:txBody>
                    <a:bodyPr/>
                    <a:lstStyle/>
                    <a:p>
                      <a:pPr algn="l"/>
                      <a:r>
                        <a:rPr lang="en-US" sz="2400" b="1" dirty="0">
                          <a:latin typeface="Times New Roman" panose="02020603050405020304" pitchFamily="18" charset="0"/>
                          <a:cs typeface="Times New Roman" panose="02020603050405020304" pitchFamily="18" charset="0"/>
                        </a:rPr>
                        <a:t>count()-</a:t>
                      </a:r>
                      <a:r>
                        <a:rPr lang="en-US" sz="2400" b="0" dirty="0">
                          <a:latin typeface="Times New Roman" panose="02020603050405020304" pitchFamily="18" charset="0"/>
                          <a:cs typeface="Times New Roman" panose="02020603050405020304" pitchFamily="18" charset="0"/>
                        </a:rPr>
                        <a:t>returns the number of times the specified element appears</a:t>
                      </a:r>
                      <a:endParaRPr lang="en-IN" sz="2400" b="1" dirty="0">
                        <a:latin typeface="Times New Roman" panose="02020603050405020304" pitchFamily="18" charset="0"/>
                        <a:cs typeface="Times New Roman" panose="02020603050405020304" pitchFamily="18" charset="0"/>
                      </a:endParaRPr>
                    </a:p>
                  </a:txBody>
                  <a:tcPr/>
                </a:tc>
                <a:tc>
                  <a:txBody>
                    <a:bodyPr/>
                    <a:lstStyle/>
                    <a:p>
                      <a:pPr algn="l"/>
                      <a:r>
                        <a:rPr lang="en-US" sz="2400" dirty="0" err="1">
                          <a:latin typeface="Times New Roman" panose="02020603050405020304" pitchFamily="18" charset="0"/>
                          <a:cs typeface="Times New Roman" panose="02020603050405020304" pitchFamily="18" charset="0"/>
                        </a:rPr>
                        <a:t>tuple.count</a:t>
                      </a:r>
                      <a:r>
                        <a:rPr lang="en-US" sz="2400" dirty="0">
                          <a:latin typeface="Times New Roman" panose="02020603050405020304" pitchFamily="18" charset="0"/>
                          <a:cs typeface="Times New Roman" panose="02020603050405020304" pitchFamily="18" charset="0"/>
                        </a:rPr>
                        <a:t>(10)</a:t>
                      </a:r>
                    </a:p>
                    <a:p>
                      <a:pPr algn="l"/>
                      <a:r>
                        <a:rPr lang="en-US" sz="2400" dirty="0">
                          <a:latin typeface="Times New Roman" panose="02020603050405020304" pitchFamily="18" charset="0"/>
                          <a:cs typeface="Times New Roman" panose="02020603050405020304" pitchFamily="18" charset="0"/>
                        </a:rPr>
                        <a:t>1</a:t>
                      </a:r>
                      <a:endParaRPr lang="en-IN"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10300607"/>
                  </a:ext>
                </a:extLst>
              </a:tr>
              <a:tr h="521310">
                <a:tc>
                  <a:txBody>
                    <a:bodyPr/>
                    <a:lstStyle/>
                    <a:p>
                      <a:pPr algn="l"/>
                      <a:r>
                        <a:rPr lang="en-US" sz="2400" b="1" dirty="0">
                          <a:latin typeface="Times New Roman" panose="02020603050405020304" pitchFamily="18" charset="0"/>
                          <a:cs typeface="Times New Roman" panose="02020603050405020304" pitchFamily="18" charset="0"/>
                        </a:rPr>
                        <a:t>index()-</a:t>
                      </a:r>
                      <a:r>
                        <a:rPr lang="en-US" sz="2400" b="0" dirty="0">
                          <a:latin typeface="Times New Roman" panose="02020603050405020304" pitchFamily="18" charset="0"/>
                          <a:cs typeface="Times New Roman" panose="02020603050405020304" pitchFamily="18" charset="0"/>
                        </a:rPr>
                        <a:t>searches</a:t>
                      </a:r>
                      <a:r>
                        <a:rPr lang="en-US" sz="2400" b="0" baseline="0" dirty="0">
                          <a:latin typeface="Times New Roman" panose="02020603050405020304" pitchFamily="18" charset="0"/>
                          <a:cs typeface="Times New Roman" panose="02020603050405020304" pitchFamily="18" charset="0"/>
                        </a:rPr>
                        <a:t> for given element from start of the tuple</a:t>
                      </a:r>
                      <a:endParaRPr lang="en-IN" sz="2400" b="1" dirty="0">
                        <a:latin typeface="Times New Roman" panose="02020603050405020304" pitchFamily="18" charset="0"/>
                        <a:cs typeface="Times New Roman" panose="02020603050405020304" pitchFamily="18" charset="0"/>
                      </a:endParaRPr>
                    </a:p>
                  </a:txBody>
                  <a:tcPr/>
                </a:tc>
                <a:tc>
                  <a:txBody>
                    <a:bodyPr/>
                    <a:lstStyle/>
                    <a:p>
                      <a:pPr algn="l"/>
                      <a:r>
                        <a:rPr lang="en-US" sz="2400" dirty="0" err="1">
                          <a:latin typeface="Times New Roman" panose="02020603050405020304" pitchFamily="18" charset="0"/>
                          <a:cs typeface="Times New Roman" panose="02020603050405020304" pitchFamily="18" charset="0"/>
                        </a:rPr>
                        <a:t>tuple.index</a:t>
                      </a:r>
                      <a:r>
                        <a:rPr lang="en-US" sz="2400" dirty="0">
                          <a:latin typeface="Times New Roman" panose="02020603050405020304" pitchFamily="18" charset="0"/>
                          <a:cs typeface="Times New Roman" panose="02020603050405020304" pitchFamily="18" charset="0"/>
                        </a:rPr>
                        <a:t>(2)       5</a:t>
                      </a:r>
                      <a:endParaRPr lang="en-IN"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96678026"/>
                  </a:ext>
                </a:extLst>
              </a:tr>
            </a:tbl>
          </a:graphicData>
        </a:graphic>
      </p:graphicFrame>
    </p:spTree>
    <p:extLst>
      <p:ext uri="{BB962C8B-B14F-4D97-AF65-F5344CB8AC3E}">
        <p14:creationId xmlns:p14="http://schemas.microsoft.com/office/powerpoint/2010/main" val="3900054305"/>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6255" y="166254"/>
            <a:ext cx="11845636" cy="6497781"/>
          </a:xfrm>
        </p:spPr>
        <p:txBody>
          <a:bodyPr/>
          <a:lstStyle/>
          <a:p>
            <a:pPr marL="0" indent="0" algn="ctr">
              <a:buNone/>
            </a:pPr>
            <a:r>
              <a:rPr lang="en-US" b="1" dirty="0">
                <a:latin typeface="Times New Roman" panose="02020603050405020304" pitchFamily="18" charset="0"/>
                <a:cs typeface="Times New Roman" panose="02020603050405020304" pitchFamily="18" charset="0"/>
              </a:rPr>
              <a:t>Sets</a:t>
            </a:r>
            <a:endParaRPr lang="en-IN" b="1"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*A set is an collection of unordered values or items.</a:t>
            </a:r>
          </a:p>
          <a:p>
            <a:pPr marL="0" indent="0">
              <a:buNone/>
            </a:pPr>
            <a:r>
              <a:rPr lang="en-US" dirty="0">
                <a:latin typeface="Times New Roman" panose="02020603050405020304" pitchFamily="18" charset="0"/>
                <a:cs typeface="Times New Roman" panose="02020603050405020304" pitchFamily="18" charset="0"/>
              </a:rPr>
              <a:t>*The curly{} brackets is used to represent a set.</a:t>
            </a:r>
          </a:p>
          <a:p>
            <a:pPr marL="0" indent="0">
              <a:buNone/>
            </a:pPr>
            <a:r>
              <a:rPr lang="en-US" dirty="0">
                <a:latin typeface="Times New Roman" panose="02020603050405020304" pitchFamily="18" charset="0"/>
                <a:cs typeface="Times New Roman" panose="02020603050405020304" pitchFamily="18" charset="0"/>
              </a:rPr>
              <a:t>*A set does not contain duplicate values.</a:t>
            </a:r>
          </a:p>
          <a:p>
            <a:pPr marL="0" indent="0">
              <a:buNone/>
            </a:pPr>
            <a:r>
              <a:rPr lang="en-US" dirty="0">
                <a:latin typeface="Times New Roman" panose="02020603050405020304" pitchFamily="18" charset="0"/>
                <a:cs typeface="Times New Roman" panose="02020603050405020304" pitchFamily="18" charset="0"/>
              </a:rPr>
              <a:t>*Sets are used to store multiple values in single variable.</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Creating sets</a:t>
            </a:r>
          </a:p>
          <a:p>
            <a:pPr marL="0" indent="0">
              <a:buNone/>
            </a:pPr>
            <a:r>
              <a:rPr lang="en-US" dirty="0">
                <a:latin typeface="Times New Roman" panose="02020603050405020304" pitchFamily="18" charset="0"/>
                <a:cs typeface="Times New Roman" panose="02020603050405020304" pitchFamily="18" charset="0"/>
              </a:rPr>
              <a:t>The sets are created using curly braces or built in function set()</a:t>
            </a:r>
          </a:p>
          <a:p>
            <a:pPr marL="0" indent="0">
              <a:buNone/>
            </a:pPr>
            <a:r>
              <a:rPr lang="en-US" dirty="0">
                <a:latin typeface="Times New Roman" panose="02020603050405020304" pitchFamily="18" charset="0"/>
                <a:cs typeface="Times New Roman" panose="02020603050405020304" pitchFamily="18" charset="0"/>
              </a:rPr>
              <a:t>Syntax:   </a:t>
            </a:r>
            <a:r>
              <a:rPr lang="en-US" dirty="0" err="1">
                <a:latin typeface="Times New Roman" panose="02020603050405020304" pitchFamily="18" charset="0"/>
                <a:cs typeface="Times New Roman" panose="02020603050405020304" pitchFamily="18" charset="0"/>
              </a:rPr>
              <a:t>set_name</a:t>
            </a:r>
            <a:r>
              <a:rPr lang="en-US" dirty="0">
                <a:latin typeface="Times New Roman" panose="02020603050405020304" pitchFamily="18" charset="0"/>
                <a:cs typeface="Times New Roman" panose="02020603050405020304" pitchFamily="18" charset="0"/>
              </a:rPr>
              <a:t>={v1,v2,,,vn} or </a:t>
            </a:r>
            <a:r>
              <a:rPr lang="en-US" dirty="0" err="1">
                <a:latin typeface="Times New Roman" panose="02020603050405020304" pitchFamily="18" charset="0"/>
                <a:cs typeface="Times New Roman" panose="02020603050405020304" pitchFamily="18" charset="0"/>
              </a:rPr>
              <a:t>set_name</a:t>
            </a:r>
            <a:r>
              <a:rPr lang="en-US" dirty="0">
                <a:latin typeface="Times New Roman" panose="02020603050405020304" pitchFamily="18" charset="0"/>
                <a:cs typeface="Times New Roman" panose="02020603050405020304" pitchFamily="18" charset="0"/>
              </a:rPr>
              <a:t>=set()</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Example:  a={1,2,3,4} or a=set(10,20,30)</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20085249"/>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6255" y="166254"/>
            <a:ext cx="11845636" cy="6497781"/>
          </a:xfrm>
        </p:spPr>
        <p:txBody>
          <a:bodyPr/>
          <a:lstStyle/>
          <a:p>
            <a:pPr marL="0" indent="0">
              <a:buNone/>
            </a:pPr>
            <a:r>
              <a:rPr lang="en-US" b="1" dirty="0">
                <a:latin typeface="Times New Roman" panose="02020603050405020304" pitchFamily="18" charset="0"/>
                <a:cs typeface="Times New Roman" panose="02020603050405020304" pitchFamily="18" charset="0"/>
              </a:rPr>
              <a:t>Traversing set</a:t>
            </a:r>
          </a:p>
          <a:p>
            <a:pPr marL="0" indent="0">
              <a:buNone/>
            </a:pPr>
            <a:r>
              <a:rPr lang="en-US" dirty="0">
                <a:latin typeface="Times New Roman" panose="02020603050405020304" pitchFamily="18" charset="0"/>
                <a:cs typeface="Times New Roman" panose="02020603050405020304" pitchFamily="18" charset="0"/>
              </a:rPr>
              <a:t>We can use a for loop to traverse all the elements in the set</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Example:    s={10,20,30,40}</a:t>
            </a:r>
          </a:p>
          <a:p>
            <a:pPr marL="0" indent="0">
              <a:buNone/>
            </a:pPr>
            <a:r>
              <a:rPr lang="en-US" dirty="0">
                <a:latin typeface="Times New Roman" panose="02020603050405020304" pitchFamily="18" charset="0"/>
                <a:cs typeface="Times New Roman" panose="02020603050405020304" pitchFamily="18" charset="0"/>
              </a:rPr>
              <a:t>For item in s:</a:t>
            </a:r>
          </a:p>
          <a:p>
            <a:pPr marL="0" indent="0">
              <a:buNone/>
            </a:pPr>
            <a:r>
              <a:rPr lang="en-US" dirty="0">
                <a:latin typeface="Times New Roman" panose="02020603050405020304" pitchFamily="18" charset="0"/>
                <a:cs typeface="Times New Roman" panose="02020603050405020304" pitchFamily="18" charset="0"/>
              </a:rPr>
              <a:t>Print(item)</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Accessing Set Elements</a:t>
            </a:r>
          </a:p>
          <a:p>
            <a:pPr marL="0" indent="0">
              <a:buNone/>
            </a:pPr>
            <a:r>
              <a:rPr lang="en-US" dirty="0">
                <a:latin typeface="Times New Roman" panose="02020603050405020304" pitchFamily="18" charset="0"/>
                <a:cs typeface="Times New Roman" panose="02020603050405020304" pitchFamily="18" charset="0"/>
              </a:rPr>
              <a:t>Set data type does not support indexing and slicing, so elements can nit be accessed using these two operations.</a:t>
            </a:r>
            <a:endParaRPr lang="en-IN"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Membership in and not in</a:t>
            </a:r>
          </a:p>
        </p:txBody>
      </p:sp>
    </p:spTree>
    <p:extLst>
      <p:ext uri="{BB962C8B-B14F-4D97-AF65-F5344CB8AC3E}">
        <p14:creationId xmlns:p14="http://schemas.microsoft.com/office/powerpoint/2010/main" val="3047795293"/>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6255" y="166254"/>
            <a:ext cx="11845636" cy="6497781"/>
          </a:xfrm>
        </p:spPr>
        <p:txBody>
          <a:bodyPr>
            <a:normAutofit lnSpcReduction="10000"/>
          </a:bodyPr>
          <a:lstStyle/>
          <a:p>
            <a:pPr marL="0" indent="0">
              <a:buNone/>
            </a:pPr>
            <a:r>
              <a:rPr lang="en-US" b="1" dirty="0">
                <a:latin typeface="Times New Roman" panose="02020603050405020304" pitchFamily="18" charset="0"/>
                <a:cs typeface="Times New Roman" panose="02020603050405020304" pitchFamily="18" charset="0"/>
              </a:rPr>
              <a:t>in membership operator or  not in membership operator</a:t>
            </a:r>
          </a:p>
          <a:p>
            <a:pPr marL="0" indent="0">
              <a:buNone/>
            </a:pPr>
            <a:r>
              <a:rPr lang="en-US" dirty="0">
                <a:latin typeface="Times New Roman" panose="02020603050405020304" pitchFamily="18" charset="0"/>
                <a:cs typeface="Times New Roman" panose="02020603050405020304" pitchFamily="18" charset="0"/>
              </a:rPr>
              <a:t>It is used to check if a particular element is present in the set or not.</a:t>
            </a:r>
          </a:p>
          <a:p>
            <a:pPr marL="0" indent="0">
              <a:buNone/>
            </a:pPr>
            <a:r>
              <a:rPr lang="en-US" dirty="0">
                <a:latin typeface="Times New Roman" panose="02020603050405020304" pitchFamily="18" charset="0"/>
                <a:cs typeface="Times New Roman" panose="02020603050405020304" pitchFamily="18" charset="0"/>
              </a:rPr>
              <a:t>Syntax: element ‘in’ set</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Example1: </a:t>
            </a:r>
            <a:r>
              <a:rPr lang="en-US" dirty="0" err="1">
                <a:latin typeface="Times New Roman" panose="02020603050405020304" pitchFamily="18" charset="0"/>
                <a:cs typeface="Times New Roman" panose="02020603050405020304" pitchFamily="18" charset="0"/>
              </a:rPr>
              <a:t>myset</a:t>
            </a:r>
            <a:r>
              <a:rPr lang="en-US" dirty="0">
                <a:latin typeface="Times New Roman" panose="02020603050405020304" pitchFamily="18" charset="0"/>
                <a:cs typeface="Times New Roman" panose="02020603050405020304" pitchFamily="18" charset="0"/>
              </a:rPr>
              <a:t>={10,20,30}</a:t>
            </a:r>
          </a:p>
          <a:p>
            <a:pPr marL="0" indent="0">
              <a:buNone/>
            </a:pPr>
            <a:r>
              <a:rPr lang="en-US" dirty="0">
                <a:latin typeface="Times New Roman" panose="02020603050405020304" pitchFamily="18" charset="0"/>
                <a:cs typeface="Times New Roman" panose="02020603050405020304" pitchFamily="18" charset="0"/>
              </a:rPr>
              <a:t>Print(20 in </a:t>
            </a:r>
            <a:r>
              <a:rPr lang="en-US" dirty="0" err="1">
                <a:latin typeface="Times New Roman" panose="02020603050405020304" pitchFamily="18" charset="0"/>
                <a:cs typeface="Times New Roman" panose="02020603050405020304" pitchFamily="18" charset="0"/>
              </a:rPr>
              <a:t>myset</a:t>
            </a:r>
            <a:r>
              <a:rPr lang="en-US" dirty="0">
                <a:latin typeface="Times New Roman" panose="02020603050405020304" pitchFamily="18" charset="0"/>
                <a:cs typeface="Times New Roman" panose="02020603050405020304" pitchFamily="18" charset="0"/>
              </a:rPr>
              <a:t>)</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True</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Example2: </a:t>
            </a:r>
            <a:r>
              <a:rPr lang="en-US" dirty="0" err="1">
                <a:latin typeface="Times New Roman" panose="02020603050405020304" pitchFamily="18" charset="0"/>
                <a:cs typeface="Times New Roman" panose="02020603050405020304" pitchFamily="18" charset="0"/>
              </a:rPr>
              <a:t>myset</a:t>
            </a:r>
            <a:r>
              <a:rPr lang="en-US" dirty="0">
                <a:latin typeface="Times New Roman" panose="02020603050405020304" pitchFamily="18" charset="0"/>
                <a:cs typeface="Times New Roman" panose="02020603050405020304" pitchFamily="18" charset="0"/>
              </a:rPr>
              <a:t>={10,20,30}</a:t>
            </a:r>
          </a:p>
          <a:p>
            <a:pPr marL="0" indent="0">
              <a:buNone/>
            </a:pPr>
            <a:r>
              <a:rPr lang="en-US" dirty="0">
                <a:latin typeface="Times New Roman" panose="02020603050405020304" pitchFamily="18" charset="0"/>
                <a:cs typeface="Times New Roman" panose="02020603050405020304" pitchFamily="18" charset="0"/>
              </a:rPr>
              <a:t>Print(20 not in </a:t>
            </a:r>
            <a:r>
              <a:rPr lang="en-US" dirty="0" err="1">
                <a:latin typeface="Times New Roman" panose="02020603050405020304" pitchFamily="18" charset="0"/>
                <a:cs typeface="Times New Roman" panose="02020603050405020304" pitchFamily="18" charset="0"/>
              </a:rPr>
              <a:t>myset</a:t>
            </a:r>
            <a:r>
              <a:rPr lang="en-US" dirty="0">
                <a:latin typeface="Times New Roman" panose="02020603050405020304" pitchFamily="18" charset="0"/>
                <a:cs typeface="Times New Roman" panose="02020603050405020304" pitchFamily="18" charset="0"/>
              </a:rPr>
              <a:t>)</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False</a:t>
            </a: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42348976"/>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6255" y="166254"/>
            <a:ext cx="11845636" cy="6497781"/>
          </a:xfrm>
        </p:spPr>
        <p:txBody>
          <a:bodyPr/>
          <a:lstStyle/>
          <a:p>
            <a:pPr marL="0" indent="0">
              <a:buNone/>
            </a:pPr>
            <a:r>
              <a:rPr lang="en-US" b="1" dirty="0">
                <a:latin typeface="Times New Roman" panose="02020603050405020304" pitchFamily="18" charset="0"/>
                <a:cs typeface="Times New Roman" panose="02020603050405020304" pitchFamily="18" charset="0"/>
              </a:rPr>
              <a:t>Frozen Set</a:t>
            </a:r>
            <a:endParaRPr lang="en-IN" b="1"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In frozen set the elements can not modified or altered after its creation.</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Syntax:</a:t>
            </a:r>
          </a:p>
          <a:p>
            <a:pPr marL="0" indent="0">
              <a:buNone/>
            </a:pPr>
            <a:r>
              <a:rPr lang="en-US" dirty="0" err="1">
                <a:latin typeface="Times New Roman" panose="02020603050405020304" pitchFamily="18" charset="0"/>
                <a:cs typeface="Times New Roman" panose="02020603050405020304" pitchFamily="18" charset="0"/>
              </a:rPr>
              <a:t>frozenset</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iterable</a:t>
            </a:r>
            <a:r>
              <a:rPr lang="en-US" dirty="0">
                <a:latin typeface="Times New Roman" panose="02020603050405020304" pitchFamily="18" charset="0"/>
                <a:cs typeface="Times New Roman" panose="02020603050405020304" pitchFamily="18" charset="0"/>
              </a:rPr>
              <a:t>])</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Example</a:t>
            </a:r>
          </a:p>
          <a:p>
            <a:pPr marL="0" indent="0">
              <a:buNone/>
            </a:pPr>
            <a:r>
              <a:rPr lang="en-US" dirty="0">
                <a:latin typeface="Times New Roman" panose="02020603050405020304" pitchFamily="18" charset="0"/>
                <a:cs typeface="Times New Roman" panose="02020603050405020304" pitchFamily="18" charset="0"/>
              </a:rPr>
              <a:t>Set1={10,20,30,40}</a:t>
            </a:r>
          </a:p>
          <a:p>
            <a:pPr marL="0" indent="0">
              <a:buNone/>
            </a:pPr>
            <a:r>
              <a:rPr lang="en-US" dirty="0" err="1">
                <a:latin typeface="Times New Roman" panose="02020603050405020304" pitchFamily="18" charset="0"/>
                <a:cs typeface="Times New Roman" panose="02020603050405020304" pitchFamily="18" charset="0"/>
              </a:rPr>
              <a:t>Fset</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frozenset</a:t>
            </a:r>
            <a:r>
              <a:rPr lang="en-US" dirty="0">
                <a:latin typeface="Times New Roman" panose="02020603050405020304" pitchFamily="18" charset="0"/>
                <a:cs typeface="Times New Roman" panose="02020603050405020304" pitchFamily="18" charset="0"/>
              </a:rPr>
              <a:t>(Set1)</a:t>
            </a:r>
          </a:p>
          <a:p>
            <a:pPr marL="0" indent="0">
              <a:buNone/>
            </a:pPr>
            <a:r>
              <a:rPr lang="en-US" dirty="0" err="1">
                <a:latin typeface="Times New Roman" panose="02020603050405020304" pitchFamily="18" charset="0"/>
                <a:cs typeface="Times New Roman" panose="02020603050405020304" pitchFamily="18" charset="0"/>
              </a:rPr>
              <a:t>Fset.add</a:t>
            </a:r>
            <a:r>
              <a:rPr lang="en-US" dirty="0">
                <a:latin typeface="Times New Roman" panose="02020603050405020304" pitchFamily="18" charset="0"/>
                <a:cs typeface="Times New Roman" panose="02020603050405020304" pitchFamily="18" charset="0"/>
              </a:rPr>
              <a:t>(60)</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err="1">
                <a:latin typeface="Times New Roman" panose="02020603050405020304" pitchFamily="18" charset="0"/>
                <a:cs typeface="Times New Roman" panose="02020603050405020304" pitchFamily="18" charset="0"/>
              </a:rPr>
              <a:t>AtrributError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frozenset</a:t>
            </a:r>
            <a:r>
              <a:rPr lang="en-US" dirty="0">
                <a:latin typeface="Times New Roman" panose="02020603050405020304" pitchFamily="18" charset="0"/>
                <a:cs typeface="Times New Roman" panose="02020603050405020304" pitchFamily="18" charset="0"/>
              </a:rPr>
              <a:t> object has no attribute add</a:t>
            </a: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78786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109" y="138546"/>
            <a:ext cx="11748655" cy="346364"/>
          </a:xfrm>
        </p:spPr>
        <p:txBody>
          <a:bodyPr>
            <a:normAutofit fontScale="90000"/>
          </a:bodyPr>
          <a:lstStyle/>
          <a:p>
            <a:r>
              <a:rPr lang="en-US" b="1" dirty="0">
                <a:latin typeface="Times New Roman" panose="02020603050405020304" pitchFamily="18" charset="0"/>
                <a:cs typeface="Times New Roman" panose="02020603050405020304" pitchFamily="18" charset="0"/>
              </a:rPr>
              <a:t>Python Versions</a:t>
            </a:r>
            <a:endParaRPr lang="en-IN" b="1" dirty="0">
              <a:latin typeface="Times New Roman" panose="02020603050405020304" pitchFamily="18" charset="0"/>
              <a:cs typeface="Times New Roman" panose="02020603050405020304"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668179709"/>
              </p:ext>
            </p:extLst>
          </p:nvPr>
        </p:nvGraphicFramePr>
        <p:xfrm>
          <a:off x="179388" y="623455"/>
          <a:ext cx="11749086" cy="5985163"/>
        </p:xfrm>
        <a:graphic>
          <a:graphicData uri="http://schemas.openxmlformats.org/drawingml/2006/table">
            <a:tbl>
              <a:tblPr firstRow="1" bandRow="1">
                <a:tableStyleId>{5940675A-B579-460E-94D1-54222C63F5DA}</a:tableStyleId>
              </a:tblPr>
              <a:tblGrid>
                <a:gridCol w="2383703">
                  <a:extLst>
                    <a:ext uri="{9D8B030D-6E8A-4147-A177-3AD203B41FA5}">
                      <a16:colId xmlns:a16="http://schemas.microsoft.com/office/drawing/2014/main" val="216585412"/>
                    </a:ext>
                  </a:extLst>
                </a:gridCol>
                <a:gridCol w="3519054">
                  <a:extLst>
                    <a:ext uri="{9D8B030D-6E8A-4147-A177-3AD203B41FA5}">
                      <a16:colId xmlns:a16="http://schemas.microsoft.com/office/drawing/2014/main" val="1031548823"/>
                    </a:ext>
                  </a:extLst>
                </a:gridCol>
                <a:gridCol w="5846329">
                  <a:extLst>
                    <a:ext uri="{9D8B030D-6E8A-4147-A177-3AD203B41FA5}">
                      <a16:colId xmlns:a16="http://schemas.microsoft.com/office/drawing/2014/main" val="365287305"/>
                    </a:ext>
                  </a:extLst>
                </a:gridCol>
              </a:tblGrid>
              <a:tr h="520827">
                <a:tc>
                  <a:txBody>
                    <a:bodyPr/>
                    <a:lstStyle/>
                    <a:p>
                      <a:pPr algn="ctr"/>
                      <a:r>
                        <a:rPr lang="en-US" sz="2800" dirty="0">
                          <a:latin typeface="Times New Roman" panose="02020603050405020304" pitchFamily="18" charset="0"/>
                          <a:cs typeface="Times New Roman" panose="02020603050405020304" pitchFamily="18" charset="0"/>
                        </a:rPr>
                        <a:t>Python Version</a:t>
                      </a:r>
                      <a:endParaRPr lang="en-IN" sz="2800" dirty="0">
                        <a:latin typeface="Times New Roman" panose="02020603050405020304" pitchFamily="18" charset="0"/>
                        <a:cs typeface="Times New Roman" panose="02020603050405020304" pitchFamily="18" charset="0"/>
                      </a:endParaRPr>
                    </a:p>
                  </a:txBody>
                  <a:tcPr/>
                </a:tc>
                <a:tc>
                  <a:txBody>
                    <a:bodyPr/>
                    <a:lstStyle/>
                    <a:p>
                      <a:pPr algn="ctr"/>
                      <a:r>
                        <a:rPr lang="en-US" sz="2800" dirty="0">
                          <a:latin typeface="Times New Roman" panose="02020603050405020304" pitchFamily="18" charset="0"/>
                          <a:cs typeface="Times New Roman" panose="02020603050405020304" pitchFamily="18" charset="0"/>
                        </a:rPr>
                        <a:t>Year</a:t>
                      </a:r>
                      <a:r>
                        <a:rPr lang="en-US" sz="2800" baseline="0" dirty="0">
                          <a:latin typeface="Times New Roman" panose="02020603050405020304" pitchFamily="18" charset="0"/>
                          <a:cs typeface="Times New Roman" panose="02020603050405020304" pitchFamily="18" charset="0"/>
                        </a:rPr>
                        <a:t> of Released</a:t>
                      </a:r>
                      <a:endParaRPr lang="en-IN" sz="2800" dirty="0">
                        <a:latin typeface="Times New Roman" panose="02020603050405020304" pitchFamily="18" charset="0"/>
                        <a:cs typeface="Times New Roman" panose="02020603050405020304" pitchFamily="18" charset="0"/>
                      </a:endParaRPr>
                    </a:p>
                  </a:txBody>
                  <a:tcPr/>
                </a:tc>
                <a:tc>
                  <a:txBody>
                    <a:bodyPr/>
                    <a:lstStyle/>
                    <a:p>
                      <a:pPr algn="ctr"/>
                      <a:r>
                        <a:rPr lang="en-US" sz="2800" dirty="0">
                          <a:latin typeface="Times New Roman" panose="02020603050405020304" pitchFamily="18" charset="0"/>
                          <a:cs typeface="Times New Roman" panose="02020603050405020304" pitchFamily="18" charset="0"/>
                        </a:rPr>
                        <a:t>Important Features</a:t>
                      </a:r>
                      <a:endParaRPr lang="en-IN" sz="2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609736611"/>
                  </a:ext>
                </a:extLst>
              </a:tr>
              <a:tr h="1420269">
                <a:tc>
                  <a:txBody>
                    <a:bodyPr/>
                    <a:lstStyle/>
                    <a:p>
                      <a:pPr algn="ctr"/>
                      <a:r>
                        <a:rPr lang="en-US" sz="2800" dirty="0">
                          <a:latin typeface="Times New Roman" panose="02020603050405020304" pitchFamily="18" charset="0"/>
                          <a:cs typeface="Times New Roman" panose="02020603050405020304" pitchFamily="18" charset="0"/>
                        </a:rPr>
                        <a:t>1.0</a:t>
                      </a:r>
                      <a:endParaRPr lang="en-IN" sz="2800" dirty="0">
                        <a:latin typeface="Times New Roman" panose="02020603050405020304" pitchFamily="18" charset="0"/>
                        <a:cs typeface="Times New Roman" panose="02020603050405020304" pitchFamily="18" charset="0"/>
                      </a:endParaRPr>
                    </a:p>
                  </a:txBody>
                  <a:tcPr/>
                </a:tc>
                <a:tc>
                  <a:txBody>
                    <a:bodyPr/>
                    <a:lstStyle/>
                    <a:p>
                      <a:pPr algn="ctr"/>
                      <a:r>
                        <a:rPr lang="en-US" sz="2800" dirty="0">
                          <a:latin typeface="Times New Roman" panose="02020603050405020304" pitchFamily="18" charset="0"/>
                          <a:cs typeface="Times New Roman" panose="02020603050405020304" pitchFamily="18" charset="0"/>
                        </a:rPr>
                        <a:t>1994</a:t>
                      </a:r>
                      <a:endParaRPr lang="en-IN" sz="2800" dirty="0">
                        <a:latin typeface="Times New Roman" panose="02020603050405020304" pitchFamily="18" charset="0"/>
                        <a:cs typeface="Times New Roman" panose="02020603050405020304" pitchFamily="18" charset="0"/>
                      </a:endParaRPr>
                    </a:p>
                  </a:txBody>
                  <a:tcPr/>
                </a:tc>
                <a:tc>
                  <a:txBody>
                    <a:bodyPr/>
                    <a:lstStyle/>
                    <a:p>
                      <a:pPr marL="457200" indent="-457200" algn="l">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Oops</a:t>
                      </a:r>
                    </a:p>
                    <a:p>
                      <a:pPr marL="457200" indent="-457200" algn="l">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Simple syntax</a:t>
                      </a:r>
                    </a:p>
                    <a:p>
                      <a:pPr marL="457200" indent="-457200" algn="l">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Ideal</a:t>
                      </a:r>
                      <a:r>
                        <a:rPr lang="en-US" sz="2800" baseline="0" dirty="0">
                          <a:latin typeface="Times New Roman" panose="02020603050405020304" pitchFamily="18" charset="0"/>
                          <a:cs typeface="Times New Roman" panose="02020603050405020304" pitchFamily="18" charset="0"/>
                        </a:rPr>
                        <a:t> for beginners</a:t>
                      </a:r>
                      <a:endParaRPr lang="en-IN" sz="2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923157266"/>
                  </a:ext>
                </a:extLst>
              </a:tr>
              <a:tr h="2236491">
                <a:tc>
                  <a:txBody>
                    <a:bodyPr/>
                    <a:lstStyle/>
                    <a:p>
                      <a:pPr algn="ctr"/>
                      <a:r>
                        <a:rPr lang="en-US" sz="2800" dirty="0">
                          <a:latin typeface="Times New Roman" panose="02020603050405020304" pitchFamily="18" charset="0"/>
                          <a:cs typeface="Times New Roman" panose="02020603050405020304" pitchFamily="18" charset="0"/>
                        </a:rPr>
                        <a:t>2.0</a:t>
                      </a:r>
                      <a:endParaRPr lang="en-IN" sz="2800" dirty="0">
                        <a:latin typeface="Times New Roman" panose="02020603050405020304" pitchFamily="18" charset="0"/>
                        <a:cs typeface="Times New Roman" panose="02020603050405020304" pitchFamily="18" charset="0"/>
                      </a:endParaRPr>
                    </a:p>
                  </a:txBody>
                  <a:tcPr/>
                </a:tc>
                <a:tc>
                  <a:txBody>
                    <a:bodyPr/>
                    <a:lstStyle/>
                    <a:p>
                      <a:pPr algn="ctr"/>
                      <a:r>
                        <a:rPr lang="en-US" sz="2800" dirty="0">
                          <a:latin typeface="Times New Roman" panose="02020603050405020304" pitchFamily="18" charset="0"/>
                          <a:cs typeface="Times New Roman" panose="02020603050405020304" pitchFamily="18" charset="0"/>
                        </a:rPr>
                        <a:t>2000</a:t>
                      </a:r>
                      <a:endParaRPr lang="en-IN" sz="2800" dirty="0">
                        <a:latin typeface="Times New Roman" panose="02020603050405020304" pitchFamily="18" charset="0"/>
                        <a:cs typeface="Times New Roman" panose="02020603050405020304" pitchFamily="18" charset="0"/>
                      </a:endParaRPr>
                    </a:p>
                  </a:txBody>
                  <a:tcPr/>
                </a:tc>
                <a:tc>
                  <a:txBody>
                    <a:bodyPr/>
                    <a:lstStyle/>
                    <a:p>
                      <a:pPr marL="457200" indent="-457200" algn="l">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Unicode support</a:t>
                      </a:r>
                    </a:p>
                    <a:p>
                      <a:pPr marL="457200" indent="-457200" algn="l">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Garbage collection</a:t>
                      </a:r>
                    </a:p>
                    <a:p>
                      <a:pPr marL="457200" indent="-457200" algn="l">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Abstract</a:t>
                      </a:r>
                      <a:r>
                        <a:rPr lang="en-US" sz="2800" baseline="0" dirty="0">
                          <a:latin typeface="Times New Roman" panose="02020603050405020304" pitchFamily="18" charset="0"/>
                          <a:cs typeface="Times New Roman" panose="02020603050405020304" pitchFamily="18" charset="0"/>
                        </a:rPr>
                        <a:t> classes</a:t>
                      </a:r>
                    </a:p>
                    <a:p>
                      <a:pPr marL="457200" indent="-457200" algn="l">
                        <a:buFont typeface="Arial" panose="020B0604020202020204" pitchFamily="34" charset="0"/>
                        <a:buChar char="•"/>
                      </a:pPr>
                      <a:r>
                        <a:rPr lang="en-US" sz="2800" baseline="0" dirty="0">
                          <a:latin typeface="Times New Roman" panose="02020603050405020304" pitchFamily="18" charset="0"/>
                          <a:cs typeface="Times New Roman" panose="02020603050405020304" pitchFamily="18" charset="0"/>
                        </a:rPr>
                        <a:t>Decorators</a:t>
                      </a:r>
                    </a:p>
                    <a:p>
                      <a:pPr marL="457200" indent="-457200" algn="l">
                        <a:buFont typeface="Arial" panose="020B0604020202020204" pitchFamily="34" charset="0"/>
                        <a:buChar char="•"/>
                      </a:pPr>
                      <a:r>
                        <a:rPr lang="en-US" sz="2800" baseline="0" dirty="0">
                          <a:latin typeface="Times New Roman" panose="02020603050405020304" pitchFamily="18" charset="0"/>
                          <a:cs typeface="Times New Roman" panose="02020603050405020304" pitchFamily="18" charset="0"/>
                        </a:rPr>
                        <a:t>multiprocessing</a:t>
                      </a:r>
                      <a:endParaRPr lang="en-IN" sz="2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078755241"/>
                  </a:ext>
                </a:extLst>
              </a:tr>
              <a:tr h="1807576">
                <a:tc>
                  <a:txBody>
                    <a:bodyPr/>
                    <a:lstStyle/>
                    <a:p>
                      <a:pPr algn="ctr"/>
                      <a:r>
                        <a:rPr lang="en-US" sz="2800" dirty="0">
                          <a:latin typeface="Times New Roman" panose="02020603050405020304" pitchFamily="18" charset="0"/>
                          <a:cs typeface="Times New Roman" panose="02020603050405020304" pitchFamily="18" charset="0"/>
                        </a:rPr>
                        <a:t>3.0</a:t>
                      </a:r>
                      <a:endParaRPr lang="en-IN" sz="2800" dirty="0">
                        <a:latin typeface="Times New Roman" panose="02020603050405020304" pitchFamily="18" charset="0"/>
                        <a:cs typeface="Times New Roman" panose="02020603050405020304" pitchFamily="18" charset="0"/>
                      </a:endParaRPr>
                    </a:p>
                  </a:txBody>
                  <a:tcPr/>
                </a:tc>
                <a:tc>
                  <a:txBody>
                    <a:bodyPr/>
                    <a:lstStyle/>
                    <a:p>
                      <a:pPr algn="ctr"/>
                      <a:r>
                        <a:rPr lang="en-US" sz="2800" dirty="0">
                          <a:latin typeface="Times New Roman" panose="02020603050405020304" pitchFamily="18" charset="0"/>
                          <a:cs typeface="Times New Roman" panose="02020603050405020304" pitchFamily="18" charset="0"/>
                        </a:rPr>
                        <a:t>2008</a:t>
                      </a:r>
                      <a:endParaRPr lang="en-IN" sz="2800" dirty="0">
                        <a:latin typeface="Times New Roman" panose="02020603050405020304" pitchFamily="18" charset="0"/>
                        <a:cs typeface="Times New Roman" panose="02020603050405020304" pitchFamily="18" charset="0"/>
                      </a:endParaRPr>
                    </a:p>
                  </a:txBody>
                  <a:tcPr/>
                </a:tc>
                <a:tc>
                  <a:txBody>
                    <a:bodyPr/>
                    <a:lstStyle/>
                    <a:p>
                      <a:pPr marL="457200" indent="-457200" algn="l">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Print function</a:t>
                      </a:r>
                    </a:p>
                    <a:p>
                      <a:pPr marL="457200" indent="-457200" algn="l">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Improved syntax</a:t>
                      </a:r>
                    </a:p>
                    <a:p>
                      <a:pPr marL="457200" indent="-457200" algn="l">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Non-local variables</a:t>
                      </a:r>
                    </a:p>
                    <a:p>
                      <a:pPr marL="457200" indent="-457200" algn="l">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Function annotations</a:t>
                      </a:r>
                      <a:endParaRPr lang="en-IN" sz="2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59067399"/>
                  </a:ext>
                </a:extLst>
              </a:tr>
            </a:tbl>
          </a:graphicData>
        </a:graphic>
      </p:graphicFrame>
    </p:spTree>
    <p:extLst>
      <p:ext uri="{BB962C8B-B14F-4D97-AF65-F5344CB8AC3E}">
        <p14:creationId xmlns:p14="http://schemas.microsoft.com/office/powerpoint/2010/main" val="42528022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109" y="180109"/>
            <a:ext cx="11748655" cy="581891"/>
          </a:xfrm>
        </p:spPr>
        <p:txBody>
          <a:bodyPr>
            <a:normAutofit fontScale="90000"/>
          </a:bodyPr>
          <a:lstStyle/>
          <a:p>
            <a:r>
              <a:rPr lang="en-US" dirty="0">
                <a:latin typeface="Times New Roman" panose="02020603050405020304" pitchFamily="18" charset="0"/>
                <a:cs typeface="Times New Roman" panose="02020603050405020304" pitchFamily="18" charset="0"/>
              </a:rPr>
              <a:t>Membership Operators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80109" y="886690"/>
            <a:ext cx="11748655" cy="5777345"/>
          </a:xfrm>
        </p:spPr>
        <p:txBody>
          <a:bodyPr/>
          <a:lstStyle/>
          <a:p>
            <a:pPr marL="0" indent="0">
              <a:buNone/>
            </a:pPr>
            <a:r>
              <a:rPr lang="en-US" dirty="0">
                <a:latin typeface="Times New Roman" panose="02020603050405020304" pitchFamily="18" charset="0"/>
                <a:cs typeface="Times New Roman" panose="02020603050405020304" pitchFamily="18" charset="0"/>
              </a:rPr>
              <a:t>Python's membership operators test for membership in a sequence, such as strings, lists, or tuples.</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738348754"/>
              </p:ext>
            </p:extLst>
          </p:nvPr>
        </p:nvGraphicFramePr>
        <p:xfrm>
          <a:off x="858983" y="2263934"/>
          <a:ext cx="10557161" cy="3472881"/>
        </p:xfrm>
        <a:graphic>
          <a:graphicData uri="http://schemas.openxmlformats.org/drawingml/2006/table">
            <a:tbl>
              <a:tblPr>
                <a:tableStyleId>{5940675A-B579-460E-94D1-54222C63F5DA}</a:tableStyleId>
              </a:tblPr>
              <a:tblGrid>
                <a:gridCol w="1779385">
                  <a:extLst>
                    <a:ext uri="{9D8B030D-6E8A-4147-A177-3AD203B41FA5}">
                      <a16:colId xmlns:a16="http://schemas.microsoft.com/office/drawing/2014/main" val="4045262240"/>
                    </a:ext>
                  </a:extLst>
                </a:gridCol>
                <a:gridCol w="4742284">
                  <a:extLst>
                    <a:ext uri="{9D8B030D-6E8A-4147-A177-3AD203B41FA5}">
                      <a16:colId xmlns:a16="http://schemas.microsoft.com/office/drawing/2014/main" val="1152484183"/>
                    </a:ext>
                  </a:extLst>
                </a:gridCol>
                <a:gridCol w="4035492">
                  <a:extLst>
                    <a:ext uri="{9D8B030D-6E8A-4147-A177-3AD203B41FA5}">
                      <a16:colId xmlns:a16="http://schemas.microsoft.com/office/drawing/2014/main" val="2312938429"/>
                    </a:ext>
                  </a:extLst>
                </a:gridCol>
              </a:tblGrid>
              <a:tr h="700461">
                <a:tc>
                  <a:txBody>
                    <a:bodyPr/>
                    <a:lstStyle/>
                    <a:p>
                      <a:pPr algn="ctr"/>
                      <a:r>
                        <a:rPr lang="en-IN" sz="2400">
                          <a:effectLst/>
                          <a:latin typeface="Times New Roman" panose="02020603050405020304" pitchFamily="18" charset="0"/>
                          <a:cs typeface="Times New Roman" panose="02020603050405020304" pitchFamily="18" charset="0"/>
                        </a:rPr>
                        <a:t>Operator</a:t>
                      </a:r>
                      <a:endParaRPr lang="en-IN" sz="2400" b="1">
                        <a:effectLst/>
                        <a:latin typeface="Times New Roman" panose="02020603050405020304" pitchFamily="18" charset="0"/>
                        <a:cs typeface="Times New Roman" panose="02020603050405020304" pitchFamily="18" charset="0"/>
                      </a:endParaRPr>
                    </a:p>
                  </a:txBody>
                  <a:tcPr marL="76200" marR="76200" marT="76200" marB="76200" anchor="ctr"/>
                </a:tc>
                <a:tc>
                  <a:txBody>
                    <a:bodyPr/>
                    <a:lstStyle/>
                    <a:p>
                      <a:pPr algn="ctr"/>
                      <a:r>
                        <a:rPr lang="en-IN" sz="2400">
                          <a:effectLst/>
                          <a:latin typeface="Times New Roman" panose="02020603050405020304" pitchFamily="18" charset="0"/>
                          <a:cs typeface="Times New Roman" panose="02020603050405020304" pitchFamily="18" charset="0"/>
                        </a:rPr>
                        <a:t>Description</a:t>
                      </a:r>
                      <a:endParaRPr lang="en-IN" sz="2400" b="1">
                        <a:effectLst/>
                        <a:latin typeface="Times New Roman" panose="02020603050405020304" pitchFamily="18" charset="0"/>
                        <a:cs typeface="Times New Roman" panose="02020603050405020304" pitchFamily="18" charset="0"/>
                      </a:endParaRPr>
                    </a:p>
                  </a:txBody>
                  <a:tcPr marL="76200" marR="76200" marT="76200" marB="76200" anchor="ctr"/>
                </a:tc>
                <a:tc>
                  <a:txBody>
                    <a:bodyPr/>
                    <a:lstStyle/>
                    <a:p>
                      <a:pPr algn="ctr"/>
                      <a:r>
                        <a:rPr lang="en-IN" sz="2400">
                          <a:effectLst/>
                          <a:latin typeface="Times New Roman" panose="02020603050405020304" pitchFamily="18" charset="0"/>
                          <a:cs typeface="Times New Roman" panose="02020603050405020304" pitchFamily="18" charset="0"/>
                        </a:rPr>
                        <a:t>Example</a:t>
                      </a:r>
                      <a:endParaRPr lang="en-IN" sz="2400" b="1">
                        <a:effectLst/>
                        <a:latin typeface="Times New Roman" panose="02020603050405020304" pitchFamily="18" charset="0"/>
                        <a:cs typeface="Times New Roman" panose="02020603050405020304" pitchFamily="18" charset="0"/>
                      </a:endParaRPr>
                    </a:p>
                  </a:txBody>
                  <a:tcPr marL="76200" marR="76200" marT="76200" marB="76200" anchor="ctr"/>
                </a:tc>
                <a:extLst>
                  <a:ext uri="{0D108BD9-81ED-4DB2-BD59-A6C34878D82A}">
                    <a16:rowId xmlns:a16="http://schemas.microsoft.com/office/drawing/2014/main" val="2925100809"/>
                  </a:ext>
                </a:extLst>
              </a:tr>
              <a:tr h="1248647">
                <a:tc>
                  <a:txBody>
                    <a:bodyPr/>
                    <a:lstStyle/>
                    <a:p>
                      <a:pPr algn="ctr"/>
                      <a:r>
                        <a:rPr lang="en-IN" sz="2400">
                          <a:effectLst/>
                          <a:latin typeface="Times New Roman" panose="02020603050405020304" pitchFamily="18" charset="0"/>
                          <a:cs typeface="Times New Roman" panose="02020603050405020304" pitchFamily="18" charset="0"/>
                        </a:rPr>
                        <a:t>in</a:t>
                      </a:r>
                    </a:p>
                  </a:txBody>
                  <a:tcPr marL="76200" marR="76200" marT="76200" marB="76200" anchor="ctr"/>
                </a:tc>
                <a:tc>
                  <a:txBody>
                    <a:bodyPr/>
                    <a:lstStyle/>
                    <a:p>
                      <a:pPr algn="l"/>
                      <a:r>
                        <a:rPr lang="en-US" sz="2400" dirty="0">
                          <a:effectLst/>
                          <a:latin typeface="Times New Roman" panose="02020603050405020304" pitchFamily="18" charset="0"/>
                          <a:cs typeface="Times New Roman" panose="02020603050405020304" pitchFamily="18" charset="0"/>
                        </a:rPr>
                        <a:t>Evaluates to true if it finds a variable in the specified sequence and false otherwise.</a:t>
                      </a:r>
                    </a:p>
                  </a:txBody>
                  <a:tcPr marL="76200" marR="76200" marT="76200" marB="76200" anchor="ctr"/>
                </a:tc>
                <a:tc>
                  <a:txBody>
                    <a:bodyPr/>
                    <a:lstStyle/>
                    <a:p>
                      <a:pPr algn="l" fontAlgn="ctr"/>
                      <a:r>
                        <a:rPr lang="en-US" sz="2400" dirty="0">
                          <a:effectLst/>
                          <a:latin typeface="Times New Roman" panose="02020603050405020304" pitchFamily="18" charset="0"/>
                          <a:cs typeface="Times New Roman" panose="02020603050405020304" pitchFamily="18" charset="0"/>
                        </a:rPr>
                        <a:t>A=[10,20,30]</a:t>
                      </a:r>
                    </a:p>
                    <a:p>
                      <a:pPr algn="l" fontAlgn="ctr"/>
                      <a:r>
                        <a:rPr lang="en-US" sz="2400" dirty="0">
                          <a:effectLst/>
                          <a:latin typeface="Times New Roman" panose="02020603050405020304" pitchFamily="18" charset="0"/>
                          <a:cs typeface="Times New Roman" panose="02020603050405020304" pitchFamily="18" charset="0"/>
                        </a:rPr>
                        <a:t>B=10</a:t>
                      </a:r>
                    </a:p>
                    <a:p>
                      <a:pPr algn="l" fontAlgn="ctr"/>
                      <a:r>
                        <a:rPr lang="en-US" sz="2400" dirty="0">
                          <a:effectLst/>
                          <a:latin typeface="Times New Roman" panose="02020603050405020304" pitchFamily="18" charset="0"/>
                          <a:cs typeface="Times New Roman" panose="02020603050405020304" pitchFamily="18" charset="0"/>
                        </a:rPr>
                        <a:t>B in A  = True</a:t>
                      </a:r>
                    </a:p>
                  </a:txBody>
                  <a:tcPr marL="76200" marR="76200" marT="76200" marB="76200" anchor="ctr"/>
                </a:tc>
                <a:extLst>
                  <a:ext uri="{0D108BD9-81ED-4DB2-BD59-A6C34878D82A}">
                    <a16:rowId xmlns:a16="http://schemas.microsoft.com/office/drawing/2014/main" val="3478689411"/>
                  </a:ext>
                </a:extLst>
              </a:tr>
              <a:tr h="1522740">
                <a:tc>
                  <a:txBody>
                    <a:bodyPr/>
                    <a:lstStyle/>
                    <a:p>
                      <a:pPr algn="ctr"/>
                      <a:r>
                        <a:rPr lang="en-IN" sz="2400">
                          <a:effectLst/>
                          <a:latin typeface="Times New Roman" panose="02020603050405020304" pitchFamily="18" charset="0"/>
                          <a:cs typeface="Times New Roman" panose="02020603050405020304" pitchFamily="18" charset="0"/>
                        </a:rPr>
                        <a:t>not in</a:t>
                      </a:r>
                    </a:p>
                  </a:txBody>
                  <a:tcPr marL="76200" marR="76200" marT="76200" marB="76200" anchor="ctr"/>
                </a:tc>
                <a:tc>
                  <a:txBody>
                    <a:bodyPr/>
                    <a:lstStyle/>
                    <a:p>
                      <a:pPr algn="l"/>
                      <a:r>
                        <a:rPr lang="en-US" sz="2400">
                          <a:effectLst/>
                          <a:latin typeface="Times New Roman" panose="02020603050405020304" pitchFamily="18" charset="0"/>
                          <a:cs typeface="Times New Roman" panose="02020603050405020304" pitchFamily="18" charset="0"/>
                        </a:rPr>
                        <a:t>Evaluates to true if it does not finds a variable in the specified sequence and false otherwise.</a:t>
                      </a:r>
                    </a:p>
                  </a:txBody>
                  <a:tcPr marL="76200" marR="76200" marT="76200" marB="76200" anchor="ctr"/>
                </a:tc>
                <a:tc>
                  <a:txBody>
                    <a:bodyPr/>
                    <a:lstStyle/>
                    <a:p>
                      <a:pPr algn="l" fontAlgn="ctr"/>
                      <a:r>
                        <a:rPr lang="en-US" sz="2400" dirty="0">
                          <a:effectLst/>
                          <a:latin typeface="Times New Roman" panose="02020603050405020304" pitchFamily="18" charset="0"/>
                          <a:cs typeface="Times New Roman" panose="02020603050405020304" pitchFamily="18" charset="0"/>
                        </a:rPr>
                        <a:t>A=[10,20,30]</a:t>
                      </a:r>
                    </a:p>
                    <a:p>
                      <a:pPr algn="l" fontAlgn="ctr"/>
                      <a:r>
                        <a:rPr lang="en-US" sz="2400" dirty="0">
                          <a:effectLst/>
                          <a:latin typeface="Times New Roman" panose="02020603050405020304" pitchFamily="18" charset="0"/>
                          <a:cs typeface="Times New Roman" panose="02020603050405020304" pitchFamily="18" charset="0"/>
                        </a:rPr>
                        <a:t>B=10</a:t>
                      </a:r>
                    </a:p>
                    <a:p>
                      <a:pPr algn="l" fontAlgn="ctr"/>
                      <a:r>
                        <a:rPr lang="en-US" sz="2400" dirty="0">
                          <a:effectLst/>
                          <a:latin typeface="Times New Roman" panose="02020603050405020304" pitchFamily="18" charset="0"/>
                          <a:cs typeface="Times New Roman" panose="02020603050405020304" pitchFamily="18" charset="0"/>
                        </a:rPr>
                        <a:t>B in A  </a:t>
                      </a:r>
                      <a:r>
                        <a:rPr lang="en-US" sz="2400">
                          <a:effectLst/>
                          <a:latin typeface="Times New Roman" panose="02020603050405020304" pitchFamily="18" charset="0"/>
                          <a:cs typeface="Times New Roman" panose="02020603050405020304" pitchFamily="18" charset="0"/>
                        </a:rPr>
                        <a:t>= False</a:t>
                      </a:r>
                    </a:p>
                  </a:txBody>
                  <a:tcPr marL="76200" marR="76200" marT="76200" marB="76200" anchor="ctr"/>
                </a:tc>
                <a:extLst>
                  <a:ext uri="{0D108BD9-81ED-4DB2-BD59-A6C34878D82A}">
                    <a16:rowId xmlns:a16="http://schemas.microsoft.com/office/drawing/2014/main" val="3938542097"/>
                  </a:ext>
                </a:extLst>
              </a:tr>
            </a:tbl>
          </a:graphicData>
        </a:graphic>
      </p:graphicFrame>
    </p:spTree>
    <p:extLst>
      <p:ext uri="{BB962C8B-B14F-4D97-AF65-F5344CB8AC3E}">
        <p14:creationId xmlns:p14="http://schemas.microsoft.com/office/powerpoint/2010/main" val="3637832455"/>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6255" y="166254"/>
            <a:ext cx="11845636" cy="6497781"/>
          </a:xfrm>
        </p:spPr>
        <p:txBody>
          <a:bodyPr/>
          <a:lstStyle/>
          <a:p>
            <a:pPr marL="0" indent="0">
              <a:buNone/>
            </a:pPr>
            <a:r>
              <a:rPr lang="en-US" b="1" dirty="0">
                <a:latin typeface="Times New Roman" panose="02020603050405020304" pitchFamily="18" charset="0"/>
                <a:cs typeface="Times New Roman" panose="02020603050405020304" pitchFamily="18" charset="0"/>
              </a:rPr>
              <a:t>Comparing Sets</a:t>
            </a:r>
          </a:p>
          <a:p>
            <a:pPr marL="0" indent="0">
              <a:buNone/>
            </a:pPr>
            <a:r>
              <a:rPr lang="en-US" dirty="0">
                <a:latin typeface="Times New Roman" panose="02020603050405020304" pitchFamily="18" charset="0"/>
                <a:cs typeface="Times New Roman" panose="02020603050405020304" pitchFamily="18" charset="0"/>
              </a:rPr>
              <a:t>The relational operators are used to compare two sets and return true or false</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1.Equal to(==)</a:t>
            </a:r>
          </a:p>
          <a:p>
            <a:pPr marL="0" indent="0">
              <a:buNone/>
            </a:pPr>
            <a:r>
              <a:rPr lang="en-US" dirty="0">
                <a:latin typeface="Times New Roman" panose="02020603050405020304" pitchFamily="18" charset="0"/>
                <a:cs typeface="Times New Roman" panose="02020603050405020304" pitchFamily="18" charset="0"/>
              </a:rPr>
              <a:t>A={10,20}</a:t>
            </a:r>
          </a:p>
          <a:p>
            <a:pPr marL="0" indent="0">
              <a:buNone/>
            </a:pPr>
            <a:r>
              <a:rPr lang="en-US" dirty="0">
                <a:latin typeface="Times New Roman" panose="02020603050405020304" pitchFamily="18" charset="0"/>
                <a:cs typeface="Times New Roman" panose="02020603050405020304" pitchFamily="18" charset="0"/>
              </a:rPr>
              <a:t>B={20,10}</a:t>
            </a:r>
          </a:p>
          <a:p>
            <a:pPr marL="0" indent="0">
              <a:buNone/>
            </a:pPr>
            <a:r>
              <a:rPr lang="en-US" dirty="0">
                <a:latin typeface="Times New Roman" panose="02020603050405020304" pitchFamily="18" charset="0"/>
                <a:cs typeface="Times New Roman" panose="02020603050405020304" pitchFamily="18" charset="0"/>
              </a:rPr>
              <a:t>A==B</a:t>
            </a:r>
          </a:p>
          <a:p>
            <a:pPr marL="0" indent="0">
              <a:buNone/>
            </a:pPr>
            <a:r>
              <a:rPr lang="en-US" dirty="0">
                <a:latin typeface="Times New Roman" panose="02020603050405020304" pitchFamily="18" charset="0"/>
                <a:cs typeface="Times New Roman" panose="02020603050405020304" pitchFamily="18" charset="0"/>
              </a:rPr>
              <a:t>True</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2.Not equal(!=)</a:t>
            </a:r>
          </a:p>
          <a:p>
            <a:pPr marL="0" indent="0">
              <a:buNone/>
            </a:pPr>
            <a:r>
              <a:rPr lang="en-US" dirty="0">
                <a:latin typeface="Times New Roman" panose="02020603050405020304" pitchFamily="18" charset="0"/>
                <a:cs typeface="Times New Roman" panose="02020603050405020304" pitchFamily="18" charset="0"/>
              </a:rPr>
              <a:t>A!=B</a:t>
            </a:r>
          </a:p>
          <a:p>
            <a:pPr marL="0" indent="0">
              <a:buNone/>
            </a:pPr>
            <a:r>
              <a:rPr lang="en-US" dirty="0">
                <a:latin typeface="Times New Roman" panose="02020603050405020304" pitchFamily="18" charset="0"/>
                <a:cs typeface="Times New Roman" panose="02020603050405020304" pitchFamily="18" charset="0"/>
              </a:rPr>
              <a:t>False</a:t>
            </a: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07877337"/>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6255" y="166254"/>
            <a:ext cx="11845636" cy="6497781"/>
          </a:xfrm>
        </p:spPr>
        <p:txBody>
          <a:bodyPr/>
          <a:lstStyle/>
          <a:p>
            <a:pPr marL="0" indent="0">
              <a:buNone/>
            </a:pPr>
            <a:r>
              <a:rPr lang="en-US" dirty="0">
                <a:latin typeface="Times New Roman" panose="02020603050405020304" pitchFamily="18" charset="0"/>
                <a:cs typeface="Times New Roman" panose="02020603050405020304" pitchFamily="18" charset="0"/>
              </a:rPr>
              <a:t>3.Less than (&lt;)</a:t>
            </a:r>
          </a:p>
          <a:p>
            <a:pPr marL="0" indent="0">
              <a:buNone/>
            </a:pPr>
            <a:r>
              <a:rPr lang="en-US" dirty="0">
                <a:latin typeface="Times New Roman" panose="02020603050405020304" pitchFamily="18" charset="0"/>
                <a:cs typeface="Times New Roman" panose="02020603050405020304" pitchFamily="18" charset="0"/>
              </a:rPr>
              <a:t>True if set A is proper subset of set B</a:t>
            </a:r>
          </a:p>
          <a:p>
            <a:pPr marL="0" indent="0">
              <a:buNone/>
            </a:pPr>
            <a:r>
              <a:rPr lang="en-US" dirty="0">
                <a:latin typeface="Times New Roman" panose="02020603050405020304" pitchFamily="18" charset="0"/>
                <a:cs typeface="Times New Roman" panose="02020603050405020304" pitchFamily="18" charset="0"/>
              </a:rPr>
              <a:t>A={1,5}</a:t>
            </a:r>
          </a:p>
          <a:p>
            <a:pPr marL="0" indent="0">
              <a:buNone/>
            </a:pPr>
            <a:r>
              <a:rPr lang="en-US" dirty="0">
                <a:latin typeface="Times New Roman" panose="02020603050405020304" pitchFamily="18" charset="0"/>
                <a:cs typeface="Times New Roman" panose="02020603050405020304" pitchFamily="18" charset="0"/>
              </a:rPr>
              <a:t>B={1,3,5}</a:t>
            </a:r>
          </a:p>
          <a:p>
            <a:pPr marL="0" indent="0">
              <a:buNone/>
            </a:pPr>
            <a:r>
              <a:rPr lang="en-US" dirty="0">
                <a:latin typeface="Times New Roman" panose="02020603050405020304" pitchFamily="18" charset="0"/>
                <a:cs typeface="Times New Roman" panose="02020603050405020304" pitchFamily="18" charset="0"/>
              </a:rPr>
              <a:t>A&lt;B</a:t>
            </a:r>
          </a:p>
          <a:p>
            <a:pPr marL="0" indent="0">
              <a:buNone/>
            </a:pPr>
            <a:r>
              <a:rPr lang="en-US" dirty="0">
                <a:latin typeface="Times New Roman" panose="02020603050405020304" pitchFamily="18" charset="0"/>
                <a:cs typeface="Times New Roman" panose="02020603050405020304" pitchFamily="18" charset="0"/>
              </a:rPr>
              <a:t>True</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4.Greater Than(&gt;)</a:t>
            </a:r>
          </a:p>
          <a:p>
            <a:pPr marL="0" indent="0">
              <a:buNone/>
            </a:pPr>
            <a:r>
              <a:rPr lang="en-US" dirty="0">
                <a:latin typeface="Times New Roman" panose="02020603050405020304" pitchFamily="18" charset="0"/>
                <a:cs typeface="Times New Roman" panose="02020603050405020304" pitchFamily="18" charset="0"/>
              </a:rPr>
              <a:t>True if set B is proper subset of Set A</a:t>
            </a:r>
          </a:p>
          <a:p>
            <a:pPr marL="0" indent="0">
              <a:buNone/>
            </a:pPr>
            <a:r>
              <a:rPr lang="en-US" dirty="0">
                <a:latin typeface="Times New Roman" panose="02020603050405020304" pitchFamily="18" charset="0"/>
                <a:cs typeface="Times New Roman" panose="02020603050405020304" pitchFamily="18" charset="0"/>
              </a:rPr>
              <a:t>A&gt;B</a:t>
            </a:r>
          </a:p>
          <a:p>
            <a:pPr marL="0" indent="0">
              <a:buNone/>
            </a:pPr>
            <a:r>
              <a:rPr lang="en-US" dirty="0" err="1">
                <a:latin typeface="Times New Roman" panose="02020603050405020304" pitchFamily="18" charset="0"/>
                <a:cs typeface="Times New Roman" panose="02020603050405020304" pitchFamily="18" charset="0"/>
              </a:rPr>
              <a:t>Flase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51286677"/>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6255" y="166254"/>
            <a:ext cx="11845636" cy="6497781"/>
          </a:xfrm>
        </p:spPr>
        <p:txBody>
          <a:bodyPr>
            <a:normAutofit/>
          </a:bodyPr>
          <a:lstStyle/>
          <a:p>
            <a:pPr marL="0" indent="0">
              <a:buNone/>
            </a:pPr>
            <a:r>
              <a:rPr lang="en-US" b="1" dirty="0">
                <a:latin typeface="Times New Roman" panose="02020603050405020304" pitchFamily="18" charset="0"/>
                <a:cs typeface="Times New Roman" panose="02020603050405020304" pitchFamily="18" charset="0"/>
              </a:rPr>
              <a:t>Built In Functions Used on Sets</a:t>
            </a:r>
            <a:endParaRPr lang="en-IN" b="1"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A1={10,20,30,40}</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1.len():</a:t>
            </a:r>
          </a:p>
          <a:p>
            <a:pPr marL="0" indent="0">
              <a:buNone/>
            </a:pPr>
            <a:r>
              <a:rPr lang="en-US" dirty="0" err="1">
                <a:latin typeface="Times New Roman" panose="02020603050405020304" pitchFamily="18" charset="0"/>
                <a:cs typeface="Times New Roman" panose="02020603050405020304" pitchFamily="18" charset="0"/>
              </a:rPr>
              <a:t>len</a:t>
            </a:r>
            <a:r>
              <a:rPr lang="en-US" dirty="0">
                <a:latin typeface="Times New Roman" panose="02020603050405020304" pitchFamily="18" charset="0"/>
                <a:cs typeface="Times New Roman" panose="02020603050405020304" pitchFamily="18" charset="0"/>
              </a:rPr>
              <a:t>(A1)=4</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2.sum():</a:t>
            </a:r>
          </a:p>
          <a:p>
            <a:pPr marL="0" indent="0">
              <a:buNone/>
            </a:pPr>
            <a:r>
              <a:rPr lang="en-US" dirty="0">
                <a:latin typeface="Times New Roman" panose="02020603050405020304" pitchFamily="18" charset="0"/>
                <a:cs typeface="Times New Roman" panose="02020603050405020304" pitchFamily="18" charset="0"/>
              </a:rPr>
              <a:t>sum(A1)=100</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3.max():</a:t>
            </a:r>
          </a:p>
          <a:p>
            <a:pPr marL="0" indent="0">
              <a:buNone/>
            </a:pPr>
            <a:r>
              <a:rPr lang="en-US" dirty="0">
                <a:latin typeface="Times New Roman" panose="02020603050405020304" pitchFamily="18" charset="0"/>
                <a:cs typeface="Times New Roman" panose="02020603050405020304" pitchFamily="18" charset="0"/>
              </a:rPr>
              <a:t>Max(A1)=40</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53045170"/>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6255" y="166254"/>
            <a:ext cx="11845636" cy="6497781"/>
          </a:xfrm>
        </p:spPr>
        <p:txBody>
          <a:bodyPr/>
          <a:lstStyle/>
          <a:p>
            <a:pPr marL="0" indent="0">
              <a:buNone/>
            </a:pPr>
            <a:r>
              <a:rPr lang="en-US" dirty="0">
                <a:latin typeface="Times New Roman" panose="02020603050405020304" pitchFamily="18" charset="0"/>
                <a:cs typeface="Times New Roman" panose="02020603050405020304" pitchFamily="18" charset="0"/>
              </a:rPr>
              <a:t>A2={30,20,40,10}</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4.min()</a:t>
            </a:r>
          </a:p>
          <a:p>
            <a:pPr marL="0" indent="0">
              <a:buNone/>
            </a:pPr>
            <a:r>
              <a:rPr lang="en-US" dirty="0">
                <a:latin typeface="Times New Roman" panose="02020603050405020304" pitchFamily="18" charset="0"/>
                <a:cs typeface="Times New Roman" panose="02020603050405020304" pitchFamily="18" charset="0"/>
              </a:rPr>
              <a:t>Min(A2)=10</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5.sorted():</a:t>
            </a:r>
          </a:p>
          <a:p>
            <a:pPr marL="0" indent="0">
              <a:buNone/>
            </a:pPr>
            <a:r>
              <a:rPr lang="en-US" dirty="0">
                <a:latin typeface="Times New Roman" panose="02020603050405020304" pitchFamily="18" charset="0"/>
                <a:cs typeface="Times New Roman" panose="02020603050405020304" pitchFamily="18" charset="0"/>
              </a:rPr>
              <a:t>Sorted(A2)=10 20 30 40</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6.Enumerate() it will print with index value</a:t>
            </a:r>
          </a:p>
          <a:p>
            <a:pPr marL="0" indent="0">
              <a:buNone/>
            </a:pPr>
            <a:r>
              <a:rPr lang="en-US" dirty="0">
                <a:latin typeface="Times New Roman" panose="02020603050405020304" pitchFamily="18" charset="0"/>
                <a:cs typeface="Times New Roman" panose="02020603050405020304" pitchFamily="18" charset="0"/>
              </a:rPr>
              <a:t>Enumerate(A2)=(0,30)(1,20)(2,40)(3,10)</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15796057"/>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6255" y="166254"/>
            <a:ext cx="11845636" cy="6497781"/>
          </a:xfrm>
        </p:spPr>
        <p:txBody>
          <a:bodyPr/>
          <a:lstStyle/>
          <a:p>
            <a:pPr marL="0" indent="0">
              <a:buNone/>
            </a:pPr>
            <a:r>
              <a:rPr lang="en-US" b="1" dirty="0">
                <a:latin typeface="Times New Roman" panose="02020603050405020304" pitchFamily="18" charset="0"/>
                <a:cs typeface="Times New Roman" panose="02020603050405020304" pitchFamily="18" charset="0"/>
              </a:rPr>
              <a:t>Set Methods</a:t>
            </a:r>
          </a:p>
          <a:p>
            <a:pPr marL="0" indent="0">
              <a:buNone/>
            </a:pPr>
            <a:r>
              <a:rPr lang="en-US" dirty="0">
                <a:latin typeface="Times New Roman" panose="02020603050405020304" pitchFamily="18" charset="0"/>
                <a:cs typeface="Times New Roman" panose="02020603050405020304" pitchFamily="18" charset="0"/>
              </a:rPr>
              <a:t>1.add()-This method is used to given element into the set</a:t>
            </a:r>
          </a:p>
          <a:p>
            <a:pPr marL="0" indent="0">
              <a:buNone/>
            </a:pPr>
            <a:r>
              <a:rPr lang="en-US" dirty="0">
                <a:latin typeface="Times New Roman" panose="02020603050405020304" pitchFamily="18" charset="0"/>
                <a:cs typeface="Times New Roman" panose="02020603050405020304" pitchFamily="18" charset="0"/>
              </a:rPr>
              <a:t>S1={10,20,30,40}</a:t>
            </a:r>
          </a:p>
          <a:p>
            <a:pPr marL="0" indent="0">
              <a:buNone/>
            </a:pPr>
            <a:r>
              <a:rPr lang="en-US" dirty="0">
                <a:latin typeface="Times New Roman" panose="02020603050405020304" pitchFamily="18" charset="0"/>
                <a:cs typeface="Times New Roman" panose="02020603050405020304" pitchFamily="18" charset="0"/>
              </a:rPr>
              <a:t>S1.add(50)</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2.clear()</a:t>
            </a:r>
            <a:r>
              <a:rPr lang="en-IN" dirty="0">
                <a:latin typeface="Times New Roman" panose="02020603050405020304" pitchFamily="18" charset="0"/>
                <a:cs typeface="Times New Roman" panose="02020603050405020304" pitchFamily="18" charset="0"/>
              </a:rPr>
              <a:t>-this method is used to clear the all elements in the set.</a:t>
            </a:r>
          </a:p>
          <a:p>
            <a:pPr marL="0" indent="0">
              <a:buNone/>
            </a:pPr>
            <a:r>
              <a:rPr lang="en-US" dirty="0">
                <a:latin typeface="Times New Roman" panose="02020603050405020304" pitchFamily="18" charset="0"/>
                <a:cs typeface="Times New Roman" panose="02020603050405020304" pitchFamily="18" charset="0"/>
              </a:rPr>
              <a:t>S1.clear()</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3.copy()-used to copy elements from one set to another set.</a:t>
            </a:r>
          </a:p>
          <a:p>
            <a:pPr marL="0" indent="0">
              <a:buNone/>
            </a:pPr>
            <a:r>
              <a:rPr lang="en-US" dirty="0">
                <a:latin typeface="Times New Roman" panose="02020603050405020304" pitchFamily="18" charset="0"/>
                <a:cs typeface="Times New Roman" panose="02020603050405020304" pitchFamily="18" charset="0"/>
              </a:rPr>
              <a:t>S2=S1.copy()</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91767960"/>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6255" y="166254"/>
            <a:ext cx="11845636" cy="6497781"/>
          </a:xfrm>
        </p:spPr>
        <p:txBody>
          <a:bodyPr/>
          <a:lstStyle/>
          <a:p>
            <a:pPr marL="0" indent="0">
              <a:buNone/>
            </a:pPr>
            <a:r>
              <a:rPr lang="en-US" dirty="0">
                <a:latin typeface="Times New Roman" panose="02020603050405020304" pitchFamily="18" charset="0"/>
                <a:cs typeface="Times New Roman" panose="02020603050405020304" pitchFamily="18" charset="0"/>
              </a:rPr>
              <a:t>4.difference()</a:t>
            </a:r>
            <a:r>
              <a:rPr lang="en-IN" dirty="0">
                <a:latin typeface="Times New Roman" panose="02020603050405020304" pitchFamily="18" charset="0"/>
                <a:cs typeface="Times New Roman" panose="02020603050405020304" pitchFamily="18" charset="0"/>
              </a:rPr>
              <a:t>-the difference() method computes the difference of two sets and returns items that are unique to the first set.</a:t>
            </a:r>
          </a:p>
          <a:p>
            <a:pPr marL="0" indent="0">
              <a:buNone/>
            </a:pPr>
            <a:r>
              <a:rPr lang="en-US" dirty="0">
                <a:latin typeface="Times New Roman" panose="02020603050405020304" pitchFamily="18" charset="0"/>
                <a:cs typeface="Times New Roman" panose="02020603050405020304" pitchFamily="18" charset="0"/>
              </a:rPr>
              <a:t>Num1={1,2,3,4,5}</a:t>
            </a:r>
          </a:p>
          <a:p>
            <a:pPr marL="0" indent="0">
              <a:buNone/>
            </a:pPr>
            <a:r>
              <a:rPr lang="en-US" dirty="0">
                <a:latin typeface="Times New Roman" panose="02020603050405020304" pitchFamily="18" charset="0"/>
                <a:cs typeface="Times New Roman" panose="02020603050405020304" pitchFamily="18" charset="0"/>
              </a:rPr>
              <a:t>Num2={4,5,6,7,8}</a:t>
            </a:r>
          </a:p>
          <a:p>
            <a:pPr marL="0" indent="0">
              <a:buNone/>
            </a:pPr>
            <a:r>
              <a:rPr lang="en-US" dirty="0">
                <a:latin typeface="Times New Roman" panose="02020603050405020304" pitchFamily="18" charset="0"/>
                <a:cs typeface="Times New Roman" panose="02020603050405020304" pitchFamily="18" charset="0"/>
              </a:rPr>
              <a:t>Num1.difference(Num2) = {1,2,3}</a:t>
            </a:r>
          </a:p>
          <a:p>
            <a:pPr marL="0" indent="0">
              <a:buNone/>
            </a:pPr>
            <a:r>
              <a:rPr lang="en-US" dirty="0">
                <a:latin typeface="Times New Roman" panose="02020603050405020304" pitchFamily="18" charset="0"/>
                <a:cs typeface="Times New Roman" panose="02020603050405020304" pitchFamily="18" charset="0"/>
              </a:rPr>
              <a:t>Num2.difference(Num1) = {6,7,8}</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5.discard()- this method used to removes a specific element.</a:t>
            </a:r>
          </a:p>
          <a:p>
            <a:pPr marL="0" indent="0">
              <a:buNone/>
            </a:pPr>
            <a:r>
              <a:rPr lang="en-US" dirty="0">
                <a:latin typeface="Times New Roman" panose="02020603050405020304" pitchFamily="18" charset="0"/>
                <a:cs typeface="Times New Roman" panose="02020603050405020304" pitchFamily="18" charset="0"/>
              </a:rPr>
              <a:t>Num1.discard(5) </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6.Intersection()-Used print common elements in two sets.</a:t>
            </a:r>
          </a:p>
          <a:p>
            <a:pPr marL="0" indent="0">
              <a:buNone/>
            </a:pPr>
            <a:r>
              <a:rPr lang="en-US" dirty="0">
                <a:latin typeface="Times New Roman" panose="02020603050405020304" pitchFamily="18" charset="0"/>
                <a:cs typeface="Times New Roman" panose="02020603050405020304" pitchFamily="18" charset="0"/>
              </a:rPr>
              <a:t>Num1.intersection(Num2) = {4,5}</a:t>
            </a:r>
          </a:p>
        </p:txBody>
      </p:sp>
    </p:spTree>
    <p:extLst>
      <p:ext uri="{BB962C8B-B14F-4D97-AF65-F5344CB8AC3E}">
        <p14:creationId xmlns:p14="http://schemas.microsoft.com/office/powerpoint/2010/main" val="3870844484"/>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6255" y="166254"/>
            <a:ext cx="11845636" cy="6497781"/>
          </a:xfrm>
        </p:spPr>
        <p:txBody>
          <a:bodyPr/>
          <a:lstStyle/>
          <a:p>
            <a:pPr marL="0" indent="0">
              <a:buNone/>
            </a:pPr>
            <a:r>
              <a:rPr lang="en-US" dirty="0">
                <a:latin typeface="Times New Roman" panose="02020603050405020304" pitchFamily="18" charset="0"/>
                <a:cs typeface="Times New Roman" panose="02020603050405020304" pitchFamily="18" charset="0"/>
              </a:rPr>
              <a:t>A={1,2,3,4,5,6}</a:t>
            </a:r>
          </a:p>
          <a:p>
            <a:pPr marL="0" indent="0">
              <a:buNone/>
            </a:pPr>
            <a:r>
              <a:rPr lang="en-US" dirty="0">
                <a:latin typeface="Times New Roman" panose="02020603050405020304" pitchFamily="18" charset="0"/>
                <a:cs typeface="Times New Roman" panose="02020603050405020304" pitchFamily="18" charset="0"/>
              </a:rPr>
              <a:t>B={7,8,9}</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7.isdisjoint():</a:t>
            </a:r>
          </a:p>
          <a:p>
            <a:pPr marL="0" indent="0">
              <a:buNone/>
            </a:pPr>
            <a:r>
              <a:rPr lang="en-US" dirty="0">
                <a:latin typeface="Times New Roman" panose="02020603050405020304" pitchFamily="18" charset="0"/>
                <a:cs typeface="Times New Roman" panose="02020603050405020304" pitchFamily="18" charset="0"/>
              </a:rPr>
              <a:t>This method is used return true when elements which are not common in both sets.</a:t>
            </a:r>
          </a:p>
          <a:p>
            <a:pPr marL="0" indent="0">
              <a:buNone/>
            </a:pPr>
            <a:r>
              <a:rPr lang="en-US" dirty="0" err="1">
                <a:latin typeface="Times New Roman" panose="02020603050405020304" pitchFamily="18" charset="0"/>
                <a:cs typeface="Times New Roman" panose="02020603050405020304" pitchFamily="18" charset="0"/>
              </a:rPr>
              <a:t>A.isdisjoint</a:t>
            </a:r>
            <a:r>
              <a:rPr lang="en-US" dirty="0">
                <a:latin typeface="Times New Roman" panose="02020603050405020304" pitchFamily="18" charset="0"/>
                <a:cs typeface="Times New Roman" panose="02020603050405020304" pitchFamily="18" charset="0"/>
              </a:rPr>
              <a:t>(B) = True</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8.pop():</a:t>
            </a:r>
          </a:p>
          <a:p>
            <a:pPr marL="0" indent="0">
              <a:buNone/>
            </a:pPr>
            <a:r>
              <a:rPr lang="en-US" dirty="0">
                <a:latin typeface="Times New Roman" panose="02020603050405020304" pitchFamily="18" charset="0"/>
                <a:cs typeface="Times New Roman" panose="02020603050405020304" pitchFamily="18" charset="0"/>
              </a:rPr>
              <a:t>The pop() method removes and return random element in the set.</a:t>
            </a:r>
          </a:p>
          <a:p>
            <a:pPr marL="0" indent="0">
              <a:buNone/>
            </a:pPr>
            <a:r>
              <a:rPr lang="en-US" dirty="0" err="1">
                <a:latin typeface="Times New Roman" panose="02020603050405020304" pitchFamily="18" charset="0"/>
                <a:cs typeface="Times New Roman" panose="02020603050405020304" pitchFamily="18" charset="0"/>
              </a:rPr>
              <a:t>B.pop</a:t>
            </a:r>
            <a:r>
              <a:rPr lang="en-US" dirty="0">
                <a:latin typeface="Times New Roman" panose="02020603050405020304" pitchFamily="18" charset="0"/>
                <a:cs typeface="Times New Roman" panose="02020603050405020304" pitchFamily="18" charset="0"/>
              </a:rPr>
              <a:t>() = 8</a:t>
            </a: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89469808"/>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6255" y="166254"/>
            <a:ext cx="11845636" cy="6497781"/>
          </a:xfrm>
        </p:spPr>
        <p:txBody>
          <a:bodyPr/>
          <a:lstStyle/>
          <a:p>
            <a:pPr marL="0" indent="0">
              <a:buNone/>
            </a:pPr>
            <a:r>
              <a:rPr lang="en-US" dirty="0">
                <a:latin typeface="Times New Roman" panose="02020603050405020304" pitchFamily="18" charset="0"/>
                <a:cs typeface="Times New Roman" panose="02020603050405020304" pitchFamily="18" charset="0"/>
              </a:rPr>
              <a:t>A={1,2,3,4,5,6}</a:t>
            </a:r>
          </a:p>
          <a:p>
            <a:pPr marL="0" indent="0">
              <a:buNone/>
            </a:pPr>
            <a:r>
              <a:rPr lang="en-US" dirty="0">
                <a:latin typeface="Times New Roman" panose="02020603050405020304" pitchFamily="18" charset="0"/>
                <a:cs typeface="Times New Roman" panose="02020603050405020304" pitchFamily="18" charset="0"/>
              </a:rPr>
              <a:t>B={4,5,6,7,8,9}</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7.union(): This method return a new set with distinct elements from all the sets.</a:t>
            </a:r>
          </a:p>
          <a:p>
            <a:pPr marL="0" indent="0">
              <a:buNone/>
            </a:pPr>
            <a:r>
              <a:rPr lang="en-US" dirty="0">
                <a:latin typeface="Times New Roman" panose="02020603050405020304" pitchFamily="18" charset="0"/>
                <a:cs typeface="Times New Roman" panose="02020603050405020304" pitchFamily="18" charset="0"/>
              </a:rPr>
              <a:t>C=</a:t>
            </a:r>
            <a:r>
              <a:rPr lang="en-US" dirty="0" err="1">
                <a:latin typeface="Times New Roman" panose="02020603050405020304" pitchFamily="18" charset="0"/>
                <a:cs typeface="Times New Roman" panose="02020603050405020304" pitchFamily="18" charset="0"/>
              </a:rPr>
              <a:t>A.union</a:t>
            </a:r>
            <a:r>
              <a:rPr lang="en-US" dirty="0">
                <a:latin typeface="Times New Roman" panose="02020603050405020304" pitchFamily="18" charset="0"/>
                <a:cs typeface="Times New Roman" panose="02020603050405020304" pitchFamily="18" charset="0"/>
              </a:rPr>
              <a:t>(B) = {1,2,3,4,5,6,7,8,9}</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54261582"/>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92512051"/>
              </p:ext>
            </p:extLst>
          </p:nvPr>
        </p:nvGraphicFramePr>
        <p:xfrm>
          <a:off x="374072" y="110837"/>
          <a:ext cx="11360730" cy="6206835"/>
        </p:xfrm>
        <a:graphic>
          <a:graphicData uri="http://schemas.openxmlformats.org/drawingml/2006/table">
            <a:tbl>
              <a:tblPr>
                <a:tableStyleId>{5940675A-B579-460E-94D1-54222C63F5DA}</a:tableStyleId>
              </a:tblPr>
              <a:tblGrid>
                <a:gridCol w="2272146">
                  <a:extLst>
                    <a:ext uri="{9D8B030D-6E8A-4147-A177-3AD203B41FA5}">
                      <a16:colId xmlns:a16="http://schemas.microsoft.com/office/drawing/2014/main" val="2345049175"/>
                    </a:ext>
                  </a:extLst>
                </a:gridCol>
                <a:gridCol w="2272146">
                  <a:extLst>
                    <a:ext uri="{9D8B030D-6E8A-4147-A177-3AD203B41FA5}">
                      <a16:colId xmlns:a16="http://schemas.microsoft.com/office/drawing/2014/main" val="3474246948"/>
                    </a:ext>
                  </a:extLst>
                </a:gridCol>
                <a:gridCol w="2272146">
                  <a:extLst>
                    <a:ext uri="{9D8B030D-6E8A-4147-A177-3AD203B41FA5}">
                      <a16:colId xmlns:a16="http://schemas.microsoft.com/office/drawing/2014/main" val="1513826650"/>
                    </a:ext>
                  </a:extLst>
                </a:gridCol>
                <a:gridCol w="2272146">
                  <a:extLst>
                    <a:ext uri="{9D8B030D-6E8A-4147-A177-3AD203B41FA5}">
                      <a16:colId xmlns:a16="http://schemas.microsoft.com/office/drawing/2014/main" val="3954061897"/>
                    </a:ext>
                  </a:extLst>
                </a:gridCol>
                <a:gridCol w="2272146">
                  <a:extLst>
                    <a:ext uri="{9D8B030D-6E8A-4147-A177-3AD203B41FA5}">
                      <a16:colId xmlns:a16="http://schemas.microsoft.com/office/drawing/2014/main" val="919486775"/>
                    </a:ext>
                  </a:extLst>
                </a:gridCol>
              </a:tblGrid>
              <a:tr h="608744">
                <a:tc>
                  <a:txBody>
                    <a:bodyPr/>
                    <a:lstStyle/>
                    <a:p>
                      <a:pPr algn="ctr" fontAlgn="t"/>
                      <a:endParaRPr lang="en-IN" sz="2000" b="1">
                        <a:effectLst/>
                        <a:latin typeface="Times New Roman" panose="02020603050405020304" pitchFamily="18" charset="0"/>
                        <a:cs typeface="Times New Roman" panose="02020603050405020304" pitchFamily="18" charset="0"/>
                      </a:endParaRPr>
                    </a:p>
                  </a:txBody>
                  <a:tcPr marL="47197" marR="47197" marT="47197" marB="47197"/>
                </a:tc>
                <a:tc>
                  <a:txBody>
                    <a:bodyPr/>
                    <a:lstStyle/>
                    <a:p>
                      <a:pPr algn="ctr" fontAlgn="t"/>
                      <a:r>
                        <a:rPr lang="en-IN" sz="2000">
                          <a:effectLst/>
                          <a:latin typeface="Times New Roman" panose="02020603050405020304" pitchFamily="18" charset="0"/>
                          <a:cs typeface="Times New Roman" panose="02020603050405020304" pitchFamily="18" charset="0"/>
                        </a:rPr>
                        <a:t>List</a:t>
                      </a:r>
                      <a:endParaRPr lang="en-IN" sz="2000" b="1">
                        <a:effectLst/>
                        <a:latin typeface="Times New Roman" panose="02020603050405020304" pitchFamily="18" charset="0"/>
                        <a:cs typeface="Times New Roman" panose="02020603050405020304" pitchFamily="18" charset="0"/>
                      </a:endParaRPr>
                    </a:p>
                  </a:txBody>
                  <a:tcPr marL="47197" marR="47197" marT="47197" marB="47197"/>
                </a:tc>
                <a:tc>
                  <a:txBody>
                    <a:bodyPr/>
                    <a:lstStyle/>
                    <a:p>
                      <a:pPr algn="ctr" fontAlgn="t"/>
                      <a:r>
                        <a:rPr lang="en-IN" sz="2000">
                          <a:effectLst/>
                          <a:latin typeface="Times New Roman" panose="02020603050405020304" pitchFamily="18" charset="0"/>
                          <a:cs typeface="Times New Roman" panose="02020603050405020304" pitchFamily="18" charset="0"/>
                        </a:rPr>
                        <a:t>Tuple</a:t>
                      </a:r>
                      <a:endParaRPr lang="en-IN" sz="2000" b="1">
                        <a:effectLst/>
                        <a:latin typeface="Times New Roman" panose="02020603050405020304" pitchFamily="18" charset="0"/>
                        <a:cs typeface="Times New Roman" panose="02020603050405020304" pitchFamily="18" charset="0"/>
                      </a:endParaRPr>
                    </a:p>
                  </a:txBody>
                  <a:tcPr marL="47197" marR="47197" marT="47197" marB="47197"/>
                </a:tc>
                <a:tc>
                  <a:txBody>
                    <a:bodyPr/>
                    <a:lstStyle/>
                    <a:p>
                      <a:pPr algn="ctr" fontAlgn="t"/>
                      <a:r>
                        <a:rPr lang="en-IN" sz="2000">
                          <a:effectLst/>
                          <a:latin typeface="Times New Roman" panose="02020603050405020304" pitchFamily="18" charset="0"/>
                          <a:cs typeface="Times New Roman" panose="02020603050405020304" pitchFamily="18" charset="0"/>
                        </a:rPr>
                        <a:t>Set</a:t>
                      </a:r>
                      <a:endParaRPr lang="en-IN" sz="2000" b="1">
                        <a:effectLst/>
                        <a:latin typeface="Times New Roman" panose="02020603050405020304" pitchFamily="18" charset="0"/>
                        <a:cs typeface="Times New Roman" panose="02020603050405020304" pitchFamily="18" charset="0"/>
                      </a:endParaRPr>
                    </a:p>
                  </a:txBody>
                  <a:tcPr marL="47197" marR="47197" marT="47197" marB="47197"/>
                </a:tc>
                <a:tc>
                  <a:txBody>
                    <a:bodyPr/>
                    <a:lstStyle/>
                    <a:p>
                      <a:pPr algn="ctr" fontAlgn="t"/>
                      <a:r>
                        <a:rPr lang="en-IN" sz="2000">
                          <a:effectLst/>
                          <a:latin typeface="Times New Roman" panose="02020603050405020304" pitchFamily="18" charset="0"/>
                          <a:cs typeface="Times New Roman" panose="02020603050405020304" pitchFamily="18" charset="0"/>
                        </a:rPr>
                        <a:t>Dictionary</a:t>
                      </a:r>
                      <a:endParaRPr lang="en-IN" sz="2000" b="1">
                        <a:effectLst/>
                        <a:latin typeface="Times New Roman" panose="02020603050405020304" pitchFamily="18" charset="0"/>
                        <a:cs typeface="Times New Roman" panose="02020603050405020304" pitchFamily="18" charset="0"/>
                      </a:endParaRPr>
                    </a:p>
                  </a:txBody>
                  <a:tcPr marL="47197" marR="47197" marT="47197" marB="47197"/>
                </a:tc>
                <a:extLst>
                  <a:ext uri="{0D108BD9-81ED-4DB2-BD59-A6C34878D82A}">
                    <a16:rowId xmlns:a16="http://schemas.microsoft.com/office/drawing/2014/main" val="817333142"/>
                  </a:ext>
                </a:extLst>
              </a:tr>
              <a:tr h="493334">
                <a:tc>
                  <a:txBody>
                    <a:bodyPr/>
                    <a:lstStyle/>
                    <a:p>
                      <a:pPr algn="ctr" fontAlgn="t"/>
                      <a:r>
                        <a:rPr lang="en-IN" sz="2000">
                          <a:effectLst/>
                          <a:latin typeface="Times New Roman" panose="02020603050405020304" pitchFamily="18" charset="0"/>
                          <a:cs typeface="Times New Roman" panose="02020603050405020304" pitchFamily="18" charset="0"/>
                        </a:rPr>
                        <a:t>Syntax</a:t>
                      </a:r>
                    </a:p>
                  </a:txBody>
                  <a:tcPr marL="47197" marR="47197" marT="47197" marB="47197"/>
                </a:tc>
                <a:tc>
                  <a:txBody>
                    <a:bodyPr/>
                    <a:lstStyle/>
                    <a:p>
                      <a:pPr algn="ctr" fontAlgn="t"/>
                      <a:r>
                        <a:rPr lang="en-IN" sz="2000">
                          <a:effectLst/>
                          <a:latin typeface="Times New Roman" panose="02020603050405020304" pitchFamily="18" charset="0"/>
                          <a:cs typeface="Times New Roman" panose="02020603050405020304" pitchFamily="18" charset="0"/>
                        </a:rPr>
                        <a:t>[ ]</a:t>
                      </a:r>
                    </a:p>
                  </a:txBody>
                  <a:tcPr marL="47197" marR="47197" marT="47197" marB="47197"/>
                </a:tc>
                <a:tc>
                  <a:txBody>
                    <a:bodyPr/>
                    <a:lstStyle/>
                    <a:p>
                      <a:pPr algn="ctr" fontAlgn="t"/>
                      <a:r>
                        <a:rPr lang="en-IN" sz="2000">
                          <a:effectLst/>
                          <a:latin typeface="Times New Roman" panose="02020603050405020304" pitchFamily="18" charset="0"/>
                          <a:cs typeface="Times New Roman" panose="02020603050405020304" pitchFamily="18" charset="0"/>
                        </a:rPr>
                        <a:t>( )</a:t>
                      </a:r>
                    </a:p>
                  </a:txBody>
                  <a:tcPr marL="47197" marR="47197" marT="47197" marB="47197"/>
                </a:tc>
                <a:tc>
                  <a:txBody>
                    <a:bodyPr/>
                    <a:lstStyle/>
                    <a:p>
                      <a:pPr algn="ctr" fontAlgn="t"/>
                      <a:r>
                        <a:rPr lang="en-IN" sz="2000">
                          <a:effectLst/>
                          <a:latin typeface="Times New Roman" panose="02020603050405020304" pitchFamily="18" charset="0"/>
                          <a:cs typeface="Times New Roman" panose="02020603050405020304" pitchFamily="18" charset="0"/>
                        </a:rPr>
                        <a:t>{ }</a:t>
                      </a:r>
                    </a:p>
                  </a:txBody>
                  <a:tcPr marL="47197" marR="47197" marT="47197" marB="47197"/>
                </a:tc>
                <a:tc>
                  <a:txBody>
                    <a:bodyPr/>
                    <a:lstStyle/>
                    <a:p>
                      <a:pPr algn="ctr" fontAlgn="t"/>
                      <a:r>
                        <a:rPr lang="en-IN" sz="2000">
                          <a:effectLst/>
                          <a:latin typeface="Times New Roman" panose="02020603050405020304" pitchFamily="18" charset="0"/>
                          <a:cs typeface="Times New Roman" panose="02020603050405020304" pitchFamily="18" charset="0"/>
                        </a:rPr>
                        <a:t>{ }</a:t>
                      </a:r>
                    </a:p>
                  </a:txBody>
                  <a:tcPr marL="47197" marR="47197" marT="47197" marB="47197"/>
                </a:tc>
                <a:extLst>
                  <a:ext uri="{0D108BD9-81ED-4DB2-BD59-A6C34878D82A}">
                    <a16:rowId xmlns:a16="http://schemas.microsoft.com/office/drawing/2014/main" val="3060926941"/>
                  </a:ext>
                </a:extLst>
              </a:tr>
              <a:tr h="870013">
                <a:tc>
                  <a:txBody>
                    <a:bodyPr/>
                    <a:lstStyle/>
                    <a:p>
                      <a:pPr algn="ctr" fontAlgn="t"/>
                      <a:r>
                        <a:rPr lang="en-IN" sz="2000">
                          <a:effectLst/>
                          <a:latin typeface="Times New Roman" panose="02020603050405020304" pitchFamily="18" charset="0"/>
                          <a:cs typeface="Times New Roman" panose="02020603050405020304" pitchFamily="18" charset="0"/>
                        </a:rPr>
                        <a:t>Mutable/Immutable</a:t>
                      </a:r>
                    </a:p>
                  </a:txBody>
                  <a:tcPr marL="47197" marR="47197" marT="47197" marB="47197"/>
                </a:tc>
                <a:tc>
                  <a:txBody>
                    <a:bodyPr/>
                    <a:lstStyle/>
                    <a:p>
                      <a:pPr algn="ctr" fontAlgn="t"/>
                      <a:r>
                        <a:rPr lang="en-IN" sz="2000">
                          <a:effectLst/>
                          <a:latin typeface="Times New Roman" panose="02020603050405020304" pitchFamily="18" charset="0"/>
                          <a:cs typeface="Times New Roman" panose="02020603050405020304" pitchFamily="18" charset="0"/>
                        </a:rPr>
                        <a:t>Mutable</a:t>
                      </a:r>
                    </a:p>
                  </a:txBody>
                  <a:tcPr marL="47197" marR="47197" marT="47197" marB="47197"/>
                </a:tc>
                <a:tc>
                  <a:txBody>
                    <a:bodyPr/>
                    <a:lstStyle/>
                    <a:p>
                      <a:pPr algn="ctr" fontAlgn="t"/>
                      <a:r>
                        <a:rPr lang="en-IN" sz="2000">
                          <a:effectLst/>
                          <a:latin typeface="Times New Roman" panose="02020603050405020304" pitchFamily="18" charset="0"/>
                          <a:cs typeface="Times New Roman" panose="02020603050405020304" pitchFamily="18" charset="0"/>
                        </a:rPr>
                        <a:t>Immutable</a:t>
                      </a:r>
                    </a:p>
                  </a:txBody>
                  <a:tcPr marL="47197" marR="47197" marT="47197" marB="47197"/>
                </a:tc>
                <a:tc>
                  <a:txBody>
                    <a:bodyPr/>
                    <a:lstStyle/>
                    <a:p>
                      <a:pPr algn="ctr" fontAlgn="t"/>
                      <a:r>
                        <a:rPr lang="en-IN" sz="2000">
                          <a:effectLst/>
                          <a:latin typeface="Times New Roman" panose="02020603050405020304" pitchFamily="18" charset="0"/>
                          <a:cs typeface="Times New Roman" panose="02020603050405020304" pitchFamily="18" charset="0"/>
                        </a:rPr>
                        <a:t>Mutable</a:t>
                      </a:r>
                    </a:p>
                  </a:txBody>
                  <a:tcPr marL="47197" marR="47197" marT="47197" marB="47197"/>
                </a:tc>
                <a:tc>
                  <a:txBody>
                    <a:bodyPr/>
                    <a:lstStyle/>
                    <a:p>
                      <a:pPr algn="ctr" fontAlgn="t"/>
                      <a:r>
                        <a:rPr lang="en-IN" sz="2000">
                          <a:effectLst/>
                          <a:latin typeface="Times New Roman" panose="02020603050405020304" pitchFamily="18" charset="0"/>
                          <a:cs typeface="Times New Roman" panose="02020603050405020304" pitchFamily="18" charset="0"/>
                        </a:rPr>
                        <a:t>Mutable</a:t>
                      </a:r>
                    </a:p>
                  </a:txBody>
                  <a:tcPr marL="47197" marR="47197" marT="47197" marB="47197"/>
                </a:tc>
                <a:extLst>
                  <a:ext uri="{0D108BD9-81ED-4DB2-BD59-A6C34878D82A}">
                    <a16:rowId xmlns:a16="http://schemas.microsoft.com/office/drawing/2014/main" val="2971474047"/>
                  </a:ext>
                </a:extLst>
              </a:tr>
              <a:tr h="608744">
                <a:tc>
                  <a:txBody>
                    <a:bodyPr/>
                    <a:lstStyle/>
                    <a:p>
                      <a:pPr algn="ctr" fontAlgn="t"/>
                      <a:r>
                        <a:rPr lang="en-IN" sz="2000">
                          <a:effectLst/>
                          <a:latin typeface="Times New Roman" panose="02020603050405020304" pitchFamily="18" charset="0"/>
                          <a:cs typeface="Times New Roman" panose="02020603050405020304" pitchFamily="18" charset="0"/>
                        </a:rPr>
                        <a:t>Order</a:t>
                      </a:r>
                    </a:p>
                  </a:txBody>
                  <a:tcPr marL="47197" marR="47197" marT="47197" marB="47197"/>
                </a:tc>
                <a:tc>
                  <a:txBody>
                    <a:bodyPr/>
                    <a:lstStyle/>
                    <a:p>
                      <a:pPr algn="ctr" fontAlgn="t"/>
                      <a:r>
                        <a:rPr lang="en-IN" sz="2000">
                          <a:effectLst/>
                          <a:latin typeface="Times New Roman" panose="02020603050405020304" pitchFamily="18" charset="0"/>
                          <a:cs typeface="Times New Roman" panose="02020603050405020304" pitchFamily="18" charset="0"/>
                        </a:rPr>
                        <a:t>Ordered</a:t>
                      </a:r>
                    </a:p>
                  </a:txBody>
                  <a:tcPr marL="47197" marR="47197" marT="47197" marB="47197"/>
                </a:tc>
                <a:tc>
                  <a:txBody>
                    <a:bodyPr/>
                    <a:lstStyle/>
                    <a:p>
                      <a:pPr algn="ctr" fontAlgn="t"/>
                      <a:r>
                        <a:rPr lang="en-IN" sz="2000">
                          <a:effectLst/>
                          <a:latin typeface="Times New Roman" panose="02020603050405020304" pitchFamily="18" charset="0"/>
                          <a:cs typeface="Times New Roman" panose="02020603050405020304" pitchFamily="18" charset="0"/>
                        </a:rPr>
                        <a:t>Ordered</a:t>
                      </a:r>
                    </a:p>
                  </a:txBody>
                  <a:tcPr marL="47197" marR="47197" marT="47197" marB="47197"/>
                </a:tc>
                <a:tc>
                  <a:txBody>
                    <a:bodyPr/>
                    <a:lstStyle/>
                    <a:p>
                      <a:pPr algn="ctr" fontAlgn="t"/>
                      <a:r>
                        <a:rPr lang="en-IN" sz="2000">
                          <a:effectLst/>
                          <a:latin typeface="Times New Roman" panose="02020603050405020304" pitchFamily="18" charset="0"/>
                          <a:cs typeface="Times New Roman" panose="02020603050405020304" pitchFamily="18" charset="0"/>
                        </a:rPr>
                        <a:t>Unordered</a:t>
                      </a:r>
                    </a:p>
                  </a:txBody>
                  <a:tcPr marL="47197" marR="47197" marT="47197" marB="47197"/>
                </a:tc>
                <a:tc>
                  <a:txBody>
                    <a:bodyPr/>
                    <a:lstStyle/>
                    <a:p>
                      <a:pPr algn="ctr" fontAlgn="t"/>
                      <a:r>
                        <a:rPr lang="en-IN" sz="2000">
                          <a:effectLst/>
                          <a:latin typeface="Times New Roman" panose="02020603050405020304" pitchFamily="18" charset="0"/>
                          <a:cs typeface="Times New Roman" panose="02020603050405020304" pitchFamily="18" charset="0"/>
                        </a:rPr>
                        <a:t>Unordered</a:t>
                      </a:r>
                    </a:p>
                  </a:txBody>
                  <a:tcPr marL="47197" marR="47197" marT="47197" marB="47197"/>
                </a:tc>
                <a:extLst>
                  <a:ext uri="{0D108BD9-81ED-4DB2-BD59-A6C34878D82A}">
                    <a16:rowId xmlns:a16="http://schemas.microsoft.com/office/drawing/2014/main" val="480733489"/>
                  </a:ext>
                </a:extLst>
              </a:tr>
              <a:tr h="608744">
                <a:tc>
                  <a:txBody>
                    <a:bodyPr/>
                    <a:lstStyle/>
                    <a:p>
                      <a:pPr algn="ctr" fontAlgn="t"/>
                      <a:r>
                        <a:rPr lang="en-IN" sz="2000">
                          <a:effectLst/>
                          <a:latin typeface="Times New Roman" panose="02020603050405020304" pitchFamily="18" charset="0"/>
                          <a:cs typeface="Times New Roman" panose="02020603050405020304" pitchFamily="18" charset="0"/>
                        </a:rPr>
                        <a:t>Duplicates</a:t>
                      </a:r>
                    </a:p>
                  </a:txBody>
                  <a:tcPr marL="47197" marR="47197" marT="47197" marB="47197"/>
                </a:tc>
                <a:tc>
                  <a:txBody>
                    <a:bodyPr/>
                    <a:lstStyle/>
                    <a:p>
                      <a:pPr algn="ctr" fontAlgn="t"/>
                      <a:r>
                        <a:rPr lang="en-IN" sz="2000">
                          <a:effectLst/>
                          <a:latin typeface="Times New Roman" panose="02020603050405020304" pitchFamily="18" charset="0"/>
                          <a:cs typeface="Times New Roman" panose="02020603050405020304" pitchFamily="18" charset="0"/>
                        </a:rPr>
                        <a:t>Allowed</a:t>
                      </a:r>
                    </a:p>
                  </a:txBody>
                  <a:tcPr marL="47197" marR="47197" marT="47197" marB="47197"/>
                </a:tc>
                <a:tc>
                  <a:txBody>
                    <a:bodyPr/>
                    <a:lstStyle/>
                    <a:p>
                      <a:pPr algn="ctr" fontAlgn="t"/>
                      <a:r>
                        <a:rPr lang="en-IN" sz="2000">
                          <a:effectLst/>
                          <a:latin typeface="Times New Roman" panose="02020603050405020304" pitchFamily="18" charset="0"/>
                          <a:cs typeface="Times New Roman" panose="02020603050405020304" pitchFamily="18" charset="0"/>
                        </a:rPr>
                        <a:t>Allowed</a:t>
                      </a:r>
                    </a:p>
                  </a:txBody>
                  <a:tcPr marL="47197" marR="47197" marT="47197" marB="47197"/>
                </a:tc>
                <a:tc>
                  <a:txBody>
                    <a:bodyPr/>
                    <a:lstStyle/>
                    <a:p>
                      <a:pPr algn="ctr" fontAlgn="t"/>
                      <a:r>
                        <a:rPr lang="en-IN" sz="2000">
                          <a:effectLst/>
                          <a:latin typeface="Times New Roman" panose="02020603050405020304" pitchFamily="18" charset="0"/>
                          <a:cs typeface="Times New Roman" panose="02020603050405020304" pitchFamily="18" charset="0"/>
                        </a:rPr>
                        <a:t>Not Allowed</a:t>
                      </a:r>
                    </a:p>
                  </a:txBody>
                  <a:tcPr marL="47197" marR="47197" marT="47197" marB="47197"/>
                </a:tc>
                <a:tc>
                  <a:txBody>
                    <a:bodyPr/>
                    <a:lstStyle/>
                    <a:p>
                      <a:pPr algn="ctr" fontAlgn="t"/>
                      <a:r>
                        <a:rPr lang="en-IN" sz="2000" dirty="0">
                          <a:effectLst/>
                          <a:latin typeface="Times New Roman" panose="02020603050405020304" pitchFamily="18" charset="0"/>
                          <a:cs typeface="Times New Roman" panose="02020603050405020304" pitchFamily="18" charset="0"/>
                        </a:rPr>
                        <a:t>Not Allowed</a:t>
                      </a:r>
                    </a:p>
                  </a:txBody>
                  <a:tcPr marL="47197" marR="47197" marT="47197" marB="47197"/>
                </a:tc>
                <a:extLst>
                  <a:ext uri="{0D108BD9-81ED-4DB2-BD59-A6C34878D82A}">
                    <a16:rowId xmlns:a16="http://schemas.microsoft.com/office/drawing/2014/main" val="2496782322"/>
                  </a:ext>
                </a:extLst>
              </a:tr>
              <a:tr h="608744">
                <a:tc>
                  <a:txBody>
                    <a:bodyPr/>
                    <a:lstStyle/>
                    <a:p>
                      <a:pPr algn="ctr" fontAlgn="t"/>
                      <a:r>
                        <a:rPr lang="en-IN" sz="2000">
                          <a:effectLst/>
                          <a:latin typeface="Times New Roman" panose="02020603050405020304" pitchFamily="18" charset="0"/>
                          <a:cs typeface="Times New Roman" panose="02020603050405020304" pitchFamily="18" charset="0"/>
                        </a:rPr>
                        <a:t>Indexing</a:t>
                      </a:r>
                    </a:p>
                  </a:txBody>
                  <a:tcPr marL="47197" marR="47197" marT="47197" marB="47197"/>
                </a:tc>
                <a:tc>
                  <a:txBody>
                    <a:bodyPr/>
                    <a:lstStyle/>
                    <a:p>
                      <a:pPr algn="ctr" fontAlgn="t"/>
                      <a:r>
                        <a:rPr lang="en-IN" sz="2000">
                          <a:effectLst/>
                          <a:latin typeface="Times New Roman" panose="02020603050405020304" pitchFamily="18" charset="0"/>
                          <a:cs typeface="Times New Roman" panose="02020603050405020304" pitchFamily="18" charset="0"/>
                        </a:rPr>
                        <a:t>Allowed</a:t>
                      </a:r>
                    </a:p>
                  </a:txBody>
                  <a:tcPr marL="47197" marR="47197" marT="47197" marB="47197"/>
                </a:tc>
                <a:tc>
                  <a:txBody>
                    <a:bodyPr/>
                    <a:lstStyle/>
                    <a:p>
                      <a:pPr algn="ctr" fontAlgn="t"/>
                      <a:r>
                        <a:rPr lang="en-IN" sz="2000">
                          <a:effectLst/>
                          <a:latin typeface="Times New Roman" panose="02020603050405020304" pitchFamily="18" charset="0"/>
                          <a:cs typeface="Times New Roman" panose="02020603050405020304" pitchFamily="18" charset="0"/>
                        </a:rPr>
                        <a:t>Allowed</a:t>
                      </a:r>
                    </a:p>
                  </a:txBody>
                  <a:tcPr marL="47197" marR="47197" marT="47197" marB="47197"/>
                </a:tc>
                <a:tc>
                  <a:txBody>
                    <a:bodyPr/>
                    <a:lstStyle/>
                    <a:p>
                      <a:pPr algn="ctr" fontAlgn="t"/>
                      <a:r>
                        <a:rPr lang="en-IN" sz="2000">
                          <a:effectLst/>
                          <a:latin typeface="Times New Roman" panose="02020603050405020304" pitchFamily="18" charset="0"/>
                          <a:cs typeface="Times New Roman" panose="02020603050405020304" pitchFamily="18" charset="0"/>
                        </a:rPr>
                        <a:t>Not Allowed</a:t>
                      </a:r>
                    </a:p>
                  </a:txBody>
                  <a:tcPr marL="47197" marR="47197" marT="47197" marB="47197"/>
                </a:tc>
                <a:tc>
                  <a:txBody>
                    <a:bodyPr/>
                    <a:lstStyle/>
                    <a:p>
                      <a:pPr algn="ctr" fontAlgn="t"/>
                      <a:r>
                        <a:rPr lang="en-IN" sz="2000">
                          <a:effectLst/>
                          <a:latin typeface="Times New Roman" panose="02020603050405020304" pitchFamily="18" charset="0"/>
                          <a:cs typeface="Times New Roman" panose="02020603050405020304" pitchFamily="18" charset="0"/>
                        </a:rPr>
                        <a:t>Allowed</a:t>
                      </a:r>
                    </a:p>
                  </a:txBody>
                  <a:tcPr marL="47197" marR="47197" marT="47197" marB="47197"/>
                </a:tc>
                <a:extLst>
                  <a:ext uri="{0D108BD9-81ED-4DB2-BD59-A6C34878D82A}">
                    <a16:rowId xmlns:a16="http://schemas.microsoft.com/office/drawing/2014/main" val="4233234648"/>
                  </a:ext>
                </a:extLst>
              </a:tr>
              <a:tr h="608744">
                <a:tc>
                  <a:txBody>
                    <a:bodyPr/>
                    <a:lstStyle/>
                    <a:p>
                      <a:pPr algn="ctr" fontAlgn="t"/>
                      <a:r>
                        <a:rPr lang="en-IN" sz="2000">
                          <a:effectLst/>
                          <a:latin typeface="Times New Roman" panose="02020603050405020304" pitchFamily="18" charset="0"/>
                          <a:cs typeface="Times New Roman" panose="02020603050405020304" pitchFamily="18" charset="0"/>
                        </a:rPr>
                        <a:t>Slicing</a:t>
                      </a:r>
                    </a:p>
                  </a:txBody>
                  <a:tcPr marL="47197" marR="47197" marT="47197" marB="47197"/>
                </a:tc>
                <a:tc>
                  <a:txBody>
                    <a:bodyPr/>
                    <a:lstStyle/>
                    <a:p>
                      <a:pPr algn="ctr" fontAlgn="t"/>
                      <a:r>
                        <a:rPr lang="en-IN" sz="2000">
                          <a:effectLst/>
                          <a:latin typeface="Times New Roman" panose="02020603050405020304" pitchFamily="18" charset="0"/>
                          <a:cs typeface="Times New Roman" panose="02020603050405020304" pitchFamily="18" charset="0"/>
                        </a:rPr>
                        <a:t>Allowed</a:t>
                      </a:r>
                    </a:p>
                  </a:txBody>
                  <a:tcPr marL="47197" marR="47197" marT="47197" marB="47197"/>
                </a:tc>
                <a:tc>
                  <a:txBody>
                    <a:bodyPr/>
                    <a:lstStyle/>
                    <a:p>
                      <a:pPr algn="ctr" fontAlgn="t"/>
                      <a:r>
                        <a:rPr lang="en-IN" sz="2000">
                          <a:effectLst/>
                          <a:latin typeface="Times New Roman" panose="02020603050405020304" pitchFamily="18" charset="0"/>
                          <a:cs typeface="Times New Roman" panose="02020603050405020304" pitchFamily="18" charset="0"/>
                        </a:rPr>
                        <a:t>Allowed</a:t>
                      </a:r>
                    </a:p>
                  </a:txBody>
                  <a:tcPr marL="47197" marR="47197" marT="47197" marB="47197"/>
                </a:tc>
                <a:tc>
                  <a:txBody>
                    <a:bodyPr/>
                    <a:lstStyle/>
                    <a:p>
                      <a:pPr algn="ctr" fontAlgn="t"/>
                      <a:r>
                        <a:rPr lang="en-IN" sz="2000">
                          <a:effectLst/>
                          <a:latin typeface="Times New Roman" panose="02020603050405020304" pitchFamily="18" charset="0"/>
                          <a:cs typeface="Times New Roman" panose="02020603050405020304" pitchFamily="18" charset="0"/>
                        </a:rPr>
                        <a:t>Not Allowed</a:t>
                      </a:r>
                    </a:p>
                  </a:txBody>
                  <a:tcPr marL="47197" marR="47197" marT="47197" marB="47197"/>
                </a:tc>
                <a:tc>
                  <a:txBody>
                    <a:bodyPr/>
                    <a:lstStyle/>
                    <a:p>
                      <a:pPr algn="ctr" fontAlgn="t"/>
                      <a:r>
                        <a:rPr lang="en-IN" sz="2000">
                          <a:effectLst/>
                          <a:latin typeface="Times New Roman" panose="02020603050405020304" pitchFamily="18" charset="0"/>
                          <a:cs typeface="Times New Roman" panose="02020603050405020304" pitchFamily="18" charset="0"/>
                        </a:rPr>
                        <a:t>Not Allowed</a:t>
                      </a:r>
                    </a:p>
                  </a:txBody>
                  <a:tcPr marL="47197" marR="47197" marT="47197" marB="47197"/>
                </a:tc>
                <a:extLst>
                  <a:ext uri="{0D108BD9-81ED-4DB2-BD59-A6C34878D82A}">
                    <a16:rowId xmlns:a16="http://schemas.microsoft.com/office/drawing/2014/main" val="4118006510"/>
                  </a:ext>
                </a:extLst>
              </a:tr>
              <a:tr h="1799768">
                <a:tc>
                  <a:txBody>
                    <a:bodyPr/>
                    <a:lstStyle/>
                    <a:p>
                      <a:pPr algn="ctr" fontAlgn="t"/>
                      <a:r>
                        <a:rPr lang="en-IN" sz="2000">
                          <a:effectLst/>
                          <a:latin typeface="Times New Roman" panose="02020603050405020304" pitchFamily="18" charset="0"/>
                          <a:cs typeface="Times New Roman" panose="02020603050405020304" pitchFamily="18" charset="0"/>
                        </a:rPr>
                        <a:t>Common Operations</a:t>
                      </a:r>
                    </a:p>
                  </a:txBody>
                  <a:tcPr marL="47197" marR="47197" marT="47197" marB="47197"/>
                </a:tc>
                <a:tc>
                  <a:txBody>
                    <a:bodyPr/>
                    <a:lstStyle/>
                    <a:p>
                      <a:pPr algn="ctr" fontAlgn="t"/>
                      <a:r>
                        <a:rPr lang="en-US" sz="2000">
                          <a:effectLst/>
                          <a:latin typeface="Times New Roman" panose="02020603050405020304" pitchFamily="18" charset="0"/>
                          <a:cs typeface="Times New Roman" panose="02020603050405020304" pitchFamily="18" charset="0"/>
                        </a:rPr>
                        <a:t>append(), insert(), remove(), pop(), extend()</a:t>
                      </a:r>
                    </a:p>
                  </a:txBody>
                  <a:tcPr marL="47197" marR="47197" marT="47197" marB="47197"/>
                </a:tc>
                <a:tc>
                  <a:txBody>
                    <a:bodyPr/>
                    <a:lstStyle/>
                    <a:p>
                      <a:pPr algn="ctr" fontAlgn="t"/>
                      <a:r>
                        <a:rPr lang="en-IN" sz="2000" dirty="0">
                          <a:effectLst/>
                          <a:latin typeface="Times New Roman" panose="02020603050405020304" pitchFamily="18" charset="0"/>
                          <a:cs typeface="Times New Roman" panose="02020603050405020304" pitchFamily="18" charset="0"/>
                        </a:rPr>
                        <a:t>Concatenation, unpacking, indexing, slicing</a:t>
                      </a:r>
                    </a:p>
                  </a:txBody>
                  <a:tcPr marL="47197" marR="47197" marT="47197" marB="47197"/>
                </a:tc>
                <a:tc>
                  <a:txBody>
                    <a:bodyPr/>
                    <a:lstStyle/>
                    <a:p>
                      <a:pPr algn="ctr" fontAlgn="t"/>
                      <a:r>
                        <a:rPr lang="en-US" sz="2000" dirty="0">
                          <a:effectLst/>
                          <a:latin typeface="Times New Roman" panose="02020603050405020304" pitchFamily="18" charset="0"/>
                          <a:cs typeface="Times New Roman" panose="02020603050405020304" pitchFamily="18" charset="0"/>
                        </a:rPr>
                        <a:t>add(), remove(), union(), intersection(), difference()</a:t>
                      </a:r>
                    </a:p>
                  </a:txBody>
                  <a:tcPr marL="47197" marR="47197" marT="47197" marB="47197"/>
                </a:tc>
                <a:tc>
                  <a:txBody>
                    <a:bodyPr/>
                    <a:lstStyle/>
                    <a:p>
                      <a:pPr algn="ctr" fontAlgn="t"/>
                      <a:r>
                        <a:rPr lang="en-IN" sz="2000" dirty="0">
                          <a:effectLst/>
                          <a:latin typeface="Times New Roman" panose="02020603050405020304" pitchFamily="18" charset="0"/>
                          <a:cs typeface="Times New Roman" panose="02020603050405020304" pitchFamily="18" charset="0"/>
                        </a:rPr>
                        <a:t>keys(), values(), items(), get()</a:t>
                      </a:r>
                    </a:p>
                  </a:txBody>
                  <a:tcPr marL="47197" marR="47197" marT="47197" marB="47197"/>
                </a:tc>
                <a:extLst>
                  <a:ext uri="{0D108BD9-81ED-4DB2-BD59-A6C34878D82A}">
                    <a16:rowId xmlns:a16="http://schemas.microsoft.com/office/drawing/2014/main" val="4269552206"/>
                  </a:ext>
                </a:extLst>
              </a:tr>
            </a:tbl>
          </a:graphicData>
        </a:graphic>
      </p:graphicFrame>
    </p:spTree>
    <p:extLst>
      <p:ext uri="{BB962C8B-B14F-4D97-AF65-F5344CB8AC3E}">
        <p14:creationId xmlns:p14="http://schemas.microsoft.com/office/powerpoint/2010/main" val="4087632779"/>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109" y="180109"/>
            <a:ext cx="11748655" cy="581891"/>
          </a:xfrm>
        </p:spPr>
        <p:txBody>
          <a:bodyPr>
            <a:normAutofit fontScale="90000"/>
          </a:bodyPr>
          <a:lstStyle/>
          <a:p>
            <a:endParaRPr lang="en-IN"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55964" y="180110"/>
            <a:ext cx="10377054" cy="6484216"/>
          </a:xfrm>
        </p:spPr>
      </p:pic>
    </p:spTree>
    <p:extLst>
      <p:ext uri="{BB962C8B-B14F-4D97-AF65-F5344CB8AC3E}">
        <p14:creationId xmlns:p14="http://schemas.microsoft.com/office/powerpoint/2010/main" val="6358737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109" y="180110"/>
            <a:ext cx="11748655" cy="443346"/>
          </a:xfrm>
        </p:spPr>
        <p:txBody>
          <a:bodyPr>
            <a:normAutofit fontScale="90000"/>
          </a:bodyPr>
          <a:lstStyle/>
          <a:p>
            <a:r>
              <a:rPr lang="en-US" dirty="0">
                <a:latin typeface="Times New Roman" panose="02020603050405020304" pitchFamily="18" charset="0"/>
                <a:cs typeface="Times New Roman" panose="02020603050405020304" pitchFamily="18" charset="0"/>
              </a:rPr>
              <a:t>Bitwise Operators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80109" y="623456"/>
            <a:ext cx="11748655" cy="6040579"/>
          </a:xfrm>
        </p:spPr>
        <p:txBody>
          <a:bodyPr/>
          <a:lstStyle/>
          <a:p>
            <a:pPr marL="0" indent="0">
              <a:buNone/>
            </a:pPr>
            <a:r>
              <a:rPr lang="en-US" dirty="0">
                <a:latin typeface="Times New Roman" panose="02020603050405020304" pitchFamily="18" charset="0"/>
                <a:cs typeface="Times New Roman" panose="02020603050405020304" pitchFamily="18" charset="0"/>
              </a:rPr>
              <a:t>Bitwise operators perform binary operation on operands bit by bit.</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071855370"/>
              </p:ext>
            </p:extLst>
          </p:nvPr>
        </p:nvGraphicFramePr>
        <p:xfrm>
          <a:off x="180110" y="1246908"/>
          <a:ext cx="11887200" cy="5469946"/>
        </p:xfrm>
        <a:graphic>
          <a:graphicData uri="http://schemas.openxmlformats.org/drawingml/2006/table">
            <a:tbl>
              <a:tblPr firstRow="1" bandRow="1">
                <a:tableStyleId>{5940675A-B579-460E-94D1-54222C63F5DA}</a:tableStyleId>
              </a:tblPr>
              <a:tblGrid>
                <a:gridCol w="2992581">
                  <a:extLst>
                    <a:ext uri="{9D8B030D-6E8A-4147-A177-3AD203B41FA5}">
                      <a16:colId xmlns:a16="http://schemas.microsoft.com/office/drawing/2014/main" val="2250150674"/>
                    </a:ext>
                  </a:extLst>
                </a:gridCol>
                <a:gridCol w="7536873">
                  <a:extLst>
                    <a:ext uri="{9D8B030D-6E8A-4147-A177-3AD203B41FA5}">
                      <a16:colId xmlns:a16="http://schemas.microsoft.com/office/drawing/2014/main" val="4089787565"/>
                    </a:ext>
                  </a:extLst>
                </a:gridCol>
                <a:gridCol w="1357746">
                  <a:extLst>
                    <a:ext uri="{9D8B030D-6E8A-4147-A177-3AD203B41FA5}">
                      <a16:colId xmlns:a16="http://schemas.microsoft.com/office/drawing/2014/main" val="1167557225"/>
                    </a:ext>
                  </a:extLst>
                </a:gridCol>
              </a:tblGrid>
              <a:tr h="526820">
                <a:tc>
                  <a:txBody>
                    <a:bodyPr/>
                    <a:lstStyle/>
                    <a:p>
                      <a:pPr algn="ctr"/>
                      <a:r>
                        <a:rPr lang="en-US" sz="2400" dirty="0">
                          <a:latin typeface="Times New Roman" panose="02020603050405020304" pitchFamily="18" charset="0"/>
                          <a:cs typeface="Times New Roman" panose="02020603050405020304" pitchFamily="18" charset="0"/>
                        </a:rPr>
                        <a:t>operator</a:t>
                      </a:r>
                      <a:endParaRPr lang="en-IN"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a:latin typeface="Times New Roman" panose="02020603050405020304" pitchFamily="18" charset="0"/>
                          <a:cs typeface="Times New Roman" panose="02020603050405020304" pitchFamily="18" charset="0"/>
                        </a:rPr>
                        <a:t>description</a:t>
                      </a:r>
                      <a:endParaRPr lang="en-IN"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a:latin typeface="Times New Roman" panose="02020603050405020304" pitchFamily="18" charset="0"/>
                          <a:cs typeface="Times New Roman" panose="02020603050405020304" pitchFamily="18" charset="0"/>
                        </a:rPr>
                        <a:t>example</a:t>
                      </a:r>
                      <a:endParaRPr lang="en-IN"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274730339"/>
                  </a:ext>
                </a:extLst>
              </a:tr>
              <a:tr h="1235666">
                <a:tc>
                  <a:txBody>
                    <a:bodyPr/>
                    <a:lstStyle/>
                    <a:p>
                      <a:pPr algn="ctr"/>
                      <a:r>
                        <a:rPr lang="en-US" sz="2400" dirty="0">
                          <a:latin typeface="Times New Roman" panose="02020603050405020304" pitchFamily="18" charset="0"/>
                          <a:cs typeface="Times New Roman" panose="02020603050405020304" pitchFamily="18" charset="0"/>
                        </a:rPr>
                        <a:t>~(Complement)</a:t>
                      </a:r>
                      <a:endParaRPr lang="en-IN"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a:latin typeface="Times New Roman" panose="02020603050405020304" pitchFamily="18" charset="0"/>
                          <a:cs typeface="Times New Roman" panose="02020603050405020304" pitchFamily="18" charset="0"/>
                        </a:rPr>
                        <a:t>This operator converts the number into</a:t>
                      </a:r>
                      <a:r>
                        <a:rPr lang="en-US" sz="2400" baseline="0" dirty="0">
                          <a:latin typeface="Times New Roman" panose="02020603050405020304" pitchFamily="18" charset="0"/>
                          <a:cs typeface="Times New Roman" panose="02020603050405020304" pitchFamily="18" charset="0"/>
                        </a:rPr>
                        <a:t> a binary number and return its ones complement or flip the bits.</a:t>
                      </a:r>
                      <a:endParaRPr lang="en-IN"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a:latin typeface="Times New Roman" panose="02020603050405020304" pitchFamily="18" charset="0"/>
                          <a:cs typeface="Times New Roman" panose="02020603050405020304" pitchFamily="18" charset="0"/>
                        </a:rPr>
                        <a:t>A=5</a:t>
                      </a:r>
                    </a:p>
                    <a:p>
                      <a:pPr algn="ctr"/>
                      <a:r>
                        <a:rPr lang="en-US" sz="2400" dirty="0">
                          <a:latin typeface="Times New Roman" panose="02020603050405020304" pitchFamily="18" charset="0"/>
                          <a:cs typeface="Times New Roman" panose="02020603050405020304" pitchFamily="18" charset="0"/>
                        </a:rPr>
                        <a:t>~a=10</a:t>
                      </a:r>
                    </a:p>
                  </a:txBody>
                  <a:tcPr/>
                </a:tc>
                <a:extLst>
                  <a:ext uri="{0D108BD9-81ED-4DB2-BD59-A6C34878D82A}">
                    <a16:rowId xmlns:a16="http://schemas.microsoft.com/office/drawing/2014/main" val="1434884343"/>
                  </a:ext>
                </a:extLst>
              </a:tr>
              <a:tr h="618848">
                <a:tc>
                  <a:txBody>
                    <a:bodyPr/>
                    <a:lstStyle/>
                    <a:p>
                      <a:pPr algn="ctr"/>
                      <a:r>
                        <a:rPr lang="en-US" sz="2400" dirty="0">
                          <a:latin typeface="Times New Roman" panose="02020603050405020304" pitchFamily="18" charset="0"/>
                          <a:cs typeface="Times New Roman" panose="02020603050405020304" pitchFamily="18" charset="0"/>
                        </a:rPr>
                        <a:t>&amp;(binary</a:t>
                      </a:r>
                      <a:r>
                        <a:rPr lang="en-US" sz="2400" baseline="0" dirty="0">
                          <a:latin typeface="Times New Roman" panose="02020603050405020304" pitchFamily="18" charset="0"/>
                          <a:cs typeface="Times New Roman" panose="02020603050405020304" pitchFamily="18" charset="0"/>
                        </a:rPr>
                        <a:t> and)</a:t>
                      </a:r>
                      <a:endParaRPr lang="en-IN"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a:latin typeface="Times New Roman" panose="02020603050405020304" pitchFamily="18" charset="0"/>
                          <a:cs typeface="Times New Roman" panose="02020603050405020304" pitchFamily="18" charset="0"/>
                        </a:rPr>
                        <a:t>If both bits 1 then result is 1 otherwise 0</a:t>
                      </a:r>
                      <a:endParaRPr lang="en-IN"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a:latin typeface="Times New Roman" panose="02020603050405020304" pitchFamily="18" charset="0"/>
                          <a:cs typeface="Times New Roman" panose="02020603050405020304" pitchFamily="18" charset="0"/>
                        </a:rPr>
                        <a:t>5 &amp; 6 = 4</a:t>
                      </a:r>
                      <a:endParaRPr lang="en-IN"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000816112"/>
                  </a:ext>
                </a:extLst>
              </a:tr>
              <a:tr h="574714">
                <a:tc>
                  <a:txBody>
                    <a:bodyPr/>
                    <a:lstStyle/>
                    <a:p>
                      <a:pPr algn="ctr"/>
                      <a:r>
                        <a:rPr lang="en-US" sz="2400" dirty="0">
                          <a:latin typeface="Times New Roman" panose="02020603050405020304" pitchFamily="18" charset="0"/>
                          <a:cs typeface="Times New Roman" panose="02020603050405020304" pitchFamily="18" charset="0"/>
                        </a:rPr>
                        <a:t>|(binary or)</a:t>
                      </a:r>
                      <a:endParaRPr lang="en-IN"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a:latin typeface="Times New Roman" panose="02020603050405020304" pitchFamily="18" charset="0"/>
                          <a:cs typeface="Times New Roman" panose="02020603050405020304" pitchFamily="18" charset="0"/>
                        </a:rPr>
                        <a:t>If either of the bits 1</a:t>
                      </a:r>
                      <a:r>
                        <a:rPr lang="en-US" sz="2400" baseline="0" dirty="0">
                          <a:latin typeface="Times New Roman" panose="02020603050405020304" pitchFamily="18" charset="0"/>
                          <a:cs typeface="Times New Roman" panose="02020603050405020304" pitchFamily="18" charset="0"/>
                        </a:rPr>
                        <a:t> then result is 1 otherwise 0</a:t>
                      </a:r>
                      <a:endParaRPr lang="en-IN"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a:latin typeface="Times New Roman" panose="02020603050405020304" pitchFamily="18" charset="0"/>
                          <a:cs typeface="Times New Roman" panose="02020603050405020304" pitchFamily="18" charset="0"/>
                        </a:rPr>
                        <a:t>5</a:t>
                      </a:r>
                      <a:r>
                        <a:rPr lang="en-US" sz="2400" baseline="0" dirty="0">
                          <a:latin typeface="Times New Roman" panose="02020603050405020304" pitchFamily="18" charset="0"/>
                          <a:cs typeface="Times New Roman" panose="02020603050405020304" pitchFamily="18" charset="0"/>
                        </a:rPr>
                        <a:t> | 6 =7</a:t>
                      </a:r>
                      <a:endParaRPr lang="en-IN"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35607355"/>
                  </a:ext>
                </a:extLst>
              </a:tr>
              <a:tr h="526820">
                <a:tc>
                  <a:txBody>
                    <a:bodyPr/>
                    <a:lstStyle/>
                    <a:p>
                      <a:pPr algn="ctr"/>
                      <a:r>
                        <a:rPr lang="en-US" sz="2400" dirty="0">
                          <a:latin typeface="Times New Roman" panose="02020603050405020304" pitchFamily="18" charset="0"/>
                          <a:cs typeface="Times New Roman" panose="02020603050405020304" pitchFamily="18" charset="0"/>
                        </a:rPr>
                        <a:t>^(Binary </a:t>
                      </a:r>
                      <a:r>
                        <a:rPr lang="en-US" sz="2400" dirty="0" err="1">
                          <a:latin typeface="Times New Roman" panose="02020603050405020304" pitchFamily="18" charset="0"/>
                          <a:cs typeface="Times New Roman" panose="02020603050405020304" pitchFamily="18" charset="0"/>
                        </a:rPr>
                        <a:t>xor</a:t>
                      </a:r>
                      <a:r>
                        <a:rPr lang="en-US" sz="2400" dirty="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a:latin typeface="Times New Roman" panose="02020603050405020304" pitchFamily="18" charset="0"/>
                          <a:cs typeface="Times New Roman" panose="02020603050405020304" pitchFamily="18" charset="0"/>
                        </a:rPr>
                        <a:t>If both</a:t>
                      </a:r>
                      <a:r>
                        <a:rPr lang="en-US" sz="2400" baseline="0" dirty="0">
                          <a:latin typeface="Times New Roman" panose="02020603050405020304" pitchFamily="18" charset="0"/>
                          <a:cs typeface="Times New Roman" panose="02020603050405020304" pitchFamily="18" charset="0"/>
                        </a:rPr>
                        <a:t> bits are different then result is 1 otherwise 0</a:t>
                      </a:r>
                      <a:endParaRPr lang="en-IN"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a:latin typeface="Times New Roman" panose="02020603050405020304" pitchFamily="18" charset="0"/>
                          <a:cs typeface="Times New Roman" panose="02020603050405020304" pitchFamily="18" charset="0"/>
                        </a:rPr>
                        <a:t>5 ^ 6 =3</a:t>
                      </a:r>
                      <a:endParaRPr lang="en-IN"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072197106"/>
                  </a:ext>
                </a:extLst>
              </a:tr>
              <a:tr h="993539">
                <a:tc>
                  <a:txBody>
                    <a:bodyPr/>
                    <a:lstStyle/>
                    <a:p>
                      <a:pPr algn="ctr"/>
                      <a:r>
                        <a:rPr lang="en-US" sz="2400" dirty="0">
                          <a:latin typeface="Times New Roman" panose="02020603050405020304" pitchFamily="18" charset="0"/>
                          <a:cs typeface="Times New Roman" panose="02020603050405020304" pitchFamily="18" charset="0"/>
                        </a:rPr>
                        <a:t>&lt;&lt;(Binary left shift)</a:t>
                      </a:r>
                      <a:endParaRPr lang="en-IN"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a:latin typeface="Times New Roman" panose="02020603050405020304" pitchFamily="18" charset="0"/>
                          <a:cs typeface="Times New Roman" panose="02020603050405020304" pitchFamily="18" charset="0"/>
                        </a:rPr>
                        <a:t>The left operand value is shifted</a:t>
                      </a:r>
                      <a:r>
                        <a:rPr lang="en-US" sz="2400" baseline="0" dirty="0">
                          <a:latin typeface="Times New Roman" panose="02020603050405020304" pitchFamily="18" charset="0"/>
                          <a:cs typeface="Times New Roman" panose="02020603050405020304" pitchFamily="18" charset="0"/>
                        </a:rPr>
                        <a:t> left by the number of bits given in the right operand  a=0101  a&lt;&lt;2=0100</a:t>
                      </a:r>
                      <a:endParaRPr lang="en-IN"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a:latin typeface="Times New Roman" panose="02020603050405020304" pitchFamily="18" charset="0"/>
                          <a:cs typeface="Times New Roman" panose="02020603050405020304" pitchFamily="18" charset="0"/>
                        </a:rPr>
                        <a:t>a=5</a:t>
                      </a:r>
                    </a:p>
                    <a:p>
                      <a:pPr algn="ctr"/>
                      <a:r>
                        <a:rPr lang="en-US" sz="2400" dirty="0">
                          <a:latin typeface="Times New Roman" panose="02020603050405020304" pitchFamily="18" charset="0"/>
                          <a:cs typeface="Times New Roman" panose="02020603050405020304" pitchFamily="18" charset="0"/>
                        </a:rPr>
                        <a:t>A&lt;&lt;2=4</a:t>
                      </a:r>
                      <a:endParaRPr lang="en-IN"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884544835"/>
                  </a:ext>
                </a:extLst>
              </a:tr>
              <a:tr h="993539">
                <a:tc>
                  <a:txBody>
                    <a:bodyPr/>
                    <a:lstStyle/>
                    <a:p>
                      <a:pPr algn="ctr"/>
                      <a:r>
                        <a:rPr lang="en-US" sz="2400" dirty="0">
                          <a:latin typeface="Times New Roman" panose="02020603050405020304" pitchFamily="18" charset="0"/>
                          <a:cs typeface="Times New Roman" panose="02020603050405020304" pitchFamily="18" charset="0"/>
                        </a:rPr>
                        <a:t>&gt;&gt;(Binary Right shift)</a:t>
                      </a:r>
                      <a:endParaRPr lang="en-IN" sz="2400" dirty="0">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a:latin typeface="Times New Roman" panose="02020603050405020304" pitchFamily="18" charset="0"/>
                          <a:cs typeface="Times New Roman" panose="02020603050405020304" pitchFamily="18" charset="0"/>
                        </a:rPr>
                        <a:t>The left operand value is shifted</a:t>
                      </a:r>
                      <a:r>
                        <a:rPr lang="en-US" sz="2400" baseline="0" dirty="0">
                          <a:latin typeface="Times New Roman" panose="02020603050405020304" pitchFamily="18" charset="0"/>
                          <a:cs typeface="Times New Roman" panose="02020603050405020304" pitchFamily="18" charset="0"/>
                        </a:rPr>
                        <a:t> left by the number of bits given in the right operand  a=0101 a&gt;&gt;2=0001</a:t>
                      </a:r>
                      <a:endParaRPr lang="en-IN"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a:latin typeface="Times New Roman" panose="02020603050405020304" pitchFamily="18" charset="0"/>
                          <a:cs typeface="Times New Roman" panose="02020603050405020304" pitchFamily="18" charset="0"/>
                        </a:rPr>
                        <a:t>A=5</a:t>
                      </a:r>
                    </a:p>
                    <a:p>
                      <a:pPr algn="ctr"/>
                      <a:r>
                        <a:rPr lang="en-US" sz="2400" dirty="0">
                          <a:latin typeface="Times New Roman" panose="02020603050405020304" pitchFamily="18" charset="0"/>
                          <a:cs typeface="Times New Roman" panose="02020603050405020304" pitchFamily="18" charset="0"/>
                        </a:rPr>
                        <a:t>A&gt;&gt;=1</a:t>
                      </a:r>
                      <a:endParaRPr lang="en-IN"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105182805"/>
                  </a:ext>
                </a:extLst>
              </a:tr>
            </a:tbl>
          </a:graphicData>
        </a:graphic>
      </p:graphicFrame>
    </p:spTree>
    <p:extLst>
      <p:ext uri="{BB962C8B-B14F-4D97-AF65-F5344CB8AC3E}">
        <p14:creationId xmlns:p14="http://schemas.microsoft.com/office/powerpoint/2010/main" val="294486335"/>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109" y="180109"/>
            <a:ext cx="11748655" cy="581891"/>
          </a:xfrm>
        </p:spPr>
        <p:txBody>
          <a:bodyPr>
            <a:normAutofit fontScale="90000"/>
          </a:bodyPr>
          <a:lstStyle/>
          <a:p>
            <a:r>
              <a:rPr lang="en-US" dirty="0">
                <a:latin typeface="Times New Roman" panose="02020603050405020304" pitchFamily="18" charset="0"/>
                <a:cs typeface="Times New Roman" panose="02020603050405020304" pitchFamily="18" charset="0"/>
              </a:rPr>
              <a:t>Chapter-11   Object Oriented Programming</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80109" y="886690"/>
            <a:ext cx="11748655" cy="5777345"/>
          </a:xfrm>
        </p:spPr>
        <p:txBody>
          <a:bodyPr/>
          <a:lstStyle/>
          <a:p>
            <a:pPr marL="0" indent="0">
              <a:buNone/>
            </a:pPr>
            <a:r>
              <a:rPr lang="en-US" dirty="0">
                <a:latin typeface="Times New Roman" panose="02020603050405020304" pitchFamily="18" charset="0"/>
                <a:cs typeface="Times New Roman" panose="02020603050405020304" pitchFamily="18" charset="0"/>
              </a:rPr>
              <a:t>*Object oriented programming is a programming paradigm that focuses on objects and their interactions rather than just procedural steps to solve a problem.</a:t>
            </a:r>
          </a:p>
          <a:p>
            <a:pPr marL="0" indent="0">
              <a:buNone/>
            </a:pPr>
            <a:r>
              <a:rPr lang="en-US" dirty="0">
                <a:latin typeface="Times New Roman" panose="02020603050405020304" pitchFamily="18" charset="0"/>
                <a:cs typeface="Times New Roman" panose="02020603050405020304" pitchFamily="18" charset="0"/>
              </a:rPr>
              <a:t>*The program is divided into number of small units called object.</a:t>
            </a:r>
          </a:p>
          <a:p>
            <a:pPr marL="0" indent="0">
              <a:buNone/>
            </a:pPr>
            <a:r>
              <a:rPr lang="en-US" b="1" dirty="0">
                <a:latin typeface="Times New Roman" panose="02020603050405020304" pitchFamily="18" charset="0"/>
                <a:cs typeface="Times New Roman" panose="02020603050405020304" pitchFamily="18" charset="0"/>
              </a:rPr>
              <a:t>Features</a:t>
            </a:r>
          </a:p>
          <a:p>
            <a:r>
              <a:rPr lang="en-US" dirty="0">
                <a:latin typeface="Times New Roman" panose="02020603050405020304" pitchFamily="18" charset="0"/>
                <a:cs typeface="Times New Roman" panose="02020603050405020304" pitchFamily="18" charset="0"/>
              </a:rPr>
              <a:t>More focus is on data rather than functions</a:t>
            </a:r>
          </a:p>
          <a:p>
            <a:r>
              <a:rPr lang="en-US" dirty="0">
                <a:latin typeface="Times New Roman" panose="02020603050405020304" pitchFamily="18" charset="0"/>
                <a:cs typeface="Times New Roman" panose="02020603050405020304" pitchFamily="18" charset="0"/>
              </a:rPr>
              <a:t>New data items and functions can be easily added whenever essential</a:t>
            </a:r>
          </a:p>
          <a:p>
            <a:r>
              <a:rPr lang="en-US" dirty="0">
                <a:latin typeface="Times New Roman" panose="02020603050405020304" pitchFamily="18" charset="0"/>
                <a:cs typeface="Times New Roman" panose="02020603050405020304" pitchFamily="18" charset="0"/>
              </a:rPr>
              <a:t>Follows bottom up design in program design.</a:t>
            </a:r>
          </a:p>
          <a:p>
            <a:r>
              <a:rPr lang="en-US" dirty="0">
                <a:latin typeface="Times New Roman" panose="02020603050405020304" pitchFamily="18" charset="0"/>
                <a:cs typeface="Times New Roman" panose="02020603050405020304" pitchFamily="18" charset="0"/>
              </a:rPr>
              <a:t>objects may communicate with each other through functions.</a:t>
            </a:r>
          </a:p>
          <a:p>
            <a:r>
              <a:rPr lang="en-US" dirty="0">
                <a:latin typeface="Times New Roman" panose="02020603050405020304" pitchFamily="18" charset="0"/>
                <a:cs typeface="Times New Roman" panose="02020603050405020304" pitchFamily="18" charset="0"/>
              </a:rPr>
              <a:t>Data is hidden and can not be accessed by external functions.</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6273404"/>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109" y="180109"/>
            <a:ext cx="11748655" cy="581891"/>
          </a:xfrm>
        </p:spPr>
        <p:txBody>
          <a:bodyPr>
            <a:normAutofit fontScale="90000"/>
          </a:bodyPr>
          <a:lstStyle/>
          <a:p>
            <a:r>
              <a:rPr lang="en-US" dirty="0">
                <a:latin typeface="Times New Roman" panose="02020603050405020304" pitchFamily="18" charset="0"/>
                <a:cs typeface="Times New Roman" panose="02020603050405020304" pitchFamily="18" charset="0"/>
              </a:rPr>
              <a:t>Basic Concepts of OOP</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80109" y="886690"/>
            <a:ext cx="11748655" cy="5777345"/>
          </a:xfrm>
        </p:spPr>
        <p:txBody>
          <a:bodyPr/>
          <a:lstStyle/>
          <a:p>
            <a:pPr marL="0" indent="0">
              <a:buNone/>
            </a:pPr>
            <a:r>
              <a:rPr lang="en-US" b="1" dirty="0">
                <a:latin typeface="Times New Roman" panose="02020603050405020304" pitchFamily="18" charset="0"/>
                <a:cs typeface="Times New Roman" panose="02020603050405020304" pitchFamily="18" charset="0"/>
              </a:rPr>
              <a:t>Class-</a:t>
            </a:r>
            <a:r>
              <a:rPr lang="en-US" dirty="0">
                <a:latin typeface="Times New Roman" panose="02020603050405020304" pitchFamily="18" charset="0"/>
                <a:cs typeface="Times New Roman" panose="02020603050405020304" pitchFamily="18" charset="0"/>
              </a:rPr>
              <a:t>Class is a collection of objects</a:t>
            </a:r>
          </a:p>
          <a:p>
            <a:pPr marL="0" indent="0">
              <a:buNone/>
            </a:pPr>
            <a:r>
              <a:rPr lang="en-US" b="1" dirty="0">
                <a:latin typeface="Times New Roman" panose="02020603050405020304" pitchFamily="18" charset="0"/>
                <a:cs typeface="Times New Roman" panose="02020603050405020304" pitchFamily="18" charset="0"/>
              </a:rPr>
              <a:t>Object-</a:t>
            </a:r>
            <a:r>
              <a:rPr lang="en-US" dirty="0">
                <a:latin typeface="Times New Roman" panose="02020603050405020304" pitchFamily="18" charset="0"/>
                <a:cs typeface="Times New Roman" panose="02020603050405020304" pitchFamily="18" charset="0"/>
              </a:rPr>
              <a:t> instance of a class</a:t>
            </a:r>
          </a:p>
          <a:p>
            <a:pPr marL="0" indent="0">
              <a:buNone/>
            </a:pPr>
            <a:r>
              <a:rPr lang="en-US" b="1" dirty="0">
                <a:latin typeface="Times New Roman" panose="02020603050405020304" pitchFamily="18" charset="0"/>
                <a:cs typeface="Times New Roman" panose="02020603050405020304" pitchFamily="18" charset="0"/>
              </a:rPr>
              <a:t>Encapsulation-</a:t>
            </a:r>
            <a:r>
              <a:rPr lang="en-US" dirty="0">
                <a:latin typeface="Times New Roman" panose="02020603050405020304" pitchFamily="18" charset="0"/>
                <a:cs typeface="Times New Roman" panose="02020603050405020304" pitchFamily="18" charset="0"/>
              </a:rPr>
              <a:t>Combining the data and functions into single unit</a:t>
            </a:r>
          </a:p>
          <a:p>
            <a:pPr marL="0" indent="0">
              <a:buNone/>
            </a:pPr>
            <a:r>
              <a:rPr lang="en-US" b="1" dirty="0">
                <a:latin typeface="Times New Roman" panose="02020603050405020304" pitchFamily="18" charset="0"/>
                <a:cs typeface="Times New Roman" panose="02020603050405020304" pitchFamily="18" charset="0"/>
              </a:rPr>
              <a:t>Abstraction-</a:t>
            </a:r>
            <a:r>
              <a:rPr lang="en-US" dirty="0">
                <a:latin typeface="Times New Roman" panose="02020603050405020304" pitchFamily="18" charset="0"/>
                <a:cs typeface="Times New Roman" panose="02020603050405020304" pitchFamily="18" charset="0"/>
              </a:rPr>
              <a:t>hiding implementation details and exposing only relevant information</a:t>
            </a:r>
          </a:p>
          <a:p>
            <a:pPr marL="0" indent="0">
              <a:buNone/>
            </a:pPr>
            <a:r>
              <a:rPr lang="en-US" b="1" dirty="0">
                <a:latin typeface="Times New Roman" panose="02020603050405020304" pitchFamily="18" charset="0"/>
                <a:cs typeface="Times New Roman" panose="02020603050405020304" pitchFamily="18" charset="0"/>
              </a:rPr>
              <a:t>Inheritance-</a:t>
            </a:r>
            <a:r>
              <a:rPr lang="en-US" dirty="0">
                <a:latin typeface="Times New Roman" panose="02020603050405020304" pitchFamily="18" charset="0"/>
                <a:cs typeface="Times New Roman" panose="02020603050405020304" pitchFamily="18" charset="0"/>
              </a:rPr>
              <a:t>The ability of a new class to inherit properties existing class</a:t>
            </a:r>
          </a:p>
          <a:p>
            <a:pPr marL="0" indent="0">
              <a:buNone/>
            </a:pPr>
            <a:r>
              <a:rPr lang="en-US" b="1" dirty="0">
                <a:latin typeface="Times New Roman" panose="02020603050405020304" pitchFamily="18" charset="0"/>
                <a:cs typeface="Times New Roman" panose="02020603050405020304" pitchFamily="18" charset="0"/>
              </a:rPr>
              <a:t>Polymorphism-</a:t>
            </a:r>
            <a:r>
              <a:rPr lang="en-US" dirty="0">
                <a:latin typeface="Times New Roman" panose="02020603050405020304" pitchFamily="18" charset="0"/>
                <a:cs typeface="Times New Roman" panose="02020603050405020304" pitchFamily="18" charset="0"/>
              </a:rPr>
              <a:t>Polymorphism is the ability to exit in more than one form.</a:t>
            </a:r>
          </a:p>
          <a:p>
            <a:pPr marL="0" indent="0">
              <a:buNone/>
            </a:pP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76871030"/>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109" y="180109"/>
            <a:ext cx="11748655" cy="581891"/>
          </a:xfrm>
        </p:spPr>
        <p:txBody>
          <a:bodyPr>
            <a:normAutofit fontScale="90000"/>
          </a:bodyPr>
          <a:lstStyle/>
          <a:p>
            <a:r>
              <a:rPr lang="en-US" dirty="0">
                <a:latin typeface="Times New Roman" panose="02020603050405020304" pitchFamily="18" charset="0"/>
                <a:cs typeface="Times New Roman" panose="02020603050405020304" pitchFamily="18" charset="0"/>
              </a:rPr>
              <a:t>Classes and Objects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80109" y="886690"/>
            <a:ext cx="11748655" cy="5777345"/>
          </a:xfrm>
        </p:spPr>
        <p:txBody>
          <a:bodyPr/>
          <a:lstStyle/>
          <a:p>
            <a:pPr marL="0" indent="0">
              <a:buNone/>
            </a:pPr>
            <a:r>
              <a:rPr lang="en-US" dirty="0">
                <a:latin typeface="Times New Roman" panose="02020603050405020304" pitchFamily="18" charset="0"/>
                <a:cs typeface="Times New Roman" panose="02020603050405020304" pitchFamily="18" charset="0"/>
              </a:rPr>
              <a:t>What is Class?</a:t>
            </a:r>
          </a:p>
          <a:p>
            <a:r>
              <a:rPr lang="en-US" dirty="0">
                <a:latin typeface="Times New Roman" panose="02020603050405020304" pitchFamily="18" charset="0"/>
                <a:cs typeface="Times New Roman" panose="02020603050405020304" pitchFamily="18" charset="0"/>
              </a:rPr>
              <a:t>A class is a blueprint or template for creating objects.</a:t>
            </a:r>
          </a:p>
          <a:p>
            <a:r>
              <a:rPr lang="en-US" dirty="0">
                <a:latin typeface="Times New Roman" panose="02020603050405020304" pitchFamily="18" charset="0"/>
                <a:cs typeface="Times New Roman" panose="02020603050405020304" pitchFamily="18" charset="0"/>
              </a:rPr>
              <a:t>The class contain data and methods bundled under a single unit.</a:t>
            </a:r>
          </a:p>
          <a:p>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3445" y="2495534"/>
            <a:ext cx="5532599" cy="4168501"/>
          </a:xfrm>
          <a:prstGeom prst="rect">
            <a:avLst/>
          </a:prstGeom>
        </p:spPr>
      </p:pic>
    </p:spTree>
    <p:extLst>
      <p:ext uri="{BB962C8B-B14F-4D97-AF65-F5344CB8AC3E}">
        <p14:creationId xmlns:p14="http://schemas.microsoft.com/office/powerpoint/2010/main" val="2631829616"/>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109" y="180109"/>
            <a:ext cx="11748655" cy="581891"/>
          </a:xfrm>
        </p:spPr>
        <p:txBody>
          <a:bodyPr>
            <a:normAutofit fontScale="90000"/>
          </a:bodyPr>
          <a:lstStyle/>
          <a:p>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80109" y="886690"/>
            <a:ext cx="11748655" cy="5777345"/>
          </a:xfrm>
        </p:spPr>
        <p:txBody>
          <a:bodyPr/>
          <a:lstStyle/>
          <a:p>
            <a:pPr marL="0" indent="0">
              <a:buNone/>
            </a:pPr>
            <a:r>
              <a:rPr lang="en-US" dirty="0">
                <a:latin typeface="Times New Roman" panose="02020603050405020304" pitchFamily="18" charset="0"/>
                <a:cs typeface="Times New Roman" panose="02020603050405020304" pitchFamily="18" charset="0"/>
              </a:rPr>
              <a:t>What is an Object?</a:t>
            </a:r>
          </a:p>
          <a:p>
            <a:r>
              <a:rPr lang="en-US" dirty="0">
                <a:latin typeface="Times New Roman" panose="02020603050405020304" pitchFamily="18" charset="0"/>
                <a:cs typeface="Times New Roman" panose="02020603050405020304" pitchFamily="18" charset="0"/>
              </a:rPr>
              <a:t>Object is an instance of class, which have data members and use various member functions to perform tasks.</a:t>
            </a:r>
          </a:p>
          <a:p>
            <a:r>
              <a:rPr lang="en-US" dirty="0">
                <a:latin typeface="Times New Roman" panose="02020603050405020304" pitchFamily="18" charset="0"/>
                <a:cs typeface="Times New Roman" panose="02020603050405020304" pitchFamily="18" charset="0"/>
              </a:rPr>
              <a:t>Object represents a real world entity and encapsulates data and behavior.</a:t>
            </a:r>
          </a:p>
          <a:p>
            <a:pPr marL="0" indent="0">
              <a:buNone/>
            </a:pPr>
            <a:r>
              <a:rPr lang="en-US" b="1" dirty="0">
                <a:latin typeface="Times New Roman" panose="02020603050405020304" pitchFamily="18" charset="0"/>
                <a:cs typeface="Times New Roman" panose="02020603050405020304" pitchFamily="18" charset="0"/>
              </a:rPr>
              <a:t>Example</a:t>
            </a:r>
          </a:p>
          <a:p>
            <a:pPr marL="0" indent="0">
              <a:buNone/>
            </a:pPr>
            <a:r>
              <a:rPr lang="en-US" dirty="0">
                <a:latin typeface="Times New Roman" panose="02020603050405020304" pitchFamily="18" charset="0"/>
                <a:cs typeface="Times New Roman" panose="02020603050405020304" pitchFamily="18" charset="0"/>
              </a:rPr>
              <a:t>A car is an object. Some of its data members might be its </a:t>
            </a:r>
            <a:r>
              <a:rPr lang="en-US" dirty="0" err="1">
                <a:latin typeface="Times New Roman" panose="02020603050405020304" pitchFamily="18" charset="0"/>
                <a:cs typeface="Times New Roman" panose="02020603050405020304" pitchFamily="18" charset="0"/>
              </a:rPr>
              <a:t>height,weight,number</a:t>
            </a:r>
            <a:r>
              <a:rPr lang="en-US" dirty="0">
                <a:latin typeface="Times New Roman" panose="02020603050405020304" pitchFamily="18" charset="0"/>
                <a:cs typeface="Times New Roman" panose="02020603050405020304" pitchFamily="18" charset="0"/>
              </a:rPr>
              <a:t> of </a:t>
            </a:r>
            <a:r>
              <a:rPr lang="en-US" dirty="0" err="1">
                <a:latin typeface="Times New Roman" panose="02020603050405020304" pitchFamily="18" charset="0"/>
                <a:cs typeface="Times New Roman" panose="02020603050405020304" pitchFamily="18" charset="0"/>
              </a:rPr>
              <a:t>doors,engine</a:t>
            </a:r>
            <a:r>
              <a:rPr lang="en-US" dirty="0">
                <a:latin typeface="Times New Roman" panose="02020603050405020304" pitchFamily="18" charset="0"/>
                <a:cs typeface="Times New Roman" panose="02020603050405020304" pitchFamily="18" charset="0"/>
              </a:rPr>
              <a:t> and speed.</a:t>
            </a:r>
          </a:p>
          <a:p>
            <a:pPr marL="0" indent="0">
              <a:buNone/>
            </a:pPr>
            <a:r>
              <a:rPr lang="en-US" dirty="0">
                <a:latin typeface="Times New Roman" panose="02020603050405020304" pitchFamily="18" charset="0"/>
                <a:cs typeface="Times New Roman" panose="02020603050405020304" pitchFamily="18" charset="0"/>
              </a:rPr>
              <a:t>AN object data members hold data about object. some methods of the car could be “drive”, “Park”, “</a:t>
            </a:r>
            <a:r>
              <a:rPr lang="en-US" dirty="0" err="1">
                <a:latin typeface="Times New Roman" panose="02020603050405020304" pitchFamily="18" charset="0"/>
                <a:cs typeface="Times New Roman" panose="02020603050405020304" pitchFamily="18" charset="0"/>
              </a:rPr>
              <a:t>start”,”stop</a:t>
            </a:r>
            <a:r>
              <a:rPr lang="en-US" dirty="0">
                <a:latin typeface="Times New Roman" panose="02020603050405020304" pitchFamily="18" charset="0"/>
                <a:cs typeface="Times New Roman" panose="02020603050405020304" pitchFamily="18" charset="0"/>
              </a:rPr>
              <a:t>” etc.</a:t>
            </a:r>
          </a:p>
        </p:txBody>
      </p:sp>
    </p:spTree>
    <p:extLst>
      <p:ext uri="{BB962C8B-B14F-4D97-AF65-F5344CB8AC3E}">
        <p14:creationId xmlns:p14="http://schemas.microsoft.com/office/powerpoint/2010/main" val="262906147"/>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109" y="180109"/>
            <a:ext cx="11748655" cy="581891"/>
          </a:xfrm>
        </p:spPr>
        <p:txBody>
          <a:bodyPr>
            <a:normAutofit fontScale="90000"/>
          </a:bodyPr>
          <a:lstStyle/>
          <a:p>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80109" y="886690"/>
            <a:ext cx="11748655" cy="5777345"/>
          </a:xfrm>
        </p:spPr>
        <p:txBody>
          <a:bodyPr/>
          <a:lstStyle/>
          <a:p>
            <a:pPr marL="0" indent="0">
              <a:buNone/>
            </a:pPr>
            <a:r>
              <a:rPr lang="en-US" b="1" dirty="0">
                <a:latin typeface="Times New Roman" panose="02020603050405020304" pitchFamily="18" charset="0"/>
                <a:cs typeface="Times New Roman" panose="02020603050405020304" pitchFamily="18" charset="0"/>
              </a:rPr>
              <a:t>An object consists of:</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State: </a:t>
            </a:r>
            <a:r>
              <a:rPr lang="en-US" dirty="0">
                <a:latin typeface="Times New Roman" panose="02020603050405020304" pitchFamily="18" charset="0"/>
                <a:cs typeface="Times New Roman" panose="02020603050405020304" pitchFamily="18" charset="0"/>
              </a:rPr>
              <a:t>It is represented by the attributes of an object. It also reflects the properties of an object.</a:t>
            </a:r>
          </a:p>
          <a:p>
            <a:pPr marL="0" indent="0">
              <a:buNone/>
            </a:pPr>
            <a:r>
              <a:rPr lang="en-US" b="1" dirty="0">
                <a:latin typeface="Times New Roman" panose="02020603050405020304" pitchFamily="18" charset="0"/>
                <a:cs typeface="Times New Roman" panose="02020603050405020304" pitchFamily="18" charset="0"/>
              </a:rPr>
              <a:t>Behavior: </a:t>
            </a:r>
            <a:r>
              <a:rPr lang="en-US" dirty="0">
                <a:latin typeface="Times New Roman" panose="02020603050405020304" pitchFamily="18" charset="0"/>
                <a:cs typeface="Times New Roman" panose="02020603050405020304" pitchFamily="18" charset="0"/>
              </a:rPr>
              <a:t>It is represented by the methods of an object. It also reflects the response of an object to other objects.</a:t>
            </a:r>
          </a:p>
          <a:p>
            <a:pPr marL="0" indent="0">
              <a:buNone/>
            </a:pPr>
            <a:r>
              <a:rPr lang="en-US" b="1" dirty="0">
                <a:latin typeface="Times New Roman" panose="02020603050405020304" pitchFamily="18" charset="0"/>
                <a:cs typeface="Times New Roman" panose="02020603050405020304" pitchFamily="18" charset="0"/>
              </a:rPr>
              <a:t>Identity: </a:t>
            </a:r>
            <a:r>
              <a:rPr lang="en-US" dirty="0">
                <a:latin typeface="Times New Roman" panose="02020603050405020304" pitchFamily="18" charset="0"/>
                <a:cs typeface="Times New Roman" panose="02020603050405020304" pitchFamily="18" charset="0"/>
              </a:rPr>
              <a:t>It gives a unique name to an object and enables one object to interact with other objects.</a:t>
            </a:r>
          </a:p>
        </p:txBody>
      </p:sp>
    </p:spTree>
    <p:extLst>
      <p:ext uri="{BB962C8B-B14F-4D97-AF65-F5344CB8AC3E}">
        <p14:creationId xmlns:p14="http://schemas.microsoft.com/office/powerpoint/2010/main" val="29521604"/>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109" y="180109"/>
            <a:ext cx="11748655" cy="581891"/>
          </a:xfrm>
        </p:spPr>
        <p:txBody>
          <a:bodyPr>
            <a:normAutofit fontScale="90000"/>
          </a:bodyPr>
          <a:lstStyle/>
          <a:p>
            <a:r>
              <a:rPr lang="en-US" dirty="0">
                <a:latin typeface="Times New Roman" panose="02020603050405020304" pitchFamily="18" charset="0"/>
                <a:cs typeface="Times New Roman" panose="02020603050405020304" pitchFamily="18" charset="0"/>
              </a:rPr>
              <a:t>Defining Classes in Python</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80109" y="886690"/>
            <a:ext cx="11748655" cy="5777345"/>
          </a:xfrm>
        </p:spPr>
        <p:txBody>
          <a:bodyPr/>
          <a:lstStyle/>
          <a:p>
            <a:pPr marL="0" indent="0">
              <a:buNone/>
            </a:pPr>
            <a:r>
              <a:rPr lang="en-US" dirty="0">
                <a:latin typeface="Times New Roman" panose="02020603050405020304" pitchFamily="18" charset="0"/>
                <a:cs typeface="Times New Roman" panose="02020603050405020304" pitchFamily="18" charset="0"/>
              </a:rPr>
              <a:t>In Python a class is defined using the class keyword, followed by the class name and a colon.</a:t>
            </a:r>
          </a:p>
          <a:p>
            <a:pPr marL="0" indent="0">
              <a:buNone/>
            </a:pPr>
            <a:r>
              <a:rPr lang="en-US" dirty="0">
                <a:latin typeface="Times New Roman" panose="02020603050405020304" pitchFamily="18" charset="0"/>
                <a:cs typeface="Times New Roman" panose="02020603050405020304" pitchFamily="18" charset="0"/>
              </a:rPr>
              <a:t>The class name should follow the same rules as a variable name.</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Syntax:</a:t>
            </a:r>
          </a:p>
          <a:p>
            <a:pPr marL="0" indent="0">
              <a:buNone/>
            </a:pP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class </a:t>
            </a:r>
            <a:r>
              <a:rPr lang="en-US" dirty="0" err="1">
                <a:latin typeface="Times New Roman" panose="02020603050405020304" pitchFamily="18" charset="0"/>
                <a:cs typeface="Times New Roman" panose="02020603050405020304" pitchFamily="18" charset="0"/>
              </a:rPr>
              <a:t>ClassName</a:t>
            </a:r>
            <a:r>
              <a:rPr lang="en-US" dirty="0">
                <a:latin typeface="Times New Roman" panose="02020603050405020304" pitchFamily="18" charset="0"/>
                <a:cs typeface="Times New Roman" panose="02020603050405020304" pitchFamily="18" charset="0"/>
              </a:rPr>
              <a:t>:</a:t>
            </a:r>
          </a:p>
          <a:p>
            <a:pPr marL="0" indent="0">
              <a:buNone/>
            </a:pP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#class level data or class variable</a:t>
            </a:r>
          </a:p>
          <a:p>
            <a:pPr marL="0" indent="0">
              <a:buNone/>
            </a:pP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#class level methods</a:t>
            </a:r>
          </a:p>
          <a:p>
            <a:pPr marL="0" indent="0">
              <a:buNone/>
            </a:pPr>
            <a:r>
              <a:rPr lang="en-US" dirty="0">
                <a:latin typeface="Times New Roman" panose="02020603050405020304" pitchFamily="18" charset="0"/>
                <a:cs typeface="Times New Roman" panose="02020603050405020304" pitchFamily="18" charset="0"/>
              </a:rPr>
              <a:t>		#constructor methods</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01129837"/>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109" y="180109"/>
            <a:ext cx="11748655" cy="581891"/>
          </a:xfrm>
        </p:spPr>
        <p:txBody>
          <a:bodyPr>
            <a:normAutofit fontScale="90000"/>
          </a:bodyPr>
          <a:lstStyle/>
          <a:p>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80109" y="886690"/>
            <a:ext cx="11748655" cy="5777345"/>
          </a:xfrm>
        </p:spPr>
        <p:txBody>
          <a:bodyPr/>
          <a:lstStyle/>
          <a:p>
            <a:pPr marL="0" indent="0">
              <a:buNone/>
            </a:pPr>
            <a:r>
              <a:rPr lang="en-US" b="1" dirty="0">
                <a:latin typeface="Times New Roman" panose="02020603050405020304" pitchFamily="18" charset="0"/>
                <a:cs typeface="Times New Roman" panose="02020603050405020304" pitchFamily="18" charset="0"/>
              </a:rPr>
              <a:t>Example</a:t>
            </a:r>
          </a:p>
          <a:p>
            <a:pPr marL="0" indent="0">
              <a:buNone/>
            </a:pPr>
            <a:endParaRPr lang="en-US" b="1"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class Employee:</a:t>
            </a:r>
          </a:p>
          <a:p>
            <a:pPr marL="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def</a:t>
            </a:r>
            <a:r>
              <a:rPr lang="en-US" dirty="0">
                <a:latin typeface="Times New Roman" panose="02020603050405020304" pitchFamily="18" charset="0"/>
                <a:cs typeface="Times New Roman" panose="02020603050405020304" pitchFamily="18" charset="0"/>
              </a:rPr>
              <a:t> __</a:t>
            </a:r>
            <a:r>
              <a:rPr lang="en-US" dirty="0" err="1">
                <a:latin typeface="Times New Roman" panose="02020603050405020304" pitchFamily="18" charset="0"/>
                <a:cs typeface="Times New Roman" panose="02020603050405020304" pitchFamily="18" charset="0"/>
              </a:rPr>
              <a:t>init</a:t>
            </a:r>
            <a:r>
              <a:rPr lang="en-US" dirty="0">
                <a:latin typeface="Times New Roman" panose="02020603050405020304" pitchFamily="18" charset="0"/>
                <a:cs typeface="Times New Roman" panose="02020603050405020304" pitchFamily="18" charset="0"/>
              </a:rPr>
              <a:t>__(self, name, age):</a:t>
            </a:r>
          </a:p>
          <a:p>
            <a:pPr marL="0" indent="0">
              <a:buNone/>
            </a:pPr>
            <a:r>
              <a:rPr lang="en-US" dirty="0">
                <a:latin typeface="Times New Roman" panose="02020603050405020304" pitchFamily="18" charset="0"/>
                <a:cs typeface="Times New Roman" panose="02020603050405020304" pitchFamily="18" charset="0"/>
              </a:rPr>
              <a:t>        self.name =  name</a:t>
            </a:r>
          </a:p>
          <a:p>
            <a:pPr marL="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self.age</a:t>
            </a:r>
            <a:r>
              <a:rPr lang="en-US" dirty="0">
                <a:latin typeface="Times New Roman" panose="02020603050405020304" pitchFamily="18" charset="0"/>
                <a:cs typeface="Times New Roman" panose="02020603050405020304" pitchFamily="18" charset="0"/>
              </a:rPr>
              <a:t> = age</a:t>
            </a:r>
          </a:p>
        </p:txBody>
      </p:sp>
    </p:spTree>
    <p:extLst>
      <p:ext uri="{BB962C8B-B14F-4D97-AF65-F5344CB8AC3E}">
        <p14:creationId xmlns:p14="http://schemas.microsoft.com/office/powerpoint/2010/main" val="2685302224"/>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109" y="180109"/>
            <a:ext cx="11748655" cy="581891"/>
          </a:xfrm>
        </p:spPr>
        <p:txBody>
          <a:bodyPr>
            <a:normAutofit fontScale="90000"/>
          </a:bodyPr>
          <a:lstStyle/>
          <a:p>
            <a:r>
              <a:rPr lang="en-US" b="1" dirty="0">
                <a:latin typeface="Times New Roman" panose="02020603050405020304" pitchFamily="18" charset="0"/>
                <a:cs typeface="Times New Roman" panose="02020603050405020304" pitchFamily="18" charset="0"/>
              </a:rPr>
              <a:t>Creating Empty Class</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80109" y="886690"/>
            <a:ext cx="11748655" cy="5777345"/>
          </a:xfrm>
        </p:spPr>
        <p:txBody>
          <a:bodyPr/>
          <a:lstStyle/>
          <a:p>
            <a:pPr marL="0" indent="0">
              <a:buNone/>
            </a:pPr>
            <a:r>
              <a:rPr lang="en-US" dirty="0">
                <a:latin typeface="Times New Roman" panose="02020603050405020304" pitchFamily="18" charset="0"/>
                <a:cs typeface="Times New Roman" panose="02020603050405020304" pitchFamily="18" charset="0"/>
              </a:rPr>
              <a:t>class  </a:t>
            </a:r>
            <a:r>
              <a:rPr lang="en-US" dirty="0" err="1">
                <a:latin typeface="Times New Roman" panose="02020603050405020304" pitchFamily="18" charset="0"/>
                <a:cs typeface="Times New Roman" panose="02020603050405020304" pitchFamily="18" charset="0"/>
              </a:rPr>
              <a:t>EmptyClass</a:t>
            </a: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	pass</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A class can also defined without any members.</a:t>
            </a:r>
          </a:p>
          <a:p>
            <a:pPr marL="0" indent="0">
              <a:buNone/>
            </a:pPr>
            <a:r>
              <a:rPr lang="en-US" dirty="0">
                <a:latin typeface="Times New Roman" panose="02020603050405020304" pitchFamily="18" charset="0"/>
                <a:cs typeface="Times New Roman" panose="02020603050405020304" pitchFamily="18" charset="0"/>
              </a:rPr>
              <a:t>The pass statement is used to indicate that the body of the class is intentionally left empty</a:t>
            </a:r>
          </a:p>
        </p:txBody>
      </p:sp>
    </p:spTree>
    <p:extLst>
      <p:ext uri="{BB962C8B-B14F-4D97-AF65-F5344CB8AC3E}">
        <p14:creationId xmlns:p14="http://schemas.microsoft.com/office/powerpoint/2010/main" val="362208558"/>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109" y="180109"/>
            <a:ext cx="11748655" cy="581891"/>
          </a:xfrm>
        </p:spPr>
        <p:txBody>
          <a:bodyPr>
            <a:normAutofit fontScale="90000"/>
          </a:bodyPr>
          <a:lstStyle/>
          <a:p>
            <a:r>
              <a:rPr lang="en-US" dirty="0">
                <a:latin typeface="Times New Roman" panose="02020603050405020304" pitchFamily="18" charset="0"/>
                <a:cs typeface="Times New Roman" panose="02020603050405020304" pitchFamily="18" charset="0"/>
              </a:rPr>
              <a:t>Creating Objects and Accessing Methods using Objects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80109" y="886690"/>
            <a:ext cx="11748655" cy="5777345"/>
          </a:xfrm>
        </p:spPr>
        <p:txBody>
          <a:bodyPr/>
          <a:lstStyle/>
          <a:p>
            <a:pPr marL="0" indent="0">
              <a:buNone/>
            </a:pPr>
            <a:r>
              <a:rPr lang="en-US" dirty="0">
                <a:latin typeface="Times New Roman" panose="02020603050405020304" pitchFamily="18" charset="0"/>
                <a:cs typeface="Times New Roman" panose="02020603050405020304" pitchFamily="18" charset="0"/>
              </a:rPr>
              <a:t>Creating objects in python involves calling the constructor method of a class. The Constructor method is named _</a:t>
            </a:r>
            <a:r>
              <a:rPr lang="en-US" dirty="0" err="1">
                <a:latin typeface="Times New Roman" panose="02020603050405020304" pitchFamily="18" charset="0"/>
                <a:cs typeface="Times New Roman" panose="02020603050405020304" pitchFamily="18" charset="0"/>
              </a:rPr>
              <a:t>init</a:t>
            </a:r>
            <a:r>
              <a:rPr lang="en-US" dirty="0">
                <a:latin typeface="Times New Roman" panose="02020603050405020304" pitchFamily="18" charset="0"/>
                <a:cs typeface="Times New Roman" panose="02020603050405020304" pitchFamily="18" charset="0"/>
              </a:rPr>
              <a:t>_ and is automatically called when object is created from a class.</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Syntax:</a:t>
            </a:r>
          </a:p>
          <a:p>
            <a:pPr marL="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objectname</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Class_name</a:t>
            </a:r>
            <a:r>
              <a:rPr lang="en-US" dirty="0">
                <a:latin typeface="Times New Roman" panose="02020603050405020304" pitchFamily="18" charset="0"/>
                <a:cs typeface="Times New Roman" panose="02020603050405020304" pitchFamily="18" charset="0"/>
              </a:rPr>
              <a:t>(arguments)</a:t>
            </a:r>
          </a:p>
          <a:p>
            <a:pPr marL="0" indent="0">
              <a:buNone/>
            </a:pPr>
            <a:r>
              <a:rPr lang="en-US" dirty="0">
                <a:latin typeface="Times New Roman" panose="02020603050405020304" pitchFamily="18" charset="0"/>
                <a:cs typeface="Times New Roman" panose="02020603050405020304" pitchFamily="18" charset="0"/>
              </a:rPr>
              <a:t>Example:</a:t>
            </a:r>
          </a:p>
          <a:p>
            <a:pPr marL="0" indent="0">
              <a:buNone/>
            </a:pPr>
            <a:r>
              <a:rPr lang="en-US" dirty="0">
                <a:latin typeface="Times New Roman" panose="02020603050405020304" pitchFamily="18" charset="0"/>
                <a:cs typeface="Times New Roman" panose="02020603050405020304" pitchFamily="18" charset="0"/>
              </a:rPr>
              <a:t>		class </a:t>
            </a:r>
            <a:r>
              <a:rPr lang="en-US" dirty="0" err="1">
                <a:latin typeface="Times New Roman" panose="02020603050405020304" pitchFamily="18" charset="0"/>
                <a:cs typeface="Times New Roman" panose="02020603050405020304" pitchFamily="18" charset="0"/>
              </a:rPr>
              <a:t>EmptyClass</a:t>
            </a: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			pass</a:t>
            </a:r>
          </a:p>
          <a:p>
            <a:pPr marL="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empty_object</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EmptyClass</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726629611"/>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109" y="180109"/>
            <a:ext cx="11748655" cy="581891"/>
          </a:xfrm>
        </p:spPr>
        <p:txBody>
          <a:bodyPr>
            <a:normAutofit fontScale="90000"/>
          </a:bodyPr>
          <a:lstStyle/>
          <a:p>
            <a:r>
              <a:rPr lang="en-US" dirty="0">
                <a:latin typeface="Times New Roman" panose="02020603050405020304" pitchFamily="18" charset="0"/>
                <a:cs typeface="Times New Roman" panose="02020603050405020304" pitchFamily="18" charset="0"/>
              </a:rPr>
              <a:t>Classes With Multiple Objects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80109" y="886690"/>
            <a:ext cx="11748655" cy="5777345"/>
          </a:xfrm>
        </p:spPr>
        <p:txBody>
          <a:bodyPr/>
          <a:lstStyle/>
          <a:p>
            <a:pPr marL="0" indent="0">
              <a:buNone/>
            </a:pPr>
            <a:r>
              <a:rPr lang="en-US" dirty="0">
                <a:latin typeface="Times New Roman" panose="02020603050405020304" pitchFamily="18" charset="0"/>
                <a:cs typeface="Times New Roman" panose="02020603050405020304" pitchFamily="18" charset="0"/>
              </a:rPr>
              <a:t>Creating multiple objects in python is process of creating multiple instances of a class.</a:t>
            </a:r>
          </a:p>
          <a:p>
            <a:pPr marL="0" indent="0">
              <a:buNone/>
            </a:pPr>
            <a:r>
              <a:rPr lang="en-US" dirty="0">
                <a:latin typeface="Times New Roman" panose="02020603050405020304" pitchFamily="18" charset="0"/>
                <a:cs typeface="Times New Roman" panose="02020603050405020304" pitchFamily="18" charset="0"/>
              </a:rPr>
              <a:t>We can create multiple objects of a class by calling the class </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256645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109" y="180109"/>
            <a:ext cx="11748655" cy="581891"/>
          </a:xfrm>
        </p:spPr>
        <p:txBody>
          <a:bodyPr>
            <a:normAutofit fontScale="90000"/>
          </a:bodyPr>
          <a:lstStyle/>
          <a:p>
            <a:r>
              <a:rPr lang="en-US" b="1" dirty="0">
                <a:latin typeface="Times New Roman" panose="02020603050405020304" pitchFamily="18" charset="0"/>
                <a:cs typeface="Times New Roman" panose="02020603050405020304" pitchFamily="18" charset="0"/>
              </a:rPr>
              <a:t>Assignment Operators</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80109" y="637310"/>
            <a:ext cx="11748655" cy="6026726"/>
          </a:xfrm>
        </p:spPr>
        <p:txBody>
          <a:bodyPr/>
          <a:lstStyle/>
          <a:p>
            <a:pPr marL="0" indent="0">
              <a:buNone/>
            </a:pPr>
            <a:r>
              <a:rPr lang="en-US" dirty="0">
                <a:latin typeface="Times New Roman" panose="02020603050405020304" pitchFamily="18" charset="0"/>
                <a:cs typeface="Times New Roman" panose="02020603050405020304" pitchFamily="18" charset="0"/>
              </a:rPr>
              <a:t>The assignment operator is used to assign the value of the right operand to the left operand.</a:t>
            </a:r>
          </a:p>
          <a:p>
            <a:pPr marL="0" indent="0">
              <a:buNone/>
            </a:pPr>
            <a:endParaRPr lang="en-US" dirty="0">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419635811"/>
              </p:ext>
            </p:extLst>
          </p:nvPr>
        </p:nvGraphicFramePr>
        <p:xfrm>
          <a:off x="180110" y="1454729"/>
          <a:ext cx="11748654" cy="5379193"/>
        </p:xfrm>
        <a:graphic>
          <a:graphicData uri="http://schemas.openxmlformats.org/drawingml/2006/table">
            <a:tbl>
              <a:tblPr firstRow="1" bandRow="1">
                <a:tableStyleId>{5940675A-B579-460E-94D1-54222C63F5DA}</a:tableStyleId>
              </a:tblPr>
              <a:tblGrid>
                <a:gridCol w="1274617">
                  <a:extLst>
                    <a:ext uri="{9D8B030D-6E8A-4147-A177-3AD203B41FA5}">
                      <a16:colId xmlns:a16="http://schemas.microsoft.com/office/drawing/2014/main" val="1721687844"/>
                    </a:ext>
                  </a:extLst>
                </a:gridCol>
                <a:gridCol w="8520546">
                  <a:extLst>
                    <a:ext uri="{9D8B030D-6E8A-4147-A177-3AD203B41FA5}">
                      <a16:colId xmlns:a16="http://schemas.microsoft.com/office/drawing/2014/main" val="2140562090"/>
                    </a:ext>
                  </a:extLst>
                </a:gridCol>
                <a:gridCol w="1953491">
                  <a:extLst>
                    <a:ext uri="{9D8B030D-6E8A-4147-A177-3AD203B41FA5}">
                      <a16:colId xmlns:a16="http://schemas.microsoft.com/office/drawing/2014/main" val="756190865"/>
                    </a:ext>
                  </a:extLst>
                </a:gridCol>
              </a:tblGrid>
              <a:tr h="478840">
                <a:tc>
                  <a:txBody>
                    <a:bodyPr/>
                    <a:lstStyle/>
                    <a:p>
                      <a:pPr algn="ctr"/>
                      <a:r>
                        <a:rPr lang="en-US" sz="2400" dirty="0">
                          <a:latin typeface="Times New Roman" panose="02020603050405020304" pitchFamily="18" charset="0"/>
                          <a:cs typeface="Times New Roman" panose="02020603050405020304" pitchFamily="18" charset="0"/>
                        </a:rPr>
                        <a:t>Operator</a:t>
                      </a:r>
                      <a:endParaRPr lang="en-IN"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a:latin typeface="Times New Roman" panose="02020603050405020304" pitchFamily="18" charset="0"/>
                          <a:cs typeface="Times New Roman" panose="02020603050405020304" pitchFamily="18" charset="0"/>
                        </a:rPr>
                        <a:t>Description</a:t>
                      </a:r>
                      <a:endParaRPr lang="en-IN"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a:latin typeface="Times New Roman" panose="02020603050405020304" pitchFamily="18" charset="0"/>
                          <a:cs typeface="Times New Roman" panose="02020603050405020304" pitchFamily="18" charset="0"/>
                        </a:rPr>
                        <a:t>Example</a:t>
                      </a:r>
                      <a:endParaRPr lang="en-IN"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718606109"/>
                  </a:ext>
                </a:extLst>
              </a:tr>
              <a:tr h="478840">
                <a:tc>
                  <a:txBody>
                    <a:bodyPr/>
                    <a:lstStyle/>
                    <a:p>
                      <a:pPr algn="ctr"/>
                      <a:r>
                        <a:rPr lang="en-US" sz="2400" dirty="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a:latin typeface="Times New Roman" panose="02020603050405020304" pitchFamily="18" charset="0"/>
                          <a:cs typeface="Times New Roman" panose="02020603050405020304" pitchFamily="18" charset="0"/>
                        </a:rPr>
                        <a:t>Assigns value from right side operand to lift side operand</a:t>
                      </a:r>
                      <a:endParaRPr lang="en-IN"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a:latin typeface="Times New Roman" panose="02020603050405020304" pitchFamily="18" charset="0"/>
                          <a:cs typeface="Times New Roman" panose="02020603050405020304" pitchFamily="18" charset="0"/>
                        </a:rPr>
                        <a:t>A=20</a:t>
                      </a:r>
                      <a:endParaRPr lang="en-IN"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914784835"/>
                  </a:ext>
                </a:extLst>
              </a:tr>
              <a:tr h="861912">
                <a:tc>
                  <a:txBody>
                    <a:bodyPr/>
                    <a:lstStyle/>
                    <a:p>
                      <a:pPr algn="ctr"/>
                      <a:r>
                        <a:rPr lang="en-US" sz="2400" dirty="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a:latin typeface="Times New Roman" panose="02020603050405020304" pitchFamily="18" charset="0"/>
                          <a:cs typeface="Times New Roman" panose="02020603050405020304" pitchFamily="18" charset="0"/>
                        </a:rPr>
                        <a:t>It adds the value of right side operand to</a:t>
                      </a:r>
                      <a:r>
                        <a:rPr lang="en-US" sz="2400" baseline="0" dirty="0">
                          <a:latin typeface="Times New Roman" panose="02020603050405020304" pitchFamily="18" charset="0"/>
                          <a:cs typeface="Times New Roman" panose="02020603050405020304" pitchFamily="18" charset="0"/>
                        </a:rPr>
                        <a:t> the left side operand and assigns the result to the left side operand</a:t>
                      </a:r>
                      <a:endParaRPr lang="en-IN"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a:latin typeface="Times New Roman" panose="02020603050405020304" pitchFamily="18" charset="0"/>
                          <a:cs typeface="Times New Roman" panose="02020603050405020304" pitchFamily="18" charset="0"/>
                        </a:rPr>
                        <a:t>x+=y is same as x=</a:t>
                      </a:r>
                      <a:r>
                        <a:rPr lang="en-US" sz="2400" dirty="0" err="1">
                          <a:latin typeface="Times New Roman" panose="02020603050405020304" pitchFamily="18" charset="0"/>
                          <a:cs typeface="Times New Roman" panose="02020603050405020304" pitchFamily="18" charset="0"/>
                        </a:rPr>
                        <a:t>x+y</a:t>
                      </a:r>
                      <a:endParaRPr lang="en-IN"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587128558"/>
                  </a:ext>
                </a:extLst>
              </a:tr>
              <a:tr h="861912">
                <a:tc>
                  <a:txBody>
                    <a:bodyPr/>
                    <a:lstStyle/>
                    <a:p>
                      <a:pPr algn="ctr"/>
                      <a:r>
                        <a:rPr lang="en-US" sz="2400" dirty="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a:latin typeface="Times New Roman" panose="02020603050405020304" pitchFamily="18" charset="0"/>
                          <a:cs typeface="Times New Roman" panose="02020603050405020304" pitchFamily="18" charset="0"/>
                        </a:rPr>
                        <a:t>It subtracts the value of right side operand to</a:t>
                      </a:r>
                      <a:r>
                        <a:rPr lang="en-US" sz="2400" baseline="0" dirty="0">
                          <a:latin typeface="Times New Roman" panose="02020603050405020304" pitchFamily="18" charset="0"/>
                          <a:cs typeface="Times New Roman" panose="02020603050405020304" pitchFamily="18" charset="0"/>
                        </a:rPr>
                        <a:t> the left side operand and assigns the result to the left side operand</a:t>
                      </a:r>
                      <a:endParaRPr lang="en-IN" sz="2400" dirty="0">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a:latin typeface="Times New Roman" panose="02020603050405020304" pitchFamily="18" charset="0"/>
                          <a:cs typeface="Times New Roman" panose="02020603050405020304" pitchFamily="18" charset="0"/>
                        </a:rPr>
                        <a:t>x-=y is same as x=x-y</a:t>
                      </a:r>
                      <a:endParaRPr lang="en-IN"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30702413"/>
                  </a:ext>
                </a:extLst>
              </a:tr>
              <a:tr h="861912">
                <a:tc>
                  <a:txBody>
                    <a:bodyPr/>
                    <a:lstStyle/>
                    <a:p>
                      <a:pPr algn="ctr"/>
                      <a:r>
                        <a:rPr lang="en-US" sz="2400" dirty="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a:latin typeface="Times New Roman" panose="02020603050405020304" pitchFamily="18" charset="0"/>
                          <a:cs typeface="Times New Roman" panose="02020603050405020304" pitchFamily="18" charset="0"/>
                        </a:rPr>
                        <a:t>It multiplies the value of right side operand to</a:t>
                      </a:r>
                      <a:r>
                        <a:rPr lang="en-US" sz="2400" baseline="0" dirty="0">
                          <a:latin typeface="Times New Roman" panose="02020603050405020304" pitchFamily="18" charset="0"/>
                          <a:cs typeface="Times New Roman" panose="02020603050405020304" pitchFamily="18" charset="0"/>
                        </a:rPr>
                        <a:t> the left side operand and assigns the result to the left side operand</a:t>
                      </a:r>
                      <a:endParaRPr lang="en-IN" sz="2400" dirty="0">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a:latin typeface="Times New Roman" panose="02020603050405020304" pitchFamily="18" charset="0"/>
                          <a:cs typeface="Times New Roman" panose="02020603050405020304" pitchFamily="18" charset="0"/>
                        </a:rPr>
                        <a:t>x*=y is same as x=x*y</a:t>
                      </a:r>
                      <a:endParaRPr lang="en-IN"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521115735"/>
                  </a:ext>
                </a:extLst>
              </a:tr>
              <a:tr h="1012817">
                <a:tc>
                  <a:txBody>
                    <a:bodyPr/>
                    <a:lstStyle/>
                    <a:p>
                      <a:pPr algn="ctr"/>
                      <a:r>
                        <a:rPr lang="en-US" sz="2400" dirty="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a:latin typeface="Times New Roman" panose="02020603050405020304" pitchFamily="18" charset="0"/>
                          <a:cs typeface="Times New Roman" panose="02020603050405020304" pitchFamily="18" charset="0"/>
                        </a:rPr>
                        <a:t>It divide the value of right side operand to</a:t>
                      </a:r>
                      <a:r>
                        <a:rPr lang="en-US" sz="2400" baseline="0" dirty="0">
                          <a:latin typeface="Times New Roman" panose="02020603050405020304" pitchFamily="18" charset="0"/>
                          <a:cs typeface="Times New Roman" panose="02020603050405020304" pitchFamily="18" charset="0"/>
                        </a:rPr>
                        <a:t> the left side operand and assigns the result to the left side operand</a:t>
                      </a:r>
                      <a:endParaRPr lang="en-IN" sz="2400" dirty="0">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a:latin typeface="Times New Roman" panose="02020603050405020304" pitchFamily="18" charset="0"/>
                          <a:cs typeface="Times New Roman" panose="02020603050405020304" pitchFamily="18" charset="0"/>
                        </a:rPr>
                        <a:t>x/=y is same as x=x/y</a:t>
                      </a:r>
                      <a:endParaRPr lang="en-IN"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09792711"/>
                  </a:ext>
                </a:extLst>
              </a:tr>
              <a:tr h="653075">
                <a:tc>
                  <a:txBody>
                    <a:bodyPr/>
                    <a:lstStyle/>
                    <a:p>
                      <a:pPr algn="ctr"/>
                      <a:r>
                        <a:rPr lang="en-US" sz="2400" dirty="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a:latin typeface="Times New Roman" panose="02020603050405020304" pitchFamily="18" charset="0"/>
                          <a:cs typeface="Times New Roman" panose="02020603050405020304" pitchFamily="18" charset="0"/>
                        </a:rPr>
                        <a:t>It performs modules operation using two </a:t>
                      </a:r>
                      <a:r>
                        <a:rPr lang="en-US" sz="2400" dirty="0" err="1">
                          <a:latin typeface="Times New Roman" panose="02020603050405020304" pitchFamily="18" charset="0"/>
                          <a:cs typeface="Times New Roman" panose="02020603050405020304" pitchFamily="18" charset="0"/>
                        </a:rPr>
                        <a:t>operands</a:t>
                      </a:r>
                      <a:r>
                        <a:rPr lang="en-US" sz="2400" baseline="0" dirty="0" err="1">
                          <a:latin typeface="Times New Roman" panose="02020603050405020304" pitchFamily="18" charset="0"/>
                          <a:cs typeface="Times New Roman" panose="02020603050405020304" pitchFamily="18" charset="0"/>
                        </a:rPr>
                        <a:t>and</a:t>
                      </a:r>
                      <a:r>
                        <a:rPr lang="en-US" sz="2400" baseline="0" dirty="0">
                          <a:latin typeface="Times New Roman" panose="02020603050405020304" pitchFamily="18" charset="0"/>
                          <a:cs typeface="Times New Roman" panose="02020603050405020304" pitchFamily="18" charset="0"/>
                        </a:rPr>
                        <a:t> assigns the result to the left side operand</a:t>
                      </a:r>
                      <a:endParaRPr lang="en-IN" sz="2400" dirty="0">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a:latin typeface="Times New Roman" panose="02020603050405020304" pitchFamily="18" charset="0"/>
                          <a:cs typeface="Times New Roman" panose="02020603050405020304" pitchFamily="18" charset="0"/>
                        </a:rPr>
                        <a:t>x%=y is same as x=</a:t>
                      </a:r>
                      <a:r>
                        <a:rPr lang="en-US" sz="2400" dirty="0" err="1">
                          <a:latin typeface="Times New Roman" panose="02020603050405020304" pitchFamily="18" charset="0"/>
                          <a:cs typeface="Times New Roman" panose="02020603050405020304" pitchFamily="18" charset="0"/>
                        </a:rPr>
                        <a:t>x%y</a:t>
                      </a:r>
                      <a:endParaRPr lang="en-IN"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85737050"/>
                  </a:ext>
                </a:extLst>
              </a:tr>
            </a:tbl>
          </a:graphicData>
        </a:graphic>
      </p:graphicFrame>
    </p:spTree>
    <p:extLst>
      <p:ext uri="{BB962C8B-B14F-4D97-AF65-F5344CB8AC3E}">
        <p14:creationId xmlns:p14="http://schemas.microsoft.com/office/powerpoint/2010/main" val="705647281"/>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109" y="180109"/>
            <a:ext cx="11748655" cy="581891"/>
          </a:xfrm>
        </p:spPr>
        <p:txBody>
          <a:bodyPr>
            <a:normAutofit fontScale="90000"/>
          </a:bodyPr>
          <a:lstStyle/>
          <a:p>
            <a:r>
              <a:rPr lang="en-US" dirty="0">
                <a:latin typeface="Times New Roman" panose="02020603050405020304" pitchFamily="18" charset="0"/>
                <a:cs typeface="Times New Roman" panose="02020603050405020304" pitchFamily="18" charset="0"/>
              </a:rPr>
              <a:t>Classes With Multiple Objects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80109" y="886690"/>
            <a:ext cx="11748655" cy="5777345"/>
          </a:xfrm>
        </p:spPr>
        <p:txBody>
          <a:bodyPr/>
          <a:lstStyle/>
          <a:p>
            <a:pPr marL="0" indent="0">
              <a:buNone/>
            </a:pPr>
            <a:r>
              <a:rPr lang="en-US" dirty="0">
                <a:latin typeface="Times New Roman" panose="02020603050405020304" pitchFamily="18" charset="0"/>
                <a:cs typeface="Times New Roman" panose="02020603050405020304" pitchFamily="18" charset="0"/>
              </a:rPr>
              <a:t>Creating multiple objects in python is process of creating multiple instances of a class.</a:t>
            </a:r>
          </a:p>
          <a:p>
            <a:pPr marL="0" indent="0">
              <a:buNone/>
            </a:pPr>
            <a:r>
              <a:rPr lang="en-US" dirty="0">
                <a:latin typeface="Times New Roman" panose="02020603050405020304" pitchFamily="18" charset="0"/>
                <a:cs typeface="Times New Roman" panose="02020603050405020304" pitchFamily="18" charset="0"/>
              </a:rPr>
              <a:t>We can create multiple objects of a class by calling the class </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63970185"/>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109" y="180109"/>
            <a:ext cx="11748655" cy="581891"/>
          </a:xfrm>
        </p:spPr>
        <p:txBody>
          <a:bodyPr>
            <a:normAutofit fontScale="90000"/>
          </a:bodyPr>
          <a:lstStyle/>
          <a:p>
            <a:r>
              <a:rPr lang="en-US" dirty="0">
                <a:latin typeface="Times New Roman" panose="02020603050405020304" pitchFamily="18" charset="0"/>
                <a:cs typeface="Times New Roman" panose="02020603050405020304" pitchFamily="18" charset="0"/>
              </a:rPr>
              <a:t>Classes With Multiple Objects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80109" y="886690"/>
            <a:ext cx="11748655" cy="5777345"/>
          </a:xfrm>
        </p:spPr>
        <p:txBody>
          <a:bodyPr>
            <a:normAutofit fontScale="92500" lnSpcReduction="10000"/>
          </a:bodyPr>
          <a:lstStyle/>
          <a:p>
            <a:pPr marL="0" indent="0">
              <a:buNone/>
            </a:pPr>
            <a:r>
              <a:rPr lang="en-US" dirty="0">
                <a:latin typeface="Times New Roman" panose="02020603050405020304" pitchFamily="18" charset="0"/>
                <a:cs typeface="Times New Roman" panose="02020603050405020304" pitchFamily="18" charset="0"/>
              </a:rPr>
              <a:t>Creating multiple objects in python is process of creating multiple instances of a class.</a:t>
            </a:r>
          </a:p>
          <a:p>
            <a:pPr marL="0" indent="0">
              <a:buNone/>
            </a:pPr>
            <a:r>
              <a:rPr lang="en-US" dirty="0">
                <a:latin typeface="Times New Roman" panose="02020603050405020304" pitchFamily="18" charset="0"/>
                <a:cs typeface="Times New Roman" panose="02020603050405020304" pitchFamily="18" charset="0"/>
              </a:rPr>
              <a:t>We can create multiple objects of a class by calling the class constructor multiple times.</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Syntax:</a:t>
            </a:r>
          </a:p>
          <a:p>
            <a:pPr marL="0" indent="0">
              <a:buNone/>
            </a:pP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class </a:t>
            </a:r>
            <a:r>
              <a:rPr lang="en-US" dirty="0" err="1">
                <a:latin typeface="Times New Roman" panose="02020603050405020304" pitchFamily="18" charset="0"/>
                <a:cs typeface="Times New Roman" panose="02020603050405020304" pitchFamily="18" charset="0"/>
              </a:rPr>
              <a:t>ClassName</a:t>
            </a:r>
            <a:r>
              <a:rPr lang="en-US" dirty="0">
                <a:latin typeface="Times New Roman" panose="02020603050405020304" pitchFamily="18" charset="0"/>
                <a:cs typeface="Times New Roman" panose="02020603050405020304" pitchFamily="18" charset="0"/>
              </a:rPr>
              <a:t>:</a:t>
            </a:r>
          </a:p>
          <a:p>
            <a:pPr marL="0" indent="0">
              <a:buNone/>
            </a:pP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#class level data or class variable</a:t>
            </a:r>
          </a:p>
          <a:p>
            <a:pPr marL="0" indent="0">
              <a:buNone/>
            </a:pP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#class level methods</a:t>
            </a:r>
          </a:p>
          <a:p>
            <a:pPr marL="0" indent="0">
              <a:buNone/>
            </a:pPr>
            <a:r>
              <a:rPr lang="en-US" dirty="0">
                <a:latin typeface="Times New Roman" panose="02020603050405020304" pitchFamily="18" charset="0"/>
                <a:cs typeface="Times New Roman" panose="02020603050405020304" pitchFamily="18" charset="0"/>
              </a:rPr>
              <a:t>		#constructor methods</a:t>
            </a:r>
          </a:p>
          <a:p>
            <a:pPr marL="0" indent="0">
              <a:buNone/>
            </a:pPr>
            <a:r>
              <a:rPr lang="en-US" dirty="0">
                <a:latin typeface="Times New Roman" panose="02020603050405020304" pitchFamily="18" charset="0"/>
                <a:cs typeface="Times New Roman" panose="02020603050405020304" pitchFamily="18" charset="0"/>
              </a:rPr>
              <a:t>		object1=</a:t>
            </a:r>
            <a:r>
              <a:rPr lang="en-US" dirty="0" err="1">
                <a:latin typeface="Times New Roman" panose="02020603050405020304" pitchFamily="18" charset="0"/>
                <a:cs typeface="Times New Roman" panose="02020603050405020304" pitchFamily="18" charset="0"/>
              </a:rPr>
              <a:t>classname</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constructor_arguments</a:t>
            </a: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		object2=</a:t>
            </a:r>
            <a:r>
              <a:rPr lang="en-US" dirty="0" err="1">
                <a:latin typeface="Times New Roman" panose="02020603050405020304" pitchFamily="18" charset="0"/>
                <a:cs typeface="Times New Roman" panose="02020603050405020304" pitchFamily="18" charset="0"/>
              </a:rPr>
              <a:t>classname</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constructor_arguments</a:t>
            </a: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		and so on</a:t>
            </a:r>
          </a:p>
          <a:p>
            <a:pPr marL="0" indent="0">
              <a:buNone/>
            </a:pPr>
            <a:r>
              <a:rPr lang="en-US" dirty="0">
                <a:latin typeface="Times New Roman" panose="02020603050405020304" pitchFamily="18" charset="0"/>
                <a:cs typeface="Times New Roman" panose="02020603050405020304" pitchFamily="18" charset="0"/>
              </a:rPr>
              <a:t> </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71601824"/>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109" y="180109"/>
            <a:ext cx="11748655" cy="581891"/>
          </a:xfrm>
        </p:spPr>
        <p:txBody>
          <a:bodyPr>
            <a:normAutofit fontScale="90000"/>
          </a:bodyPr>
          <a:lstStyle/>
          <a:p>
            <a:r>
              <a:rPr lang="en-US" dirty="0">
                <a:latin typeface="Times New Roman" panose="02020603050405020304" pitchFamily="18" charset="0"/>
                <a:cs typeface="Times New Roman" panose="02020603050405020304" pitchFamily="18" charset="0"/>
              </a:rPr>
              <a:t>Example</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80109" y="886690"/>
            <a:ext cx="11748655" cy="5777345"/>
          </a:xfrm>
        </p:spPr>
        <p:txBody>
          <a:bodyPr/>
          <a:lstStyle/>
          <a:p>
            <a:pPr marL="0" indent="0">
              <a:buNone/>
            </a:pPr>
            <a:r>
              <a:rPr lang="en-US" dirty="0">
                <a:latin typeface="Times New Roman" panose="02020603050405020304" pitchFamily="18" charset="0"/>
                <a:cs typeface="Times New Roman" panose="02020603050405020304" pitchFamily="18" charset="0"/>
              </a:rPr>
              <a:t>class </a:t>
            </a:r>
            <a:r>
              <a:rPr lang="en-US" dirty="0" err="1">
                <a:latin typeface="Times New Roman" panose="02020603050405020304" pitchFamily="18" charset="0"/>
                <a:cs typeface="Times New Roman" panose="02020603050405020304" pitchFamily="18" charset="0"/>
              </a:rPr>
              <a:t>Emplyee</a:t>
            </a: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	emplyee1=Employee(“Srikanth”,1001,85000)</a:t>
            </a:r>
          </a:p>
          <a:p>
            <a:pPr marL="0" indent="0">
              <a:buNone/>
            </a:pPr>
            <a:r>
              <a:rPr lang="en-US" dirty="0">
                <a:latin typeface="Times New Roman" panose="02020603050405020304" pitchFamily="18" charset="0"/>
                <a:cs typeface="Times New Roman" panose="02020603050405020304" pitchFamily="18" charset="0"/>
              </a:rPr>
              <a:t>	 emplyee2=Employee(“Srinath”,1002,75000)</a:t>
            </a:r>
          </a:p>
          <a:p>
            <a:pPr marL="0" indent="0">
              <a:buNone/>
            </a:pPr>
            <a:r>
              <a:rPr lang="en-US" dirty="0">
                <a:latin typeface="Times New Roman" panose="02020603050405020304" pitchFamily="18" charset="0"/>
                <a:cs typeface="Times New Roman" panose="02020603050405020304" pitchFamily="18" charset="0"/>
              </a:rPr>
              <a:t>	 emplyee3=Employee(“National”,1003,65000)</a:t>
            </a:r>
          </a:p>
        </p:txBody>
      </p:sp>
    </p:spTree>
    <p:extLst>
      <p:ext uri="{BB962C8B-B14F-4D97-AF65-F5344CB8AC3E}">
        <p14:creationId xmlns:p14="http://schemas.microsoft.com/office/powerpoint/2010/main" val="2743619422"/>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109" y="180109"/>
            <a:ext cx="11748655" cy="581891"/>
          </a:xfrm>
        </p:spPr>
        <p:txBody>
          <a:bodyPr>
            <a:normAutofit fontScale="90000"/>
          </a:bodyPr>
          <a:lstStyle/>
          <a:p>
            <a:r>
              <a:rPr lang="en-US" dirty="0">
                <a:latin typeface="Times New Roman" panose="02020603050405020304" pitchFamily="18" charset="0"/>
                <a:cs typeface="Times New Roman" panose="02020603050405020304" pitchFamily="18" charset="0"/>
              </a:rPr>
              <a:t>How Objects are Stored in Memory</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80109" y="886690"/>
            <a:ext cx="11748655" cy="5777345"/>
          </a:xfrm>
        </p:spPr>
        <p:txBody>
          <a:bodyPr/>
          <a:lstStyle/>
          <a:p>
            <a:r>
              <a:rPr lang="en-US" dirty="0">
                <a:latin typeface="Times New Roman" panose="02020603050405020304" pitchFamily="18" charset="0"/>
                <a:cs typeface="Times New Roman" panose="02020603050405020304" pitchFamily="18" charset="0"/>
              </a:rPr>
              <a:t>Objects are stored in memory in a dynamically allocated region known as the heap.</a:t>
            </a:r>
          </a:p>
          <a:p>
            <a:r>
              <a:rPr lang="en-US" dirty="0">
                <a:latin typeface="Times New Roman" panose="02020603050405020304" pitchFamily="18" charset="0"/>
                <a:cs typeface="Times New Roman" panose="02020603050405020304" pitchFamily="18" charset="0"/>
              </a:rPr>
              <a:t>When object is created the python interpreter reserves space in the heap for that object and assigns a reference to it, which is a unique identifier for that object.</a:t>
            </a:r>
          </a:p>
          <a:p>
            <a:r>
              <a:rPr lang="en-US" dirty="0">
                <a:latin typeface="Times New Roman" panose="02020603050405020304" pitchFamily="18" charset="0"/>
                <a:cs typeface="Times New Roman" panose="02020603050405020304" pitchFamily="18" charset="0"/>
              </a:rPr>
              <a:t>The reference is stored in variable and this variable is used to access the objects properties and methods.</a:t>
            </a:r>
          </a:p>
          <a:p>
            <a:r>
              <a:rPr lang="en-US" dirty="0">
                <a:latin typeface="Times New Roman" panose="02020603050405020304" pitchFamily="18" charset="0"/>
                <a:cs typeface="Times New Roman" panose="02020603050405020304" pitchFamily="18" charset="0"/>
              </a:rPr>
              <a:t>The reference variables are stored in memory region called as stack memory.</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00539321"/>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109" y="180109"/>
            <a:ext cx="11748655" cy="581891"/>
          </a:xfrm>
        </p:spPr>
        <p:txBody>
          <a:bodyPr>
            <a:normAutofit fontScale="90000"/>
          </a:bodyPr>
          <a:lstStyle/>
          <a:p>
            <a:r>
              <a:rPr lang="en-US" dirty="0">
                <a:latin typeface="Times New Roman" panose="02020603050405020304" pitchFamily="18" charset="0"/>
                <a:cs typeface="Times New Roman" panose="02020603050405020304" pitchFamily="18" charset="0"/>
              </a:rPr>
              <a:t>Garbage Collection</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80109" y="886690"/>
            <a:ext cx="11748655" cy="5777345"/>
          </a:xfrm>
        </p:spPr>
        <p:txBody>
          <a:bodyPr/>
          <a:lstStyle/>
          <a:p>
            <a:pPr marL="0" indent="0">
              <a:buNone/>
            </a:pPr>
            <a:r>
              <a:rPr lang="en-US" dirty="0">
                <a:latin typeface="Times New Roman" panose="02020603050405020304" pitchFamily="18" charset="0"/>
                <a:cs typeface="Times New Roman" panose="02020603050405020304" pitchFamily="18" charset="0"/>
              </a:rPr>
              <a:t>Garbage collection is the process of automatically freeing memory that is no longer being used by the program.</a:t>
            </a:r>
          </a:p>
        </p:txBody>
      </p:sp>
    </p:spTree>
    <p:extLst>
      <p:ext uri="{BB962C8B-B14F-4D97-AF65-F5344CB8AC3E}">
        <p14:creationId xmlns:p14="http://schemas.microsoft.com/office/powerpoint/2010/main" val="4100570325"/>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109" y="180109"/>
            <a:ext cx="11748655" cy="581891"/>
          </a:xfrm>
        </p:spPr>
        <p:txBody>
          <a:bodyPr>
            <a:normAutofit fontScale="90000"/>
          </a:bodyPr>
          <a:lstStyle/>
          <a:p>
            <a:r>
              <a:rPr lang="en-US" dirty="0">
                <a:latin typeface="Times New Roman" panose="02020603050405020304" pitchFamily="18" charset="0"/>
                <a:cs typeface="Times New Roman" panose="02020603050405020304" pitchFamily="18" charset="0"/>
              </a:rPr>
              <a:t>The Constructor Method</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80109" y="886690"/>
            <a:ext cx="11748655" cy="5777345"/>
          </a:xfrm>
        </p:spPr>
        <p:txBody>
          <a:bodyPr/>
          <a:lstStyle/>
          <a:p>
            <a:pPr marL="0" indent="0">
              <a:buNone/>
            </a:pPr>
            <a:r>
              <a:rPr lang="en-US" dirty="0">
                <a:latin typeface="Times New Roman" panose="02020603050405020304" pitchFamily="18" charset="0"/>
                <a:cs typeface="Times New Roman" panose="02020603050405020304" pitchFamily="18" charset="0"/>
              </a:rPr>
              <a:t>The constructor method is a special method that is called when an object is created.</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It is used to initialize the objects properties or instance variables or data attributes of a class</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The constructor method is called _</a:t>
            </a:r>
            <a:r>
              <a:rPr lang="en-US" dirty="0" err="1">
                <a:latin typeface="Times New Roman" panose="02020603050405020304" pitchFamily="18" charset="0"/>
                <a:cs typeface="Times New Roman" panose="02020603050405020304" pitchFamily="18" charset="0"/>
              </a:rPr>
              <a:t>init</a:t>
            </a:r>
            <a:r>
              <a:rPr lang="en-US" dirty="0">
                <a:latin typeface="Times New Roman" panose="02020603050405020304" pitchFamily="18" charset="0"/>
                <a:cs typeface="Times New Roman" panose="02020603050405020304" pitchFamily="18" charset="0"/>
              </a:rPr>
              <a:t>_ and it is defined in the class</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Syntax</a:t>
            </a:r>
          </a:p>
          <a:p>
            <a:pPr marL="0" indent="0">
              <a:buNone/>
            </a:pPr>
            <a:r>
              <a:rPr lang="en-US" dirty="0">
                <a:latin typeface="Times New Roman" panose="02020603050405020304" pitchFamily="18" charset="0"/>
                <a:cs typeface="Times New Roman" panose="02020603050405020304" pitchFamily="18" charset="0"/>
              </a:rPr>
              <a:t>		_</a:t>
            </a:r>
            <a:r>
              <a:rPr lang="en-US" dirty="0" err="1">
                <a:latin typeface="Times New Roman" panose="02020603050405020304" pitchFamily="18" charset="0"/>
                <a:cs typeface="Times New Roman" panose="02020603050405020304" pitchFamily="18" charset="0"/>
              </a:rPr>
              <a:t>init</a:t>
            </a:r>
            <a:r>
              <a:rPr lang="en-US" dirty="0">
                <a:latin typeface="Times New Roman" panose="02020603050405020304" pitchFamily="18" charset="0"/>
                <a:cs typeface="Times New Roman" panose="02020603050405020304" pitchFamily="18" charset="0"/>
              </a:rPr>
              <a:t>_(self,[arg1,arg2,,,])</a:t>
            </a:r>
          </a:p>
        </p:txBody>
      </p:sp>
    </p:spTree>
    <p:extLst>
      <p:ext uri="{BB962C8B-B14F-4D97-AF65-F5344CB8AC3E}">
        <p14:creationId xmlns:p14="http://schemas.microsoft.com/office/powerpoint/2010/main" val="4168129162"/>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109" y="180109"/>
            <a:ext cx="11748655" cy="581891"/>
          </a:xfrm>
        </p:spPr>
        <p:txBody>
          <a:bodyPr>
            <a:normAutofit fontScale="90000"/>
          </a:bodyPr>
          <a:lstStyle/>
          <a:p>
            <a:r>
              <a:rPr lang="en-US" dirty="0">
                <a:latin typeface="Times New Roman" panose="02020603050405020304" pitchFamily="18" charset="0"/>
                <a:cs typeface="Times New Roman" panose="02020603050405020304" pitchFamily="18" charset="0"/>
              </a:rPr>
              <a:t>Example</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80109" y="886690"/>
            <a:ext cx="11748655" cy="5777345"/>
          </a:xfrm>
        </p:spPr>
        <p:txBody>
          <a:bodyPr/>
          <a:lstStyle/>
          <a:p>
            <a:pPr marL="0" indent="0">
              <a:buNone/>
            </a:pPr>
            <a:r>
              <a:rPr lang="en-US" dirty="0">
                <a:latin typeface="Times New Roman" panose="02020603050405020304" pitchFamily="18" charset="0"/>
                <a:cs typeface="Times New Roman" panose="02020603050405020304" pitchFamily="18" charset="0"/>
              </a:rPr>
              <a:t>class circle:</a:t>
            </a:r>
          </a:p>
          <a:p>
            <a:pPr marL="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def</a:t>
            </a:r>
            <a:r>
              <a:rPr lang="en-US" dirty="0">
                <a:latin typeface="Times New Roman" panose="02020603050405020304" pitchFamily="18" charset="0"/>
                <a:cs typeface="Times New Roman" panose="02020603050405020304" pitchFamily="18" charset="0"/>
              </a:rPr>
              <a:t>__</a:t>
            </a:r>
            <a:r>
              <a:rPr lang="en-US" dirty="0" err="1">
                <a:latin typeface="Times New Roman" panose="02020603050405020304" pitchFamily="18" charset="0"/>
                <a:cs typeface="Times New Roman" panose="02020603050405020304" pitchFamily="18" charset="0"/>
              </a:rPr>
              <a:t>init</a:t>
            </a:r>
            <a:r>
              <a:rPr lang="en-US" dirty="0">
                <a:latin typeface="Times New Roman" panose="02020603050405020304" pitchFamily="18" charset="0"/>
                <a:cs typeface="Times New Roman" panose="02020603050405020304" pitchFamily="18" charset="0"/>
              </a:rPr>
              <a:t>__(self, radius)</a:t>
            </a:r>
          </a:p>
          <a:p>
            <a:pPr marL="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self.radius</a:t>
            </a:r>
            <a:r>
              <a:rPr lang="en-US" dirty="0">
                <a:latin typeface="Times New Roman" panose="02020603050405020304" pitchFamily="18" charset="0"/>
                <a:cs typeface="Times New Roman" panose="02020603050405020304" pitchFamily="18" charset="0"/>
              </a:rPr>
              <a:t>=radius</a:t>
            </a:r>
          </a:p>
        </p:txBody>
      </p:sp>
    </p:spTree>
    <p:extLst>
      <p:ext uri="{BB962C8B-B14F-4D97-AF65-F5344CB8AC3E}">
        <p14:creationId xmlns:p14="http://schemas.microsoft.com/office/powerpoint/2010/main" val="1465845712"/>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109" y="180109"/>
            <a:ext cx="11748655" cy="581891"/>
          </a:xfrm>
        </p:spPr>
        <p:txBody>
          <a:bodyPr>
            <a:normAutofit fontScale="90000"/>
          </a:bodyPr>
          <a:lstStyle/>
          <a:p>
            <a:r>
              <a:rPr lang="en-US" dirty="0">
                <a:latin typeface="Times New Roman" panose="02020603050405020304" pitchFamily="18" charset="0"/>
                <a:cs typeface="Times New Roman" panose="02020603050405020304" pitchFamily="18" charset="0"/>
              </a:rPr>
              <a:t>Types of Constructors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80109" y="886690"/>
            <a:ext cx="11748655" cy="5777345"/>
          </a:xfrm>
        </p:spPr>
        <p:txBody>
          <a:bodyPr/>
          <a:lstStyle/>
          <a:p>
            <a:pPr marL="514350" indent="-514350">
              <a:buFont typeface="+mj-lt"/>
              <a:buAutoNum type="arabicPeriod"/>
            </a:pPr>
            <a:r>
              <a:rPr lang="en-US" dirty="0">
                <a:latin typeface="Times New Roman" panose="02020603050405020304" pitchFamily="18" charset="0"/>
                <a:cs typeface="Times New Roman" panose="02020603050405020304" pitchFamily="18" charset="0"/>
              </a:rPr>
              <a:t>Default Constructor</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Non-Parameterized Constructor</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Parameterized Constructor</a:t>
            </a:r>
          </a:p>
        </p:txBody>
      </p:sp>
    </p:spTree>
    <p:extLst>
      <p:ext uri="{BB962C8B-B14F-4D97-AF65-F5344CB8AC3E}">
        <p14:creationId xmlns:p14="http://schemas.microsoft.com/office/powerpoint/2010/main" val="1234655103"/>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109" y="180109"/>
            <a:ext cx="11748655" cy="581891"/>
          </a:xfrm>
        </p:spPr>
        <p:txBody>
          <a:bodyPr>
            <a:normAutofit fontScale="90000"/>
          </a:bodyPr>
          <a:lstStyle/>
          <a:p>
            <a:r>
              <a:rPr lang="en-US" dirty="0">
                <a:latin typeface="Times New Roman" panose="02020603050405020304" pitchFamily="18" charset="0"/>
                <a:cs typeface="Times New Roman" panose="02020603050405020304" pitchFamily="18" charset="0"/>
              </a:rPr>
              <a:t>Default Constructor</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80109" y="886690"/>
            <a:ext cx="11748655" cy="5777345"/>
          </a:xfrm>
        </p:spPr>
        <p:txBody>
          <a:bodyPr/>
          <a:lstStyle/>
          <a:p>
            <a:pPr marL="0" indent="0">
              <a:buNone/>
            </a:pPr>
            <a:r>
              <a:rPr lang="en-US" dirty="0">
                <a:latin typeface="Times New Roman" panose="02020603050405020304" pitchFamily="18" charset="0"/>
                <a:cs typeface="Times New Roman" panose="02020603050405020304" pitchFamily="18" charset="0"/>
              </a:rPr>
              <a:t>A default constructor is a constructor that takes no parameters.</a:t>
            </a:r>
          </a:p>
          <a:p>
            <a:pPr marL="0" indent="0">
              <a:buNone/>
            </a:pPr>
            <a:r>
              <a:rPr lang="en-US" dirty="0">
                <a:latin typeface="Times New Roman" panose="02020603050405020304" pitchFamily="18" charset="0"/>
                <a:cs typeface="Times New Roman" panose="02020603050405020304" pitchFamily="18" charset="0"/>
              </a:rPr>
              <a:t>It is automatically created by python if no constructor is defined in the class.</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class </a:t>
            </a:r>
            <a:r>
              <a:rPr lang="en-US" dirty="0" err="1">
                <a:latin typeface="Times New Roman" panose="02020603050405020304" pitchFamily="18" charset="0"/>
                <a:cs typeface="Times New Roman" panose="02020603050405020304" pitchFamily="18" charset="0"/>
              </a:rPr>
              <a:t>Emp</a:t>
            </a: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def</a:t>
            </a:r>
            <a:r>
              <a:rPr lang="en-US" dirty="0">
                <a:latin typeface="Times New Roman" panose="02020603050405020304" pitchFamily="18" charset="0"/>
                <a:cs typeface="Times New Roman" panose="02020603050405020304" pitchFamily="18" charset="0"/>
              </a:rPr>
              <a:t> display(self)</a:t>
            </a:r>
          </a:p>
          <a:p>
            <a:pPr marL="0" indent="0">
              <a:buNone/>
            </a:pPr>
            <a:r>
              <a:rPr lang="en-US" dirty="0">
                <a:latin typeface="Times New Roman" panose="02020603050405020304" pitchFamily="18" charset="0"/>
                <a:cs typeface="Times New Roman" panose="02020603050405020304" pitchFamily="18" charset="0"/>
              </a:rPr>
              <a:t>		print(‘inside display’)</a:t>
            </a:r>
          </a:p>
        </p:txBody>
      </p:sp>
    </p:spTree>
    <p:extLst>
      <p:ext uri="{BB962C8B-B14F-4D97-AF65-F5344CB8AC3E}">
        <p14:creationId xmlns:p14="http://schemas.microsoft.com/office/powerpoint/2010/main" val="923837334"/>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109" y="180109"/>
            <a:ext cx="11748655" cy="581891"/>
          </a:xfrm>
        </p:spPr>
        <p:txBody>
          <a:bodyPr>
            <a:normAutofit fontScale="90000"/>
          </a:bodyPr>
          <a:lstStyle/>
          <a:p>
            <a:r>
              <a:rPr lang="en-US" dirty="0">
                <a:latin typeface="Times New Roman" panose="02020603050405020304" pitchFamily="18" charset="0"/>
                <a:cs typeface="Times New Roman" panose="02020603050405020304" pitchFamily="18" charset="0"/>
              </a:rPr>
              <a:t>Non-Parameterized Constructor</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80109" y="886690"/>
            <a:ext cx="11748655" cy="5777345"/>
          </a:xfrm>
        </p:spPr>
        <p:txBody>
          <a:bodyPr/>
          <a:lstStyle/>
          <a:p>
            <a:pPr marL="0" indent="0">
              <a:buNone/>
            </a:pPr>
            <a:r>
              <a:rPr lang="en-US" dirty="0">
                <a:latin typeface="Times New Roman" panose="02020603050405020304" pitchFamily="18" charset="0"/>
                <a:cs typeface="Times New Roman" panose="02020603050405020304" pitchFamily="18" charset="0"/>
              </a:rPr>
              <a:t>A constructor without any arguments is called a non parameterized constructor.</a:t>
            </a:r>
          </a:p>
          <a:p>
            <a:pPr marL="0" indent="0">
              <a:buNone/>
            </a:pPr>
            <a:r>
              <a:rPr lang="en-US" dirty="0">
                <a:latin typeface="Times New Roman" panose="02020603050405020304" pitchFamily="18" charset="0"/>
                <a:cs typeface="Times New Roman" panose="02020603050405020304" pitchFamily="18" charset="0"/>
              </a:rPr>
              <a:t>This type of constructor is used to initialize each object with default values.</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class Rectangle:</a:t>
            </a:r>
          </a:p>
          <a:p>
            <a:pPr marL="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def_init</a:t>
            </a:r>
            <a:r>
              <a:rPr lang="en-US" dirty="0">
                <a:latin typeface="Times New Roman" panose="02020603050405020304" pitchFamily="18" charset="0"/>
                <a:cs typeface="Times New Roman" panose="02020603050405020304" pitchFamily="18" charset="0"/>
              </a:rPr>
              <a:t>_(self):</a:t>
            </a:r>
          </a:p>
          <a:p>
            <a:pPr marL="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self.width</a:t>
            </a:r>
            <a:r>
              <a:rPr lang="en-US" dirty="0">
                <a:latin typeface="Times New Roman" panose="02020603050405020304" pitchFamily="18" charset="0"/>
                <a:cs typeface="Times New Roman" panose="02020603050405020304" pitchFamily="18" charset="0"/>
              </a:rPr>
              <a:t>=0</a:t>
            </a:r>
          </a:p>
          <a:p>
            <a:pPr marL="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self.height</a:t>
            </a:r>
            <a:r>
              <a:rPr lang="en-US" dirty="0">
                <a:latin typeface="Times New Roman" panose="02020603050405020304" pitchFamily="18" charset="0"/>
                <a:cs typeface="Times New Roman" panose="02020603050405020304" pitchFamily="18" charset="0"/>
              </a:rPr>
              <a:t>=0</a:t>
            </a:r>
          </a:p>
        </p:txBody>
      </p:sp>
    </p:spTree>
    <p:extLst>
      <p:ext uri="{BB962C8B-B14F-4D97-AF65-F5344CB8AC3E}">
        <p14:creationId xmlns:p14="http://schemas.microsoft.com/office/powerpoint/2010/main" val="17701354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109" y="180109"/>
            <a:ext cx="11748655" cy="581891"/>
          </a:xfrm>
        </p:spPr>
        <p:txBody>
          <a:bodyPr>
            <a:normAutofit fontScale="90000"/>
          </a:bodyPr>
          <a:lstStyle/>
          <a:p>
            <a:r>
              <a:rPr lang="en-US" dirty="0">
                <a:latin typeface="Times New Roman" panose="02020603050405020304" pitchFamily="18" charset="0"/>
                <a:cs typeface="Times New Roman" panose="02020603050405020304" pitchFamily="18" charset="0"/>
              </a:rPr>
              <a:t>Statements and Expressions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80109" y="886690"/>
            <a:ext cx="11748655" cy="5777345"/>
          </a:xfrm>
        </p:spPr>
        <p:txBody>
          <a:bodyPr/>
          <a:lstStyle/>
          <a:p>
            <a:pPr marL="0" indent="0">
              <a:buNone/>
            </a:pPr>
            <a:r>
              <a:rPr lang="en-US" b="1" dirty="0">
                <a:latin typeface="Times New Roman" panose="02020603050405020304" pitchFamily="18" charset="0"/>
                <a:cs typeface="Times New Roman" panose="02020603050405020304" pitchFamily="18" charset="0"/>
              </a:rPr>
              <a:t>Statements-</a:t>
            </a:r>
          </a:p>
          <a:p>
            <a:pPr marL="0" indent="0">
              <a:buNone/>
            </a:pPr>
            <a:r>
              <a:rPr lang="en-US" b="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A statements is an instruction that the python interpreter can execute.</a:t>
            </a:r>
          </a:p>
          <a:p>
            <a:pPr marL="0" indent="0">
              <a:buNone/>
            </a:pPr>
            <a:r>
              <a:rPr lang="en-US" dirty="0">
                <a:latin typeface="Times New Roman" panose="02020603050405020304" pitchFamily="18" charset="0"/>
                <a:cs typeface="Times New Roman" panose="02020603050405020304" pitchFamily="18" charset="0"/>
              </a:rPr>
              <a:t>*A statement can take the form of assignments, control statements, loop statements, or method calls.</a:t>
            </a:r>
          </a:p>
          <a:p>
            <a:pPr marL="0" indent="0">
              <a:buNone/>
            </a:pPr>
            <a:r>
              <a:rPr lang="en-US" dirty="0">
                <a:latin typeface="Times New Roman" panose="02020603050405020304" pitchFamily="18" charset="0"/>
                <a:cs typeface="Times New Roman" panose="02020603050405020304" pitchFamily="18" charset="0"/>
              </a:rPr>
              <a:t>*Python program consist of sequence of statements.</a:t>
            </a:r>
          </a:p>
          <a:p>
            <a:pPr marL="0" indent="0">
              <a:buNone/>
            </a:pPr>
            <a:r>
              <a:rPr lang="en-US" dirty="0">
                <a:latin typeface="Times New Roman" panose="02020603050405020304" pitchFamily="18" charset="0"/>
                <a:cs typeface="Times New Roman" panose="02020603050405020304" pitchFamily="18" charset="0"/>
              </a:rPr>
              <a:t>*Statements are everything that can make up single line or several lines of python code.</a:t>
            </a:r>
          </a:p>
          <a:p>
            <a:pPr marL="0" indent="0">
              <a:buNone/>
            </a:pPr>
            <a:r>
              <a:rPr lang="en-US" b="1" dirty="0">
                <a:latin typeface="Times New Roman" panose="02020603050405020304" pitchFamily="18" charset="0"/>
                <a:cs typeface="Times New Roman" panose="02020603050405020304" pitchFamily="18" charset="0"/>
              </a:rPr>
              <a:t> Example:		</a:t>
            </a:r>
            <a:r>
              <a:rPr lang="en-US" dirty="0">
                <a:latin typeface="Times New Roman" panose="02020603050405020304" pitchFamily="18" charset="0"/>
                <a:cs typeface="Times New Roman" panose="02020603050405020304" pitchFamily="18" charset="0"/>
              </a:rPr>
              <a:t>a=10</a:t>
            </a:r>
          </a:p>
          <a:p>
            <a:pPr marL="0" indent="0">
              <a:buNone/>
            </a:pP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print(a)</a:t>
            </a:r>
          </a:p>
          <a:p>
            <a:pPr marL="0" indent="0">
              <a:buNone/>
            </a:pP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b=20,c=30</a:t>
            </a:r>
          </a:p>
          <a:p>
            <a:pPr marL="0" indent="0">
              <a:buNone/>
            </a:pP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print(</a:t>
            </a:r>
            <a:r>
              <a:rPr lang="en-US" dirty="0" err="1">
                <a:latin typeface="Times New Roman" panose="02020603050405020304" pitchFamily="18" charset="0"/>
                <a:cs typeface="Times New Roman" panose="02020603050405020304" pitchFamily="18" charset="0"/>
              </a:rPr>
              <a:t>b+c</a:t>
            </a:r>
            <a:r>
              <a:rPr lang="en-US" dirty="0">
                <a:latin typeface="Times New Roman" panose="02020603050405020304" pitchFamily="18" charset="0"/>
                <a:cs typeface="Times New Roman" panose="02020603050405020304" pitchFamily="18" charset="0"/>
              </a:rPr>
              <a:t>)</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20998565"/>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109" y="180109"/>
            <a:ext cx="11748655" cy="581891"/>
          </a:xfrm>
        </p:spPr>
        <p:txBody>
          <a:bodyPr>
            <a:normAutofit fontScale="90000"/>
          </a:bodyPr>
          <a:lstStyle/>
          <a:p>
            <a:r>
              <a:rPr lang="en-US" dirty="0">
                <a:latin typeface="Times New Roman" panose="02020603050405020304" pitchFamily="18" charset="0"/>
                <a:cs typeface="Times New Roman" panose="02020603050405020304" pitchFamily="18" charset="0"/>
              </a:rPr>
              <a:t>Parameterized Constructor</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80109" y="886690"/>
            <a:ext cx="11748655" cy="5777345"/>
          </a:xfrm>
        </p:spPr>
        <p:txBody>
          <a:bodyPr/>
          <a:lstStyle/>
          <a:p>
            <a:pPr marL="0" indent="0">
              <a:buNone/>
            </a:pPr>
            <a:r>
              <a:rPr lang="en-US" dirty="0">
                <a:latin typeface="Times New Roman" panose="02020603050405020304" pitchFamily="18" charset="0"/>
                <a:cs typeface="Times New Roman" panose="02020603050405020304" pitchFamily="18" charset="0"/>
              </a:rPr>
              <a:t>A parameterized constructor is a constructor that takes parameters and used to initialize attributes or instance variables of an object when it is created.</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class Employee:</a:t>
            </a:r>
          </a:p>
          <a:p>
            <a:pPr marL="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def</a:t>
            </a:r>
            <a:r>
              <a:rPr lang="en-US" dirty="0">
                <a:latin typeface="Times New Roman" panose="02020603050405020304" pitchFamily="18" charset="0"/>
                <a:cs typeface="Times New Roman" panose="02020603050405020304" pitchFamily="18" charset="0"/>
              </a:rPr>
              <a:t>__</a:t>
            </a:r>
            <a:r>
              <a:rPr lang="en-US" dirty="0" err="1">
                <a:latin typeface="Times New Roman" panose="02020603050405020304" pitchFamily="18" charset="0"/>
                <a:cs typeface="Times New Roman" panose="02020603050405020304" pitchFamily="18" charset="0"/>
              </a:rPr>
              <a:t>init</a:t>
            </a:r>
            <a:r>
              <a:rPr lang="en-US" dirty="0">
                <a:latin typeface="Times New Roman" panose="02020603050405020304" pitchFamily="18" charset="0"/>
                <a:cs typeface="Times New Roman" panose="02020603050405020304" pitchFamily="18" charset="0"/>
              </a:rPr>
              <a:t>__(</a:t>
            </a:r>
            <a:r>
              <a:rPr lang="en-US" dirty="0" err="1">
                <a:latin typeface="Times New Roman" panose="02020603050405020304" pitchFamily="18" charset="0"/>
                <a:cs typeface="Times New Roman" panose="02020603050405020304" pitchFamily="18" charset="0"/>
              </a:rPr>
              <a:t>self,name,id</a:t>
            </a: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		self.name=name</a:t>
            </a:r>
          </a:p>
          <a:p>
            <a:pPr marL="0" indent="0">
              <a:buNone/>
            </a:pPr>
            <a:r>
              <a:rPr lang="en-US" dirty="0">
                <a:latin typeface="Times New Roman" panose="02020603050405020304" pitchFamily="18" charset="0"/>
                <a:cs typeface="Times New Roman" panose="02020603050405020304" pitchFamily="18" charset="0"/>
              </a:rPr>
              <a:t>		self.id=id</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err="1">
                <a:latin typeface="Times New Roman" panose="02020603050405020304" pitchFamily="18" charset="0"/>
                <a:cs typeface="Times New Roman" panose="02020603050405020304" pitchFamily="18" charset="0"/>
              </a:rPr>
              <a:t>emp</a:t>
            </a:r>
            <a:r>
              <a:rPr lang="en-US" dirty="0">
                <a:latin typeface="Times New Roman" panose="02020603050405020304" pitchFamily="18" charset="0"/>
                <a:cs typeface="Times New Roman" panose="02020603050405020304" pitchFamily="18" charset="0"/>
              </a:rPr>
              <a:t>=Employee(“Ravi”,1001)</a:t>
            </a:r>
          </a:p>
        </p:txBody>
      </p:sp>
    </p:spTree>
    <p:extLst>
      <p:ext uri="{BB962C8B-B14F-4D97-AF65-F5344CB8AC3E}">
        <p14:creationId xmlns:p14="http://schemas.microsoft.com/office/powerpoint/2010/main" val="3949249129"/>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109" y="180109"/>
            <a:ext cx="11748655" cy="581891"/>
          </a:xfrm>
        </p:spPr>
        <p:txBody>
          <a:bodyPr>
            <a:normAutofit fontScale="90000"/>
          </a:bodyPr>
          <a:lstStyle/>
          <a:p>
            <a:r>
              <a:rPr lang="en-US" dirty="0">
                <a:latin typeface="Times New Roman" panose="02020603050405020304" pitchFamily="18" charset="0"/>
                <a:cs typeface="Times New Roman" panose="02020603050405020304" pitchFamily="18" charset="0"/>
              </a:rPr>
              <a:t>class attributes or class variables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80109" y="886690"/>
            <a:ext cx="11748655" cy="5777345"/>
          </a:xfrm>
        </p:spPr>
        <p:txBody>
          <a:bodyPr/>
          <a:lstStyle/>
          <a:p>
            <a:r>
              <a:rPr lang="en-US" dirty="0">
                <a:latin typeface="Times New Roman" panose="02020603050405020304" pitchFamily="18" charset="0"/>
                <a:cs typeface="Times New Roman" panose="02020603050405020304" pitchFamily="18" charset="0"/>
              </a:rPr>
              <a:t>class attributes are used to store values that are common to all objects.</a:t>
            </a:r>
          </a:p>
          <a:p>
            <a:r>
              <a:rPr lang="en-US" dirty="0">
                <a:latin typeface="Times New Roman" panose="02020603050405020304" pitchFamily="18" charset="0"/>
                <a:cs typeface="Times New Roman" panose="02020603050405020304" pitchFamily="18" charset="0"/>
              </a:rPr>
              <a:t>declared outside the constructor</a:t>
            </a:r>
          </a:p>
          <a:p>
            <a:r>
              <a:rPr lang="en-US" dirty="0">
                <a:latin typeface="Times New Roman" panose="02020603050405020304" pitchFamily="18" charset="0"/>
                <a:cs typeface="Times New Roman" panose="02020603050405020304" pitchFamily="18" charset="0"/>
              </a:rPr>
              <a:t>accessible using the class name or object reference.</a:t>
            </a:r>
          </a:p>
          <a:p>
            <a:r>
              <a:rPr lang="en-US" dirty="0">
                <a:latin typeface="Times New Roman" panose="02020603050405020304" pitchFamily="18" charset="0"/>
                <a:cs typeface="Times New Roman" panose="02020603050405020304" pitchFamily="18" charset="0"/>
              </a:rPr>
              <a:t>memory is allocated only once</a:t>
            </a:r>
          </a:p>
          <a:p>
            <a:r>
              <a:rPr lang="en-US" dirty="0">
                <a:latin typeface="Times New Roman" panose="02020603050405020304" pitchFamily="18" charset="0"/>
                <a:cs typeface="Times New Roman" panose="02020603050405020304" pitchFamily="18" charset="0"/>
              </a:rPr>
              <a:t>class attributes can be accessed by any object in the program</a:t>
            </a:r>
          </a:p>
          <a:p>
            <a:r>
              <a:rPr lang="en-US" dirty="0">
                <a:latin typeface="Times New Roman" panose="02020603050405020304" pitchFamily="18" charset="0"/>
                <a:cs typeface="Times New Roman" panose="02020603050405020304" pitchFamily="18" charset="0"/>
              </a:rPr>
              <a:t>class attributes have a lifetime that is the same as the lifetime of the program</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7841133"/>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109" y="180109"/>
            <a:ext cx="11748655" cy="581891"/>
          </a:xfrm>
        </p:spPr>
        <p:txBody>
          <a:bodyPr>
            <a:normAutofit fontScale="90000"/>
          </a:bodyPr>
          <a:lstStyle/>
          <a:p>
            <a:r>
              <a:rPr lang="en-US" dirty="0">
                <a:latin typeface="Times New Roman" panose="02020603050405020304" pitchFamily="18" charset="0"/>
                <a:cs typeface="Times New Roman" panose="02020603050405020304" pitchFamily="18" charset="0"/>
              </a:rPr>
              <a:t>Data Attributes or Instance Variables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80109" y="886690"/>
            <a:ext cx="11748655" cy="5777345"/>
          </a:xfrm>
        </p:spPr>
        <p:txBody>
          <a:bodyPr/>
          <a:lstStyle/>
          <a:p>
            <a:r>
              <a:rPr lang="en-US" dirty="0">
                <a:latin typeface="Times New Roman" panose="02020603050405020304" pitchFamily="18" charset="0"/>
                <a:cs typeface="Times New Roman" panose="02020603050405020304" pitchFamily="18" charset="0"/>
              </a:rPr>
              <a:t>Instance variables are used to store values that are unique to each object</a:t>
            </a:r>
          </a:p>
          <a:p>
            <a:r>
              <a:rPr lang="en-US" dirty="0">
                <a:latin typeface="Times New Roman" panose="02020603050405020304" pitchFamily="18" charset="0"/>
                <a:cs typeface="Times New Roman" panose="02020603050405020304" pitchFamily="18" charset="0"/>
              </a:rPr>
              <a:t>Declared inside the constructor</a:t>
            </a:r>
          </a:p>
          <a:p>
            <a:r>
              <a:rPr lang="en-US" dirty="0">
                <a:latin typeface="Times New Roman" panose="02020603050405020304" pitchFamily="18" charset="0"/>
                <a:cs typeface="Times New Roman" panose="02020603050405020304" pitchFamily="18" charset="0"/>
              </a:rPr>
              <a:t>accessible using the object reference</a:t>
            </a:r>
          </a:p>
          <a:p>
            <a:r>
              <a:rPr lang="en-US" dirty="0">
                <a:latin typeface="Times New Roman" panose="02020603050405020304" pitchFamily="18" charset="0"/>
                <a:cs typeface="Times New Roman" panose="02020603050405020304" pitchFamily="18" charset="0"/>
              </a:rPr>
              <a:t>different value for each object.</a:t>
            </a:r>
          </a:p>
          <a:p>
            <a:r>
              <a:rPr lang="en-US" dirty="0">
                <a:latin typeface="Times New Roman" panose="02020603050405020304" pitchFamily="18" charset="0"/>
                <a:cs typeface="Times New Roman" panose="02020603050405020304" pitchFamily="18" charset="0"/>
              </a:rPr>
              <a:t>memory is allocated for each object</a:t>
            </a:r>
          </a:p>
          <a:p>
            <a:r>
              <a:rPr lang="en-US" dirty="0">
                <a:latin typeface="Times New Roman" panose="02020603050405020304" pitchFamily="18" charset="0"/>
                <a:cs typeface="Times New Roman" panose="02020603050405020304" pitchFamily="18" charset="0"/>
              </a:rPr>
              <a:t>instance variables created when object is created and destroyed when object is destroyed.</a:t>
            </a:r>
          </a:p>
          <a:p>
            <a:r>
              <a:rPr lang="en-US" dirty="0">
                <a:latin typeface="Times New Roman" panose="02020603050405020304" pitchFamily="18" charset="0"/>
                <a:cs typeface="Times New Roman" panose="02020603050405020304" pitchFamily="18" charset="0"/>
              </a:rPr>
              <a:t>instance variables have local scope</a:t>
            </a:r>
          </a:p>
          <a:p>
            <a:r>
              <a:rPr lang="en-US" dirty="0">
                <a:latin typeface="Times New Roman" panose="02020603050405020304" pitchFamily="18" charset="0"/>
                <a:cs typeface="Times New Roman" panose="02020603050405020304" pitchFamily="18" charset="0"/>
              </a:rPr>
              <a:t>instance variables can accessed only by the object.</a:t>
            </a:r>
          </a:p>
        </p:txBody>
      </p:sp>
    </p:spTree>
    <p:extLst>
      <p:ext uri="{BB962C8B-B14F-4D97-AF65-F5344CB8AC3E}">
        <p14:creationId xmlns:p14="http://schemas.microsoft.com/office/powerpoint/2010/main" val="2041392761"/>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109" y="124691"/>
            <a:ext cx="11748655" cy="581891"/>
          </a:xfrm>
        </p:spPr>
        <p:txBody>
          <a:bodyPr>
            <a:normAutofit fontScale="90000"/>
          </a:bodyPr>
          <a:lstStyle/>
          <a:p>
            <a:r>
              <a:rPr lang="en-US" dirty="0">
                <a:latin typeface="Times New Roman" panose="02020603050405020304" pitchFamily="18" charset="0"/>
                <a:cs typeface="Times New Roman" panose="02020603050405020304" pitchFamily="18" charset="0"/>
              </a:rPr>
              <a:t>Encapsulation</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80109" y="886690"/>
            <a:ext cx="11748655" cy="5777345"/>
          </a:xfrm>
        </p:spPr>
        <p:txBody>
          <a:bodyPr/>
          <a:lstStyle/>
          <a:p>
            <a:pPr marL="0" indent="0">
              <a:buNone/>
            </a:pPr>
            <a:r>
              <a:rPr lang="en-US" dirty="0">
                <a:latin typeface="Times New Roman" panose="02020603050405020304" pitchFamily="18" charset="0"/>
                <a:cs typeface="Times New Roman" panose="02020603050405020304" pitchFamily="18" charset="0"/>
              </a:rPr>
              <a:t>Encapsulation is a concept in OOP that refers to the process of bundling data and methods within a single unit or object</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Example: Every class is an example of Encapsulation because it bundle data and methods together as a single unit.</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The primary objective of encapsulation is to secure data from any unauthorized modifications from outside sources.</a:t>
            </a:r>
          </a:p>
          <a:p>
            <a:pPr marL="0" indent="0">
              <a:buNone/>
            </a:pPr>
            <a:r>
              <a:rPr lang="en-US" b="1" dirty="0">
                <a:latin typeface="Times New Roman" panose="02020603050405020304" pitchFamily="18" charset="0"/>
                <a:cs typeface="Times New Roman" panose="02020603050405020304" pitchFamily="18" charset="0"/>
              </a:rPr>
              <a:t>Advantages </a:t>
            </a:r>
            <a:r>
              <a:rPr lang="en-US" dirty="0">
                <a:latin typeface="Times New Roman" panose="02020603050405020304" pitchFamily="18" charset="0"/>
                <a:cs typeface="Times New Roman" panose="02020603050405020304" pitchFamily="18" charset="0"/>
              </a:rPr>
              <a:t>1.Protection of objects from unauthorized access</a:t>
            </a:r>
          </a:p>
          <a:p>
            <a:pPr marL="0" indent="0">
              <a:buNone/>
            </a:pPr>
            <a:r>
              <a:rPr lang="en-US" dirty="0">
                <a:latin typeface="Times New Roman" panose="02020603050405020304" pitchFamily="18" charset="0"/>
                <a:cs typeface="Times New Roman" panose="02020603050405020304" pitchFamily="18" charset="0"/>
              </a:rPr>
              <a:t>		2.Avoidance of accidental data modifications</a:t>
            </a:r>
          </a:p>
          <a:p>
            <a:pPr marL="0" indent="0">
              <a:buNone/>
            </a:pPr>
            <a:r>
              <a:rPr lang="en-US" dirty="0">
                <a:latin typeface="Times New Roman" panose="02020603050405020304" pitchFamily="18" charset="0"/>
                <a:cs typeface="Times New Roman" panose="02020603050405020304" pitchFamily="18" charset="0"/>
              </a:rPr>
              <a:t>		3.Prevention of access to private class members by other classes</a:t>
            </a:r>
          </a:p>
          <a:p>
            <a:pPr marL="0" indent="0">
              <a:buNone/>
            </a:pPr>
            <a:r>
              <a:rPr lang="en-US" dirty="0">
                <a:latin typeface="Times New Roman" panose="02020603050405020304" pitchFamily="18" charset="0"/>
                <a:cs typeface="Times New Roman" panose="02020603050405020304" pitchFamily="18" charset="0"/>
              </a:rPr>
              <a:t>		4.Increased security by protecting code and logic</a:t>
            </a:r>
          </a:p>
        </p:txBody>
      </p:sp>
    </p:spTree>
    <p:extLst>
      <p:ext uri="{BB962C8B-B14F-4D97-AF65-F5344CB8AC3E}">
        <p14:creationId xmlns:p14="http://schemas.microsoft.com/office/powerpoint/2010/main" val="3361778867"/>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109" y="180109"/>
            <a:ext cx="11748655" cy="581891"/>
          </a:xfrm>
        </p:spPr>
        <p:txBody>
          <a:bodyPr>
            <a:normAutofit fontScale="90000"/>
          </a:bodyPr>
          <a:lstStyle/>
          <a:p>
            <a:r>
              <a:rPr lang="en-US" dirty="0">
                <a:latin typeface="Times New Roman" panose="02020603050405020304" pitchFamily="18" charset="0"/>
                <a:cs typeface="Times New Roman" panose="02020603050405020304" pitchFamily="18" charset="0"/>
              </a:rPr>
              <a:t>Access Modifiers in Python</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80109" y="886690"/>
            <a:ext cx="11748655" cy="5777345"/>
          </a:xfrm>
        </p:spPr>
        <p:txBody>
          <a:bodyPr/>
          <a:lstStyle/>
          <a:p>
            <a:pPr marL="0" indent="0">
              <a:buNone/>
            </a:pPr>
            <a:r>
              <a:rPr lang="en-US" dirty="0">
                <a:latin typeface="Times New Roman" panose="02020603050405020304" pitchFamily="18" charset="0"/>
                <a:cs typeface="Times New Roman" panose="02020603050405020304" pitchFamily="18" charset="0"/>
              </a:rPr>
              <a:t>public- all attributes and methods in python are public can be accessed from anywhere in the code</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private- all attributes and methods in python are private can be accessed within the class</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protected- all attributes and methods in python are protected can be accessed by subclass can not accessed outside class.</a:t>
            </a:r>
          </a:p>
        </p:txBody>
      </p:sp>
    </p:spTree>
    <p:extLst>
      <p:ext uri="{BB962C8B-B14F-4D97-AF65-F5344CB8AC3E}">
        <p14:creationId xmlns:p14="http://schemas.microsoft.com/office/powerpoint/2010/main" val="4062339817"/>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109" y="180109"/>
            <a:ext cx="11748655" cy="581891"/>
          </a:xfrm>
        </p:spPr>
        <p:txBody>
          <a:bodyPr>
            <a:normAutofit fontScale="90000"/>
          </a:bodyPr>
          <a:lstStyle/>
          <a:p>
            <a:r>
              <a:rPr lang="en-US" dirty="0">
                <a:latin typeface="Times New Roman" panose="02020603050405020304" pitchFamily="18" charset="0"/>
                <a:cs typeface="Times New Roman" panose="02020603050405020304" pitchFamily="18" charset="0"/>
              </a:rPr>
              <a:t>Abstraction</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80109" y="886690"/>
            <a:ext cx="11748655" cy="5777345"/>
          </a:xfrm>
        </p:spPr>
        <p:txBody>
          <a:bodyPr/>
          <a:lstStyle/>
          <a:p>
            <a:pPr marL="0" indent="0">
              <a:buNone/>
            </a:pPr>
            <a:r>
              <a:rPr lang="en-US" dirty="0">
                <a:latin typeface="Times New Roman" panose="02020603050405020304" pitchFamily="18" charset="0"/>
                <a:cs typeface="Times New Roman" panose="02020603050405020304" pitchFamily="18" charset="0"/>
              </a:rPr>
              <a:t>Abstraction is a process of hiding the implementation details and showing only the necessary information to the user.</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It is a mechanism of hiding the complexity of the code and displaying only the essential features of the object to the user.</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24875932"/>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109" y="180109"/>
            <a:ext cx="11748655" cy="581891"/>
          </a:xfrm>
        </p:spPr>
        <p:txBody>
          <a:bodyPr>
            <a:normAutofit fontScale="90000"/>
          </a:bodyPr>
          <a:lstStyle/>
          <a:p>
            <a:r>
              <a:rPr lang="en-US" dirty="0">
                <a:latin typeface="Times New Roman" panose="02020603050405020304" pitchFamily="18" charset="0"/>
                <a:cs typeface="Times New Roman" panose="02020603050405020304" pitchFamily="18" charset="0"/>
              </a:rPr>
              <a:t>Inheritance</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80109" y="886690"/>
            <a:ext cx="11748655" cy="5777345"/>
          </a:xfrm>
        </p:spPr>
        <p:txBody>
          <a:bodyPr/>
          <a:lstStyle/>
          <a:p>
            <a:pPr marL="0" indent="0">
              <a:buNone/>
            </a:pPr>
            <a:r>
              <a:rPr lang="en-US" dirty="0">
                <a:latin typeface="Times New Roman" panose="02020603050405020304" pitchFamily="18" charset="0"/>
                <a:cs typeface="Times New Roman" panose="02020603050405020304" pitchFamily="18" charset="0"/>
              </a:rPr>
              <a:t>Inheritance can be defined as the process of acquiring properties of one object from other object.</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Types of inheritance</a:t>
            </a:r>
          </a:p>
          <a:p>
            <a:r>
              <a:rPr lang="en-US" dirty="0">
                <a:latin typeface="Times New Roman" panose="02020603050405020304" pitchFamily="18" charset="0"/>
                <a:cs typeface="Times New Roman" panose="02020603050405020304" pitchFamily="18" charset="0"/>
              </a:rPr>
              <a:t>Single Inheritance</a:t>
            </a:r>
          </a:p>
          <a:p>
            <a:r>
              <a:rPr lang="en-US" dirty="0">
                <a:latin typeface="Times New Roman" panose="02020603050405020304" pitchFamily="18" charset="0"/>
                <a:cs typeface="Times New Roman" panose="02020603050405020304" pitchFamily="18" charset="0"/>
              </a:rPr>
              <a:t>Multiple Inheritance</a:t>
            </a:r>
          </a:p>
          <a:p>
            <a:r>
              <a:rPr lang="en-US" dirty="0">
                <a:latin typeface="Times New Roman" panose="02020603050405020304" pitchFamily="18" charset="0"/>
                <a:cs typeface="Times New Roman" panose="02020603050405020304" pitchFamily="18" charset="0"/>
              </a:rPr>
              <a:t>Multilevel Inheritance</a:t>
            </a:r>
          </a:p>
          <a:p>
            <a:r>
              <a:rPr lang="en-US" dirty="0">
                <a:latin typeface="Times New Roman" panose="02020603050405020304" pitchFamily="18" charset="0"/>
                <a:cs typeface="Times New Roman" panose="02020603050405020304" pitchFamily="18" charset="0"/>
              </a:rPr>
              <a:t>Hierarchical Inheritance</a:t>
            </a:r>
          </a:p>
          <a:p>
            <a:r>
              <a:rPr lang="en-US" dirty="0">
                <a:latin typeface="Times New Roman" panose="02020603050405020304" pitchFamily="18" charset="0"/>
                <a:cs typeface="Times New Roman" panose="02020603050405020304" pitchFamily="18" charset="0"/>
              </a:rPr>
              <a:t>Multipath Inheritance</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91823486"/>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0109" y="221674"/>
            <a:ext cx="11748655" cy="6442362"/>
          </a:xfrm>
        </p:spPr>
        <p:txBody>
          <a:bodyPr/>
          <a:lstStyle/>
          <a:p>
            <a:pPr marL="0" indent="0">
              <a:buNone/>
            </a:pPr>
            <a:r>
              <a:rPr lang="en-US" b="1" dirty="0">
                <a:latin typeface="Times New Roman" panose="02020603050405020304" pitchFamily="18" charset="0"/>
                <a:cs typeface="Times New Roman" panose="02020603050405020304" pitchFamily="18" charset="0"/>
              </a:rPr>
              <a:t>Single Inheritance: </a:t>
            </a:r>
          </a:p>
          <a:p>
            <a:pPr marL="0" indent="0">
              <a:buNone/>
            </a:pPr>
            <a:r>
              <a:rPr lang="en-US" dirty="0">
                <a:latin typeface="Times New Roman" panose="02020603050405020304" pitchFamily="18" charset="0"/>
                <a:cs typeface="Times New Roman" panose="02020603050405020304" pitchFamily="18" charset="0"/>
              </a:rPr>
              <a:t>Single inheritance enables a derived class to inherit properties from a single parent class, thus enabling code reusability and the addition of new features to existing code.</a:t>
            </a:r>
          </a:p>
          <a:p>
            <a:pPr marL="0" indent="0">
              <a:buNone/>
            </a:pPr>
            <a:endParaRPr lang="en-US"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3075710" y="2028824"/>
            <a:ext cx="5361708" cy="4705499"/>
          </a:xfrm>
          <a:prstGeom prst="rect">
            <a:avLst/>
          </a:prstGeom>
        </p:spPr>
      </p:pic>
    </p:spTree>
    <p:extLst>
      <p:ext uri="{BB962C8B-B14F-4D97-AF65-F5344CB8AC3E}">
        <p14:creationId xmlns:p14="http://schemas.microsoft.com/office/powerpoint/2010/main" val="2925259019"/>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0109" y="235528"/>
            <a:ext cx="11748655" cy="6428508"/>
          </a:xfrm>
        </p:spPr>
        <p:txBody>
          <a:bodyPr>
            <a:normAutofit fontScale="92500" lnSpcReduction="10000"/>
          </a:bodyPr>
          <a:lstStyle/>
          <a:p>
            <a:pPr marL="0" indent="0">
              <a:buNone/>
            </a:pPr>
            <a:r>
              <a:rPr lang="en-US" dirty="0">
                <a:latin typeface="Times New Roman" panose="02020603050405020304" pitchFamily="18" charset="0"/>
                <a:cs typeface="Times New Roman" panose="02020603050405020304" pitchFamily="18" charset="0"/>
              </a:rPr>
              <a:t>class A:</a:t>
            </a:r>
          </a:p>
          <a:p>
            <a:pPr marL="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def</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methodA</a:t>
            </a:r>
            <a:r>
              <a:rPr lang="en-US" dirty="0">
                <a:latin typeface="Times New Roman" panose="02020603050405020304" pitchFamily="18" charset="0"/>
                <a:cs typeface="Times New Roman" panose="02020603050405020304" pitchFamily="18" charset="0"/>
              </a:rPr>
              <a:t>(self):</a:t>
            </a:r>
          </a:p>
          <a:p>
            <a:pPr marL="0" indent="0">
              <a:buNone/>
            </a:pPr>
            <a:r>
              <a:rPr lang="en-US" dirty="0">
                <a:latin typeface="Times New Roman" panose="02020603050405020304" pitchFamily="18" charset="0"/>
                <a:cs typeface="Times New Roman" panose="02020603050405020304" pitchFamily="18" charset="0"/>
              </a:rPr>
              <a:t>		print(“This is method A”)</a:t>
            </a:r>
          </a:p>
          <a:p>
            <a:pPr marL="0" indent="0">
              <a:buNone/>
            </a:pPr>
            <a:r>
              <a:rPr lang="en-US" dirty="0">
                <a:latin typeface="Times New Roman" panose="02020603050405020304" pitchFamily="18" charset="0"/>
                <a:cs typeface="Times New Roman" panose="02020603050405020304" pitchFamily="18" charset="0"/>
              </a:rPr>
              <a:t>class B(A):</a:t>
            </a:r>
          </a:p>
          <a:p>
            <a:pPr marL="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def</a:t>
            </a:r>
            <a:r>
              <a:rPr lang="en-US" dirty="0">
                <a:latin typeface="Times New Roman" panose="02020603050405020304" pitchFamily="18" charset="0"/>
                <a:cs typeface="Times New Roman" panose="02020603050405020304" pitchFamily="18" charset="0"/>
              </a:rPr>
              <a:t> method(self):</a:t>
            </a:r>
          </a:p>
          <a:p>
            <a:pPr marL="0" indent="0">
              <a:buNone/>
            </a:pPr>
            <a:r>
              <a:rPr lang="en-US" dirty="0">
                <a:latin typeface="Times New Roman" panose="02020603050405020304" pitchFamily="18" charset="0"/>
                <a:cs typeface="Times New Roman" panose="02020603050405020304" pitchFamily="18" charset="0"/>
              </a:rPr>
              <a:t>		print(“This is method B”)</a:t>
            </a:r>
          </a:p>
          <a:p>
            <a:pPr marL="0" indent="0">
              <a:buNone/>
            </a:pPr>
            <a:r>
              <a:rPr lang="en-US" dirty="0">
                <a:latin typeface="Times New Roman" panose="02020603050405020304" pitchFamily="18" charset="0"/>
                <a:cs typeface="Times New Roman" panose="02020603050405020304" pitchFamily="18" charset="0"/>
              </a:rPr>
              <a:t>d=D()</a:t>
            </a:r>
          </a:p>
          <a:p>
            <a:pPr marL="0" indent="0">
              <a:buNone/>
            </a:pPr>
            <a:r>
              <a:rPr lang="en-US" dirty="0" err="1">
                <a:latin typeface="Times New Roman" panose="02020603050405020304" pitchFamily="18" charset="0"/>
                <a:cs typeface="Times New Roman" panose="02020603050405020304" pitchFamily="18" charset="0"/>
              </a:rPr>
              <a:t>d.methodA</a:t>
            </a:r>
            <a:r>
              <a:rPr lang="en-US" dirty="0">
                <a:latin typeface="Times New Roman" panose="02020603050405020304" pitchFamily="18" charset="0"/>
                <a:cs typeface="Times New Roman" panose="02020603050405020304" pitchFamily="18" charset="0"/>
              </a:rPr>
              <a:t>()</a:t>
            </a:r>
          </a:p>
          <a:p>
            <a:pPr marL="0" indent="0">
              <a:buNone/>
            </a:pPr>
            <a:r>
              <a:rPr lang="en-US" dirty="0" err="1">
                <a:latin typeface="Times New Roman" panose="02020603050405020304" pitchFamily="18" charset="0"/>
                <a:cs typeface="Times New Roman" panose="02020603050405020304" pitchFamily="18" charset="0"/>
              </a:rPr>
              <a:t>d.methodB</a:t>
            </a:r>
            <a:r>
              <a:rPr lang="en-US" dirty="0">
                <a:latin typeface="Times New Roman" panose="02020603050405020304" pitchFamily="18" charset="0"/>
                <a:cs typeface="Times New Roman" panose="02020603050405020304" pitchFamily="18" charset="0"/>
              </a:rPr>
              <a:t>()</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OUTPUT:</a:t>
            </a:r>
          </a:p>
          <a:p>
            <a:pPr marL="0" indent="0">
              <a:buNone/>
            </a:pPr>
            <a:r>
              <a:rPr lang="en-US" dirty="0">
                <a:latin typeface="Times New Roman" panose="02020603050405020304" pitchFamily="18" charset="0"/>
                <a:cs typeface="Times New Roman" panose="02020603050405020304" pitchFamily="18" charset="0"/>
              </a:rPr>
              <a:t>This is method A</a:t>
            </a:r>
          </a:p>
          <a:p>
            <a:pPr marL="0" indent="0">
              <a:buNone/>
            </a:pPr>
            <a:r>
              <a:rPr lang="en-US" dirty="0">
                <a:latin typeface="Times New Roman" panose="02020603050405020304" pitchFamily="18" charset="0"/>
                <a:cs typeface="Times New Roman" panose="02020603050405020304" pitchFamily="18" charset="0"/>
              </a:rPr>
              <a:t>This is method B</a:t>
            </a:r>
          </a:p>
          <a:p>
            <a:pPr marL="0" indent="0">
              <a:buNone/>
            </a:pPr>
            <a:r>
              <a:rPr lang="en-US" dirty="0">
                <a:latin typeface="Times New Roman" panose="02020603050405020304" pitchFamily="18" charset="0"/>
                <a:cs typeface="Times New Roman" panose="02020603050405020304" pitchFamily="18" charset="0"/>
              </a:rPr>
              <a:t> </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69056923"/>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0109" y="138546"/>
            <a:ext cx="11748655" cy="6525490"/>
          </a:xfrm>
        </p:spPr>
        <p:txBody>
          <a:bodyPr/>
          <a:lstStyle/>
          <a:p>
            <a:pPr marL="0" indent="0">
              <a:buNone/>
            </a:pPr>
            <a:r>
              <a:rPr lang="en-US" b="1" dirty="0">
                <a:latin typeface="Times New Roman" panose="02020603050405020304" pitchFamily="18" charset="0"/>
                <a:cs typeface="Times New Roman" panose="02020603050405020304" pitchFamily="18" charset="0"/>
              </a:rPr>
              <a:t>Multiple Inheritance: </a:t>
            </a:r>
          </a:p>
          <a:p>
            <a:pPr marL="0" indent="0">
              <a:buNone/>
            </a:pPr>
            <a:r>
              <a:rPr lang="en-US" dirty="0">
                <a:latin typeface="Times New Roman" panose="02020603050405020304" pitchFamily="18" charset="0"/>
                <a:cs typeface="Times New Roman" panose="02020603050405020304" pitchFamily="18" charset="0"/>
              </a:rPr>
              <a:t>When a class can be derived from more than one base class this type of </a:t>
            </a:r>
            <a:r>
              <a:rPr lang="en-US" dirty="0" err="1">
                <a:latin typeface="Times New Roman" panose="02020603050405020304" pitchFamily="18" charset="0"/>
                <a:cs typeface="Times New Roman" panose="02020603050405020304" pitchFamily="18" charset="0"/>
              </a:rPr>
              <a:t>inheritancee</a:t>
            </a:r>
            <a:r>
              <a:rPr lang="en-US" dirty="0">
                <a:latin typeface="Times New Roman" panose="02020603050405020304" pitchFamily="18" charset="0"/>
                <a:cs typeface="Times New Roman" panose="02020603050405020304" pitchFamily="18" charset="0"/>
              </a:rPr>
              <a:t> is called multiple inheritances. </a:t>
            </a:r>
          </a:p>
          <a:p>
            <a:pPr marL="0" indent="0">
              <a:buNone/>
            </a:pP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2798617" y="2064327"/>
            <a:ext cx="6109855" cy="4364182"/>
          </a:xfrm>
          <a:prstGeom prst="rect">
            <a:avLst/>
          </a:prstGeom>
        </p:spPr>
      </p:pic>
    </p:spTree>
    <p:extLst>
      <p:ext uri="{BB962C8B-B14F-4D97-AF65-F5344CB8AC3E}">
        <p14:creationId xmlns:p14="http://schemas.microsoft.com/office/powerpoint/2010/main" val="3338418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0109" y="193964"/>
            <a:ext cx="11748655" cy="6470071"/>
          </a:xfrm>
        </p:spPr>
        <p:txBody>
          <a:bodyPr/>
          <a:lstStyle/>
          <a:p>
            <a:pPr marL="0" indent="0">
              <a:buNone/>
            </a:pPr>
            <a:r>
              <a:rPr lang="en-US" b="1" dirty="0">
                <a:latin typeface="Times New Roman" panose="02020603050405020304" pitchFamily="18" charset="0"/>
                <a:cs typeface="Times New Roman" panose="02020603050405020304" pitchFamily="18" charset="0"/>
              </a:rPr>
              <a:t>Types of statements</a:t>
            </a:r>
          </a:p>
          <a:p>
            <a:pPr marL="0" indent="0">
              <a:buNone/>
            </a:pPr>
            <a:r>
              <a:rPr lang="en-US" b="1" dirty="0">
                <a:latin typeface="Times New Roman" panose="02020603050405020304" pitchFamily="18" charset="0"/>
                <a:cs typeface="Times New Roman" panose="02020603050405020304" pitchFamily="18" charset="0"/>
              </a:rPr>
              <a:t>1.Simple Statement-</a:t>
            </a:r>
            <a:r>
              <a:rPr lang="en-US" dirty="0">
                <a:latin typeface="Times New Roman" panose="02020603050405020304" pitchFamily="18" charset="0"/>
                <a:cs typeface="Times New Roman" panose="02020603050405020304" pitchFamily="18" charset="0"/>
              </a:rPr>
              <a:t>Any single executable statement is a simple statement.</a:t>
            </a:r>
          </a:p>
          <a:p>
            <a:pPr marL="0" indent="0">
              <a:buNone/>
            </a:pPr>
            <a:r>
              <a:rPr lang="en-US" b="1" dirty="0">
                <a:latin typeface="Times New Roman" panose="02020603050405020304" pitchFamily="18" charset="0"/>
                <a:cs typeface="Times New Roman" panose="02020603050405020304" pitchFamily="18" charset="0"/>
              </a:rPr>
              <a:t>2.Compound Statement-</a:t>
            </a:r>
            <a:r>
              <a:rPr lang="en-US" dirty="0">
                <a:latin typeface="Times New Roman" panose="02020603050405020304" pitchFamily="18" charset="0"/>
                <a:cs typeface="Times New Roman" panose="02020603050405020304" pitchFamily="18" charset="0"/>
              </a:rPr>
              <a:t>It represented group of statements executed as a unit.</a:t>
            </a:r>
          </a:p>
          <a:p>
            <a:pPr marL="0" indent="0">
              <a:buNone/>
            </a:pPr>
            <a:endParaRPr lang="en-US" b="1"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Expressions</a:t>
            </a:r>
          </a:p>
          <a:p>
            <a:pPr marL="0" indent="0">
              <a:buNone/>
            </a:pPr>
            <a:r>
              <a:rPr lang="en-US" dirty="0">
                <a:latin typeface="Times New Roman" panose="02020603050405020304" pitchFamily="18" charset="0"/>
                <a:cs typeface="Times New Roman" panose="02020603050405020304" pitchFamily="18" charset="0"/>
              </a:rPr>
              <a:t>*An expression usually refers to combination of values, variables and operators.</a:t>
            </a:r>
          </a:p>
          <a:p>
            <a:pPr marL="0" indent="0">
              <a:buNone/>
            </a:pPr>
            <a:r>
              <a:rPr lang="en-US" dirty="0">
                <a:latin typeface="Times New Roman" panose="02020603050405020304" pitchFamily="18" charset="0"/>
                <a:cs typeface="Times New Roman" panose="02020603050405020304" pitchFamily="18" charset="0"/>
              </a:rPr>
              <a:t>*A piece of code that can be evaluated to a value and is composed variables, values and operators.</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Example   a=5+2*6</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57435440"/>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0109" y="235528"/>
            <a:ext cx="11748655" cy="6428508"/>
          </a:xfrm>
        </p:spPr>
        <p:txBody>
          <a:bodyPr>
            <a:normAutofit/>
          </a:bodyPr>
          <a:lstStyle/>
          <a:p>
            <a:pPr marL="0" indent="0">
              <a:buNone/>
            </a:pPr>
            <a:r>
              <a:rPr lang="en-US" dirty="0">
                <a:latin typeface="Times New Roman" panose="02020603050405020304" pitchFamily="18" charset="0"/>
                <a:cs typeface="Times New Roman" panose="02020603050405020304" pitchFamily="18" charset="0"/>
              </a:rPr>
              <a:t>class A:</a:t>
            </a:r>
          </a:p>
          <a:p>
            <a:pPr marL="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def</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methodA</a:t>
            </a:r>
            <a:r>
              <a:rPr lang="en-US" dirty="0">
                <a:latin typeface="Times New Roman" panose="02020603050405020304" pitchFamily="18" charset="0"/>
                <a:cs typeface="Times New Roman" panose="02020603050405020304" pitchFamily="18" charset="0"/>
              </a:rPr>
              <a:t>(self):</a:t>
            </a:r>
          </a:p>
          <a:p>
            <a:pPr marL="0" indent="0">
              <a:buNone/>
            </a:pPr>
            <a:r>
              <a:rPr lang="en-US" dirty="0">
                <a:latin typeface="Times New Roman" panose="02020603050405020304" pitchFamily="18" charset="0"/>
                <a:cs typeface="Times New Roman" panose="02020603050405020304" pitchFamily="18" charset="0"/>
              </a:rPr>
              <a:t>		print(“This is method A”)</a:t>
            </a:r>
          </a:p>
          <a:p>
            <a:pPr marL="0" indent="0">
              <a:buNone/>
            </a:pPr>
            <a:r>
              <a:rPr lang="en-US" dirty="0">
                <a:latin typeface="Times New Roman" panose="02020603050405020304" pitchFamily="18" charset="0"/>
                <a:cs typeface="Times New Roman" panose="02020603050405020304" pitchFamily="18" charset="0"/>
              </a:rPr>
              <a:t>class B(A):</a:t>
            </a:r>
          </a:p>
          <a:p>
            <a:pPr marL="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def</a:t>
            </a:r>
            <a:r>
              <a:rPr lang="en-US" dirty="0">
                <a:latin typeface="Times New Roman" panose="02020603050405020304" pitchFamily="18" charset="0"/>
                <a:cs typeface="Times New Roman" panose="02020603050405020304" pitchFamily="18" charset="0"/>
              </a:rPr>
              <a:t> method(self):</a:t>
            </a:r>
          </a:p>
          <a:p>
            <a:pPr marL="0" indent="0">
              <a:buNone/>
            </a:pPr>
            <a:r>
              <a:rPr lang="en-US" dirty="0">
                <a:latin typeface="Times New Roman" panose="02020603050405020304" pitchFamily="18" charset="0"/>
                <a:cs typeface="Times New Roman" panose="02020603050405020304" pitchFamily="18" charset="0"/>
              </a:rPr>
              <a:t>		print(“This is method B”)</a:t>
            </a:r>
          </a:p>
          <a:p>
            <a:pPr marL="0" indent="0">
              <a:buNone/>
            </a:pPr>
            <a:r>
              <a:rPr lang="en-US" dirty="0">
                <a:latin typeface="Times New Roman" panose="02020603050405020304" pitchFamily="18" charset="0"/>
                <a:cs typeface="Times New Roman" panose="02020603050405020304" pitchFamily="18" charset="0"/>
              </a:rPr>
              <a:t>class C(A):</a:t>
            </a:r>
          </a:p>
          <a:p>
            <a:pPr marL="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def</a:t>
            </a:r>
            <a:r>
              <a:rPr lang="en-US" dirty="0">
                <a:latin typeface="Times New Roman" panose="02020603050405020304" pitchFamily="18" charset="0"/>
                <a:cs typeface="Times New Roman" panose="02020603050405020304" pitchFamily="18" charset="0"/>
              </a:rPr>
              <a:t> method(self):</a:t>
            </a:r>
          </a:p>
          <a:p>
            <a:pPr marL="0" indent="0">
              <a:buNone/>
            </a:pPr>
            <a:r>
              <a:rPr lang="en-US" dirty="0">
                <a:latin typeface="Times New Roman" panose="02020603050405020304" pitchFamily="18" charset="0"/>
                <a:cs typeface="Times New Roman" panose="02020603050405020304" pitchFamily="18" charset="0"/>
              </a:rPr>
              <a:t>		print(“This is method C”)</a:t>
            </a:r>
          </a:p>
        </p:txBody>
      </p:sp>
    </p:spTree>
    <p:extLst>
      <p:ext uri="{BB962C8B-B14F-4D97-AF65-F5344CB8AC3E}">
        <p14:creationId xmlns:p14="http://schemas.microsoft.com/office/powerpoint/2010/main" val="2491613520"/>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0109" y="138546"/>
            <a:ext cx="11748655" cy="6525490"/>
          </a:xfrm>
        </p:spPr>
        <p:txBody>
          <a:bodyPr>
            <a:normAutofit/>
          </a:bodyPr>
          <a:lstStyle/>
          <a:p>
            <a:pPr marL="0" indent="0">
              <a:buNone/>
            </a:pPr>
            <a:r>
              <a:rPr lang="en-US" dirty="0">
                <a:latin typeface="Times New Roman" panose="02020603050405020304" pitchFamily="18" charset="0"/>
                <a:cs typeface="Times New Roman" panose="02020603050405020304" pitchFamily="18" charset="0"/>
              </a:rPr>
              <a:t>d=D()</a:t>
            </a:r>
          </a:p>
          <a:p>
            <a:pPr marL="0" indent="0">
              <a:buNone/>
            </a:pPr>
            <a:r>
              <a:rPr lang="en-US" dirty="0" err="1">
                <a:latin typeface="Times New Roman" panose="02020603050405020304" pitchFamily="18" charset="0"/>
                <a:cs typeface="Times New Roman" panose="02020603050405020304" pitchFamily="18" charset="0"/>
              </a:rPr>
              <a:t>d.methodA</a:t>
            </a:r>
            <a:r>
              <a:rPr lang="en-US" dirty="0">
                <a:latin typeface="Times New Roman" panose="02020603050405020304" pitchFamily="18" charset="0"/>
                <a:cs typeface="Times New Roman" panose="02020603050405020304" pitchFamily="18" charset="0"/>
              </a:rPr>
              <a:t>()</a:t>
            </a:r>
          </a:p>
          <a:p>
            <a:pPr marL="0" indent="0">
              <a:buNone/>
            </a:pPr>
            <a:r>
              <a:rPr lang="en-US" dirty="0" err="1">
                <a:latin typeface="Times New Roman" panose="02020603050405020304" pitchFamily="18" charset="0"/>
                <a:cs typeface="Times New Roman" panose="02020603050405020304" pitchFamily="18" charset="0"/>
              </a:rPr>
              <a:t>d.methodB</a:t>
            </a:r>
            <a:r>
              <a:rPr lang="en-US" dirty="0">
                <a:latin typeface="Times New Roman" panose="02020603050405020304" pitchFamily="18" charset="0"/>
                <a:cs typeface="Times New Roman" panose="02020603050405020304" pitchFamily="18" charset="0"/>
              </a:rPr>
              <a:t>()</a:t>
            </a:r>
          </a:p>
          <a:p>
            <a:pPr marL="0" indent="0">
              <a:buNone/>
            </a:pPr>
            <a:r>
              <a:rPr lang="en-US" dirty="0" err="1">
                <a:latin typeface="Times New Roman" panose="02020603050405020304" pitchFamily="18" charset="0"/>
                <a:cs typeface="Times New Roman" panose="02020603050405020304" pitchFamily="18" charset="0"/>
              </a:rPr>
              <a:t>d.methodC</a:t>
            </a:r>
            <a:r>
              <a:rPr lang="en-US" dirty="0">
                <a:latin typeface="Times New Roman" panose="02020603050405020304" pitchFamily="18" charset="0"/>
                <a:cs typeface="Times New Roman" panose="02020603050405020304" pitchFamily="18" charset="0"/>
              </a:rPr>
              <a:t>()</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OUTPUT:</a:t>
            </a:r>
          </a:p>
          <a:p>
            <a:pPr marL="0" indent="0">
              <a:buNone/>
            </a:pPr>
            <a:r>
              <a:rPr lang="en-US" dirty="0">
                <a:latin typeface="Times New Roman" panose="02020603050405020304" pitchFamily="18" charset="0"/>
                <a:cs typeface="Times New Roman" panose="02020603050405020304" pitchFamily="18" charset="0"/>
              </a:rPr>
              <a:t>This is method A</a:t>
            </a:r>
          </a:p>
          <a:p>
            <a:pPr marL="0" indent="0">
              <a:buNone/>
            </a:pPr>
            <a:r>
              <a:rPr lang="en-US" dirty="0">
                <a:latin typeface="Times New Roman" panose="02020603050405020304" pitchFamily="18" charset="0"/>
                <a:cs typeface="Times New Roman" panose="02020603050405020304" pitchFamily="18" charset="0"/>
              </a:rPr>
              <a:t>This is method B</a:t>
            </a:r>
          </a:p>
          <a:p>
            <a:pPr marL="0" indent="0">
              <a:buNone/>
            </a:pPr>
            <a:r>
              <a:rPr lang="en-US" dirty="0">
                <a:latin typeface="Times New Roman" panose="02020603050405020304" pitchFamily="18" charset="0"/>
                <a:cs typeface="Times New Roman" panose="02020603050405020304" pitchFamily="18" charset="0"/>
              </a:rPr>
              <a:t>This is method C</a:t>
            </a:r>
          </a:p>
          <a:p>
            <a:pPr marL="0" indent="0">
              <a:buNone/>
            </a:pPr>
            <a:r>
              <a:rPr lang="en-US"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218556461"/>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0109" y="193964"/>
            <a:ext cx="11748655" cy="6470071"/>
          </a:xfrm>
        </p:spPr>
        <p:txBody>
          <a:bodyPr/>
          <a:lstStyle/>
          <a:p>
            <a:pPr marL="0" indent="0">
              <a:buNone/>
            </a:pPr>
            <a:r>
              <a:rPr lang="en-US" b="1" dirty="0">
                <a:latin typeface="Times New Roman" panose="02020603050405020304" pitchFamily="18" charset="0"/>
                <a:cs typeface="Times New Roman" panose="02020603050405020304" pitchFamily="18" charset="0"/>
              </a:rPr>
              <a:t>Multilevel Inheritance :</a:t>
            </a:r>
          </a:p>
          <a:p>
            <a:pPr marL="0" indent="0">
              <a:buNone/>
            </a:pPr>
            <a:r>
              <a:rPr lang="en-US" dirty="0">
                <a:latin typeface="Times New Roman" panose="02020603050405020304" pitchFamily="18" charset="0"/>
                <a:cs typeface="Times New Roman" panose="02020603050405020304" pitchFamily="18" charset="0"/>
              </a:rPr>
              <a:t>In multilevel inheritance, features of the base class and the derived class are further inherited Into the new derived class. </a:t>
            </a:r>
          </a:p>
          <a:p>
            <a:pPr marL="0" indent="0">
              <a:buNone/>
            </a:pP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2687781" y="1607127"/>
            <a:ext cx="6275903" cy="4724400"/>
          </a:xfrm>
          <a:prstGeom prst="rect">
            <a:avLst/>
          </a:prstGeom>
        </p:spPr>
      </p:pic>
    </p:spTree>
    <p:extLst>
      <p:ext uri="{BB962C8B-B14F-4D97-AF65-F5344CB8AC3E}">
        <p14:creationId xmlns:p14="http://schemas.microsoft.com/office/powerpoint/2010/main" val="3729455834"/>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0109" y="235528"/>
            <a:ext cx="11748655" cy="6428508"/>
          </a:xfrm>
        </p:spPr>
        <p:txBody>
          <a:bodyPr>
            <a:normAutofit/>
          </a:bodyPr>
          <a:lstStyle/>
          <a:p>
            <a:pPr marL="0" indent="0">
              <a:buNone/>
            </a:pPr>
            <a:r>
              <a:rPr lang="en-US" dirty="0">
                <a:latin typeface="Times New Roman" panose="02020603050405020304" pitchFamily="18" charset="0"/>
                <a:cs typeface="Times New Roman" panose="02020603050405020304" pitchFamily="18" charset="0"/>
              </a:rPr>
              <a:t>class A:</a:t>
            </a:r>
          </a:p>
          <a:p>
            <a:pPr marL="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def</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methodA</a:t>
            </a:r>
            <a:r>
              <a:rPr lang="en-US" dirty="0">
                <a:latin typeface="Times New Roman" panose="02020603050405020304" pitchFamily="18" charset="0"/>
                <a:cs typeface="Times New Roman" panose="02020603050405020304" pitchFamily="18" charset="0"/>
              </a:rPr>
              <a:t>(self):</a:t>
            </a:r>
          </a:p>
          <a:p>
            <a:pPr marL="0" indent="0">
              <a:buNone/>
            </a:pPr>
            <a:r>
              <a:rPr lang="en-US" dirty="0">
                <a:latin typeface="Times New Roman" panose="02020603050405020304" pitchFamily="18" charset="0"/>
                <a:cs typeface="Times New Roman" panose="02020603050405020304" pitchFamily="18" charset="0"/>
              </a:rPr>
              <a:t>		print(“This is method A”)</a:t>
            </a:r>
          </a:p>
          <a:p>
            <a:pPr marL="0" indent="0">
              <a:buNone/>
            </a:pPr>
            <a:r>
              <a:rPr lang="en-US" dirty="0">
                <a:latin typeface="Times New Roman" panose="02020603050405020304" pitchFamily="18" charset="0"/>
                <a:cs typeface="Times New Roman" panose="02020603050405020304" pitchFamily="18" charset="0"/>
              </a:rPr>
              <a:t>class B(A):</a:t>
            </a:r>
          </a:p>
          <a:p>
            <a:pPr marL="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def</a:t>
            </a:r>
            <a:r>
              <a:rPr lang="en-US" dirty="0">
                <a:latin typeface="Times New Roman" panose="02020603050405020304" pitchFamily="18" charset="0"/>
                <a:cs typeface="Times New Roman" panose="02020603050405020304" pitchFamily="18" charset="0"/>
              </a:rPr>
              <a:t> method(self):</a:t>
            </a:r>
          </a:p>
          <a:p>
            <a:pPr marL="0" indent="0">
              <a:buNone/>
            </a:pPr>
            <a:r>
              <a:rPr lang="en-US" dirty="0">
                <a:latin typeface="Times New Roman" panose="02020603050405020304" pitchFamily="18" charset="0"/>
                <a:cs typeface="Times New Roman" panose="02020603050405020304" pitchFamily="18" charset="0"/>
              </a:rPr>
              <a:t>		print(“This is method B”)</a:t>
            </a:r>
          </a:p>
          <a:p>
            <a:pPr marL="0" indent="0">
              <a:buNone/>
            </a:pPr>
            <a:r>
              <a:rPr lang="en-US" dirty="0">
                <a:latin typeface="Times New Roman" panose="02020603050405020304" pitchFamily="18" charset="0"/>
                <a:cs typeface="Times New Roman" panose="02020603050405020304" pitchFamily="18" charset="0"/>
              </a:rPr>
              <a:t>class C(B):</a:t>
            </a:r>
          </a:p>
          <a:p>
            <a:pPr marL="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def</a:t>
            </a:r>
            <a:r>
              <a:rPr lang="en-US" dirty="0">
                <a:latin typeface="Times New Roman" panose="02020603050405020304" pitchFamily="18" charset="0"/>
                <a:cs typeface="Times New Roman" panose="02020603050405020304" pitchFamily="18" charset="0"/>
              </a:rPr>
              <a:t> method(self):</a:t>
            </a:r>
          </a:p>
          <a:p>
            <a:pPr marL="0" indent="0">
              <a:buNone/>
            </a:pPr>
            <a:r>
              <a:rPr lang="en-US" dirty="0">
                <a:latin typeface="Times New Roman" panose="02020603050405020304" pitchFamily="18" charset="0"/>
                <a:cs typeface="Times New Roman" panose="02020603050405020304" pitchFamily="18" charset="0"/>
              </a:rPr>
              <a:t>		print(“This is method C”)</a:t>
            </a:r>
          </a:p>
        </p:txBody>
      </p:sp>
    </p:spTree>
    <p:extLst>
      <p:ext uri="{BB962C8B-B14F-4D97-AF65-F5344CB8AC3E}">
        <p14:creationId xmlns:p14="http://schemas.microsoft.com/office/powerpoint/2010/main" val="2338898659"/>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0109" y="138546"/>
            <a:ext cx="11748655" cy="6525490"/>
          </a:xfrm>
        </p:spPr>
        <p:txBody>
          <a:bodyPr>
            <a:normAutofit/>
          </a:bodyPr>
          <a:lstStyle/>
          <a:p>
            <a:pPr marL="0" indent="0">
              <a:buNone/>
            </a:pPr>
            <a:r>
              <a:rPr lang="en-US" dirty="0">
                <a:latin typeface="Times New Roman" panose="02020603050405020304" pitchFamily="18" charset="0"/>
                <a:cs typeface="Times New Roman" panose="02020603050405020304" pitchFamily="18" charset="0"/>
              </a:rPr>
              <a:t>d=D()</a:t>
            </a:r>
          </a:p>
          <a:p>
            <a:pPr marL="0" indent="0">
              <a:buNone/>
            </a:pPr>
            <a:r>
              <a:rPr lang="en-US" dirty="0" err="1">
                <a:latin typeface="Times New Roman" panose="02020603050405020304" pitchFamily="18" charset="0"/>
                <a:cs typeface="Times New Roman" panose="02020603050405020304" pitchFamily="18" charset="0"/>
              </a:rPr>
              <a:t>d.methodA</a:t>
            </a:r>
            <a:r>
              <a:rPr lang="en-US" dirty="0">
                <a:latin typeface="Times New Roman" panose="02020603050405020304" pitchFamily="18" charset="0"/>
                <a:cs typeface="Times New Roman" panose="02020603050405020304" pitchFamily="18" charset="0"/>
              </a:rPr>
              <a:t>()</a:t>
            </a:r>
          </a:p>
          <a:p>
            <a:pPr marL="0" indent="0">
              <a:buNone/>
            </a:pPr>
            <a:r>
              <a:rPr lang="en-US" dirty="0" err="1">
                <a:latin typeface="Times New Roman" panose="02020603050405020304" pitchFamily="18" charset="0"/>
                <a:cs typeface="Times New Roman" panose="02020603050405020304" pitchFamily="18" charset="0"/>
              </a:rPr>
              <a:t>d.methodB</a:t>
            </a:r>
            <a:r>
              <a:rPr lang="en-US" dirty="0">
                <a:latin typeface="Times New Roman" panose="02020603050405020304" pitchFamily="18" charset="0"/>
                <a:cs typeface="Times New Roman" panose="02020603050405020304" pitchFamily="18" charset="0"/>
              </a:rPr>
              <a:t>()</a:t>
            </a:r>
          </a:p>
          <a:p>
            <a:pPr marL="0" indent="0">
              <a:buNone/>
            </a:pPr>
            <a:r>
              <a:rPr lang="en-US" dirty="0" err="1">
                <a:latin typeface="Times New Roman" panose="02020603050405020304" pitchFamily="18" charset="0"/>
                <a:cs typeface="Times New Roman" panose="02020603050405020304" pitchFamily="18" charset="0"/>
              </a:rPr>
              <a:t>d.methodC</a:t>
            </a:r>
            <a:r>
              <a:rPr lang="en-US" dirty="0">
                <a:latin typeface="Times New Roman" panose="02020603050405020304" pitchFamily="18" charset="0"/>
                <a:cs typeface="Times New Roman" panose="02020603050405020304" pitchFamily="18" charset="0"/>
              </a:rPr>
              <a:t>()</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OUTPUT:</a:t>
            </a:r>
          </a:p>
          <a:p>
            <a:pPr marL="0" indent="0">
              <a:buNone/>
            </a:pPr>
            <a:r>
              <a:rPr lang="en-US" dirty="0">
                <a:latin typeface="Times New Roman" panose="02020603050405020304" pitchFamily="18" charset="0"/>
                <a:cs typeface="Times New Roman" panose="02020603050405020304" pitchFamily="18" charset="0"/>
              </a:rPr>
              <a:t>This is method A</a:t>
            </a:r>
          </a:p>
          <a:p>
            <a:pPr marL="0" indent="0">
              <a:buNone/>
            </a:pPr>
            <a:r>
              <a:rPr lang="en-US" dirty="0">
                <a:latin typeface="Times New Roman" panose="02020603050405020304" pitchFamily="18" charset="0"/>
                <a:cs typeface="Times New Roman" panose="02020603050405020304" pitchFamily="18" charset="0"/>
              </a:rPr>
              <a:t>This is method B</a:t>
            </a:r>
          </a:p>
          <a:p>
            <a:pPr marL="0" indent="0">
              <a:buNone/>
            </a:pPr>
            <a:r>
              <a:rPr lang="en-US" dirty="0">
                <a:latin typeface="Times New Roman" panose="02020603050405020304" pitchFamily="18" charset="0"/>
                <a:cs typeface="Times New Roman" panose="02020603050405020304" pitchFamily="18" charset="0"/>
              </a:rPr>
              <a:t>This is method C</a:t>
            </a:r>
          </a:p>
          <a:p>
            <a:pPr marL="0" indent="0">
              <a:buNone/>
            </a:pPr>
            <a:r>
              <a:rPr lang="en-US"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138741739"/>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0109" y="193964"/>
            <a:ext cx="11748655" cy="6470071"/>
          </a:xfrm>
        </p:spPr>
        <p:txBody>
          <a:bodyPr/>
          <a:lstStyle/>
          <a:p>
            <a:pPr marL="0" indent="0">
              <a:buNone/>
            </a:pPr>
            <a:r>
              <a:rPr lang="en-US" b="1" dirty="0">
                <a:latin typeface="Times New Roman" panose="02020603050405020304" pitchFamily="18" charset="0"/>
                <a:cs typeface="Times New Roman" panose="02020603050405020304" pitchFamily="18" charset="0"/>
              </a:rPr>
              <a:t>Multipath Inheritance :</a:t>
            </a:r>
          </a:p>
          <a:p>
            <a:pPr marL="0" indent="0">
              <a:buNone/>
            </a:pPr>
            <a:r>
              <a:rPr lang="en-US" dirty="0">
                <a:latin typeface="Times New Roman" panose="02020603050405020304" pitchFamily="18" charset="0"/>
                <a:cs typeface="Times New Roman" panose="02020603050405020304" pitchFamily="18" charset="0"/>
              </a:rPr>
              <a:t>In multipath inheritance refers to a situation where a class inherits from two or more classes that have a common base class.</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
        <p:nvSpPr>
          <p:cNvPr id="2" name="Rectangle 1"/>
          <p:cNvSpPr/>
          <p:nvPr/>
        </p:nvSpPr>
        <p:spPr>
          <a:xfrm>
            <a:off x="4530435" y="1967344"/>
            <a:ext cx="2050473" cy="8174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endParaRPr lang="en-IN" dirty="0"/>
          </a:p>
        </p:txBody>
      </p:sp>
      <p:sp>
        <p:nvSpPr>
          <p:cNvPr id="5" name="Rectangle 4"/>
          <p:cNvSpPr/>
          <p:nvPr/>
        </p:nvSpPr>
        <p:spPr>
          <a:xfrm>
            <a:off x="4530435" y="4558143"/>
            <a:ext cx="2050473" cy="8174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endParaRPr lang="en-IN" dirty="0"/>
          </a:p>
        </p:txBody>
      </p:sp>
      <p:sp>
        <p:nvSpPr>
          <p:cNvPr id="6" name="Rectangle 5"/>
          <p:cNvSpPr/>
          <p:nvPr/>
        </p:nvSpPr>
        <p:spPr>
          <a:xfrm>
            <a:off x="7800107" y="3283525"/>
            <a:ext cx="2050473" cy="8174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endParaRPr lang="en-IN" dirty="0"/>
          </a:p>
        </p:txBody>
      </p:sp>
      <p:sp>
        <p:nvSpPr>
          <p:cNvPr id="7" name="Rectangle 6"/>
          <p:cNvSpPr/>
          <p:nvPr/>
        </p:nvSpPr>
        <p:spPr>
          <a:xfrm>
            <a:off x="1537853" y="3283526"/>
            <a:ext cx="2050473" cy="8174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endParaRPr lang="en-IN" dirty="0"/>
          </a:p>
        </p:txBody>
      </p:sp>
      <p:cxnSp>
        <p:nvCxnSpPr>
          <p:cNvPr id="12" name="Straight Arrow Connector 11"/>
          <p:cNvCxnSpPr>
            <a:stCxn id="2" idx="3"/>
            <a:endCxn id="6" idx="0"/>
          </p:cNvCxnSpPr>
          <p:nvPr/>
        </p:nvCxnSpPr>
        <p:spPr>
          <a:xfrm>
            <a:off x="6580908" y="2376054"/>
            <a:ext cx="2244436" cy="9074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2" idx="1"/>
            <a:endCxn id="7" idx="0"/>
          </p:cNvCxnSpPr>
          <p:nvPr/>
        </p:nvCxnSpPr>
        <p:spPr>
          <a:xfrm flipH="1">
            <a:off x="2563090" y="2376054"/>
            <a:ext cx="1967345" cy="9074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7" idx="2"/>
            <a:endCxn id="5" idx="1"/>
          </p:cNvCxnSpPr>
          <p:nvPr/>
        </p:nvCxnSpPr>
        <p:spPr>
          <a:xfrm>
            <a:off x="2563090" y="4100945"/>
            <a:ext cx="1967345" cy="8659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endCxn id="5" idx="3"/>
          </p:cNvCxnSpPr>
          <p:nvPr/>
        </p:nvCxnSpPr>
        <p:spPr>
          <a:xfrm flipH="1">
            <a:off x="6580908" y="4111334"/>
            <a:ext cx="2285999" cy="8555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8570386"/>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0109" y="235528"/>
            <a:ext cx="11748655" cy="6428508"/>
          </a:xfrm>
        </p:spPr>
        <p:txBody>
          <a:bodyPr>
            <a:normAutofit/>
          </a:bodyPr>
          <a:lstStyle/>
          <a:p>
            <a:pPr marL="0" indent="0">
              <a:buNone/>
            </a:pPr>
            <a:r>
              <a:rPr lang="en-US" dirty="0">
                <a:latin typeface="Times New Roman" panose="02020603050405020304" pitchFamily="18" charset="0"/>
                <a:cs typeface="Times New Roman" panose="02020603050405020304" pitchFamily="18" charset="0"/>
              </a:rPr>
              <a:t>class A:</a:t>
            </a:r>
          </a:p>
          <a:p>
            <a:pPr marL="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def</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methodA</a:t>
            </a:r>
            <a:r>
              <a:rPr lang="en-US" dirty="0">
                <a:latin typeface="Times New Roman" panose="02020603050405020304" pitchFamily="18" charset="0"/>
                <a:cs typeface="Times New Roman" panose="02020603050405020304" pitchFamily="18" charset="0"/>
              </a:rPr>
              <a:t>(self):</a:t>
            </a:r>
          </a:p>
          <a:p>
            <a:pPr marL="0" indent="0">
              <a:buNone/>
            </a:pPr>
            <a:r>
              <a:rPr lang="en-US" dirty="0">
                <a:latin typeface="Times New Roman" panose="02020603050405020304" pitchFamily="18" charset="0"/>
                <a:cs typeface="Times New Roman" panose="02020603050405020304" pitchFamily="18" charset="0"/>
              </a:rPr>
              <a:t>		print(“This is method A”)</a:t>
            </a:r>
          </a:p>
          <a:p>
            <a:pPr marL="0" indent="0">
              <a:buNone/>
            </a:pPr>
            <a:r>
              <a:rPr lang="en-US" dirty="0">
                <a:latin typeface="Times New Roman" panose="02020603050405020304" pitchFamily="18" charset="0"/>
                <a:cs typeface="Times New Roman" panose="02020603050405020304" pitchFamily="18" charset="0"/>
              </a:rPr>
              <a:t>class B(A):</a:t>
            </a:r>
          </a:p>
          <a:p>
            <a:pPr marL="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def</a:t>
            </a:r>
            <a:r>
              <a:rPr lang="en-US" dirty="0">
                <a:latin typeface="Times New Roman" panose="02020603050405020304" pitchFamily="18" charset="0"/>
                <a:cs typeface="Times New Roman" panose="02020603050405020304" pitchFamily="18" charset="0"/>
              </a:rPr>
              <a:t> method(self):</a:t>
            </a:r>
          </a:p>
          <a:p>
            <a:pPr marL="0" indent="0">
              <a:buNone/>
            </a:pPr>
            <a:r>
              <a:rPr lang="en-US" dirty="0">
                <a:latin typeface="Times New Roman" panose="02020603050405020304" pitchFamily="18" charset="0"/>
                <a:cs typeface="Times New Roman" panose="02020603050405020304" pitchFamily="18" charset="0"/>
              </a:rPr>
              <a:t>		print(“This is method B”)</a:t>
            </a:r>
          </a:p>
          <a:p>
            <a:pPr marL="0" indent="0">
              <a:buNone/>
            </a:pPr>
            <a:r>
              <a:rPr lang="en-US" dirty="0">
                <a:latin typeface="Times New Roman" panose="02020603050405020304" pitchFamily="18" charset="0"/>
                <a:cs typeface="Times New Roman" panose="02020603050405020304" pitchFamily="18" charset="0"/>
              </a:rPr>
              <a:t>class C(A):</a:t>
            </a:r>
          </a:p>
          <a:p>
            <a:pPr marL="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def</a:t>
            </a:r>
            <a:r>
              <a:rPr lang="en-US" dirty="0">
                <a:latin typeface="Times New Roman" panose="02020603050405020304" pitchFamily="18" charset="0"/>
                <a:cs typeface="Times New Roman" panose="02020603050405020304" pitchFamily="18" charset="0"/>
              </a:rPr>
              <a:t> method(self):</a:t>
            </a:r>
          </a:p>
          <a:p>
            <a:pPr marL="0" indent="0">
              <a:buNone/>
            </a:pPr>
            <a:r>
              <a:rPr lang="en-US" dirty="0">
                <a:latin typeface="Times New Roman" panose="02020603050405020304" pitchFamily="18" charset="0"/>
                <a:cs typeface="Times New Roman" panose="02020603050405020304" pitchFamily="18" charset="0"/>
              </a:rPr>
              <a:t>		print(“This is method C”)</a:t>
            </a:r>
          </a:p>
          <a:p>
            <a:pPr marL="0" indent="0">
              <a:buNone/>
            </a:pPr>
            <a:r>
              <a:rPr lang="en-US" dirty="0">
                <a:latin typeface="Times New Roman" panose="02020603050405020304" pitchFamily="18" charset="0"/>
                <a:cs typeface="Times New Roman" panose="02020603050405020304" pitchFamily="18" charset="0"/>
              </a:rPr>
              <a:t>class D(B,C):</a:t>
            </a:r>
          </a:p>
          <a:p>
            <a:pPr marL="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def</a:t>
            </a:r>
            <a:r>
              <a:rPr lang="en-US" dirty="0">
                <a:latin typeface="Times New Roman" panose="02020603050405020304" pitchFamily="18" charset="0"/>
                <a:cs typeface="Times New Roman" panose="02020603050405020304" pitchFamily="18" charset="0"/>
              </a:rPr>
              <a:t> method(self):</a:t>
            </a:r>
          </a:p>
          <a:p>
            <a:pPr marL="0" indent="0">
              <a:buNone/>
            </a:pPr>
            <a:r>
              <a:rPr lang="en-US" dirty="0">
                <a:latin typeface="Times New Roman" panose="02020603050405020304" pitchFamily="18" charset="0"/>
                <a:cs typeface="Times New Roman" panose="02020603050405020304" pitchFamily="18" charset="0"/>
              </a:rPr>
              <a:t>		print(“This is method D”)</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24137265"/>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0109" y="235528"/>
            <a:ext cx="11748655" cy="6428508"/>
          </a:xfrm>
        </p:spPr>
        <p:txBody>
          <a:bodyPr>
            <a:normAutofit/>
          </a:bodyPr>
          <a:lstStyle/>
          <a:p>
            <a:pPr marL="0" indent="0">
              <a:buNone/>
            </a:pPr>
            <a:r>
              <a:rPr lang="en-US" dirty="0">
                <a:latin typeface="Times New Roman" panose="02020603050405020304" pitchFamily="18" charset="0"/>
                <a:cs typeface="Times New Roman" panose="02020603050405020304" pitchFamily="18" charset="0"/>
              </a:rPr>
              <a:t>d=D()</a:t>
            </a:r>
          </a:p>
          <a:p>
            <a:pPr marL="0" indent="0">
              <a:buNone/>
            </a:pPr>
            <a:r>
              <a:rPr lang="en-US" dirty="0" err="1">
                <a:latin typeface="Times New Roman" panose="02020603050405020304" pitchFamily="18" charset="0"/>
                <a:cs typeface="Times New Roman" panose="02020603050405020304" pitchFamily="18" charset="0"/>
              </a:rPr>
              <a:t>d.methodA</a:t>
            </a:r>
            <a:r>
              <a:rPr lang="en-US" dirty="0">
                <a:latin typeface="Times New Roman" panose="02020603050405020304" pitchFamily="18" charset="0"/>
                <a:cs typeface="Times New Roman" panose="02020603050405020304" pitchFamily="18" charset="0"/>
              </a:rPr>
              <a:t>()</a:t>
            </a:r>
          </a:p>
          <a:p>
            <a:pPr marL="0" indent="0">
              <a:buNone/>
            </a:pPr>
            <a:r>
              <a:rPr lang="en-US" dirty="0" err="1">
                <a:latin typeface="Times New Roman" panose="02020603050405020304" pitchFamily="18" charset="0"/>
                <a:cs typeface="Times New Roman" panose="02020603050405020304" pitchFamily="18" charset="0"/>
              </a:rPr>
              <a:t>d.methodB</a:t>
            </a:r>
            <a:r>
              <a:rPr lang="en-US" dirty="0">
                <a:latin typeface="Times New Roman" panose="02020603050405020304" pitchFamily="18" charset="0"/>
                <a:cs typeface="Times New Roman" panose="02020603050405020304" pitchFamily="18" charset="0"/>
              </a:rPr>
              <a:t>()</a:t>
            </a:r>
          </a:p>
          <a:p>
            <a:pPr marL="0" indent="0">
              <a:buNone/>
            </a:pPr>
            <a:r>
              <a:rPr lang="en-US" dirty="0" err="1">
                <a:latin typeface="Times New Roman" panose="02020603050405020304" pitchFamily="18" charset="0"/>
                <a:cs typeface="Times New Roman" panose="02020603050405020304" pitchFamily="18" charset="0"/>
              </a:rPr>
              <a:t>d.methodC</a:t>
            </a:r>
            <a:r>
              <a:rPr lang="en-US" dirty="0">
                <a:latin typeface="Times New Roman" panose="02020603050405020304" pitchFamily="18" charset="0"/>
                <a:cs typeface="Times New Roman" panose="02020603050405020304" pitchFamily="18" charset="0"/>
              </a:rPr>
              <a:t>()</a:t>
            </a:r>
          </a:p>
          <a:p>
            <a:pPr marL="0" indent="0">
              <a:buNone/>
            </a:pPr>
            <a:r>
              <a:rPr lang="en-US" dirty="0" err="1">
                <a:latin typeface="Times New Roman" panose="02020603050405020304" pitchFamily="18" charset="0"/>
                <a:cs typeface="Times New Roman" panose="02020603050405020304" pitchFamily="18" charset="0"/>
              </a:rPr>
              <a:t>d.methodD</a:t>
            </a:r>
            <a:r>
              <a:rPr lang="en-US" dirty="0">
                <a:latin typeface="Times New Roman" panose="02020603050405020304" pitchFamily="18" charset="0"/>
                <a:cs typeface="Times New Roman" panose="02020603050405020304" pitchFamily="18" charset="0"/>
              </a:rPr>
              <a:t>()</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OUTPUT:</a:t>
            </a:r>
          </a:p>
          <a:p>
            <a:pPr marL="0" indent="0">
              <a:buNone/>
            </a:pPr>
            <a:r>
              <a:rPr lang="en-US" dirty="0">
                <a:latin typeface="Times New Roman" panose="02020603050405020304" pitchFamily="18" charset="0"/>
                <a:cs typeface="Times New Roman" panose="02020603050405020304" pitchFamily="18" charset="0"/>
              </a:rPr>
              <a:t>This is method A</a:t>
            </a:r>
          </a:p>
          <a:p>
            <a:pPr marL="0" indent="0">
              <a:buNone/>
            </a:pPr>
            <a:r>
              <a:rPr lang="en-US" dirty="0">
                <a:latin typeface="Times New Roman" panose="02020603050405020304" pitchFamily="18" charset="0"/>
                <a:cs typeface="Times New Roman" panose="02020603050405020304" pitchFamily="18" charset="0"/>
              </a:rPr>
              <a:t>This is method B</a:t>
            </a:r>
          </a:p>
          <a:p>
            <a:pPr marL="0" indent="0">
              <a:buNone/>
            </a:pPr>
            <a:r>
              <a:rPr lang="en-US" dirty="0">
                <a:latin typeface="Times New Roman" panose="02020603050405020304" pitchFamily="18" charset="0"/>
                <a:cs typeface="Times New Roman" panose="02020603050405020304" pitchFamily="18" charset="0"/>
              </a:rPr>
              <a:t>This is method C</a:t>
            </a:r>
          </a:p>
          <a:p>
            <a:pPr marL="0" indent="0">
              <a:buNone/>
            </a:pPr>
            <a:r>
              <a:rPr lang="en-US" dirty="0">
                <a:latin typeface="Times New Roman" panose="02020603050405020304" pitchFamily="18" charset="0"/>
                <a:cs typeface="Times New Roman" panose="02020603050405020304" pitchFamily="18" charset="0"/>
              </a:rPr>
              <a:t>This is method D</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38859260"/>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0109" y="166256"/>
            <a:ext cx="11748655" cy="6442362"/>
          </a:xfrm>
        </p:spPr>
        <p:txBody>
          <a:bodyPr/>
          <a:lstStyle/>
          <a:p>
            <a:pPr marL="0" indent="0">
              <a:buNone/>
            </a:pPr>
            <a:r>
              <a:rPr lang="en-US" b="1" dirty="0">
                <a:latin typeface="Times New Roman" panose="02020603050405020304" pitchFamily="18" charset="0"/>
                <a:cs typeface="Times New Roman" panose="02020603050405020304" pitchFamily="18" charset="0"/>
              </a:rPr>
              <a:t>Hierarchical Inheritance: </a:t>
            </a:r>
          </a:p>
          <a:p>
            <a:pPr marL="0" indent="0">
              <a:buNone/>
            </a:pPr>
            <a:r>
              <a:rPr lang="en-US" dirty="0">
                <a:latin typeface="Times New Roman" panose="02020603050405020304" pitchFamily="18" charset="0"/>
                <a:cs typeface="Times New Roman" panose="02020603050405020304" pitchFamily="18" charset="0"/>
              </a:rPr>
              <a:t>When more than one derived class are created from a single base this type of inheritance is called hierarchical inheritance. </a:t>
            </a:r>
          </a:p>
          <a:p>
            <a:pPr marL="0" indent="0">
              <a:buNone/>
            </a:pP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1377488" y="2095500"/>
            <a:ext cx="7891203" cy="4568536"/>
          </a:xfrm>
          <a:prstGeom prst="rect">
            <a:avLst/>
          </a:prstGeom>
        </p:spPr>
      </p:pic>
    </p:spTree>
    <p:extLst>
      <p:ext uri="{BB962C8B-B14F-4D97-AF65-F5344CB8AC3E}">
        <p14:creationId xmlns:p14="http://schemas.microsoft.com/office/powerpoint/2010/main" val="885941689"/>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0109" y="235528"/>
            <a:ext cx="11748655" cy="6428508"/>
          </a:xfrm>
        </p:spPr>
        <p:txBody>
          <a:bodyPr>
            <a:normAutofit/>
          </a:bodyPr>
          <a:lstStyle/>
          <a:p>
            <a:pPr marL="0" indent="0">
              <a:buNone/>
            </a:pPr>
            <a:r>
              <a:rPr lang="en-US" dirty="0">
                <a:latin typeface="Times New Roman" panose="02020603050405020304" pitchFamily="18" charset="0"/>
                <a:cs typeface="Times New Roman" panose="02020603050405020304" pitchFamily="18" charset="0"/>
              </a:rPr>
              <a:t>class A:</a:t>
            </a:r>
          </a:p>
          <a:p>
            <a:pPr marL="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def</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methodA</a:t>
            </a:r>
            <a:r>
              <a:rPr lang="en-US" dirty="0">
                <a:latin typeface="Times New Roman" panose="02020603050405020304" pitchFamily="18" charset="0"/>
                <a:cs typeface="Times New Roman" panose="02020603050405020304" pitchFamily="18" charset="0"/>
              </a:rPr>
              <a:t>(self):</a:t>
            </a:r>
          </a:p>
          <a:p>
            <a:pPr marL="0" indent="0">
              <a:buNone/>
            </a:pPr>
            <a:r>
              <a:rPr lang="en-US" dirty="0">
                <a:latin typeface="Times New Roman" panose="02020603050405020304" pitchFamily="18" charset="0"/>
                <a:cs typeface="Times New Roman" panose="02020603050405020304" pitchFamily="18" charset="0"/>
              </a:rPr>
              <a:t>		print(“This is method A”)</a:t>
            </a:r>
          </a:p>
          <a:p>
            <a:pPr marL="0" indent="0">
              <a:buNone/>
            </a:pPr>
            <a:r>
              <a:rPr lang="en-US" dirty="0">
                <a:latin typeface="Times New Roman" panose="02020603050405020304" pitchFamily="18" charset="0"/>
                <a:cs typeface="Times New Roman" panose="02020603050405020304" pitchFamily="18" charset="0"/>
              </a:rPr>
              <a:t>class B(A):</a:t>
            </a:r>
          </a:p>
          <a:p>
            <a:pPr marL="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def</a:t>
            </a:r>
            <a:r>
              <a:rPr lang="en-US" dirty="0">
                <a:latin typeface="Times New Roman" panose="02020603050405020304" pitchFamily="18" charset="0"/>
                <a:cs typeface="Times New Roman" panose="02020603050405020304" pitchFamily="18" charset="0"/>
              </a:rPr>
              <a:t> method(self):</a:t>
            </a:r>
          </a:p>
          <a:p>
            <a:pPr marL="0" indent="0">
              <a:buNone/>
            </a:pPr>
            <a:r>
              <a:rPr lang="en-US" dirty="0">
                <a:latin typeface="Times New Roman" panose="02020603050405020304" pitchFamily="18" charset="0"/>
                <a:cs typeface="Times New Roman" panose="02020603050405020304" pitchFamily="18" charset="0"/>
              </a:rPr>
              <a:t>		print(“This is method B”)</a:t>
            </a:r>
          </a:p>
          <a:p>
            <a:pPr marL="0" indent="0">
              <a:buNone/>
            </a:pPr>
            <a:r>
              <a:rPr lang="en-US" dirty="0">
                <a:latin typeface="Times New Roman" panose="02020603050405020304" pitchFamily="18" charset="0"/>
                <a:cs typeface="Times New Roman" panose="02020603050405020304" pitchFamily="18" charset="0"/>
              </a:rPr>
              <a:t>class C(A):</a:t>
            </a:r>
          </a:p>
          <a:p>
            <a:pPr marL="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def</a:t>
            </a:r>
            <a:r>
              <a:rPr lang="en-US" dirty="0">
                <a:latin typeface="Times New Roman" panose="02020603050405020304" pitchFamily="18" charset="0"/>
                <a:cs typeface="Times New Roman" panose="02020603050405020304" pitchFamily="18" charset="0"/>
              </a:rPr>
              <a:t> method(self):</a:t>
            </a:r>
          </a:p>
          <a:p>
            <a:pPr marL="0" indent="0">
              <a:buNone/>
            </a:pPr>
            <a:r>
              <a:rPr lang="en-US" dirty="0">
                <a:latin typeface="Times New Roman" panose="02020603050405020304" pitchFamily="18" charset="0"/>
                <a:cs typeface="Times New Roman" panose="02020603050405020304" pitchFamily="18" charset="0"/>
              </a:rPr>
              <a:t>		print(“This is method C”)</a:t>
            </a:r>
          </a:p>
          <a:p>
            <a:pPr marL="0" indent="0">
              <a:buNone/>
            </a:pPr>
            <a:r>
              <a:rPr lang="en-US" dirty="0">
                <a:latin typeface="Times New Roman" panose="02020603050405020304" pitchFamily="18" charset="0"/>
                <a:cs typeface="Times New Roman" panose="02020603050405020304" pitchFamily="18" charset="0"/>
              </a:rPr>
              <a:t>class D(A):</a:t>
            </a:r>
          </a:p>
          <a:p>
            <a:pPr marL="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def</a:t>
            </a:r>
            <a:r>
              <a:rPr lang="en-US" dirty="0">
                <a:latin typeface="Times New Roman" panose="02020603050405020304" pitchFamily="18" charset="0"/>
                <a:cs typeface="Times New Roman" panose="02020603050405020304" pitchFamily="18" charset="0"/>
              </a:rPr>
              <a:t> method(self):</a:t>
            </a:r>
          </a:p>
          <a:p>
            <a:pPr marL="0" indent="0">
              <a:buNone/>
            </a:pPr>
            <a:r>
              <a:rPr lang="en-US" dirty="0">
                <a:latin typeface="Times New Roman" panose="02020603050405020304" pitchFamily="18" charset="0"/>
                <a:cs typeface="Times New Roman" panose="02020603050405020304" pitchFamily="18" charset="0"/>
              </a:rPr>
              <a:t>		print(“This is method D”)</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48531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109" y="180109"/>
            <a:ext cx="11748655" cy="581891"/>
          </a:xfrm>
        </p:spPr>
        <p:txBody>
          <a:bodyPr>
            <a:normAutofit fontScale="90000"/>
          </a:bodyPr>
          <a:lstStyle/>
          <a:p>
            <a:r>
              <a:rPr lang="en-US" dirty="0">
                <a:latin typeface="Times New Roman" panose="02020603050405020304" pitchFamily="18" charset="0"/>
                <a:cs typeface="Times New Roman" panose="02020603050405020304" pitchFamily="18" charset="0"/>
              </a:rPr>
              <a:t>Types of expressions</a:t>
            </a:r>
            <a:endParaRPr lang="en-IN" dirty="0">
              <a:latin typeface="Times New Roman" panose="02020603050405020304" pitchFamily="18" charset="0"/>
              <a:cs typeface="Times New Roman" panose="02020603050405020304"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42548454"/>
              </p:ext>
            </p:extLst>
          </p:nvPr>
        </p:nvGraphicFramePr>
        <p:xfrm>
          <a:off x="179388" y="887412"/>
          <a:ext cx="11749377" cy="5549842"/>
        </p:xfrm>
        <a:graphic>
          <a:graphicData uri="http://schemas.openxmlformats.org/drawingml/2006/table">
            <a:tbl>
              <a:tblPr firstRow="1" bandRow="1">
                <a:tableStyleId>{5940675A-B579-460E-94D1-54222C63F5DA}</a:tableStyleId>
              </a:tblPr>
              <a:tblGrid>
                <a:gridCol w="3916459">
                  <a:extLst>
                    <a:ext uri="{9D8B030D-6E8A-4147-A177-3AD203B41FA5}">
                      <a16:colId xmlns:a16="http://schemas.microsoft.com/office/drawing/2014/main" val="2967901911"/>
                    </a:ext>
                  </a:extLst>
                </a:gridCol>
                <a:gridCol w="3916459">
                  <a:extLst>
                    <a:ext uri="{9D8B030D-6E8A-4147-A177-3AD203B41FA5}">
                      <a16:colId xmlns:a16="http://schemas.microsoft.com/office/drawing/2014/main" val="1742801968"/>
                    </a:ext>
                  </a:extLst>
                </a:gridCol>
                <a:gridCol w="3916459">
                  <a:extLst>
                    <a:ext uri="{9D8B030D-6E8A-4147-A177-3AD203B41FA5}">
                      <a16:colId xmlns:a16="http://schemas.microsoft.com/office/drawing/2014/main" val="771285622"/>
                    </a:ext>
                  </a:extLst>
                </a:gridCol>
              </a:tblGrid>
              <a:tr h="498043">
                <a:tc>
                  <a:txBody>
                    <a:bodyPr/>
                    <a:lstStyle/>
                    <a:p>
                      <a:pPr algn="ctr"/>
                      <a:r>
                        <a:rPr lang="en-US" sz="2800" dirty="0">
                          <a:latin typeface="Times New Roman" panose="02020603050405020304" pitchFamily="18" charset="0"/>
                          <a:cs typeface="Times New Roman" panose="02020603050405020304" pitchFamily="18" charset="0"/>
                        </a:rPr>
                        <a:t>Expression</a:t>
                      </a:r>
                      <a:endParaRPr lang="en-IN" sz="2800" dirty="0">
                        <a:latin typeface="Times New Roman" panose="02020603050405020304" pitchFamily="18" charset="0"/>
                        <a:cs typeface="Times New Roman" panose="02020603050405020304" pitchFamily="18" charset="0"/>
                      </a:endParaRPr>
                    </a:p>
                  </a:txBody>
                  <a:tcPr/>
                </a:tc>
                <a:tc>
                  <a:txBody>
                    <a:bodyPr/>
                    <a:lstStyle/>
                    <a:p>
                      <a:pPr algn="ctr"/>
                      <a:r>
                        <a:rPr lang="en-US" sz="2800" dirty="0">
                          <a:latin typeface="Times New Roman" panose="02020603050405020304" pitchFamily="18" charset="0"/>
                          <a:cs typeface="Times New Roman" panose="02020603050405020304" pitchFamily="18" charset="0"/>
                        </a:rPr>
                        <a:t>Description</a:t>
                      </a:r>
                      <a:endParaRPr lang="en-IN" sz="2800" dirty="0">
                        <a:latin typeface="Times New Roman" panose="02020603050405020304" pitchFamily="18" charset="0"/>
                        <a:cs typeface="Times New Roman" panose="02020603050405020304" pitchFamily="18" charset="0"/>
                      </a:endParaRPr>
                    </a:p>
                  </a:txBody>
                  <a:tcPr/>
                </a:tc>
                <a:tc>
                  <a:txBody>
                    <a:bodyPr/>
                    <a:lstStyle/>
                    <a:p>
                      <a:pPr algn="ctr"/>
                      <a:r>
                        <a:rPr lang="en-US" sz="2800" dirty="0">
                          <a:latin typeface="Times New Roman" panose="02020603050405020304" pitchFamily="18" charset="0"/>
                          <a:cs typeface="Times New Roman" panose="02020603050405020304" pitchFamily="18" charset="0"/>
                        </a:rPr>
                        <a:t>Example</a:t>
                      </a:r>
                      <a:endParaRPr lang="en-IN" sz="2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355770912"/>
                  </a:ext>
                </a:extLst>
              </a:tr>
              <a:tr h="1144241">
                <a:tc>
                  <a:txBody>
                    <a:bodyPr/>
                    <a:lstStyle/>
                    <a:p>
                      <a:pPr algn="ctr"/>
                      <a:r>
                        <a:rPr lang="en-US" sz="2800" dirty="0">
                          <a:latin typeface="Times New Roman" panose="02020603050405020304" pitchFamily="18" charset="0"/>
                          <a:cs typeface="Times New Roman" panose="02020603050405020304" pitchFamily="18" charset="0"/>
                        </a:rPr>
                        <a:t>Arithmetic Expressions</a:t>
                      </a:r>
                      <a:endParaRPr lang="en-IN" sz="2800" dirty="0">
                        <a:latin typeface="Times New Roman" panose="02020603050405020304" pitchFamily="18" charset="0"/>
                        <a:cs typeface="Times New Roman" panose="02020603050405020304" pitchFamily="18" charset="0"/>
                      </a:endParaRPr>
                    </a:p>
                  </a:txBody>
                  <a:tcPr/>
                </a:tc>
                <a:tc>
                  <a:txBody>
                    <a:bodyPr/>
                    <a:lstStyle/>
                    <a:p>
                      <a:pPr algn="ctr"/>
                      <a:r>
                        <a:rPr lang="en-US" sz="2800" dirty="0">
                          <a:latin typeface="Times New Roman" panose="02020603050405020304" pitchFamily="18" charset="0"/>
                          <a:cs typeface="Times New Roman" panose="02020603050405020304" pitchFamily="18" charset="0"/>
                        </a:rPr>
                        <a:t>An Expression consists of arithmetic operators</a:t>
                      </a:r>
                      <a:endParaRPr lang="en-IN" sz="2800" dirty="0">
                        <a:latin typeface="Times New Roman" panose="02020603050405020304" pitchFamily="18" charset="0"/>
                        <a:cs typeface="Times New Roman" panose="02020603050405020304" pitchFamily="18" charset="0"/>
                      </a:endParaRPr>
                    </a:p>
                  </a:txBody>
                  <a:tcPr/>
                </a:tc>
                <a:tc>
                  <a:txBody>
                    <a:bodyPr/>
                    <a:lstStyle/>
                    <a:p>
                      <a:pPr algn="ctr"/>
                      <a:r>
                        <a:rPr lang="en-US" sz="2800" dirty="0">
                          <a:latin typeface="Times New Roman" panose="02020603050405020304" pitchFamily="18" charset="0"/>
                          <a:cs typeface="Times New Roman" panose="02020603050405020304" pitchFamily="18" charset="0"/>
                        </a:rPr>
                        <a:t>C=1+3</a:t>
                      </a:r>
                      <a:endParaRPr lang="en-IN" sz="2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518954321"/>
                  </a:ext>
                </a:extLst>
              </a:tr>
              <a:tr h="1144241">
                <a:tc>
                  <a:txBody>
                    <a:bodyPr/>
                    <a:lstStyle/>
                    <a:p>
                      <a:pPr algn="ctr"/>
                      <a:r>
                        <a:rPr lang="en-US" sz="2800" dirty="0">
                          <a:latin typeface="Times New Roman" panose="02020603050405020304" pitchFamily="18" charset="0"/>
                          <a:cs typeface="Times New Roman" panose="02020603050405020304" pitchFamily="18" charset="0"/>
                        </a:rPr>
                        <a:t>Relational Expressions</a:t>
                      </a:r>
                      <a:endParaRPr lang="en-IN" sz="2800" dirty="0">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dirty="0">
                          <a:latin typeface="Times New Roman" panose="02020603050405020304" pitchFamily="18" charset="0"/>
                          <a:cs typeface="Times New Roman" panose="02020603050405020304" pitchFamily="18" charset="0"/>
                        </a:rPr>
                        <a:t>An Expression consists of Relational operators</a:t>
                      </a:r>
                      <a:endParaRPr lang="en-IN" sz="2800" dirty="0">
                        <a:latin typeface="Times New Roman" panose="02020603050405020304" pitchFamily="18" charset="0"/>
                        <a:cs typeface="Times New Roman" panose="02020603050405020304" pitchFamily="18" charset="0"/>
                      </a:endParaRPr>
                    </a:p>
                    <a:p>
                      <a:pPr algn="ctr"/>
                      <a:endParaRPr lang="en-IN" sz="2800" dirty="0">
                        <a:latin typeface="Times New Roman" panose="02020603050405020304" pitchFamily="18" charset="0"/>
                        <a:cs typeface="Times New Roman" panose="02020603050405020304" pitchFamily="18" charset="0"/>
                      </a:endParaRPr>
                    </a:p>
                  </a:txBody>
                  <a:tcPr/>
                </a:tc>
                <a:tc>
                  <a:txBody>
                    <a:bodyPr/>
                    <a:lstStyle/>
                    <a:p>
                      <a:pPr algn="ctr"/>
                      <a:r>
                        <a:rPr lang="en-US" sz="2800" dirty="0">
                          <a:latin typeface="Times New Roman" panose="02020603050405020304" pitchFamily="18" charset="0"/>
                          <a:cs typeface="Times New Roman" panose="02020603050405020304" pitchFamily="18" charset="0"/>
                        </a:rPr>
                        <a:t>(</a:t>
                      </a:r>
                      <a:r>
                        <a:rPr lang="en-US" sz="2800" dirty="0" err="1">
                          <a:latin typeface="Times New Roman" panose="02020603050405020304" pitchFamily="18" charset="0"/>
                          <a:cs typeface="Times New Roman" panose="02020603050405020304" pitchFamily="18" charset="0"/>
                        </a:rPr>
                        <a:t>a+b</a:t>
                      </a:r>
                      <a:r>
                        <a:rPr lang="en-US" sz="2800" dirty="0">
                          <a:latin typeface="Times New Roman" panose="02020603050405020304" pitchFamily="18" charset="0"/>
                          <a:cs typeface="Times New Roman" panose="02020603050405020304" pitchFamily="18" charset="0"/>
                        </a:rPr>
                        <a:t>)&lt;(</a:t>
                      </a:r>
                      <a:r>
                        <a:rPr lang="en-US" sz="2800" dirty="0" err="1">
                          <a:latin typeface="Times New Roman" panose="02020603050405020304" pitchFamily="18" charset="0"/>
                          <a:cs typeface="Times New Roman" panose="02020603050405020304" pitchFamily="18" charset="0"/>
                        </a:rPr>
                        <a:t>c+d</a:t>
                      </a:r>
                      <a:r>
                        <a:rPr lang="en-US" sz="2800" dirty="0">
                          <a:latin typeface="Times New Roman" panose="02020603050405020304" pitchFamily="18" charset="0"/>
                          <a:cs typeface="Times New Roman" panose="02020603050405020304" pitchFamily="18" charset="0"/>
                        </a:rPr>
                        <a:t>)</a:t>
                      </a:r>
                      <a:endParaRPr lang="en-IN" sz="2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228306890"/>
                  </a:ext>
                </a:extLst>
              </a:tr>
              <a:tr h="1144241">
                <a:tc>
                  <a:txBody>
                    <a:bodyPr/>
                    <a:lstStyle/>
                    <a:p>
                      <a:pPr algn="ctr"/>
                      <a:r>
                        <a:rPr lang="en-US" sz="2800" dirty="0">
                          <a:latin typeface="Times New Roman" panose="02020603050405020304" pitchFamily="18" charset="0"/>
                          <a:cs typeface="Times New Roman" panose="02020603050405020304" pitchFamily="18" charset="0"/>
                        </a:rPr>
                        <a:t>Logical Expressions</a:t>
                      </a:r>
                      <a:endParaRPr lang="en-IN" sz="2800" dirty="0">
                        <a:latin typeface="Times New Roman" panose="02020603050405020304" pitchFamily="18" charset="0"/>
                        <a:cs typeface="Times New Roman" panose="02020603050405020304" pitchFamily="18" charset="0"/>
                      </a:endParaRPr>
                    </a:p>
                  </a:txBody>
                  <a:tcPr/>
                </a:tc>
                <a:tc>
                  <a:txBody>
                    <a:bodyPr/>
                    <a:lstStyle/>
                    <a:p>
                      <a:pPr algn="ctr"/>
                      <a:r>
                        <a:rPr lang="en-US" sz="2800" dirty="0">
                          <a:latin typeface="Times New Roman" panose="02020603050405020304" pitchFamily="18" charset="0"/>
                          <a:cs typeface="Times New Roman" panose="02020603050405020304" pitchFamily="18" charset="0"/>
                        </a:rPr>
                        <a:t>An Expression consists of Logical operators</a:t>
                      </a:r>
                      <a:endParaRPr lang="en-IN" sz="2800" dirty="0">
                        <a:latin typeface="Times New Roman" panose="02020603050405020304" pitchFamily="18" charset="0"/>
                        <a:cs typeface="Times New Roman" panose="02020603050405020304" pitchFamily="18" charset="0"/>
                      </a:endParaRPr>
                    </a:p>
                  </a:txBody>
                  <a:tcPr/>
                </a:tc>
                <a:tc>
                  <a:txBody>
                    <a:bodyPr/>
                    <a:lstStyle/>
                    <a:p>
                      <a:pPr algn="ctr"/>
                      <a:r>
                        <a:rPr lang="en-US" sz="2800" dirty="0">
                          <a:latin typeface="Times New Roman" panose="02020603050405020304" pitchFamily="18" charset="0"/>
                          <a:cs typeface="Times New Roman" panose="02020603050405020304" pitchFamily="18" charset="0"/>
                        </a:rPr>
                        <a:t>(</a:t>
                      </a:r>
                      <a:r>
                        <a:rPr lang="en-US" sz="2800" dirty="0" err="1">
                          <a:latin typeface="Times New Roman" panose="02020603050405020304" pitchFamily="18" charset="0"/>
                          <a:cs typeface="Times New Roman" panose="02020603050405020304" pitchFamily="18" charset="0"/>
                        </a:rPr>
                        <a:t>a+b</a:t>
                      </a:r>
                      <a:r>
                        <a:rPr lang="en-US" sz="2800" dirty="0">
                          <a:latin typeface="Times New Roman" panose="02020603050405020304" pitchFamily="18" charset="0"/>
                          <a:cs typeface="Times New Roman" panose="02020603050405020304" pitchFamily="18" charset="0"/>
                        </a:rPr>
                        <a:t>)</a:t>
                      </a:r>
                      <a:r>
                        <a:rPr lang="en-US" sz="2800" baseline="0" dirty="0">
                          <a:latin typeface="Times New Roman" panose="02020603050405020304" pitchFamily="18" charset="0"/>
                          <a:cs typeface="Times New Roman" panose="02020603050405020304" pitchFamily="18" charset="0"/>
                        </a:rPr>
                        <a:t> and </a:t>
                      </a:r>
                      <a:r>
                        <a:rPr lang="en-US" sz="2800" dirty="0">
                          <a:latin typeface="Times New Roman" panose="02020603050405020304" pitchFamily="18" charset="0"/>
                          <a:cs typeface="Times New Roman" panose="02020603050405020304" pitchFamily="18" charset="0"/>
                        </a:rPr>
                        <a:t>(</a:t>
                      </a:r>
                      <a:r>
                        <a:rPr lang="en-US" sz="2800" dirty="0" err="1">
                          <a:latin typeface="Times New Roman" panose="02020603050405020304" pitchFamily="18" charset="0"/>
                          <a:cs typeface="Times New Roman" panose="02020603050405020304" pitchFamily="18" charset="0"/>
                        </a:rPr>
                        <a:t>c+d</a:t>
                      </a:r>
                      <a:r>
                        <a:rPr lang="en-US" sz="2800" dirty="0">
                          <a:latin typeface="Times New Roman" panose="02020603050405020304" pitchFamily="18" charset="0"/>
                          <a:cs typeface="Times New Roman" panose="02020603050405020304" pitchFamily="18" charset="0"/>
                        </a:rPr>
                        <a:t>)</a:t>
                      </a:r>
                      <a:endParaRPr lang="en-IN" sz="2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071688164"/>
                  </a:ext>
                </a:extLst>
              </a:tr>
              <a:tr h="1144241">
                <a:tc>
                  <a:txBody>
                    <a:bodyPr/>
                    <a:lstStyle/>
                    <a:p>
                      <a:pPr algn="ctr"/>
                      <a:r>
                        <a:rPr lang="en-US" sz="2800" dirty="0">
                          <a:latin typeface="Times New Roman" panose="02020603050405020304" pitchFamily="18" charset="0"/>
                          <a:cs typeface="Times New Roman" panose="02020603050405020304" pitchFamily="18" charset="0"/>
                        </a:rPr>
                        <a:t>Bitwise</a:t>
                      </a:r>
                      <a:r>
                        <a:rPr lang="en-US" sz="2800" baseline="0" dirty="0">
                          <a:latin typeface="Times New Roman" panose="02020603050405020304" pitchFamily="18" charset="0"/>
                          <a:cs typeface="Times New Roman" panose="02020603050405020304" pitchFamily="18" charset="0"/>
                        </a:rPr>
                        <a:t> Expressions</a:t>
                      </a:r>
                      <a:endParaRPr lang="en-IN" sz="2800" dirty="0">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dirty="0">
                          <a:latin typeface="Times New Roman" panose="02020603050405020304" pitchFamily="18" charset="0"/>
                          <a:cs typeface="Times New Roman" panose="02020603050405020304" pitchFamily="18" charset="0"/>
                        </a:rPr>
                        <a:t>An Expression consists of Bitwise operators</a:t>
                      </a:r>
                      <a:endParaRPr lang="en-IN" sz="2800" dirty="0">
                        <a:latin typeface="Times New Roman" panose="02020603050405020304" pitchFamily="18" charset="0"/>
                        <a:cs typeface="Times New Roman" panose="02020603050405020304" pitchFamily="18" charset="0"/>
                      </a:endParaRPr>
                    </a:p>
                    <a:p>
                      <a:pPr algn="ctr"/>
                      <a:endParaRPr lang="en-IN" sz="2800" dirty="0">
                        <a:latin typeface="Times New Roman" panose="02020603050405020304" pitchFamily="18" charset="0"/>
                        <a:cs typeface="Times New Roman" panose="02020603050405020304" pitchFamily="18" charset="0"/>
                      </a:endParaRPr>
                    </a:p>
                  </a:txBody>
                  <a:tcPr/>
                </a:tc>
                <a:tc>
                  <a:txBody>
                    <a:bodyPr/>
                    <a:lstStyle/>
                    <a:p>
                      <a:pPr algn="ctr"/>
                      <a:r>
                        <a:rPr lang="en-US" sz="2800" dirty="0" err="1">
                          <a:latin typeface="Times New Roman" panose="02020603050405020304" pitchFamily="18" charset="0"/>
                          <a:cs typeface="Times New Roman" panose="02020603050405020304" pitchFamily="18" charset="0"/>
                        </a:rPr>
                        <a:t>Leftshift</a:t>
                      </a:r>
                      <a:r>
                        <a:rPr lang="en-US" sz="2800" dirty="0">
                          <a:latin typeface="Times New Roman" panose="02020603050405020304" pitchFamily="18" charset="0"/>
                          <a:cs typeface="Times New Roman" panose="02020603050405020304" pitchFamily="18" charset="0"/>
                        </a:rPr>
                        <a:t>=A&lt;&lt;2</a:t>
                      </a:r>
                      <a:endParaRPr lang="en-IN" sz="2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549084074"/>
                  </a:ext>
                </a:extLst>
              </a:tr>
            </a:tbl>
          </a:graphicData>
        </a:graphic>
      </p:graphicFrame>
    </p:spTree>
    <p:extLst>
      <p:ext uri="{BB962C8B-B14F-4D97-AF65-F5344CB8AC3E}">
        <p14:creationId xmlns:p14="http://schemas.microsoft.com/office/powerpoint/2010/main" val="1620781386"/>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0109" y="235528"/>
            <a:ext cx="11748655" cy="6428508"/>
          </a:xfrm>
        </p:spPr>
        <p:txBody>
          <a:bodyPr>
            <a:normAutofit/>
          </a:bodyPr>
          <a:lstStyle/>
          <a:p>
            <a:pPr marL="0" indent="0">
              <a:buNone/>
            </a:pPr>
            <a:r>
              <a:rPr lang="en-US" dirty="0">
                <a:latin typeface="Times New Roman" panose="02020603050405020304" pitchFamily="18" charset="0"/>
                <a:cs typeface="Times New Roman" panose="02020603050405020304" pitchFamily="18" charset="0"/>
              </a:rPr>
              <a:t>d=D()</a:t>
            </a:r>
          </a:p>
          <a:p>
            <a:pPr marL="0" indent="0">
              <a:buNone/>
            </a:pPr>
            <a:r>
              <a:rPr lang="en-US" dirty="0" err="1">
                <a:latin typeface="Times New Roman" panose="02020603050405020304" pitchFamily="18" charset="0"/>
                <a:cs typeface="Times New Roman" panose="02020603050405020304" pitchFamily="18" charset="0"/>
              </a:rPr>
              <a:t>d.methodA</a:t>
            </a:r>
            <a:r>
              <a:rPr lang="en-US" dirty="0">
                <a:latin typeface="Times New Roman" panose="02020603050405020304" pitchFamily="18" charset="0"/>
                <a:cs typeface="Times New Roman" panose="02020603050405020304" pitchFamily="18" charset="0"/>
              </a:rPr>
              <a:t>()</a:t>
            </a:r>
          </a:p>
          <a:p>
            <a:pPr marL="0" indent="0">
              <a:buNone/>
            </a:pPr>
            <a:r>
              <a:rPr lang="en-US" dirty="0" err="1">
                <a:latin typeface="Times New Roman" panose="02020603050405020304" pitchFamily="18" charset="0"/>
                <a:cs typeface="Times New Roman" panose="02020603050405020304" pitchFamily="18" charset="0"/>
              </a:rPr>
              <a:t>d.methodB</a:t>
            </a:r>
            <a:r>
              <a:rPr lang="en-US" dirty="0">
                <a:latin typeface="Times New Roman" panose="02020603050405020304" pitchFamily="18" charset="0"/>
                <a:cs typeface="Times New Roman" panose="02020603050405020304" pitchFamily="18" charset="0"/>
              </a:rPr>
              <a:t>()</a:t>
            </a:r>
          </a:p>
          <a:p>
            <a:pPr marL="0" indent="0">
              <a:buNone/>
            </a:pPr>
            <a:r>
              <a:rPr lang="en-US" dirty="0" err="1">
                <a:latin typeface="Times New Roman" panose="02020603050405020304" pitchFamily="18" charset="0"/>
                <a:cs typeface="Times New Roman" panose="02020603050405020304" pitchFamily="18" charset="0"/>
              </a:rPr>
              <a:t>d.methodC</a:t>
            </a:r>
            <a:r>
              <a:rPr lang="en-US" dirty="0">
                <a:latin typeface="Times New Roman" panose="02020603050405020304" pitchFamily="18" charset="0"/>
                <a:cs typeface="Times New Roman" panose="02020603050405020304" pitchFamily="18" charset="0"/>
              </a:rPr>
              <a:t>()</a:t>
            </a:r>
          </a:p>
          <a:p>
            <a:pPr marL="0" indent="0">
              <a:buNone/>
            </a:pPr>
            <a:r>
              <a:rPr lang="en-US" dirty="0" err="1">
                <a:latin typeface="Times New Roman" panose="02020603050405020304" pitchFamily="18" charset="0"/>
                <a:cs typeface="Times New Roman" panose="02020603050405020304" pitchFamily="18" charset="0"/>
              </a:rPr>
              <a:t>d.methodD</a:t>
            </a:r>
            <a:r>
              <a:rPr lang="en-US" dirty="0">
                <a:latin typeface="Times New Roman" panose="02020603050405020304" pitchFamily="18" charset="0"/>
                <a:cs typeface="Times New Roman" panose="02020603050405020304" pitchFamily="18" charset="0"/>
              </a:rPr>
              <a:t>()</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OUTPUT:</a:t>
            </a:r>
          </a:p>
          <a:p>
            <a:pPr marL="0" indent="0">
              <a:buNone/>
            </a:pPr>
            <a:r>
              <a:rPr lang="en-US" dirty="0">
                <a:latin typeface="Times New Roman" panose="02020603050405020304" pitchFamily="18" charset="0"/>
                <a:cs typeface="Times New Roman" panose="02020603050405020304" pitchFamily="18" charset="0"/>
              </a:rPr>
              <a:t>This is method A</a:t>
            </a:r>
          </a:p>
          <a:p>
            <a:pPr marL="0" indent="0">
              <a:buNone/>
            </a:pPr>
            <a:r>
              <a:rPr lang="en-US" dirty="0">
                <a:latin typeface="Times New Roman" panose="02020603050405020304" pitchFamily="18" charset="0"/>
                <a:cs typeface="Times New Roman" panose="02020603050405020304" pitchFamily="18" charset="0"/>
              </a:rPr>
              <a:t>This is method B</a:t>
            </a:r>
          </a:p>
          <a:p>
            <a:pPr marL="0" indent="0">
              <a:buNone/>
            </a:pPr>
            <a:r>
              <a:rPr lang="en-US" dirty="0">
                <a:latin typeface="Times New Roman" panose="02020603050405020304" pitchFamily="18" charset="0"/>
                <a:cs typeface="Times New Roman" panose="02020603050405020304" pitchFamily="18" charset="0"/>
              </a:rPr>
              <a:t>This is method C</a:t>
            </a:r>
          </a:p>
          <a:p>
            <a:pPr marL="0" indent="0">
              <a:buNone/>
            </a:pPr>
            <a:r>
              <a:rPr lang="en-US" dirty="0">
                <a:latin typeface="Times New Roman" panose="02020603050405020304" pitchFamily="18" charset="0"/>
                <a:cs typeface="Times New Roman" panose="02020603050405020304" pitchFamily="18" charset="0"/>
              </a:rPr>
              <a:t>This is method D</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02112396"/>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0109" y="207818"/>
            <a:ext cx="11748655" cy="6456217"/>
          </a:xfrm>
        </p:spPr>
        <p:txBody>
          <a:bodyPr>
            <a:normAutofit fontScale="70000" lnSpcReduction="20000"/>
          </a:bodyPr>
          <a:lstStyle/>
          <a:p>
            <a:pPr marL="0" indent="0">
              <a:buNone/>
            </a:pPr>
            <a:r>
              <a:rPr lang="en-US" dirty="0">
                <a:latin typeface="Times New Roman" panose="02020603050405020304" pitchFamily="18" charset="0"/>
                <a:cs typeface="Times New Roman" panose="02020603050405020304" pitchFamily="18" charset="0"/>
              </a:rPr>
              <a:t> # Base class</a:t>
            </a:r>
          </a:p>
          <a:p>
            <a:pPr marL="0" indent="0">
              <a:buNone/>
            </a:pPr>
            <a:r>
              <a:rPr lang="en-US" dirty="0">
                <a:latin typeface="Times New Roman" panose="02020603050405020304" pitchFamily="18" charset="0"/>
                <a:cs typeface="Times New Roman" panose="02020603050405020304" pitchFamily="18" charset="0"/>
              </a:rPr>
              <a:t>class Parent:</a:t>
            </a:r>
          </a:p>
          <a:p>
            <a:pPr marL="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def</a:t>
            </a:r>
            <a:r>
              <a:rPr lang="en-US" dirty="0">
                <a:latin typeface="Times New Roman" panose="02020603050405020304" pitchFamily="18" charset="0"/>
                <a:cs typeface="Times New Roman" panose="02020603050405020304" pitchFamily="18" charset="0"/>
              </a:rPr>
              <a:t> func1(self):</a:t>
            </a:r>
          </a:p>
          <a:p>
            <a:pPr marL="0" indent="0">
              <a:buNone/>
            </a:pPr>
            <a:r>
              <a:rPr lang="en-US" dirty="0">
                <a:latin typeface="Times New Roman" panose="02020603050405020304" pitchFamily="18" charset="0"/>
                <a:cs typeface="Times New Roman" panose="02020603050405020304" pitchFamily="18" charset="0"/>
              </a:rPr>
              <a:t>        print("This function is in parent class.")</a:t>
            </a:r>
          </a:p>
          <a:p>
            <a:pPr marL="0" indent="0">
              <a:buNone/>
            </a:pPr>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 Derived class1</a:t>
            </a:r>
          </a:p>
          <a:p>
            <a:pPr marL="0" indent="0">
              <a:buNone/>
            </a:pPr>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class Child1(Parent):</a:t>
            </a:r>
          </a:p>
          <a:p>
            <a:pPr marL="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def</a:t>
            </a:r>
            <a:r>
              <a:rPr lang="en-US" dirty="0">
                <a:latin typeface="Times New Roman" panose="02020603050405020304" pitchFamily="18" charset="0"/>
                <a:cs typeface="Times New Roman" panose="02020603050405020304" pitchFamily="18" charset="0"/>
              </a:rPr>
              <a:t> func2(self):</a:t>
            </a:r>
          </a:p>
          <a:p>
            <a:pPr marL="0" indent="0">
              <a:buNone/>
            </a:pPr>
            <a:r>
              <a:rPr lang="en-US" dirty="0">
                <a:latin typeface="Times New Roman" panose="02020603050405020304" pitchFamily="18" charset="0"/>
                <a:cs typeface="Times New Roman" panose="02020603050405020304" pitchFamily="18" charset="0"/>
              </a:rPr>
              <a:t>        print("This function is in child 1.")</a:t>
            </a:r>
          </a:p>
          <a:p>
            <a:pPr marL="0" indent="0">
              <a:buNone/>
            </a:pPr>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Derivied</a:t>
            </a:r>
            <a:r>
              <a:rPr lang="en-US" dirty="0">
                <a:latin typeface="Times New Roman" panose="02020603050405020304" pitchFamily="18" charset="0"/>
                <a:cs typeface="Times New Roman" panose="02020603050405020304" pitchFamily="18" charset="0"/>
              </a:rPr>
              <a:t> class2</a:t>
            </a:r>
          </a:p>
          <a:p>
            <a:pPr marL="0" indent="0">
              <a:buNone/>
            </a:pPr>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class Child2(Parent):</a:t>
            </a:r>
          </a:p>
          <a:p>
            <a:pPr marL="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def</a:t>
            </a:r>
            <a:r>
              <a:rPr lang="en-US" dirty="0">
                <a:latin typeface="Times New Roman" panose="02020603050405020304" pitchFamily="18" charset="0"/>
                <a:cs typeface="Times New Roman" panose="02020603050405020304" pitchFamily="18" charset="0"/>
              </a:rPr>
              <a:t> func3(self):</a:t>
            </a:r>
          </a:p>
          <a:p>
            <a:pPr marL="0" indent="0">
              <a:buNone/>
            </a:pPr>
            <a:r>
              <a:rPr lang="en-US" dirty="0">
                <a:latin typeface="Times New Roman" panose="02020603050405020304" pitchFamily="18" charset="0"/>
                <a:cs typeface="Times New Roman" panose="02020603050405020304" pitchFamily="18" charset="0"/>
              </a:rPr>
              <a:t>        print("This function is in child 2.")</a:t>
            </a:r>
          </a:p>
        </p:txBody>
      </p:sp>
    </p:spTree>
    <p:extLst>
      <p:ext uri="{BB962C8B-B14F-4D97-AF65-F5344CB8AC3E}">
        <p14:creationId xmlns:p14="http://schemas.microsoft.com/office/powerpoint/2010/main" val="133307583"/>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6255" y="166254"/>
            <a:ext cx="11845636" cy="6497781"/>
          </a:xfrm>
        </p:spPr>
        <p:txBody>
          <a:bodyPr/>
          <a:lstStyle/>
          <a:p>
            <a:pPr marL="0" indent="0">
              <a:buNone/>
            </a:pPr>
            <a:r>
              <a:rPr lang="en-US" b="1" dirty="0">
                <a:latin typeface="Times New Roman" panose="02020603050405020304" pitchFamily="18" charset="0"/>
                <a:cs typeface="Times New Roman" panose="02020603050405020304" pitchFamily="18" charset="0"/>
              </a:rPr>
              <a:t>Example 2:</a:t>
            </a:r>
          </a:p>
          <a:p>
            <a:pPr marL="0" indent="0">
              <a:buNone/>
            </a:pPr>
            <a:r>
              <a:rPr lang="en-US" dirty="0">
                <a:latin typeface="Times New Roman" panose="02020603050405020304" pitchFamily="18" charset="0"/>
                <a:cs typeface="Times New Roman" panose="02020603050405020304" pitchFamily="18" charset="0"/>
              </a:rPr>
              <a:t>print(1 + 2)            			 # Output: 3</a:t>
            </a:r>
          </a:p>
          <a:p>
            <a:pPr marL="0" indent="0">
              <a:buNone/>
            </a:pPr>
            <a:r>
              <a:rPr lang="en-US" dirty="0">
                <a:latin typeface="Times New Roman" panose="02020603050405020304" pitchFamily="18" charset="0"/>
                <a:cs typeface="Times New Roman" panose="02020603050405020304" pitchFamily="18" charset="0"/>
              </a:rPr>
              <a:t>print("Hello" + "World") 		 # Output: HelloWorld</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Types of Polymorphism</a:t>
            </a:r>
          </a:p>
          <a:p>
            <a:pPr marL="0" indent="0">
              <a:buNone/>
            </a:pPr>
            <a:r>
              <a:rPr lang="en-US" b="1" dirty="0">
                <a:latin typeface="Times New Roman" panose="02020603050405020304" pitchFamily="18" charset="0"/>
                <a:cs typeface="Times New Roman" panose="02020603050405020304" pitchFamily="18" charset="0"/>
              </a:rPr>
              <a:t>1.Compile Time Polymorphism-</a:t>
            </a:r>
            <a:r>
              <a:rPr lang="en-US" dirty="0">
                <a:latin typeface="Times New Roman" panose="02020603050405020304" pitchFamily="18" charset="0"/>
                <a:cs typeface="Times New Roman" panose="02020603050405020304" pitchFamily="18" charset="0"/>
              </a:rPr>
              <a:t>Compile Time Polymorphism is a polymorphism that is resolved during the compilation process.</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2.Runtime Polymorphism-</a:t>
            </a:r>
            <a:r>
              <a:rPr lang="en-US" dirty="0">
                <a:latin typeface="Times New Roman" panose="02020603050405020304" pitchFamily="18" charset="0"/>
                <a:cs typeface="Times New Roman" panose="02020603050405020304" pitchFamily="18" charset="0"/>
              </a:rPr>
              <a:t>Runtime polymorphism is a polymorphism that is resolved during runtime.</a:t>
            </a:r>
            <a:endParaRPr lang="en-US" b="1" dirty="0">
              <a:latin typeface="Times New Roman" panose="02020603050405020304" pitchFamily="18" charset="0"/>
              <a:cs typeface="Times New Roman" panose="02020603050405020304" pitchFamily="18" charset="0"/>
            </a:endParaRPr>
          </a:p>
          <a:p>
            <a:pPr marL="0" indent="0">
              <a:buNone/>
            </a:pPr>
            <a:endParaRPr lang="en-US" b="1"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3620492"/>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109" y="180109"/>
            <a:ext cx="11748655" cy="581891"/>
          </a:xfrm>
        </p:spPr>
        <p:txBody>
          <a:bodyPr>
            <a:normAutofit fontScale="90000"/>
          </a:bodyPr>
          <a:lstStyle/>
          <a:p>
            <a:r>
              <a:rPr lang="en-US" dirty="0">
                <a:latin typeface="Times New Roman" panose="02020603050405020304" pitchFamily="18" charset="0"/>
                <a:cs typeface="Times New Roman" panose="02020603050405020304" pitchFamily="18" charset="0"/>
              </a:rPr>
              <a:t>Different Ways of Achieving Polymorphism in Python</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80109" y="886690"/>
            <a:ext cx="11748655" cy="5777345"/>
          </a:xfrm>
        </p:spPr>
        <p:txBody>
          <a:bodyPr/>
          <a:lstStyle/>
          <a:p>
            <a:pPr marL="514350" indent="-514350">
              <a:buFont typeface="+mj-lt"/>
              <a:buAutoNum type="arabicPeriod"/>
            </a:pPr>
            <a:r>
              <a:rPr lang="en-US" dirty="0">
                <a:latin typeface="Times New Roman" panose="02020603050405020304" pitchFamily="18" charset="0"/>
                <a:cs typeface="Times New Roman" panose="02020603050405020304" pitchFamily="18" charset="0"/>
              </a:rPr>
              <a:t>Method Overloading</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Method Overriding</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Operator Overloading</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Duck Typing</a:t>
            </a:r>
          </a:p>
        </p:txBody>
      </p:sp>
    </p:spTree>
    <p:extLst>
      <p:ext uri="{BB962C8B-B14F-4D97-AF65-F5344CB8AC3E}">
        <p14:creationId xmlns:p14="http://schemas.microsoft.com/office/powerpoint/2010/main" val="1830237967"/>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109" y="180109"/>
            <a:ext cx="11748655" cy="581891"/>
          </a:xfrm>
        </p:spPr>
        <p:txBody>
          <a:bodyPr>
            <a:normAutofit fontScale="90000"/>
          </a:bodyPr>
          <a:lstStyle/>
          <a:p>
            <a:r>
              <a:rPr lang="en-US" dirty="0">
                <a:latin typeface="Times New Roman" panose="02020603050405020304" pitchFamily="18" charset="0"/>
                <a:cs typeface="Times New Roman" panose="02020603050405020304" pitchFamily="18" charset="0"/>
              </a:rPr>
              <a:t>Method Overloading</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80109" y="886690"/>
            <a:ext cx="11748655" cy="5777345"/>
          </a:xfrm>
        </p:spPr>
        <p:txBody>
          <a:bodyPr>
            <a:normAutofit fontScale="92500" lnSpcReduction="20000"/>
          </a:bodyPr>
          <a:lstStyle/>
          <a:p>
            <a:pPr marL="0" indent="0">
              <a:buNone/>
            </a:pPr>
            <a:r>
              <a:rPr lang="en-US" dirty="0">
                <a:latin typeface="Times New Roman" panose="02020603050405020304" pitchFamily="18" charset="0"/>
                <a:cs typeface="Times New Roman" panose="02020603050405020304" pitchFamily="18" charset="0"/>
              </a:rPr>
              <a:t>Two or more methods have the same name but different numbers of parameters or different types of parameters, or both. These methods are called overloaded methods and this is called method overloading. </a:t>
            </a:r>
          </a:p>
          <a:p>
            <a:pPr marL="0" indent="0">
              <a:buNone/>
            </a:pPr>
            <a:r>
              <a:rPr lang="en-US" dirty="0">
                <a:latin typeface="Times New Roman" panose="02020603050405020304" pitchFamily="18" charset="0"/>
                <a:cs typeface="Times New Roman" panose="02020603050405020304" pitchFamily="18" charset="0"/>
              </a:rPr>
              <a:t>The problem with method overloading in Python is that we may overload the methods but can only use the latest defined method.</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err="1">
                <a:latin typeface="Times New Roman" panose="02020603050405020304" pitchFamily="18" charset="0"/>
                <a:cs typeface="Times New Roman" panose="02020603050405020304" pitchFamily="18" charset="0"/>
              </a:rPr>
              <a:t>def</a:t>
            </a:r>
            <a:r>
              <a:rPr lang="en-US" dirty="0">
                <a:latin typeface="Times New Roman" panose="02020603050405020304" pitchFamily="18" charset="0"/>
                <a:cs typeface="Times New Roman" panose="02020603050405020304" pitchFamily="18" charset="0"/>
              </a:rPr>
              <a:t> product(a, b):</a:t>
            </a:r>
          </a:p>
          <a:p>
            <a:pPr marL="0" indent="0">
              <a:buNone/>
            </a:pPr>
            <a:r>
              <a:rPr lang="en-US" dirty="0">
                <a:latin typeface="Times New Roman" panose="02020603050405020304" pitchFamily="18" charset="0"/>
                <a:cs typeface="Times New Roman" panose="02020603050405020304" pitchFamily="18" charset="0"/>
              </a:rPr>
              <a:t>    p = a * b</a:t>
            </a:r>
          </a:p>
          <a:p>
            <a:pPr marL="0" indent="0">
              <a:buNone/>
            </a:pPr>
            <a:r>
              <a:rPr lang="en-US" dirty="0">
                <a:latin typeface="Times New Roman" panose="02020603050405020304" pitchFamily="18" charset="0"/>
                <a:cs typeface="Times New Roman" panose="02020603050405020304" pitchFamily="18" charset="0"/>
              </a:rPr>
              <a:t>    print(p)</a:t>
            </a:r>
          </a:p>
          <a:p>
            <a:pPr marL="0" indent="0">
              <a:buNone/>
            </a:pPr>
            <a:r>
              <a:rPr lang="en-US" dirty="0">
                <a:latin typeface="Times New Roman" panose="02020603050405020304" pitchFamily="18" charset="0"/>
                <a:cs typeface="Times New Roman" panose="02020603050405020304" pitchFamily="18" charset="0"/>
              </a:rPr>
              <a:t> </a:t>
            </a:r>
          </a:p>
          <a:p>
            <a:pPr marL="0" indent="0">
              <a:buNone/>
            </a:pPr>
            <a:r>
              <a:rPr lang="en-US" dirty="0" err="1">
                <a:latin typeface="Times New Roman" panose="02020603050405020304" pitchFamily="18" charset="0"/>
                <a:cs typeface="Times New Roman" panose="02020603050405020304" pitchFamily="18" charset="0"/>
              </a:rPr>
              <a:t>def</a:t>
            </a:r>
            <a:r>
              <a:rPr lang="en-US" dirty="0">
                <a:latin typeface="Times New Roman" panose="02020603050405020304" pitchFamily="18" charset="0"/>
                <a:cs typeface="Times New Roman" panose="02020603050405020304" pitchFamily="18" charset="0"/>
              </a:rPr>
              <a:t> product(a, b, c):</a:t>
            </a:r>
          </a:p>
          <a:p>
            <a:pPr marL="0" indent="0">
              <a:buNone/>
            </a:pPr>
            <a:r>
              <a:rPr lang="en-US" dirty="0">
                <a:latin typeface="Times New Roman" panose="02020603050405020304" pitchFamily="18" charset="0"/>
                <a:cs typeface="Times New Roman" panose="02020603050405020304" pitchFamily="18" charset="0"/>
              </a:rPr>
              <a:t>    p = a * b*c</a:t>
            </a:r>
          </a:p>
          <a:p>
            <a:pPr marL="0" indent="0">
              <a:buNone/>
            </a:pPr>
            <a:r>
              <a:rPr lang="en-US" dirty="0">
                <a:latin typeface="Times New Roman" panose="02020603050405020304" pitchFamily="18" charset="0"/>
                <a:cs typeface="Times New Roman" panose="02020603050405020304" pitchFamily="18" charset="0"/>
              </a:rPr>
              <a:t>    print(p)</a:t>
            </a:r>
          </a:p>
          <a:p>
            <a:pPr marL="0" indent="0">
              <a:buNone/>
            </a:pPr>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product(4, 5, 5)</a:t>
            </a:r>
          </a:p>
        </p:txBody>
      </p:sp>
    </p:spTree>
    <p:extLst>
      <p:ext uri="{BB962C8B-B14F-4D97-AF65-F5344CB8AC3E}">
        <p14:creationId xmlns:p14="http://schemas.microsoft.com/office/powerpoint/2010/main" val="3574709430"/>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109" y="180109"/>
            <a:ext cx="11748655" cy="581891"/>
          </a:xfrm>
        </p:spPr>
        <p:txBody>
          <a:bodyPr>
            <a:normAutofit fontScale="90000"/>
          </a:bodyPr>
          <a:lstStyle/>
          <a:p>
            <a:r>
              <a:rPr lang="en-US" dirty="0">
                <a:latin typeface="Times New Roman" panose="02020603050405020304" pitchFamily="18" charset="0"/>
                <a:cs typeface="Times New Roman" panose="02020603050405020304" pitchFamily="18" charset="0"/>
              </a:rPr>
              <a:t>Duck Typing</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80109" y="886690"/>
            <a:ext cx="11748655" cy="5777345"/>
          </a:xfrm>
        </p:spPr>
        <p:txBody>
          <a:bodyPr>
            <a:normAutofit/>
          </a:bodyPr>
          <a:lstStyle/>
          <a:p>
            <a:pPr marL="0" indent="0">
              <a:buNone/>
            </a:pPr>
            <a:r>
              <a:rPr lang="en-US" dirty="0">
                <a:latin typeface="Times New Roman" panose="02020603050405020304" pitchFamily="18" charset="0"/>
                <a:cs typeface="Times New Roman" panose="02020603050405020304" pitchFamily="18" charset="0"/>
              </a:rPr>
              <a:t>Duck Typing is a type system used in dynamic languages. For example, Python, Perl, Ruby, PHP, </a:t>
            </a:r>
            <a:r>
              <a:rPr lang="en-US" dirty="0" err="1">
                <a:latin typeface="Times New Roman" panose="02020603050405020304" pitchFamily="18" charset="0"/>
                <a:cs typeface="Times New Roman" panose="02020603050405020304" pitchFamily="18" charset="0"/>
              </a:rPr>
              <a:t>Javascript</a:t>
            </a:r>
            <a:r>
              <a:rPr lang="en-US" dirty="0">
                <a:latin typeface="Times New Roman" panose="02020603050405020304" pitchFamily="18" charset="0"/>
                <a:cs typeface="Times New Roman" panose="02020603050405020304" pitchFamily="18" charset="0"/>
              </a:rPr>
              <a:t>, etc. where the type or the class of an object is less important than the method it defines. Using Duck Typing, we do not check types at all. Instead, we check for the presence of a given method or attribute.</a:t>
            </a:r>
          </a:p>
          <a:p>
            <a:pPr marL="0" indent="0">
              <a:buNone/>
            </a:pPr>
            <a:r>
              <a:rPr lang="en-US" dirty="0">
                <a:latin typeface="Times New Roman" panose="02020603050405020304" pitchFamily="18" charset="0"/>
                <a:cs typeface="Times New Roman" panose="02020603050405020304" pitchFamily="18" charset="0"/>
              </a:rPr>
              <a:t>class </a:t>
            </a:r>
            <a:r>
              <a:rPr lang="en-US" dirty="0" err="1">
                <a:latin typeface="Times New Roman" panose="02020603050405020304" pitchFamily="18" charset="0"/>
                <a:cs typeface="Times New Roman" panose="02020603050405020304" pitchFamily="18" charset="0"/>
              </a:rPr>
              <a:t>Specialstring</a:t>
            </a:r>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def</a:t>
            </a:r>
            <a:r>
              <a:rPr lang="en-US" dirty="0">
                <a:latin typeface="Times New Roman" panose="02020603050405020304" pitchFamily="18" charset="0"/>
                <a:cs typeface="Times New Roman" panose="02020603050405020304" pitchFamily="18" charset="0"/>
              </a:rPr>
              <a:t> __</a:t>
            </a:r>
            <a:r>
              <a:rPr lang="en-US" dirty="0" err="1">
                <a:latin typeface="Times New Roman" panose="02020603050405020304" pitchFamily="18" charset="0"/>
                <a:cs typeface="Times New Roman" panose="02020603050405020304" pitchFamily="18" charset="0"/>
              </a:rPr>
              <a:t>len</a:t>
            </a:r>
            <a:r>
              <a:rPr lang="en-US" dirty="0">
                <a:latin typeface="Times New Roman" panose="02020603050405020304" pitchFamily="18" charset="0"/>
                <a:cs typeface="Times New Roman" panose="02020603050405020304" pitchFamily="18" charset="0"/>
              </a:rPr>
              <a:t>__(self): </a:t>
            </a:r>
          </a:p>
          <a:p>
            <a:pPr marL="0" indent="0">
              <a:buNone/>
            </a:pPr>
            <a:r>
              <a:rPr lang="en-US" dirty="0">
                <a:latin typeface="Times New Roman" panose="02020603050405020304" pitchFamily="18" charset="0"/>
                <a:cs typeface="Times New Roman" panose="02020603050405020304" pitchFamily="18" charset="0"/>
              </a:rPr>
              <a:t>        return 21</a:t>
            </a:r>
          </a:p>
          <a:p>
            <a:pPr marL="0" indent="0">
              <a:buNone/>
            </a:pPr>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if __name__ == "__main__": </a:t>
            </a:r>
          </a:p>
          <a:p>
            <a:pPr marL="0" indent="0">
              <a:buNone/>
            </a:pPr>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    string = </a:t>
            </a:r>
            <a:r>
              <a:rPr lang="en-US" dirty="0" err="1">
                <a:latin typeface="Times New Roman" panose="02020603050405020304" pitchFamily="18" charset="0"/>
                <a:cs typeface="Times New Roman" panose="02020603050405020304" pitchFamily="18" charset="0"/>
              </a:rPr>
              <a:t>Specialstring</a:t>
            </a:r>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    print(</a:t>
            </a:r>
            <a:r>
              <a:rPr lang="en-US" dirty="0" err="1">
                <a:latin typeface="Times New Roman" panose="02020603050405020304" pitchFamily="18" charset="0"/>
                <a:cs typeface="Times New Roman" panose="02020603050405020304" pitchFamily="18" charset="0"/>
              </a:rPr>
              <a:t>len</a:t>
            </a:r>
            <a:r>
              <a:rPr lang="en-US" dirty="0">
                <a:latin typeface="Times New Roman" panose="02020603050405020304" pitchFamily="18" charset="0"/>
                <a:cs typeface="Times New Roman" panose="02020603050405020304" pitchFamily="18" charset="0"/>
              </a:rPr>
              <a:t>(string)) </a:t>
            </a:r>
          </a:p>
        </p:txBody>
      </p:sp>
    </p:spTree>
    <p:extLst>
      <p:ext uri="{BB962C8B-B14F-4D97-AF65-F5344CB8AC3E}">
        <p14:creationId xmlns:p14="http://schemas.microsoft.com/office/powerpoint/2010/main" val="783194296"/>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109" y="180109"/>
            <a:ext cx="11748655" cy="581891"/>
          </a:xfrm>
        </p:spPr>
        <p:txBody>
          <a:bodyPr>
            <a:normAutofit fontScale="90000"/>
          </a:bodyPr>
          <a:lstStyle/>
          <a:p>
            <a:r>
              <a:rPr lang="en-IN" dirty="0">
                <a:latin typeface="Times New Roman" panose="02020603050405020304" pitchFamily="18" charset="0"/>
                <a:cs typeface="Times New Roman" panose="02020603050405020304" pitchFamily="18" charset="0"/>
              </a:rPr>
              <a:t>Method Overriding in Python</a:t>
            </a:r>
          </a:p>
        </p:txBody>
      </p:sp>
      <p:sp>
        <p:nvSpPr>
          <p:cNvPr id="3" name="Content Placeholder 2"/>
          <p:cNvSpPr>
            <a:spLocks noGrp="1"/>
          </p:cNvSpPr>
          <p:nvPr>
            <p:ph idx="1"/>
          </p:nvPr>
        </p:nvSpPr>
        <p:spPr>
          <a:xfrm>
            <a:off x="180109" y="886690"/>
            <a:ext cx="11748655" cy="5777345"/>
          </a:xfrm>
        </p:spPr>
        <p:txBody>
          <a:bodyPr/>
          <a:lstStyle/>
          <a:p>
            <a:pPr marL="0" indent="0">
              <a:buNone/>
            </a:pPr>
            <a:r>
              <a:rPr lang="en-US" dirty="0">
                <a:latin typeface="Times New Roman" panose="02020603050405020304" pitchFamily="18" charset="0"/>
                <a:cs typeface="Times New Roman" panose="02020603050405020304" pitchFamily="18" charset="0"/>
              </a:rPr>
              <a:t>Method overriding is an ability of any object-oriented programming language that allows a subclass or child class to provide a specific implementation of a method that is already provided by one of its super-classes or parent classes. </a:t>
            </a:r>
          </a:p>
          <a:p>
            <a:pPr marL="0" indent="0">
              <a:buNone/>
            </a:pPr>
            <a:r>
              <a:rPr lang="en-US" dirty="0">
                <a:latin typeface="Times New Roman" panose="02020603050405020304" pitchFamily="18" charset="0"/>
                <a:cs typeface="Times New Roman" panose="02020603050405020304" pitchFamily="18" charset="0"/>
              </a:rPr>
              <a:t>When a method in a subclass has the same name, same parameters or signature and same return type(or sub-type) as a method in its super-class, then the method in the subclass is said to override the method in the super-class.</a:t>
            </a:r>
          </a:p>
          <a:p>
            <a:pPr marL="0" indent="0">
              <a:buNone/>
            </a:pP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1593274" y="3532909"/>
            <a:ext cx="8520544" cy="3255816"/>
          </a:xfrm>
          <a:prstGeom prst="rect">
            <a:avLst/>
          </a:prstGeom>
        </p:spPr>
      </p:pic>
    </p:spTree>
    <p:extLst>
      <p:ext uri="{BB962C8B-B14F-4D97-AF65-F5344CB8AC3E}">
        <p14:creationId xmlns:p14="http://schemas.microsoft.com/office/powerpoint/2010/main" val="3915787925"/>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109" y="180109"/>
            <a:ext cx="11748655" cy="581891"/>
          </a:xfrm>
        </p:spPr>
        <p:txBody>
          <a:bodyPr>
            <a:normAutofit fontScale="90000"/>
          </a:bodyPr>
          <a:lstStyle/>
          <a:p>
            <a:r>
              <a:rPr lang="en-US" dirty="0">
                <a:latin typeface="Times New Roman" panose="02020603050405020304" pitchFamily="18" charset="0"/>
                <a:cs typeface="Times New Roman" panose="02020603050405020304" pitchFamily="18" charset="0"/>
              </a:rPr>
              <a:t>The Super Function</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80109" y="886690"/>
            <a:ext cx="11748655" cy="5777345"/>
          </a:xfrm>
        </p:spPr>
        <p:txBody>
          <a:bodyPr/>
          <a:lstStyle/>
          <a:p>
            <a:pPr marL="0" indent="0">
              <a:buNone/>
            </a:pPr>
            <a:r>
              <a:rPr lang="en-US" dirty="0">
                <a:latin typeface="Times New Roman" panose="02020603050405020304" pitchFamily="18" charset="0"/>
                <a:cs typeface="Times New Roman" panose="02020603050405020304" pitchFamily="18" charset="0"/>
              </a:rPr>
              <a:t>In Python, the super() function is used to refer to the parent class or superclass. It allows you to call methods defined in the superclass from the subclass, enabling you to extend and customize the functionality inherited from the parent class.</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Syntax of super() in Python</a:t>
            </a:r>
          </a:p>
          <a:p>
            <a:pPr marL="0" indent="0">
              <a:buNone/>
            </a:pPr>
            <a:r>
              <a:rPr lang="en-US" dirty="0">
                <a:latin typeface="Times New Roman" panose="02020603050405020304" pitchFamily="18" charset="0"/>
                <a:cs typeface="Times New Roman" panose="02020603050405020304" pitchFamily="18" charset="0"/>
              </a:rPr>
              <a:t>Syntax: super()</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Return : Return a proxy object which represents the parent’s class.</a:t>
            </a:r>
          </a:p>
        </p:txBody>
      </p:sp>
    </p:spTree>
    <p:extLst>
      <p:ext uri="{BB962C8B-B14F-4D97-AF65-F5344CB8AC3E}">
        <p14:creationId xmlns:p14="http://schemas.microsoft.com/office/powerpoint/2010/main" val="3039295181"/>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0109" y="221674"/>
            <a:ext cx="11748655" cy="6442362"/>
          </a:xfrm>
        </p:spPr>
        <p:txBody>
          <a:bodyPr>
            <a:normAutofit fontScale="77500" lnSpcReduction="20000"/>
          </a:bodyPr>
          <a:lstStyle/>
          <a:p>
            <a:pPr marL="0" indent="0">
              <a:buNone/>
            </a:pPr>
            <a:r>
              <a:rPr lang="en-US" dirty="0">
                <a:latin typeface="Times New Roman" panose="02020603050405020304" pitchFamily="18" charset="0"/>
                <a:cs typeface="Times New Roman" panose="02020603050405020304" pitchFamily="18" charset="0"/>
              </a:rPr>
              <a:t>class </a:t>
            </a:r>
            <a:r>
              <a:rPr lang="en-US" dirty="0" err="1">
                <a:latin typeface="Times New Roman" panose="02020603050405020304" pitchFamily="18" charset="0"/>
                <a:cs typeface="Times New Roman" panose="02020603050405020304" pitchFamily="18" charset="0"/>
              </a:rPr>
              <a:t>Emp</a:t>
            </a: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def</a:t>
            </a:r>
            <a:r>
              <a:rPr lang="en-US" dirty="0">
                <a:latin typeface="Times New Roman" panose="02020603050405020304" pitchFamily="18" charset="0"/>
                <a:cs typeface="Times New Roman" panose="02020603050405020304" pitchFamily="18" charset="0"/>
              </a:rPr>
              <a:t> __</a:t>
            </a:r>
            <a:r>
              <a:rPr lang="en-US" dirty="0" err="1">
                <a:latin typeface="Times New Roman" panose="02020603050405020304" pitchFamily="18" charset="0"/>
                <a:cs typeface="Times New Roman" panose="02020603050405020304" pitchFamily="18" charset="0"/>
              </a:rPr>
              <a:t>init</a:t>
            </a:r>
            <a:r>
              <a:rPr lang="en-US" dirty="0">
                <a:latin typeface="Times New Roman" panose="02020603050405020304" pitchFamily="18" charset="0"/>
                <a:cs typeface="Times New Roman" panose="02020603050405020304" pitchFamily="18" charset="0"/>
              </a:rPr>
              <a:t>__(self, id, name, Add):</a:t>
            </a:r>
          </a:p>
          <a:p>
            <a:pPr marL="0" indent="0">
              <a:buNone/>
            </a:pPr>
            <a:r>
              <a:rPr lang="en-US" dirty="0">
                <a:latin typeface="Times New Roman" panose="02020603050405020304" pitchFamily="18" charset="0"/>
                <a:cs typeface="Times New Roman" panose="02020603050405020304" pitchFamily="18" charset="0"/>
              </a:rPr>
              <a:t>        self.id = id</a:t>
            </a:r>
          </a:p>
          <a:p>
            <a:pPr marL="0" indent="0">
              <a:buNone/>
            </a:pPr>
            <a:r>
              <a:rPr lang="en-US" dirty="0">
                <a:latin typeface="Times New Roman" panose="02020603050405020304" pitchFamily="18" charset="0"/>
                <a:cs typeface="Times New Roman" panose="02020603050405020304" pitchFamily="18" charset="0"/>
              </a:rPr>
              <a:t>        self.name = name</a:t>
            </a:r>
          </a:p>
          <a:p>
            <a:pPr marL="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self.Add</a:t>
            </a:r>
            <a:r>
              <a:rPr lang="en-US" dirty="0">
                <a:latin typeface="Times New Roman" panose="02020603050405020304" pitchFamily="18" charset="0"/>
                <a:cs typeface="Times New Roman" panose="02020603050405020304" pitchFamily="18" charset="0"/>
              </a:rPr>
              <a:t> = Add</a:t>
            </a:r>
          </a:p>
          <a:p>
            <a:pPr marL="0" indent="0">
              <a:buNone/>
            </a:pPr>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 Class freelancer inherits EMP</a:t>
            </a:r>
          </a:p>
          <a:p>
            <a:pPr marL="0" indent="0">
              <a:buNone/>
            </a:pPr>
            <a:r>
              <a:rPr lang="en-US" dirty="0">
                <a:latin typeface="Times New Roman" panose="02020603050405020304" pitchFamily="18" charset="0"/>
                <a:cs typeface="Times New Roman" panose="02020603050405020304" pitchFamily="18" charset="0"/>
              </a:rPr>
              <a:t>class Freelance(</a:t>
            </a:r>
            <a:r>
              <a:rPr lang="en-US" dirty="0" err="1">
                <a:latin typeface="Times New Roman" panose="02020603050405020304" pitchFamily="18" charset="0"/>
                <a:cs typeface="Times New Roman" panose="02020603050405020304" pitchFamily="18" charset="0"/>
              </a:rPr>
              <a:t>Emp</a:t>
            </a: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def</a:t>
            </a:r>
            <a:r>
              <a:rPr lang="en-US" dirty="0">
                <a:latin typeface="Times New Roman" panose="02020603050405020304" pitchFamily="18" charset="0"/>
                <a:cs typeface="Times New Roman" panose="02020603050405020304" pitchFamily="18" charset="0"/>
              </a:rPr>
              <a:t> __</a:t>
            </a:r>
            <a:r>
              <a:rPr lang="en-US" dirty="0" err="1">
                <a:latin typeface="Times New Roman" panose="02020603050405020304" pitchFamily="18" charset="0"/>
                <a:cs typeface="Times New Roman" panose="02020603050405020304" pitchFamily="18" charset="0"/>
              </a:rPr>
              <a:t>init</a:t>
            </a:r>
            <a:r>
              <a:rPr lang="en-US" dirty="0">
                <a:latin typeface="Times New Roman" panose="02020603050405020304" pitchFamily="18" charset="0"/>
                <a:cs typeface="Times New Roman" panose="02020603050405020304" pitchFamily="18" charset="0"/>
              </a:rPr>
              <a:t>__(self, id, name, Add, Emails):</a:t>
            </a:r>
          </a:p>
          <a:p>
            <a:pPr marL="0" indent="0">
              <a:buNone/>
            </a:pPr>
            <a:r>
              <a:rPr lang="en-US" dirty="0">
                <a:latin typeface="Times New Roman" panose="02020603050405020304" pitchFamily="18" charset="0"/>
                <a:cs typeface="Times New Roman" panose="02020603050405020304" pitchFamily="18" charset="0"/>
              </a:rPr>
              <a:t>        super().__</a:t>
            </a:r>
            <a:r>
              <a:rPr lang="en-US" dirty="0" err="1">
                <a:latin typeface="Times New Roman" panose="02020603050405020304" pitchFamily="18" charset="0"/>
                <a:cs typeface="Times New Roman" panose="02020603050405020304" pitchFamily="18" charset="0"/>
              </a:rPr>
              <a:t>init</a:t>
            </a:r>
            <a:r>
              <a:rPr lang="en-US" dirty="0">
                <a:latin typeface="Times New Roman" panose="02020603050405020304" pitchFamily="18" charset="0"/>
                <a:cs typeface="Times New Roman" panose="02020603050405020304" pitchFamily="18" charset="0"/>
              </a:rPr>
              <a:t>__(id, name, Add)</a:t>
            </a:r>
          </a:p>
          <a:p>
            <a:pPr marL="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self.Emails</a:t>
            </a:r>
            <a:r>
              <a:rPr lang="en-US" dirty="0">
                <a:latin typeface="Times New Roman" panose="02020603050405020304" pitchFamily="18" charset="0"/>
                <a:cs typeface="Times New Roman" panose="02020603050405020304" pitchFamily="18" charset="0"/>
              </a:rPr>
              <a:t> = Emails</a:t>
            </a:r>
          </a:p>
          <a:p>
            <a:pPr marL="0" indent="0">
              <a:buNone/>
            </a:pPr>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Emp_1 = Freelance(103, "</a:t>
            </a:r>
            <a:r>
              <a:rPr lang="en-US" dirty="0" err="1">
                <a:latin typeface="Times New Roman" panose="02020603050405020304" pitchFamily="18" charset="0"/>
                <a:cs typeface="Times New Roman" panose="02020603050405020304" pitchFamily="18" charset="0"/>
              </a:rPr>
              <a:t>Suraj</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gupta</a:t>
            </a:r>
            <a:r>
              <a:rPr lang="en-US" dirty="0">
                <a:latin typeface="Times New Roman" panose="02020603050405020304" pitchFamily="18" charset="0"/>
                <a:cs typeface="Times New Roman" panose="02020603050405020304" pitchFamily="18" charset="0"/>
              </a:rPr>
              <a:t>", "Noida" , "</a:t>
            </a:r>
            <a:r>
              <a:rPr lang="en-US" dirty="0" err="1">
                <a:latin typeface="Times New Roman" panose="02020603050405020304" pitchFamily="18" charset="0"/>
                <a:cs typeface="Times New Roman" panose="02020603050405020304" pitchFamily="18" charset="0"/>
              </a:rPr>
              <a:t>KKK@gmails</a:t>
            </a: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print('The ID is:', Emp_1.id)</a:t>
            </a:r>
          </a:p>
          <a:p>
            <a:pPr marL="0" indent="0">
              <a:buNone/>
            </a:pPr>
            <a:r>
              <a:rPr lang="en-US" dirty="0">
                <a:latin typeface="Times New Roman" panose="02020603050405020304" pitchFamily="18" charset="0"/>
                <a:cs typeface="Times New Roman" panose="02020603050405020304" pitchFamily="18" charset="0"/>
              </a:rPr>
              <a:t>print('The Name is:', Emp_1.name)</a:t>
            </a:r>
          </a:p>
          <a:p>
            <a:pPr marL="0" indent="0">
              <a:buNone/>
            </a:pPr>
            <a:r>
              <a:rPr lang="en-US" dirty="0">
                <a:latin typeface="Times New Roman" panose="02020603050405020304" pitchFamily="18" charset="0"/>
                <a:cs typeface="Times New Roman" panose="02020603050405020304" pitchFamily="18" charset="0"/>
              </a:rPr>
              <a:t>print('The Address is:', Emp_1.Add)</a:t>
            </a:r>
          </a:p>
          <a:p>
            <a:pPr marL="0" indent="0">
              <a:buNone/>
            </a:pPr>
            <a:r>
              <a:rPr lang="en-US" dirty="0">
                <a:latin typeface="Times New Roman" panose="02020603050405020304" pitchFamily="18" charset="0"/>
                <a:cs typeface="Times New Roman" panose="02020603050405020304" pitchFamily="18" charset="0"/>
              </a:rPr>
              <a:t>print('The Emails is:', Emp_1.Emails)</a:t>
            </a:r>
          </a:p>
        </p:txBody>
      </p:sp>
    </p:spTree>
    <p:extLst>
      <p:ext uri="{BB962C8B-B14F-4D97-AF65-F5344CB8AC3E}">
        <p14:creationId xmlns:p14="http://schemas.microsoft.com/office/powerpoint/2010/main" val="757136987"/>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fontScale="92500" lnSpcReduction="10000"/>
          </a:bodyPr>
          <a:lstStyle/>
          <a:p>
            <a:pPr marL="0" indent="0">
              <a:buNone/>
            </a:pPr>
            <a:r>
              <a:rPr lang="en-US" b="1" dirty="0">
                <a:latin typeface="Times New Roman" panose="02020603050405020304" pitchFamily="18" charset="0"/>
                <a:cs typeface="Times New Roman" panose="02020603050405020304" pitchFamily="18" charset="0"/>
              </a:rPr>
              <a:t>Operator Overloading:</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Operator overloading is a feature in object-oriented programming that allows operators such as +, -, *, /, etc., to be redefined for user-defined types. </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This means that the same operator can be used to perform different operations depending on the context in which it is used.</a:t>
            </a:r>
          </a:p>
          <a:p>
            <a:pPr marL="0" indent="0">
              <a:buNone/>
            </a:pPr>
            <a:r>
              <a:rPr lang="en-US" b="1" dirty="0">
                <a:latin typeface="Times New Roman" panose="02020603050405020304" pitchFamily="18" charset="0"/>
                <a:cs typeface="Times New Roman" panose="02020603050405020304" pitchFamily="18" charset="0"/>
              </a:rPr>
              <a:t>Example:</a:t>
            </a:r>
          </a:p>
          <a:p>
            <a:pPr marL="0" indent="0">
              <a:buNone/>
            </a:pPr>
            <a:r>
              <a:rPr lang="en-US" dirty="0">
                <a:latin typeface="Times New Roman" panose="02020603050405020304" pitchFamily="18" charset="0"/>
                <a:cs typeface="Times New Roman" panose="02020603050405020304" pitchFamily="18" charset="0"/>
              </a:rPr>
              <a:t>print(1 + 2)				output-3</a:t>
            </a:r>
          </a:p>
          <a:p>
            <a:pPr marL="0" indent="0">
              <a:buNone/>
            </a:pPr>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 concatenate two strings</a:t>
            </a:r>
          </a:p>
          <a:p>
            <a:pPr marL="0" indent="0">
              <a:buNone/>
            </a:pPr>
            <a:r>
              <a:rPr lang="en-US" dirty="0">
                <a:latin typeface="Times New Roman" panose="02020603050405020304" pitchFamily="18" charset="0"/>
                <a:cs typeface="Times New Roman" panose="02020603050405020304" pitchFamily="18" charset="0"/>
              </a:rPr>
              <a:t>print("</a:t>
            </a:r>
            <a:r>
              <a:rPr lang="en-US" dirty="0" err="1">
                <a:latin typeface="Times New Roman" panose="02020603050405020304" pitchFamily="18" charset="0"/>
                <a:cs typeface="Times New Roman" panose="02020603050405020304" pitchFamily="18" charset="0"/>
              </a:rPr>
              <a:t>Geeks"+"For</a:t>
            </a:r>
            <a:r>
              <a:rPr lang="en-US" dirty="0">
                <a:latin typeface="Times New Roman" panose="02020603050405020304" pitchFamily="18" charset="0"/>
                <a:cs typeface="Times New Roman" panose="02020603050405020304" pitchFamily="18" charset="0"/>
              </a:rPr>
              <a:t>")		output-</a:t>
            </a:r>
            <a:r>
              <a:rPr lang="en-US" dirty="0" err="1">
                <a:latin typeface="Times New Roman" panose="02020603050405020304" pitchFamily="18" charset="0"/>
                <a:cs typeface="Times New Roman" panose="02020603050405020304" pitchFamily="18" charset="0"/>
              </a:rPr>
              <a:t>GeeksFor</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 Product two numbers</a:t>
            </a:r>
          </a:p>
          <a:p>
            <a:pPr marL="0" indent="0">
              <a:buNone/>
            </a:pPr>
            <a:r>
              <a:rPr lang="en-US" dirty="0">
                <a:latin typeface="Times New Roman" panose="02020603050405020304" pitchFamily="18" charset="0"/>
                <a:cs typeface="Times New Roman" panose="02020603050405020304" pitchFamily="18" charset="0"/>
              </a:rPr>
              <a:t>print(3 * 4)				output-12</a:t>
            </a:r>
          </a:p>
          <a:p>
            <a:pPr marL="0" indent="0">
              <a:buNone/>
            </a:pPr>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 Repeat the String</a:t>
            </a:r>
          </a:p>
          <a:p>
            <a:pPr marL="0" indent="0">
              <a:buNone/>
            </a:pPr>
            <a:r>
              <a:rPr lang="en-US" dirty="0">
                <a:latin typeface="Times New Roman" panose="02020603050405020304" pitchFamily="18" charset="0"/>
                <a:cs typeface="Times New Roman" panose="02020603050405020304" pitchFamily="18" charset="0"/>
              </a:rPr>
              <a:t>print("Geeks"*4)			output-</a:t>
            </a:r>
            <a:r>
              <a:rPr lang="en-US" dirty="0" err="1">
                <a:latin typeface="Times New Roman" panose="02020603050405020304" pitchFamily="18" charset="0"/>
                <a:cs typeface="Times New Roman" panose="02020603050405020304" pitchFamily="18" charset="0"/>
              </a:rPr>
              <a:t>GeeksGeeksGeeksGeeks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09186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8758" y="193965"/>
            <a:ext cx="11748655" cy="581891"/>
          </a:xfrm>
        </p:spPr>
        <p:txBody>
          <a:bodyPr>
            <a:normAutofit fontScale="90000"/>
          </a:bodyPr>
          <a:lstStyle/>
          <a:p>
            <a:r>
              <a:rPr lang="en-US" dirty="0">
                <a:latin typeface="Times New Roman" panose="02020603050405020304" pitchFamily="18" charset="0"/>
                <a:cs typeface="Times New Roman" panose="02020603050405020304" pitchFamily="18" charset="0"/>
              </a:rPr>
              <a:t>Precedence and Associativity</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80109" y="886690"/>
            <a:ext cx="11748655" cy="5777345"/>
          </a:xfrm>
        </p:spPr>
        <p:txBody>
          <a:bodyPr/>
          <a:lstStyle/>
          <a:p>
            <a:pPr marL="0" indent="0">
              <a:buNone/>
            </a:pPr>
            <a:r>
              <a:rPr lang="en-US" dirty="0">
                <a:latin typeface="Times New Roman" panose="02020603050405020304" pitchFamily="18" charset="0"/>
                <a:cs typeface="Times New Roman" panose="02020603050405020304" pitchFamily="18" charset="0"/>
              </a:rPr>
              <a:t>We know that an expression is a combination of operands, operators and constants.</a:t>
            </a:r>
          </a:p>
          <a:p>
            <a:pPr marL="0" indent="0">
              <a:buNone/>
            </a:pPr>
            <a:r>
              <a:rPr lang="en-US" dirty="0">
                <a:latin typeface="Times New Roman" panose="02020603050405020304" pitchFamily="18" charset="0"/>
                <a:cs typeface="Times New Roman" panose="02020603050405020304" pitchFamily="18" charset="0"/>
              </a:rPr>
              <a:t>The Python compiler must apply some rules to determine the order of execution in expressions.</a:t>
            </a:r>
          </a:p>
          <a:p>
            <a:pPr marL="0" indent="0">
              <a:buNone/>
            </a:pPr>
            <a:r>
              <a:rPr lang="en-US" dirty="0">
                <a:latin typeface="Times New Roman" panose="02020603050405020304" pitchFamily="18" charset="0"/>
                <a:cs typeface="Times New Roman" panose="02020603050405020304" pitchFamily="18" charset="0"/>
              </a:rPr>
              <a:t>			x=a*</a:t>
            </a:r>
            <a:r>
              <a:rPr lang="en-US" dirty="0" err="1">
                <a:latin typeface="Times New Roman" panose="02020603050405020304" pitchFamily="18" charset="0"/>
                <a:cs typeface="Times New Roman" panose="02020603050405020304" pitchFamily="18" charset="0"/>
              </a:rPr>
              <a:t>b+c</a:t>
            </a:r>
            <a:r>
              <a:rPr lang="en-US" dirty="0">
                <a:latin typeface="Times New Roman" panose="02020603050405020304" pitchFamily="18" charset="0"/>
                <a:cs typeface="Times New Roman" panose="02020603050405020304" pitchFamily="18" charset="0"/>
              </a:rPr>
              <a:t>*d/10</a:t>
            </a:r>
          </a:p>
          <a:p>
            <a:pPr marL="0" indent="0">
              <a:buNone/>
            </a:pPr>
            <a:r>
              <a:rPr lang="en-US" b="1" dirty="0">
                <a:latin typeface="Times New Roman" panose="02020603050405020304" pitchFamily="18" charset="0"/>
                <a:cs typeface="Times New Roman" panose="02020603050405020304" pitchFamily="18" charset="0"/>
              </a:rPr>
              <a:t>Precedence</a:t>
            </a:r>
          </a:p>
          <a:p>
            <a:pPr marL="0" indent="0">
              <a:buNone/>
            </a:pPr>
            <a:r>
              <a:rPr lang="en-US" dirty="0">
                <a:latin typeface="Times New Roman" panose="02020603050405020304" pitchFamily="18" charset="0"/>
                <a:cs typeface="Times New Roman" panose="02020603050405020304" pitchFamily="18" charset="0"/>
              </a:rPr>
              <a:t>Each operator in python has a set priority or precedence in relation to the others.</a:t>
            </a:r>
          </a:p>
          <a:p>
            <a:pPr marL="0" indent="0">
              <a:buNone/>
            </a:pPr>
            <a:r>
              <a:rPr lang="en-US" dirty="0">
                <a:latin typeface="Times New Roman" panose="02020603050405020304" pitchFamily="18" charset="0"/>
                <a:cs typeface="Times New Roman" panose="02020603050405020304" pitchFamily="18" charset="0"/>
              </a:rPr>
              <a:t>Operators with higher precedence are executed before those of a lower precedence. </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Below is the table containing the precedence of all operations in python</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10834501"/>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109" y="180109"/>
            <a:ext cx="11748655" cy="581891"/>
          </a:xfrm>
        </p:spPr>
        <p:txBody>
          <a:bodyPr>
            <a:normAutofit fontScale="90000"/>
          </a:bodyPr>
          <a:lstStyle/>
          <a:p>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80109" y="886690"/>
            <a:ext cx="11748655" cy="5777345"/>
          </a:xfrm>
        </p:spPr>
        <p:txBody>
          <a:bodyPr/>
          <a:lstStyle/>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228037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532195819"/>
              </p:ext>
            </p:extLst>
          </p:nvPr>
        </p:nvGraphicFramePr>
        <p:xfrm>
          <a:off x="179388" y="207965"/>
          <a:ext cx="11749088" cy="6267663"/>
        </p:xfrm>
        <a:graphic>
          <a:graphicData uri="http://schemas.openxmlformats.org/drawingml/2006/table">
            <a:tbl>
              <a:tblPr firstRow="1" bandRow="1">
                <a:tableStyleId>{5940675A-B579-460E-94D1-54222C63F5DA}</a:tableStyleId>
              </a:tblPr>
              <a:tblGrid>
                <a:gridCol w="2633085">
                  <a:extLst>
                    <a:ext uri="{9D8B030D-6E8A-4147-A177-3AD203B41FA5}">
                      <a16:colId xmlns:a16="http://schemas.microsoft.com/office/drawing/2014/main" val="3885569395"/>
                    </a:ext>
                  </a:extLst>
                </a:gridCol>
                <a:gridCol w="1468582">
                  <a:extLst>
                    <a:ext uri="{9D8B030D-6E8A-4147-A177-3AD203B41FA5}">
                      <a16:colId xmlns:a16="http://schemas.microsoft.com/office/drawing/2014/main" val="4096146471"/>
                    </a:ext>
                  </a:extLst>
                </a:gridCol>
                <a:gridCol w="5444836">
                  <a:extLst>
                    <a:ext uri="{9D8B030D-6E8A-4147-A177-3AD203B41FA5}">
                      <a16:colId xmlns:a16="http://schemas.microsoft.com/office/drawing/2014/main" val="3211477195"/>
                    </a:ext>
                  </a:extLst>
                </a:gridCol>
                <a:gridCol w="2202585">
                  <a:extLst>
                    <a:ext uri="{9D8B030D-6E8A-4147-A177-3AD203B41FA5}">
                      <a16:colId xmlns:a16="http://schemas.microsoft.com/office/drawing/2014/main" val="2072026943"/>
                    </a:ext>
                  </a:extLst>
                </a:gridCol>
              </a:tblGrid>
              <a:tr h="443199">
                <a:tc>
                  <a:txBody>
                    <a:bodyPr/>
                    <a:lstStyle/>
                    <a:p>
                      <a:pPr algn="ctr"/>
                      <a:r>
                        <a:rPr lang="en-US" sz="2400" dirty="0">
                          <a:latin typeface="Times New Roman" panose="02020603050405020304" pitchFamily="18" charset="0"/>
                          <a:cs typeface="Times New Roman" panose="02020603050405020304" pitchFamily="18" charset="0"/>
                        </a:rPr>
                        <a:t>Precedence Order</a:t>
                      </a:r>
                      <a:endParaRPr lang="en-IN"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a:latin typeface="Times New Roman" panose="02020603050405020304" pitchFamily="18" charset="0"/>
                          <a:cs typeface="Times New Roman" panose="02020603050405020304" pitchFamily="18" charset="0"/>
                        </a:rPr>
                        <a:t>Operator</a:t>
                      </a:r>
                      <a:endParaRPr lang="en-IN"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a:latin typeface="Times New Roman" panose="02020603050405020304" pitchFamily="18" charset="0"/>
                          <a:cs typeface="Times New Roman" panose="02020603050405020304" pitchFamily="18" charset="0"/>
                        </a:rPr>
                        <a:t>Name</a:t>
                      </a:r>
                      <a:endParaRPr lang="en-IN"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a:latin typeface="Times New Roman" panose="02020603050405020304" pitchFamily="18" charset="0"/>
                          <a:cs typeface="Times New Roman" panose="02020603050405020304" pitchFamily="18" charset="0"/>
                        </a:rPr>
                        <a:t>Associativity</a:t>
                      </a:r>
                      <a:endParaRPr lang="en-IN"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081127407"/>
                  </a:ext>
                </a:extLst>
              </a:tr>
              <a:tr h="645607">
                <a:tc>
                  <a:txBody>
                    <a:bodyPr/>
                    <a:lstStyle/>
                    <a:p>
                      <a:pPr algn="ctr"/>
                      <a:r>
                        <a:rPr lang="en-US" sz="2400" dirty="0">
                          <a:latin typeface="Times New Roman" panose="02020603050405020304" pitchFamily="18" charset="0"/>
                          <a:cs typeface="Times New Roman" panose="02020603050405020304" pitchFamily="18" charset="0"/>
                        </a:rPr>
                        <a:t>1</a:t>
                      </a:r>
                      <a:endParaRPr lang="en-IN"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err="1">
                          <a:latin typeface="Times New Roman" panose="02020603050405020304" pitchFamily="18" charset="0"/>
                          <a:cs typeface="Times New Roman" panose="02020603050405020304" pitchFamily="18" charset="0"/>
                        </a:rPr>
                        <a:t>Paranthisis</a:t>
                      </a:r>
                      <a:endParaRPr lang="en-IN"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a:latin typeface="Times New Roman" panose="02020603050405020304" pitchFamily="18" charset="0"/>
                          <a:cs typeface="Times New Roman" panose="02020603050405020304" pitchFamily="18" charset="0"/>
                        </a:rPr>
                        <a:t>Left to Right</a:t>
                      </a:r>
                      <a:endParaRPr lang="en-IN"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61158302"/>
                  </a:ext>
                </a:extLst>
              </a:tr>
              <a:tr h="645607">
                <a:tc>
                  <a:txBody>
                    <a:bodyPr/>
                    <a:lstStyle/>
                    <a:p>
                      <a:pPr algn="ctr"/>
                      <a:r>
                        <a:rPr lang="en-US" sz="2400" dirty="0">
                          <a:latin typeface="Times New Roman" panose="02020603050405020304" pitchFamily="18" charset="0"/>
                          <a:cs typeface="Times New Roman" panose="02020603050405020304" pitchFamily="18" charset="0"/>
                        </a:rPr>
                        <a:t>2</a:t>
                      </a:r>
                      <a:endParaRPr lang="en-IN"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a:latin typeface="Times New Roman" panose="02020603050405020304" pitchFamily="18" charset="0"/>
                          <a:cs typeface="Times New Roman" panose="02020603050405020304" pitchFamily="18" charset="0"/>
                        </a:rPr>
                        <a:t>Exponent</a:t>
                      </a:r>
                      <a:endParaRPr lang="en-IN" sz="2400" dirty="0">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a:latin typeface="Times New Roman" panose="02020603050405020304" pitchFamily="18" charset="0"/>
                          <a:cs typeface="Times New Roman" panose="02020603050405020304" pitchFamily="18" charset="0"/>
                        </a:rPr>
                        <a:t>Left to Right</a:t>
                      </a:r>
                      <a:endParaRPr lang="en-IN"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42299073"/>
                  </a:ext>
                </a:extLst>
              </a:tr>
              <a:tr h="645607">
                <a:tc>
                  <a:txBody>
                    <a:bodyPr/>
                    <a:lstStyle/>
                    <a:p>
                      <a:pPr algn="ctr"/>
                      <a:r>
                        <a:rPr lang="en-US" sz="2400" dirty="0">
                          <a:latin typeface="Times New Roman" panose="02020603050405020304" pitchFamily="18" charset="0"/>
                          <a:cs typeface="Times New Roman" panose="02020603050405020304" pitchFamily="18" charset="0"/>
                        </a:rPr>
                        <a:t>3</a:t>
                      </a:r>
                      <a:endParaRPr lang="en-IN"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x,~x,-x</a:t>
                      </a:r>
                      <a:endParaRPr lang="en-IN"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a:latin typeface="Times New Roman" panose="02020603050405020304" pitchFamily="18" charset="0"/>
                          <a:cs typeface="Times New Roman" panose="02020603050405020304" pitchFamily="18" charset="0"/>
                        </a:rPr>
                        <a:t>Unary </a:t>
                      </a:r>
                      <a:r>
                        <a:rPr lang="en-US" sz="2400" dirty="0" err="1">
                          <a:latin typeface="Times New Roman" panose="02020603050405020304" pitchFamily="18" charset="0"/>
                          <a:cs typeface="Times New Roman" panose="02020603050405020304" pitchFamily="18" charset="0"/>
                        </a:rPr>
                        <a:t>Plus,Unary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Minus,Bitwise</a:t>
                      </a:r>
                      <a:r>
                        <a:rPr lang="en-US" sz="2400" dirty="0">
                          <a:latin typeface="Times New Roman" panose="02020603050405020304" pitchFamily="18" charset="0"/>
                          <a:cs typeface="Times New Roman" panose="02020603050405020304" pitchFamily="18" charset="0"/>
                        </a:rPr>
                        <a:t> NOT</a:t>
                      </a:r>
                      <a:endParaRPr lang="en-IN" sz="2400" dirty="0">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a:latin typeface="Times New Roman" panose="02020603050405020304" pitchFamily="18" charset="0"/>
                          <a:cs typeface="Times New Roman" panose="02020603050405020304" pitchFamily="18" charset="0"/>
                        </a:rPr>
                        <a:t>Left to Right</a:t>
                      </a:r>
                      <a:endParaRPr lang="en-IN"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199560040"/>
                  </a:ext>
                </a:extLst>
              </a:tr>
              <a:tr h="645607">
                <a:tc>
                  <a:txBody>
                    <a:bodyPr/>
                    <a:lstStyle/>
                    <a:p>
                      <a:pPr algn="ctr"/>
                      <a:r>
                        <a:rPr lang="en-US" sz="2400" dirty="0">
                          <a:latin typeface="Times New Roman" panose="02020603050405020304" pitchFamily="18" charset="0"/>
                          <a:cs typeface="Times New Roman" panose="02020603050405020304" pitchFamily="18" charset="0"/>
                        </a:rPr>
                        <a:t>4</a:t>
                      </a:r>
                      <a:endParaRPr lang="en-IN"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err="1">
                          <a:latin typeface="Times New Roman" panose="02020603050405020304" pitchFamily="18" charset="0"/>
                          <a:cs typeface="Times New Roman" panose="02020603050405020304" pitchFamily="18" charset="0"/>
                        </a:rPr>
                        <a:t>Multiplication,Divison</a:t>
                      </a:r>
                      <a:r>
                        <a:rPr lang="en-US" sz="2400" dirty="0">
                          <a:latin typeface="Times New Roman" panose="02020603050405020304" pitchFamily="18" charset="0"/>
                          <a:cs typeface="Times New Roman" panose="02020603050405020304" pitchFamily="18" charset="0"/>
                        </a:rPr>
                        <a:t>,</a:t>
                      </a:r>
                      <a:r>
                        <a:rPr lang="en-US" sz="2400" baseline="0" dirty="0">
                          <a:latin typeface="Times New Roman" panose="02020603050405020304" pitchFamily="18" charset="0"/>
                          <a:cs typeface="Times New Roman" panose="02020603050405020304" pitchFamily="18" charset="0"/>
                        </a:rPr>
                        <a:t> modules</a:t>
                      </a:r>
                      <a:endParaRPr lang="en-IN" sz="2400" dirty="0">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a:latin typeface="Times New Roman" panose="02020603050405020304" pitchFamily="18" charset="0"/>
                          <a:cs typeface="Times New Roman" panose="02020603050405020304" pitchFamily="18" charset="0"/>
                        </a:rPr>
                        <a:t>Left to Right</a:t>
                      </a:r>
                      <a:endParaRPr lang="en-IN"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68825728"/>
                  </a:ext>
                </a:extLst>
              </a:tr>
              <a:tr h="645607">
                <a:tc>
                  <a:txBody>
                    <a:bodyPr/>
                    <a:lstStyle/>
                    <a:p>
                      <a:pPr algn="ctr"/>
                      <a:r>
                        <a:rPr lang="en-US" sz="2400" dirty="0">
                          <a:latin typeface="Times New Roman" panose="02020603050405020304" pitchFamily="18" charset="0"/>
                          <a:cs typeface="Times New Roman" panose="02020603050405020304" pitchFamily="18" charset="0"/>
                        </a:rPr>
                        <a:t>5</a:t>
                      </a:r>
                      <a:endParaRPr lang="en-IN"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err="1">
                          <a:latin typeface="Times New Roman" panose="02020603050405020304" pitchFamily="18" charset="0"/>
                          <a:cs typeface="Times New Roman" panose="02020603050405020304" pitchFamily="18" charset="0"/>
                        </a:rPr>
                        <a:t>Addition,subtraction</a:t>
                      </a:r>
                      <a:endParaRPr lang="en-IN" sz="2400" dirty="0">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a:latin typeface="Times New Roman" panose="02020603050405020304" pitchFamily="18" charset="0"/>
                          <a:cs typeface="Times New Roman" panose="02020603050405020304" pitchFamily="18" charset="0"/>
                        </a:rPr>
                        <a:t>Left to Right</a:t>
                      </a:r>
                      <a:endParaRPr lang="en-IN"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034521348"/>
                  </a:ext>
                </a:extLst>
              </a:tr>
              <a:tr h="645607">
                <a:tc>
                  <a:txBody>
                    <a:bodyPr/>
                    <a:lstStyle/>
                    <a:p>
                      <a:pPr algn="ctr"/>
                      <a:r>
                        <a:rPr lang="en-US" sz="2400" dirty="0">
                          <a:latin typeface="Times New Roman" panose="02020603050405020304" pitchFamily="18" charset="0"/>
                          <a:cs typeface="Times New Roman" panose="02020603050405020304" pitchFamily="18" charset="0"/>
                        </a:rPr>
                        <a:t>6</a:t>
                      </a:r>
                      <a:endParaRPr lang="en-IN"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a:latin typeface="Times New Roman" panose="02020603050405020304" pitchFamily="18" charset="0"/>
                          <a:cs typeface="Times New Roman" panose="02020603050405020304" pitchFamily="18" charset="0"/>
                        </a:rPr>
                        <a:t>&gt;&gt;,&lt;&lt;</a:t>
                      </a:r>
                      <a:endParaRPr lang="en-IN"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a:latin typeface="Times New Roman" panose="02020603050405020304" pitchFamily="18" charset="0"/>
                          <a:cs typeface="Times New Roman" panose="02020603050405020304" pitchFamily="18" charset="0"/>
                        </a:rPr>
                        <a:t>Bitwise right and left shift</a:t>
                      </a:r>
                      <a:endParaRPr lang="en-IN" sz="2400" dirty="0">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a:latin typeface="Times New Roman" panose="02020603050405020304" pitchFamily="18" charset="0"/>
                          <a:cs typeface="Times New Roman" panose="02020603050405020304" pitchFamily="18" charset="0"/>
                        </a:rPr>
                        <a:t>Left to Right</a:t>
                      </a:r>
                      <a:endParaRPr lang="en-IN"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65498101"/>
                  </a:ext>
                </a:extLst>
              </a:tr>
              <a:tr h="645607">
                <a:tc>
                  <a:txBody>
                    <a:bodyPr/>
                    <a:lstStyle/>
                    <a:p>
                      <a:pPr algn="ctr"/>
                      <a:r>
                        <a:rPr lang="en-US" sz="2400" dirty="0">
                          <a:latin typeface="Times New Roman" panose="02020603050405020304" pitchFamily="18" charset="0"/>
                          <a:cs typeface="Times New Roman" panose="02020603050405020304" pitchFamily="18" charset="0"/>
                        </a:rPr>
                        <a:t>7</a:t>
                      </a:r>
                      <a:endParaRPr lang="en-IN"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a:latin typeface="Times New Roman" panose="02020603050405020304" pitchFamily="18" charset="0"/>
                          <a:cs typeface="Times New Roman" panose="02020603050405020304" pitchFamily="18" charset="0"/>
                        </a:rPr>
                        <a:t>&amp;</a:t>
                      </a:r>
                      <a:endParaRPr lang="en-IN"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a:latin typeface="Times New Roman" panose="02020603050405020304" pitchFamily="18" charset="0"/>
                          <a:cs typeface="Times New Roman" panose="02020603050405020304" pitchFamily="18" charset="0"/>
                        </a:rPr>
                        <a:t>Bitwise AND</a:t>
                      </a:r>
                      <a:endParaRPr lang="en-IN" sz="2400" dirty="0">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a:latin typeface="Times New Roman" panose="02020603050405020304" pitchFamily="18" charset="0"/>
                          <a:cs typeface="Times New Roman" panose="02020603050405020304" pitchFamily="18" charset="0"/>
                        </a:rPr>
                        <a:t>Left to Right</a:t>
                      </a:r>
                      <a:endParaRPr lang="en-IN"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135901322"/>
                  </a:ext>
                </a:extLst>
              </a:tr>
              <a:tr h="645607">
                <a:tc>
                  <a:txBody>
                    <a:bodyPr/>
                    <a:lstStyle/>
                    <a:p>
                      <a:pPr algn="ctr"/>
                      <a:r>
                        <a:rPr lang="en-US" sz="2400" dirty="0">
                          <a:latin typeface="Times New Roman" panose="02020603050405020304" pitchFamily="18" charset="0"/>
                          <a:cs typeface="Times New Roman" panose="02020603050405020304" pitchFamily="18" charset="0"/>
                        </a:rPr>
                        <a:t>8</a:t>
                      </a:r>
                      <a:endParaRPr lang="en-IN"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a:latin typeface="Times New Roman" panose="02020603050405020304" pitchFamily="18" charset="0"/>
                          <a:cs typeface="Times New Roman" panose="02020603050405020304" pitchFamily="18" charset="0"/>
                        </a:rPr>
                        <a:t>Bitwise XOR</a:t>
                      </a:r>
                      <a:endParaRPr lang="en-IN" sz="2400" dirty="0">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a:latin typeface="Times New Roman" panose="02020603050405020304" pitchFamily="18" charset="0"/>
                          <a:cs typeface="Times New Roman" panose="02020603050405020304" pitchFamily="18" charset="0"/>
                        </a:rPr>
                        <a:t>Left to Right</a:t>
                      </a:r>
                      <a:endParaRPr lang="en-IN"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629848988"/>
                  </a:ext>
                </a:extLst>
              </a:tr>
              <a:tr h="645607">
                <a:tc>
                  <a:txBody>
                    <a:bodyPr/>
                    <a:lstStyle/>
                    <a:p>
                      <a:pPr algn="ctr"/>
                      <a:r>
                        <a:rPr lang="en-US" sz="2400" dirty="0">
                          <a:latin typeface="Times New Roman" panose="02020603050405020304" pitchFamily="18" charset="0"/>
                          <a:cs typeface="Times New Roman" panose="02020603050405020304" pitchFamily="18" charset="0"/>
                        </a:rPr>
                        <a:t>9</a:t>
                      </a:r>
                      <a:endParaRPr lang="en-IN"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a:latin typeface="Times New Roman" panose="02020603050405020304" pitchFamily="18" charset="0"/>
                          <a:cs typeface="Times New Roman" panose="02020603050405020304" pitchFamily="18" charset="0"/>
                        </a:rPr>
                        <a:t>Bitwise OR</a:t>
                      </a:r>
                      <a:endParaRPr lang="en-IN" sz="2400" dirty="0">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a:latin typeface="Times New Roman" panose="02020603050405020304" pitchFamily="18" charset="0"/>
                          <a:cs typeface="Times New Roman" panose="02020603050405020304" pitchFamily="18" charset="0"/>
                        </a:rPr>
                        <a:t>Left to Right</a:t>
                      </a:r>
                      <a:endParaRPr lang="en-IN"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540539751"/>
                  </a:ext>
                </a:extLst>
              </a:tr>
            </a:tbl>
          </a:graphicData>
        </a:graphic>
      </p:graphicFrame>
    </p:spTree>
    <p:extLst>
      <p:ext uri="{BB962C8B-B14F-4D97-AF65-F5344CB8AC3E}">
        <p14:creationId xmlns:p14="http://schemas.microsoft.com/office/powerpoint/2010/main" val="21151542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109" y="180109"/>
            <a:ext cx="11748655" cy="581891"/>
          </a:xfrm>
        </p:spPr>
        <p:txBody>
          <a:bodyPr>
            <a:normAutofit fontScale="90000"/>
          </a:bodyPr>
          <a:lstStyle/>
          <a:p>
            <a:r>
              <a:rPr lang="en-US" dirty="0">
                <a:latin typeface="Times New Roman" panose="02020603050405020304" pitchFamily="18" charset="0"/>
                <a:cs typeface="Times New Roman" panose="02020603050405020304" pitchFamily="18" charset="0"/>
              </a:rPr>
              <a:t>Associativity</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80109" y="886690"/>
            <a:ext cx="11748655" cy="5777345"/>
          </a:xfrm>
        </p:spPr>
        <p:txBody>
          <a:bodyPr/>
          <a:lstStyle/>
          <a:p>
            <a:pPr marL="0" indent="0">
              <a:buNone/>
            </a:pPr>
            <a:r>
              <a:rPr lang="en-US" dirty="0">
                <a:latin typeface="Times New Roman" panose="02020603050405020304" pitchFamily="18" charset="0"/>
                <a:cs typeface="Times New Roman" panose="02020603050405020304" pitchFamily="18" charset="0"/>
              </a:rPr>
              <a:t>We can see in the above table that more than one operator exists in the same group. These operators have the same precedence. </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When two operators have the same precedence, associativity helps to determine the order of operations.</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Example   print(5*10/2)=25</a:t>
            </a:r>
          </a:p>
          <a:p>
            <a:pPr marL="0" indent="0">
              <a:buNone/>
            </a:pPr>
            <a:r>
              <a:rPr lang="en-US" dirty="0">
                <a:latin typeface="Times New Roman" panose="02020603050405020304" pitchFamily="18" charset="0"/>
                <a:cs typeface="Times New Roman" panose="02020603050405020304" pitchFamily="18" charset="0"/>
              </a:rPr>
              <a:t>                  50/2</a:t>
            </a:r>
          </a:p>
          <a:p>
            <a:pPr marL="0" indent="0">
              <a:buNone/>
            </a:pPr>
            <a:r>
              <a:rPr lang="en-US" dirty="0">
                <a:latin typeface="Times New Roman" panose="02020603050405020304" pitchFamily="18" charset="0"/>
                <a:cs typeface="Times New Roman" panose="02020603050405020304" pitchFamily="18" charset="0"/>
              </a:rPr>
              <a:t>                   25</a:t>
            </a:r>
          </a:p>
        </p:txBody>
      </p:sp>
    </p:spTree>
    <p:extLst>
      <p:ext uri="{BB962C8B-B14F-4D97-AF65-F5344CB8AC3E}">
        <p14:creationId xmlns:p14="http://schemas.microsoft.com/office/powerpoint/2010/main" val="31758054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109" y="180109"/>
            <a:ext cx="11748655" cy="581891"/>
          </a:xfrm>
        </p:spPr>
        <p:txBody>
          <a:bodyPr>
            <a:normAutofit fontScale="90000"/>
          </a:bodyPr>
          <a:lstStyle/>
          <a:p>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Data Types</a:t>
            </a:r>
          </a:p>
        </p:txBody>
      </p:sp>
      <p:sp>
        <p:nvSpPr>
          <p:cNvPr id="3" name="Content Placeholder 2"/>
          <p:cNvSpPr>
            <a:spLocks noGrp="1"/>
          </p:cNvSpPr>
          <p:nvPr>
            <p:ph idx="1"/>
          </p:nvPr>
        </p:nvSpPr>
        <p:spPr>
          <a:xfrm>
            <a:off x="180109" y="886690"/>
            <a:ext cx="11748655" cy="5777345"/>
          </a:xfrm>
        </p:spPr>
        <p:txBody>
          <a:bodyPr/>
          <a:lstStyle/>
          <a:p>
            <a:r>
              <a:rPr lang="en-US" dirty="0">
                <a:latin typeface="Times New Roman" panose="02020603050405020304" pitchFamily="18" charset="0"/>
                <a:cs typeface="Times New Roman" panose="02020603050405020304" pitchFamily="18" charset="0"/>
              </a:rPr>
              <a:t>In programming data types specify the type of data that can be stored inside a variable.</a:t>
            </a:r>
          </a:p>
          <a:p>
            <a:r>
              <a:rPr lang="en-US" dirty="0">
                <a:latin typeface="Times New Roman" panose="02020603050405020304" pitchFamily="18" charset="0"/>
                <a:cs typeface="Times New Roman" panose="02020603050405020304" pitchFamily="18" charset="0"/>
              </a:rPr>
              <a:t>Python is a dynamically typed language and hence we do need to define the type of the variable while declaring it.</a:t>
            </a:r>
          </a:p>
          <a:p>
            <a:r>
              <a:rPr lang="en-US" dirty="0">
                <a:latin typeface="Times New Roman" panose="02020603050405020304" pitchFamily="18" charset="0"/>
                <a:cs typeface="Times New Roman" panose="02020603050405020304" pitchFamily="18" charset="0"/>
              </a:rPr>
              <a:t>The interpreter binds the value with its type.</a:t>
            </a:r>
          </a:p>
          <a:p>
            <a:pPr marL="0" indent="0">
              <a:buNone/>
            </a:pPr>
            <a:r>
              <a:rPr lang="en-US" dirty="0">
                <a:latin typeface="Times New Roman" panose="02020603050405020304" pitchFamily="18" charset="0"/>
                <a:cs typeface="Times New Roman" panose="02020603050405020304" pitchFamily="18" charset="0"/>
              </a:rPr>
              <a:t>Example </a:t>
            </a:r>
          </a:p>
          <a:p>
            <a:pPr marL="0" indent="0">
              <a:buNone/>
            </a:pPr>
            <a:r>
              <a:rPr lang="en-US" dirty="0">
                <a:latin typeface="Times New Roman" panose="02020603050405020304" pitchFamily="18" charset="0"/>
                <a:cs typeface="Times New Roman" panose="02020603050405020304" pitchFamily="18" charset="0"/>
              </a:rPr>
              <a:t>   		a=20</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The python interpreter automatically interpret the data type of variable </a:t>
            </a:r>
            <a:r>
              <a:rPr lang="en-US" dirty="0" err="1">
                <a:latin typeface="Times New Roman" panose="02020603050405020304" pitchFamily="18" charset="0"/>
                <a:cs typeface="Times New Roman" panose="02020603050405020304" pitchFamily="18" charset="0"/>
              </a:rPr>
              <a:t>num</a:t>
            </a:r>
            <a:r>
              <a:rPr lang="en-US" dirty="0">
                <a:latin typeface="Times New Roman" panose="02020603050405020304" pitchFamily="18" charset="0"/>
                <a:cs typeface="Times New Roman" panose="02020603050405020304" pitchFamily="18" charset="0"/>
              </a:rPr>
              <a:t> as of integer type and allocate memory to it.</a:t>
            </a:r>
          </a:p>
        </p:txBody>
      </p:sp>
    </p:spTree>
    <p:extLst>
      <p:ext uri="{BB962C8B-B14F-4D97-AF65-F5344CB8AC3E}">
        <p14:creationId xmlns:p14="http://schemas.microsoft.com/office/powerpoint/2010/main" val="17981898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109" y="180109"/>
            <a:ext cx="11748655" cy="581891"/>
          </a:xfrm>
        </p:spPr>
        <p:txBody>
          <a:bodyPr>
            <a:normAutofit fontScale="90000"/>
          </a:bodyPr>
          <a:lstStyle/>
          <a:p>
            <a:r>
              <a:rPr lang="en-US" b="1" dirty="0">
                <a:latin typeface="Times New Roman" panose="02020603050405020304" pitchFamily="18" charset="0"/>
                <a:cs typeface="Times New Roman" panose="02020603050405020304" pitchFamily="18" charset="0"/>
              </a:rPr>
              <a:t>Installing Python</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80109" y="886690"/>
            <a:ext cx="11748655" cy="5777345"/>
          </a:xfrm>
        </p:spPr>
        <p:txBody>
          <a:bodyPr/>
          <a:lstStyle/>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Download the python installer</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Run the Executable installer</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Select Install Now and Click Next</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Add Python to Environment Variables</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Verify the Python Installation</a:t>
            </a:r>
          </a:p>
          <a:p>
            <a:pPr marL="0" indent="0">
              <a:buNone/>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551241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109" y="180109"/>
            <a:ext cx="11748655" cy="581891"/>
          </a:xfrm>
        </p:spPr>
        <p:txBody>
          <a:bodyPr>
            <a:normAutofit fontScale="90000"/>
          </a:bodyPr>
          <a:lstStyle/>
          <a:p>
            <a:endParaRPr lang="en-IN"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568036" y="290945"/>
            <a:ext cx="11139055" cy="6276109"/>
          </a:xfrm>
          <a:prstGeom prst="rect">
            <a:avLst/>
          </a:prstGeom>
        </p:spPr>
      </p:pic>
    </p:spTree>
    <p:extLst>
      <p:ext uri="{BB962C8B-B14F-4D97-AF65-F5344CB8AC3E}">
        <p14:creationId xmlns:p14="http://schemas.microsoft.com/office/powerpoint/2010/main" val="24335467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109" y="180109"/>
            <a:ext cx="11748655" cy="581891"/>
          </a:xfrm>
        </p:spPr>
        <p:txBody>
          <a:bodyPr>
            <a:normAutofit fontScale="90000"/>
          </a:bodyPr>
          <a:lstStyle/>
          <a:p>
            <a:r>
              <a:rPr lang="en-IN" b="1" dirty="0">
                <a:latin typeface="Times New Roman" panose="02020603050405020304" pitchFamily="18" charset="0"/>
                <a:cs typeface="Times New Roman" panose="02020603050405020304" pitchFamily="18" charset="0"/>
              </a:rPr>
              <a:t>Numeric Data Type</a:t>
            </a:r>
          </a:p>
        </p:txBody>
      </p:sp>
      <p:sp>
        <p:nvSpPr>
          <p:cNvPr id="3" name="Content Placeholder 2"/>
          <p:cNvSpPr>
            <a:spLocks noGrp="1"/>
          </p:cNvSpPr>
          <p:nvPr>
            <p:ph idx="1"/>
          </p:nvPr>
        </p:nvSpPr>
        <p:spPr>
          <a:xfrm>
            <a:off x="180109" y="886690"/>
            <a:ext cx="11748655" cy="5777345"/>
          </a:xfrm>
        </p:spPr>
        <p:txBody>
          <a:bodyPr>
            <a:normAutofit/>
          </a:bodyPr>
          <a:lstStyle/>
          <a:p>
            <a:pPr marL="0" indent="0">
              <a:buNone/>
            </a:pPr>
            <a:r>
              <a:rPr lang="en-US" dirty="0">
                <a:latin typeface="Times New Roman" panose="02020603050405020304" pitchFamily="18" charset="0"/>
                <a:cs typeface="Times New Roman" panose="02020603050405020304" pitchFamily="18" charset="0"/>
              </a:rPr>
              <a:t>*The numeric data type in Python represents the data that has a numeric value.</a:t>
            </a:r>
          </a:p>
          <a:p>
            <a:pPr marL="0" indent="0">
              <a:buNone/>
            </a:pPr>
            <a:r>
              <a:rPr lang="en-US" dirty="0">
                <a:latin typeface="Times New Roman" panose="02020603050405020304" pitchFamily="18" charset="0"/>
                <a:cs typeface="Times New Roman" panose="02020603050405020304" pitchFamily="18" charset="0"/>
              </a:rPr>
              <a:t>*A numeric value can be an integer, a floating number, or even a complex number.</a:t>
            </a:r>
          </a:p>
          <a:p>
            <a:pPr marL="0" indent="0">
              <a:buNone/>
            </a:pPr>
            <a:r>
              <a:rPr lang="en-US" dirty="0">
                <a:latin typeface="Times New Roman" panose="02020603050405020304" pitchFamily="18" charset="0"/>
                <a:cs typeface="Times New Roman" panose="02020603050405020304" pitchFamily="18" charset="0"/>
              </a:rPr>
              <a:t> </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Integers – This value is represented by </a:t>
            </a:r>
            <a:r>
              <a:rPr lang="en-US" dirty="0" err="1">
                <a:latin typeface="Times New Roman" panose="02020603050405020304" pitchFamily="18" charset="0"/>
                <a:cs typeface="Times New Roman" panose="02020603050405020304" pitchFamily="18" charset="0"/>
              </a:rPr>
              <a:t>int</a:t>
            </a:r>
            <a:r>
              <a:rPr lang="en-US" dirty="0">
                <a:latin typeface="Times New Roman" panose="02020603050405020304" pitchFamily="18" charset="0"/>
                <a:cs typeface="Times New Roman" panose="02020603050405020304" pitchFamily="18" charset="0"/>
              </a:rPr>
              <a:t> class. It contains positive or negative whole numbers (without fractions or decimals). In Python, there is no limit to how long an integer value can be.</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Float – This value is represented by the float class. It is specified by a decimal point. </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Complex Numbers – Complex number is represented by a complex class. It is specified as (real part) + (imaginary part)j. For example – 2+3j</a:t>
            </a:r>
          </a:p>
        </p:txBody>
      </p:sp>
    </p:spTree>
    <p:extLst>
      <p:ext uri="{BB962C8B-B14F-4D97-AF65-F5344CB8AC3E}">
        <p14:creationId xmlns:p14="http://schemas.microsoft.com/office/powerpoint/2010/main" val="42262961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109" y="180109"/>
            <a:ext cx="11748655" cy="581891"/>
          </a:xfrm>
        </p:spPr>
        <p:txBody>
          <a:bodyPr>
            <a:normAutofit fontScale="90000"/>
          </a:bodyPr>
          <a:lstStyle/>
          <a:p>
            <a:r>
              <a:rPr lang="en-IN" b="1" dirty="0">
                <a:latin typeface="Times New Roman" panose="02020603050405020304" pitchFamily="18" charset="0"/>
                <a:cs typeface="Times New Roman" panose="02020603050405020304" pitchFamily="18" charset="0"/>
              </a:rPr>
              <a:t>Sequence Data Type</a:t>
            </a:r>
          </a:p>
        </p:txBody>
      </p:sp>
      <p:sp>
        <p:nvSpPr>
          <p:cNvPr id="3" name="Content Placeholder 2"/>
          <p:cNvSpPr>
            <a:spLocks noGrp="1"/>
          </p:cNvSpPr>
          <p:nvPr>
            <p:ph idx="1"/>
          </p:nvPr>
        </p:nvSpPr>
        <p:spPr>
          <a:xfrm>
            <a:off x="180109" y="886690"/>
            <a:ext cx="11748655" cy="5777345"/>
          </a:xfrm>
        </p:spPr>
        <p:txBody>
          <a:bodyPr/>
          <a:lstStyle/>
          <a:p>
            <a:pPr marL="0" indent="0">
              <a:buNone/>
            </a:pPr>
            <a:r>
              <a:rPr lang="en-US" dirty="0">
                <a:latin typeface="Times New Roman" panose="02020603050405020304" pitchFamily="18" charset="0"/>
                <a:cs typeface="Times New Roman" panose="02020603050405020304" pitchFamily="18" charset="0"/>
              </a:rPr>
              <a:t>Sequences allow storing of multiple values in an organized and efficient fashion. There are several sequence types in Python –</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Python String			Python List			Python Tuple</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String Data Type</a:t>
            </a:r>
          </a:p>
          <a:p>
            <a:pPr marL="0" indent="0">
              <a:buNone/>
            </a:pPr>
            <a:r>
              <a:rPr lang="en-US" dirty="0">
                <a:latin typeface="Times New Roman" panose="02020603050405020304" pitchFamily="18" charset="0"/>
                <a:cs typeface="Times New Roman" panose="02020603050405020304" pitchFamily="18" charset="0"/>
              </a:rPr>
              <a:t>A string is a collection of one or more characters put in a single quote, double-quote, or triple-quote. It is represented by </a:t>
            </a:r>
            <a:r>
              <a:rPr lang="en-US" dirty="0" err="1">
                <a:latin typeface="Times New Roman" panose="02020603050405020304" pitchFamily="18" charset="0"/>
                <a:cs typeface="Times New Roman" panose="02020603050405020304" pitchFamily="18" charset="0"/>
              </a:rPr>
              <a:t>str</a:t>
            </a:r>
            <a:r>
              <a:rPr lang="en-US" dirty="0">
                <a:latin typeface="Times New Roman" panose="02020603050405020304" pitchFamily="18" charset="0"/>
                <a:cs typeface="Times New Roman" panose="02020603050405020304" pitchFamily="18" charset="0"/>
              </a:rPr>
              <a:t> class. </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String1=“Welcome to Python Class”</a:t>
            </a:r>
          </a:p>
        </p:txBody>
      </p:sp>
    </p:spTree>
    <p:extLst>
      <p:ext uri="{BB962C8B-B14F-4D97-AF65-F5344CB8AC3E}">
        <p14:creationId xmlns:p14="http://schemas.microsoft.com/office/powerpoint/2010/main" val="32569535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109" y="180109"/>
            <a:ext cx="11748655" cy="581891"/>
          </a:xfrm>
        </p:spPr>
        <p:txBody>
          <a:bodyPr>
            <a:normAutofit fontScale="90000"/>
          </a:bodyPr>
          <a:lstStyle/>
          <a:p>
            <a:r>
              <a:rPr lang="en-IN" b="1" dirty="0">
                <a:latin typeface="Times New Roman" panose="02020603050405020304" pitchFamily="18" charset="0"/>
                <a:cs typeface="Times New Roman" panose="02020603050405020304" pitchFamily="18" charset="0"/>
              </a:rPr>
              <a:t>List Data Type</a:t>
            </a:r>
          </a:p>
        </p:txBody>
      </p:sp>
      <p:sp>
        <p:nvSpPr>
          <p:cNvPr id="3" name="Content Placeholder 2"/>
          <p:cNvSpPr>
            <a:spLocks noGrp="1"/>
          </p:cNvSpPr>
          <p:nvPr>
            <p:ph idx="1"/>
          </p:nvPr>
        </p:nvSpPr>
        <p:spPr>
          <a:xfrm>
            <a:off x="180109" y="886690"/>
            <a:ext cx="11748655" cy="5777345"/>
          </a:xfrm>
        </p:spPr>
        <p:txBody>
          <a:bodyPr/>
          <a:lstStyle/>
          <a:p>
            <a:pPr marL="0" indent="0">
              <a:buNone/>
            </a:pPr>
            <a:r>
              <a:rPr lang="en-US" dirty="0">
                <a:latin typeface="Times New Roman" panose="02020603050405020304" pitchFamily="18" charset="0"/>
                <a:cs typeface="Times New Roman" panose="02020603050405020304" pitchFamily="18" charset="0"/>
              </a:rPr>
              <a:t>Lists are just like arrays, declared in other languages which is an ordered collection of data. </a:t>
            </a:r>
          </a:p>
          <a:p>
            <a:pPr marL="0" indent="0">
              <a:buNone/>
            </a:pPr>
            <a:r>
              <a:rPr lang="en-US" dirty="0">
                <a:latin typeface="Times New Roman" panose="02020603050405020304" pitchFamily="18" charset="0"/>
                <a:cs typeface="Times New Roman" panose="02020603050405020304" pitchFamily="18" charset="0"/>
              </a:rPr>
              <a:t>It is very flexible as the items in a list do not need to be of the same type. </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Creating List in Python</a:t>
            </a:r>
          </a:p>
          <a:p>
            <a:pPr marL="0" indent="0">
              <a:buNone/>
            </a:pPr>
            <a:r>
              <a:rPr lang="en-US" dirty="0">
                <a:latin typeface="Times New Roman" panose="02020603050405020304" pitchFamily="18" charset="0"/>
                <a:cs typeface="Times New Roman" panose="02020603050405020304" pitchFamily="18" charset="0"/>
              </a:rPr>
              <a:t>Lists in Python can be created by just placing the sequence inside the square brackets[]. </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Example:</a:t>
            </a:r>
          </a:p>
          <a:p>
            <a:pPr marL="0" indent="0">
              <a:buNone/>
            </a:pPr>
            <a:r>
              <a:rPr lang="en-US" dirty="0">
                <a:latin typeface="Times New Roman" panose="02020603050405020304" pitchFamily="18" charset="0"/>
                <a:cs typeface="Times New Roman" panose="02020603050405020304" pitchFamily="18" charset="0"/>
              </a:rPr>
              <a:t>List1=[10,20,30,40]</a:t>
            </a:r>
          </a:p>
          <a:p>
            <a:pPr marL="0" indent="0">
              <a:buNone/>
            </a:pPr>
            <a:r>
              <a:rPr lang="en-US" dirty="0">
                <a:latin typeface="Times New Roman" panose="02020603050405020304" pitchFamily="18" charset="0"/>
                <a:cs typeface="Times New Roman" panose="02020603050405020304" pitchFamily="18" charset="0"/>
              </a:rPr>
              <a:t>Print(List[2])</a:t>
            </a:r>
          </a:p>
        </p:txBody>
      </p:sp>
    </p:spTree>
    <p:extLst>
      <p:ext uri="{BB962C8B-B14F-4D97-AF65-F5344CB8AC3E}">
        <p14:creationId xmlns:p14="http://schemas.microsoft.com/office/powerpoint/2010/main" val="34918855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109" y="180109"/>
            <a:ext cx="11748655" cy="581891"/>
          </a:xfrm>
        </p:spPr>
        <p:txBody>
          <a:bodyPr>
            <a:normAutofit fontScale="90000"/>
          </a:bodyPr>
          <a:lstStyle/>
          <a:p>
            <a:r>
              <a:rPr lang="en-IN" b="1" dirty="0">
                <a:latin typeface="Times New Roman" panose="02020603050405020304" pitchFamily="18" charset="0"/>
                <a:cs typeface="Times New Roman" panose="02020603050405020304" pitchFamily="18" charset="0"/>
              </a:rPr>
              <a:t>Tuple Data Type</a:t>
            </a:r>
          </a:p>
        </p:txBody>
      </p:sp>
      <p:sp>
        <p:nvSpPr>
          <p:cNvPr id="3" name="Content Placeholder 2"/>
          <p:cNvSpPr>
            <a:spLocks noGrp="1"/>
          </p:cNvSpPr>
          <p:nvPr>
            <p:ph idx="1"/>
          </p:nvPr>
        </p:nvSpPr>
        <p:spPr>
          <a:xfrm>
            <a:off x="180109" y="886690"/>
            <a:ext cx="11748655" cy="5777345"/>
          </a:xfrm>
        </p:spPr>
        <p:txBody>
          <a:bodyPr/>
          <a:lstStyle/>
          <a:p>
            <a:pPr marL="0" indent="0">
              <a:buNone/>
            </a:pPr>
            <a:r>
              <a:rPr lang="en-US" dirty="0">
                <a:latin typeface="Times New Roman" panose="02020603050405020304" pitchFamily="18" charset="0"/>
                <a:cs typeface="Times New Roman" panose="02020603050405020304" pitchFamily="18" charset="0"/>
              </a:rPr>
              <a:t>a tuple is also an ordered collection of Python objects. </a:t>
            </a:r>
          </a:p>
          <a:p>
            <a:pPr marL="0" indent="0">
              <a:buNone/>
            </a:pPr>
            <a:r>
              <a:rPr lang="en-US" dirty="0">
                <a:latin typeface="Times New Roman" panose="02020603050405020304" pitchFamily="18" charset="0"/>
                <a:cs typeface="Times New Roman" panose="02020603050405020304" pitchFamily="18" charset="0"/>
              </a:rPr>
              <a:t>The only difference between a tuple and a list is that tuples are immutable i.e. tuples cannot be modified after it is created. It is represented by a tuple class. </a:t>
            </a:r>
          </a:p>
          <a:p>
            <a:pPr marL="0" indent="0">
              <a:buNone/>
            </a:pPr>
            <a:r>
              <a:rPr lang="en-US" b="1" dirty="0">
                <a:latin typeface="Times New Roman" panose="02020603050405020304" pitchFamily="18" charset="0"/>
                <a:cs typeface="Times New Roman" panose="02020603050405020304" pitchFamily="18" charset="0"/>
              </a:rPr>
              <a:t>Creating a Tuple in Python</a:t>
            </a:r>
          </a:p>
          <a:p>
            <a:pPr marL="0" indent="0">
              <a:buNone/>
            </a:pPr>
            <a:r>
              <a:rPr lang="en-US" dirty="0">
                <a:latin typeface="Times New Roman" panose="02020603050405020304" pitchFamily="18" charset="0"/>
                <a:cs typeface="Times New Roman" panose="02020603050405020304" pitchFamily="18" charset="0"/>
              </a:rPr>
              <a:t>In Python, tuples are created by placing a sequence of values separated by a ‘comma’ with or without the use of parentheses for grouping the data sequence.</a:t>
            </a:r>
          </a:p>
          <a:p>
            <a:pPr marL="0" indent="0">
              <a:buNone/>
            </a:pPr>
            <a:r>
              <a:rPr lang="en-US" b="1" dirty="0">
                <a:latin typeface="Times New Roman" panose="02020603050405020304" pitchFamily="18" charset="0"/>
                <a:cs typeface="Times New Roman" panose="02020603050405020304" pitchFamily="18" charset="0"/>
              </a:rPr>
              <a:t>Example</a:t>
            </a:r>
          </a:p>
          <a:p>
            <a:pPr marL="0" indent="0">
              <a:buNone/>
            </a:pP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tuple1=(10,20,30,40)</a:t>
            </a:r>
          </a:p>
          <a:p>
            <a:pPr marL="0" indent="0">
              <a:buNone/>
            </a:pP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print(tuple1)</a:t>
            </a:r>
          </a:p>
          <a:p>
            <a:pPr marL="0" indent="0">
              <a:buNone/>
            </a:pPr>
            <a:r>
              <a:rPr lang="en-US" b="1" dirty="0">
                <a:latin typeface="Times New Roman" panose="02020603050405020304" pitchFamily="18" charset="0"/>
                <a:cs typeface="Times New Roman" panose="02020603050405020304" pitchFamily="18" charset="0"/>
              </a:rPr>
              <a:t>Output</a:t>
            </a:r>
          </a:p>
          <a:p>
            <a:pPr marL="0" indent="0">
              <a:buNone/>
            </a:pPr>
            <a:r>
              <a:rPr lang="en-US" dirty="0">
                <a:latin typeface="Times New Roman" panose="02020603050405020304" pitchFamily="18" charset="0"/>
                <a:cs typeface="Times New Roman" panose="02020603050405020304" pitchFamily="18" charset="0"/>
              </a:rPr>
              <a:t>    10,20,30,40</a:t>
            </a:r>
          </a:p>
        </p:txBody>
      </p:sp>
    </p:spTree>
    <p:extLst>
      <p:ext uri="{BB962C8B-B14F-4D97-AF65-F5344CB8AC3E}">
        <p14:creationId xmlns:p14="http://schemas.microsoft.com/office/powerpoint/2010/main" val="17486468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109" y="180109"/>
            <a:ext cx="11748655" cy="581891"/>
          </a:xfrm>
        </p:spPr>
        <p:txBody>
          <a:bodyPr>
            <a:normAutofit fontScale="90000"/>
          </a:bodyPr>
          <a:lstStyle/>
          <a:p>
            <a:r>
              <a:rPr lang="en-IN" b="1" dirty="0">
                <a:latin typeface="Times New Roman" panose="02020603050405020304" pitchFamily="18" charset="0"/>
                <a:cs typeface="Times New Roman" panose="02020603050405020304" pitchFamily="18" charset="0"/>
              </a:rPr>
              <a:t>Boolean Data Type</a:t>
            </a:r>
          </a:p>
        </p:txBody>
      </p:sp>
      <p:sp>
        <p:nvSpPr>
          <p:cNvPr id="3" name="Content Placeholder 2"/>
          <p:cNvSpPr>
            <a:spLocks noGrp="1"/>
          </p:cNvSpPr>
          <p:nvPr>
            <p:ph idx="1"/>
          </p:nvPr>
        </p:nvSpPr>
        <p:spPr>
          <a:xfrm>
            <a:off x="180109" y="886690"/>
            <a:ext cx="11748655" cy="5777345"/>
          </a:xfrm>
        </p:spPr>
        <p:txBody>
          <a:bodyPr/>
          <a:lstStyle/>
          <a:p>
            <a:pPr marL="0" indent="0">
              <a:buNone/>
            </a:pPr>
            <a:r>
              <a:rPr lang="en-US" dirty="0">
                <a:latin typeface="Times New Roman" panose="02020603050405020304" pitchFamily="18" charset="0"/>
                <a:cs typeface="Times New Roman" panose="02020603050405020304" pitchFamily="18" charset="0"/>
              </a:rPr>
              <a:t>Data type with one of the two built-in values, True or False. Boolean objects that are equal to True are </a:t>
            </a:r>
            <a:r>
              <a:rPr lang="en-US" dirty="0" err="1">
                <a:latin typeface="Times New Roman" panose="02020603050405020304" pitchFamily="18" charset="0"/>
                <a:cs typeface="Times New Roman" panose="02020603050405020304" pitchFamily="18" charset="0"/>
              </a:rPr>
              <a:t>truthy</a:t>
            </a:r>
            <a:r>
              <a:rPr lang="en-US" dirty="0">
                <a:latin typeface="Times New Roman" panose="02020603050405020304" pitchFamily="18" charset="0"/>
                <a:cs typeface="Times New Roman" panose="02020603050405020304" pitchFamily="18" charset="0"/>
              </a:rPr>
              <a:t> (true), and those equal to False are </a:t>
            </a:r>
            <a:r>
              <a:rPr lang="en-US" dirty="0" err="1">
                <a:latin typeface="Times New Roman" panose="02020603050405020304" pitchFamily="18" charset="0"/>
                <a:cs typeface="Times New Roman" panose="02020603050405020304" pitchFamily="18" charset="0"/>
              </a:rPr>
              <a:t>falsy</a:t>
            </a:r>
            <a:r>
              <a:rPr lang="en-US" dirty="0">
                <a:latin typeface="Times New Roman" panose="02020603050405020304" pitchFamily="18" charset="0"/>
                <a:cs typeface="Times New Roman" panose="02020603050405020304" pitchFamily="18" charset="0"/>
              </a:rPr>
              <a:t> (false). </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Example</a:t>
            </a:r>
          </a:p>
          <a:p>
            <a:pPr marL="0" indent="0">
              <a:buNone/>
            </a:pPr>
            <a:r>
              <a:rPr lang="en-US" dirty="0">
                <a:latin typeface="Times New Roman" panose="02020603050405020304" pitchFamily="18" charset="0"/>
                <a:cs typeface="Times New Roman" panose="02020603050405020304" pitchFamily="18" charset="0"/>
              </a:rPr>
              <a:t>Print(type(True))</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Output:</a:t>
            </a:r>
          </a:p>
          <a:p>
            <a:pPr marL="0" indent="0">
              <a:buNone/>
            </a:pPr>
            <a:r>
              <a:rPr lang="en-US" dirty="0">
                <a:latin typeface="Times New Roman" panose="02020603050405020304" pitchFamily="18" charset="0"/>
                <a:cs typeface="Times New Roman" panose="02020603050405020304" pitchFamily="18" charset="0"/>
              </a:rPr>
              <a:t>Bool</a:t>
            </a:r>
          </a:p>
        </p:txBody>
      </p:sp>
    </p:spTree>
    <p:extLst>
      <p:ext uri="{BB962C8B-B14F-4D97-AF65-F5344CB8AC3E}">
        <p14:creationId xmlns:p14="http://schemas.microsoft.com/office/powerpoint/2010/main" val="23733660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109" y="180109"/>
            <a:ext cx="11748655" cy="581891"/>
          </a:xfrm>
        </p:spPr>
        <p:txBody>
          <a:bodyPr>
            <a:normAutofit fontScale="90000"/>
          </a:bodyPr>
          <a:lstStyle/>
          <a:p>
            <a:r>
              <a:rPr lang="en-IN" b="1" dirty="0">
                <a:latin typeface="Times New Roman" panose="02020603050405020304" pitchFamily="18" charset="0"/>
                <a:cs typeface="Times New Roman" panose="02020603050405020304" pitchFamily="18" charset="0"/>
              </a:rPr>
              <a:t>Set Data Type</a:t>
            </a:r>
          </a:p>
        </p:txBody>
      </p:sp>
      <p:sp>
        <p:nvSpPr>
          <p:cNvPr id="3" name="Content Placeholder 2"/>
          <p:cNvSpPr>
            <a:spLocks noGrp="1"/>
          </p:cNvSpPr>
          <p:nvPr>
            <p:ph idx="1"/>
          </p:nvPr>
        </p:nvSpPr>
        <p:spPr>
          <a:xfrm>
            <a:off x="180109" y="886690"/>
            <a:ext cx="11748655" cy="5777345"/>
          </a:xfrm>
        </p:spPr>
        <p:txBody>
          <a:bodyPr/>
          <a:lstStyle/>
          <a:p>
            <a:pPr marL="0" indent="0">
              <a:buNone/>
            </a:pPr>
            <a:r>
              <a:rPr lang="en-US" dirty="0">
                <a:latin typeface="Times New Roman" panose="02020603050405020304" pitchFamily="18" charset="0"/>
                <a:cs typeface="Times New Roman" panose="02020603050405020304" pitchFamily="18" charset="0"/>
              </a:rPr>
              <a:t>*a Set is an unordered collection of data types that is </a:t>
            </a:r>
            <a:r>
              <a:rPr lang="en-US" dirty="0" err="1">
                <a:latin typeface="Times New Roman" panose="02020603050405020304" pitchFamily="18" charset="0"/>
                <a:cs typeface="Times New Roman" panose="02020603050405020304" pitchFamily="18" charset="0"/>
              </a:rPr>
              <a:t>iterable</a:t>
            </a:r>
            <a:r>
              <a:rPr lang="en-US" dirty="0">
                <a:latin typeface="Times New Roman" panose="02020603050405020304" pitchFamily="18" charset="0"/>
                <a:cs typeface="Times New Roman" panose="02020603050405020304" pitchFamily="18" charset="0"/>
              </a:rPr>
              <a:t>, mutable and has no duplicate elements. </a:t>
            </a:r>
          </a:p>
          <a:p>
            <a:pPr marL="0" indent="0">
              <a:buNone/>
            </a:pPr>
            <a:r>
              <a:rPr lang="en-US" dirty="0">
                <a:latin typeface="Times New Roman" panose="02020603050405020304" pitchFamily="18" charset="0"/>
                <a:cs typeface="Times New Roman" panose="02020603050405020304" pitchFamily="18" charset="0"/>
              </a:rPr>
              <a:t>*The order of elements in a set is undefined though it may consist of various elements.</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Example</a:t>
            </a:r>
          </a:p>
          <a:p>
            <a:pPr marL="0" indent="0">
              <a:buNone/>
            </a:pPr>
            <a:r>
              <a:rPr lang="en-US" dirty="0">
                <a:latin typeface="Times New Roman" panose="02020603050405020304" pitchFamily="18" charset="0"/>
                <a:cs typeface="Times New Roman" panose="02020603050405020304" pitchFamily="18" charset="0"/>
              </a:rPr>
              <a:t>set1 = set([1, 2, 'Geeks', 4, 'For', 6, 'Geeks'])</a:t>
            </a:r>
          </a:p>
          <a:p>
            <a:pPr marL="0" indent="0">
              <a:buNone/>
            </a:pPr>
            <a:r>
              <a:rPr lang="en-US" dirty="0">
                <a:latin typeface="Times New Roman" panose="02020603050405020304" pitchFamily="18" charset="0"/>
                <a:cs typeface="Times New Roman" panose="02020603050405020304" pitchFamily="18" charset="0"/>
              </a:rPr>
              <a:t>print(set1)</a:t>
            </a:r>
          </a:p>
          <a:p>
            <a:pPr marL="0" indent="0">
              <a:buNone/>
            </a:pPr>
            <a:r>
              <a:rPr lang="en-US" b="1" dirty="0">
                <a:latin typeface="Times New Roman" panose="02020603050405020304" pitchFamily="18" charset="0"/>
                <a:cs typeface="Times New Roman" panose="02020603050405020304" pitchFamily="18" charset="0"/>
              </a:rPr>
              <a:t>Output</a:t>
            </a:r>
          </a:p>
          <a:p>
            <a:pPr marL="0" indent="0">
              <a:buNone/>
            </a:pPr>
            <a:r>
              <a:rPr lang="en-US" dirty="0">
                <a:latin typeface="Times New Roman" panose="02020603050405020304" pitchFamily="18" charset="0"/>
                <a:cs typeface="Times New Roman" panose="02020603050405020304" pitchFamily="18" charset="0"/>
              </a:rPr>
              <a:t>{1, 2, 4, 6, 'Geeks', 'For'}</a:t>
            </a:r>
          </a:p>
        </p:txBody>
      </p:sp>
    </p:spTree>
    <p:extLst>
      <p:ext uri="{BB962C8B-B14F-4D97-AF65-F5344CB8AC3E}">
        <p14:creationId xmlns:p14="http://schemas.microsoft.com/office/powerpoint/2010/main" val="30882111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109" y="180109"/>
            <a:ext cx="11748655" cy="581891"/>
          </a:xfrm>
        </p:spPr>
        <p:txBody>
          <a:bodyPr>
            <a:normAutofit fontScale="90000"/>
          </a:bodyPr>
          <a:lstStyle/>
          <a:p>
            <a:r>
              <a:rPr lang="en-IN" b="1" dirty="0">
                <a:latin typeface="Times New Roman" panose="02020603050405020304" pitchFamily="18" charset="0"/>
                <a:cs typeface="Times New Roman" panose="02020603050405020304" pitchFamily="18" charset="0"/>
              </a:rPr>
              <a:t>Dictionary Data Type</a:t>
            </a:r>
          </a:p>
        </p:txBody>
      </p:sp>
      <p:sp>
        <p:nvSpPr>
          <p:cNvPr id="3" name="Content Placeholder 2"/>
          <p:cNvSpPr>
            <a:spLocks noGrp="1"/>
          </p:cNvSpPr>
          <p:nvPr>
            <p:ph idx="1"/>
          </p:nvPr>
        </p:nvSpPr>
        <p:spPr>
          <a:xfrm>
            <a:off x="180109" y="886690"/>
            <a:ext cx="11748655" cy="5777345"/>
          </a:xfrm>
        </p:spPr>
        <p:txBody>
          <a:bodyPr/>
          <a:lstStyle/>
          <a:p>
            <a:pPr marL="0" indent="0">
              <a:buNone/>
            </a:pPr>
            <a:r>
              <a:rPr lang="en-US" dirty="0">
                <a:latin typeface="Times New Roman" panose="02020603050405020304" pitchFamily="18" charset="0"/>
                <a:cs typeface="Times New Roman" panose="02020603050405020304" pitchFamily="18" charset="0"/>
              </a:rPr>
              <a:t>A dictionary in Python is an unordered collection of data values, used to store data values like a map, unlike other Data Types that hold only a single value as an element, a Dictionary holds a key: value pair. </a:t>
            </a:r>
          </a:p>
          <a:p>
            <a:pPr marL="0" indent="0">
              <a:buNone/>
            </a:pPr>
            <a:r>
              <a:rPr lang="en-US" dirty="0">
                <a:latin typeface="Times New Roman" panose="02020603050405020304" pitchFamily="18" charset="0"/>
                <a:cs typeface="Times New Roman" panose="02020603050405020304" pitchFamily="18" charset="0"/>
              </a:rPr>
              <a:t>Key-value is provided in the dictionary to make it more optimized. Each key-value pair in a Dictionary is separated by a colon : </a:t>
            </a:r>
          </a:p>
          <a:p>
            <a:pPr marL="0" indent="0">
              <a:buNone/>
            </a:pPr>
            <a:r>
              <a:rPr lang="en-US" b="1" dirty="0">
                <a:latin typeface="Times New Roman" panose="02020603050405020304" pitchFamily="18" charset="0"/>
                <a:cs typeface="Times New Roman" panose="02020603050405020304" pitchFamily="18" charset="0"/>
              </a:rPr>
              <a:t>Example</a:t>
            </a:r>
          </a:p>
          <a:p>
            <a:pPr marL="0" indent="0">
              <a:buNone/>
            </a:pPr>
            <a:r>
              <a:rPr lang="en-US" dirty="0" err="1">
                <a:latin typeface="Times New Roman" panose="02020603050405020304" pitchFamily="18" charset="0"/>
                <a:cs typeface="Times New Roman" panose="02020603050405020304" pitchFamily="18" charset="0"/>
              </a:rPr>
              <a:t>Dict</a:t>
            </a:r>
            <a:r>
              <a:rPr lang="en-US" dirty="0">
                <a:latin typeface="Times New Roman" panose="02020603050405020304" pitchFamily="18" charset="0"/>
                <a:cs typeface="Times New Roman" panose="02020603050405020304" pitchFamily="18" charset="0"/>
              </a:rPr>
              <a:t> = {1: 'Geeks', 2: 'For', 3: 'Geeks'}</a:t>
            </a:r>
          </a:p>
          <a:p>
            <a:pPr marL="0" indent="0">
              <a:buNone/>
            </a:pPr>
            <a:r>
              <a:rPr lang="en-US" dirty="0">
                <a:latin typeface="Times New Roman" panose="02020603050405020304" pitchFamily="18" charset="0"/>
                <a:cs typeface="Times New Roman" panose="02020603050405020304" pitchFamily="18" charset="0"/>
              </a:rPr>
              <a:t>print("\</a:t>
            </a:r>
            <a:r>
              <a:rPr lang="en-US" dirty="0" err="1">
                <a:latin typeface="Times New Roman" panose="02020603050405020304" pitchFamily="18" charset="0"/>
                <a:cs typeface="Times New Roman" panose="02020603050405020304" pitchFamily="18" charset="0"/>
              </a:rPr>
              <a:t>nDictionary</a:t>
            </a:r>
            <a:r>
              <a:rPr lang="en-US" dirty="0">
                <a:latin typeface="Times New Roman" panose="02020603050405020304" pitchFamily="18" charset="0"/>
                <a:cs typeface="Times New Roman" panose="02020603050405020304" pitchFamily="18" charset="0"/>
              </a:rPr>
              <a:t> with the use of Integer Keys: ")</a:t>
            </a:r>
          </a:p>
          <a:p>
            <a:pPr marL="0" indent="0">
              <a:buNone/>
            </a:pPr>
            <a:r>
              <a:rPr lang="en-US" dirty="0">
                <a:latin typeface="Times New Roman" panose="02020603050405020304" pitchFamily="18" charset="0"/>
                <a:cs typeface="Times New Roman" panose="02020603050405020304" pitchFamily="18" charset="0"/>
              </a:rPr>
              <a:t>print(</a:t>
            </a:r>
            <a:r>
              <a:rPr lang="en-US" dirty="0" err="1">
                <a:latin typeface="Times New Roman" panose="02020603050405020304" pitchFamily="18" charset="0"/>
                <a:cs typeface="Times New Roman" panose="02020603050405020304" pitchFamily="18" charset="0"/>
              </a:rPr>
              <a:t>Dict</a:t>
            </a:r>
            <a:r>
              <a:rPr lang="en-US" dirty="0">
                <a:latin typeface="Times New Roman" panose="02020603050405020304" pitchFamily="18" charset="0"/>
                <a:cs typeface="Times New Roman" panose="02020603050405020304" pitchFamily="18" charset="0"/>
              </a:rPr>
              <a:t>)</a:t>
            </a:r>
          </a:p>
          <a:p>
            <a:pPr marL="0" indent="0">
              <a:buNone/>
            </a:pPr>
            <a:r>
              <a:rPr lang="en-US" b="1" dirty="0">
                <a:latin typeface="Times New Roman" panose="02020603050405020304" pitchFamily="18" charset="0"/>
                <a:cs typeface="Times New Roman" panose="02020603050405020304" pitchFamily="18" charset="0"/>
              </a:rPr>
              <a:t>Output:</a:t>
            </a:r>
          </a:p>
          <a:p>
            <a:pPr marL="0" indent="0">
              <a:buNone/>
            </a:pPr>
            <a:r>
              <a:rPr lang="en-US" dirty="0">
                <a:latin typeface="Times New Roman" panose="02020603050405020304" pitchFamily="18" charset="0"/>
                <a:cs typeface="Times New Roman" panose="02020603050405020304" pitchFamily="18" charset="0"/>
              </a:rPr>
              <a:t>Dictionary with the use of Integer Keys: </a:t>
            </a:r>
          </a:p>
          <a:p>
            <a:pPr marL="0" indent="0">
              <a:buNone/>
            </a:pPr>
            <a:r>
              <a:rPr lang="en-US" dirty="0">
                <a:latin typeface="Times New Roman" panose="02020603050405020304" pitchFamily="18" charset="0"/>
                <a:cs typeface="Times New Roman" panose="02020603050405020304" pitchFamily="18" charset="0"/>
              </a:rPr>
              <a:t>{1: 'Geeks', 2: 'For', 3: 'Geeks'}</a:t>
            </a:r>
          </a:p>
          <a:p>
            <a:pPr marL="0" indent="0">
              <a:buNone/>
            </a:pP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521644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109" y="180109"/>
            <a:ext cx="11748655" cy="581891"/>
          </a:xfrm>
        </p:spPr>
        <p:txBody>
          <a:bodyPr>
            <a:normAutofit fontScale="90000"/>
          </a:bodyPr>
          <a:lstStyle/>
          <a:p>
            <a:r>
              <a:rPr lang="en-US" b="1" dirty="0">
                <a:latin typeface="Times New Roman" panose="02020603050405020304" pitchFamily="18" charset="0"/>
                <a:cs typeface="Times New Roman" panose="02020603050405020304" pitchFamily="18" charset="0"/>
              </a:rPr>
              <a:t>None data type</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80109" y="886690"/>
            <a:ext cx="11748655" cy="5777345"/>
          </a:xfrm>
        </p:spPr>
        <p:txBody>
          <a:bodyPr/>
          <a:lstStyle/>
          <a:p>
            <a:pPr marL="0" indent="0">
              <a:buNone/>
            </a:pPr>
            <a:r>
              <a:rPr lang="en-US" dirty="0">
                <a:latin typeface="Times New Roman" panose="02020603050405020304" pitchFamily="18" charset="0"/>
                <a:cs typeface="Times New Roman" panose="02020603050405020304" pitchFamily="18" charset="0"/>
              </a:rPr>
              <a:t>*None is another special data type in python.</a:t>
            </a:r>
          </a:p>
          <a:p>
            <a:pPr marL="0" indent="0">
              <a:buNone/>
            </a:pPr>
            <a:r>
              <a:rPr lang="en-US" dirty="0">
                <a:latin typeface="Times New Roman" panose="02020603050405020304" pitchFamily="18" charset="0"/>
                <a:cs typeface="Times New Roman" panose="02020603050405020304" pitchFamily="18" charset="0"/>
              </a:rPr>
              <a:t>*None frequently used to represent the absence of value.</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Example</a:t>
            </a:r>
          </a:p>
          <a:p>
            <a:pPr marL="0" indent="0">
              <a:buNone/>
            </a:pPr>
            <a:r>
              <a:rPr lang="en-US" dirty="0">
                <a:latin typeface="Times New Roman" panose="02020603050405020304" pitchFamily="18" charset="0"/>
                <a:cs typeface="Times New Roman" panose="02020603050405020304" pitchFamily="18" charset="0"/>
              </a:rPr>
              <a:t>A=none</a:t>
            </a:r>
          </a:p>
          <a:p>
            <a:pPr marL="0" indent="0">
              <a:buNone/>
            </a:pPr>
            <a:r>
              <a:rPr lang="en-US" dirty="0">
                <a:latin typeface="Times New Roman" panose="02020603050405020304" pitchFamily="18" charset="0"/>
                <a:cs typeface="Times New Roman" panose="02020603050405020304" pitchFamily="18" charset="0"/>
              </a:rPr>
              <a:t>Print(A)</a:t>
            </a:r>
          </a:p>
          <a:p>
            <a:pPr marL="0" indent="0">
              <a:buNone/>
            </a:pPr>
            <a:r>
              <a:rPr lang="en-US" dirty="0">
                <a:latin typeface="Times New Roman" panose="02020603050405020304" pitchFamily="18" charset="0"/>
                <a:cs typeface="Times New Roman" panose="02020603050405020304" pitchFamily="18" charset="0"/>
              </a:rPr>
              <a:t>print(type(A))</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Output:</a:t>
            </a:r>
          </a:p>
          <a:p>
            <a:pPr marL="0" indent="0">
              <a:buNone/>
            </a:pPr>
            <a:r>
              <a:rPr lang="en-US" dirty="0" err="1">
                <a:latin typeface="Times New Roman" panose="02020603050405020304" pitchFamily="18" charset="0"/>
                <a:cs typeface="Times New Roman" panose="02020603050405020304" pitchFamily="18" charset="0"/>
              </a:rPr>
              <a:t>NoneType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84654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109" y="180109"/>
            <a:ext cx="11748655" cy="581891"/>
          </a:xfrm>
        </p:spPr>
        <p:txBody>
          <a:bodyPr>
            <a:normAutofit fontScale="90000"/>
          </a:bodyPr>
          <a:lstStyle/>
          <a:p>
            <a:r>
              <a:rPr lang="en-US" dirty="0">
                <a:latin typeface="Times New Roman" panose="02020603050405020304" pitchFamily="18" charset="0"/>
                <a:cs typeface="Times New Roman" panose="02020603050405020304" pitchFamily="18" charset="0"/>
              </a:rPr>
              <a:t>The type() Function</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80109" y="886690"/>
            <a:ext cx="11748655" cy="5777345"/>
          </a:xfrm>
        </p:spPr>
        <p:txBody>
          <a:bodyPr/>
          <a:lstStyle/>
          <a:p>
            <a:pPr marL="0" indent="0">
              <a:buNone/>
            </a:pPr>
            <a:r>
              <a:rPr lang="en-US" dirty="0">
                <a:latin typeface="Times New Roman" panose="02020603050405020304" pitchFamily="18" charset="0"/>
                <a:cs typeface="Times New Roman" panose="02020603050405020304" pitchFamily="18" charset="0"/>
              </a:rPr>
              <a:t>The type() function is a in-built function in python.</a:t>
            </a:r>
          </a:p>
          <a:p>
            <a:pPr marL="0" indent="0">
              <a:buNone/>
            </a:pPr>
            <a:r>
              <a:rPr lang="en-US" dirty="0">
                <a:latin typeface="Times New Roman" panose="02020603050405020304" pitchFamily="18" charset="0"/>
                <a:cs typeface="Times New Roman" panose="02020603050405020304" pitchFamily="18" charset="0"/>
              </a:rPr>
              <a:t>The type() function to return the datatype by passing the variable.</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Example:</a:t>
            </a:r>
          </a:p>
          <a:p>
            <a:pPr marL="0" indent="0">
              <a:buNone/>
            </a:pPr>
            <a:r>
              <a:rPr lang="en-US" dirty="0" err="1">
                <a:latin typeface="Times New Roman" panose="02020603050405020304" pitchFamily="18" charset="0"/>
                <a:cs typeface="Times New Roman" panose="02020603050405020304" pitchFamily="18" charset="0"/>
              </a:rPr>
              <a:t>Num</a:t>
            </a:r>
            <a:r>
              <a:rPr lang="en-US" dirty="0">
                <a:latin typeface="Times New Roman" panose="02020603050405020304" pitchFamily="18" charset="0"/>
                <a:cs typeface="Times New Roman" panose="02020603050405020304" pitchFamily="18" charset="0"/>
              </a:rPr>
              <a:t>=50</a:t>
            </a:r>
          </a:p>
          <a:p>
            <a:pPr marL="0" indent="0">
              <a:buNone/>
            </a:pPr>
            <a:r>
              <a:rPr lang="en-US" dirty="0">
                <a:latin typeface="Times New Roman" panose="02020603050405020304" pitchFamily="18" charset="0"/>
                <a:cs typeface="Times New Roman" panose="02020603050405020304" pitchFamily="18" charset="0"/>
              </a:rPr>
              <a:t>Print(“The Type is : “, type(</a:t>
            </a:r>
            <a:r>
              <a:rPr lang="en-US" dirty="0" err="1">
                <a:latin typeface="Times New Roman" panose="02020603050405020304" pitchFamily="18" charset="0"/>
                <a:cs typeface="Times New Roman" panose="02020603050405020304" pitchFamily="18" charset="0"/>
              </a:rPr>
              <a:t>Num</a:t>
            </a:r>
            <a:r>
              <a:rPr lang="en-US" dirty="0">
                <a:latin typeface="Times New Roman" panose="02020603050405020304" pitchFamily="18" charset="0"/>
                <a:cs typeface="Times New Roman" panose="02020603050405020304" pitchFamily="18" charset="0"/>
              </a:rPr>
              <a:t>))</a:t>
            </a:r>
          </a:p>
          <a:p>
            <a:pPr marL="0" indent="0">
              <a:buNone/>
            </a:pPr>
            <a:r>
              <a:rPr lang="en-US" dirty="0" err="1">
                <a:latin typeface="Times New Roman" panose="02020603050405020304" pitchFamily="18" charset="0"/>
                <a:cs typeface="Times New Roman" panose="02020603050405020304" pitchFamily="18" charset="0"/>
              </a:rPr>
              <a:t>Pivalue</a:t>
            </a:r>
            <a:r>
              <a:rPr lang="en-US" dirty="0">
                <a:latin typeface="Times New Roman" panose="02020603050405020304" pitchFamily="18" charset="0"/>
                <a:cs typeface="Times New Roman" panose="02020603050405020304" pitchFamily="18" charset="0"/>
              </a:rPr>
              <a:t>=3.14</a:t>
            </a:r>
          </a:p>
          <a:p>
            <a:pPr marL="0" indent="0">
              <a:buNone/>
            </a:pPr>
            <a:r>
              <a:rPr lang="en-US" dirty="0">
                <a:latin typeface="Times New Roman" panose="02020603050405020304" pitchFamily="18" charset="0"/>
                <a:cs typeface="Times New Roman" panose="02020603050405020304" pitchFamily="18" charset="0"/>
              </a:rPr>
              <a:t>Print(“The Type is :”,type(</a:t>
            </a:r>
            <a:r>
              <a:rPr lang="en-US" dirty="0" err="1">
                <a:latin typeface="Times New Roman" panose="02020603050405020304" pitchFamily="18" charset="0"/>
                <a:cs typeface="Times New Roman" panose="02020603050405020304" pitchFamily="18" charset="0"/>
              </a:rPr>
              <a:t>Pivalue</a:t>
            </a:r>
            <a:r>
              <a:rPr lang="en-US" dirty="0">
                <a:latin typeface="Times New Roman" panose="02020603050405020304" pitchFamily="18" charset="0"/>
                <a:cs typeface="Times New Roman" panose="02020603050405020304" pitchFamily="18" charset="0"/>
              </a:rPr>
              <a:t>))</a:t>
            </a:r>
          </a:p>
          <a:p>
            <a:pPr marL="0" indent="0">
              <a:buNone/>
            </a:pPr>
            <a:r>
              <a:rPr lang="en-US" b="1" dirty="0">
                <a:latin typeface="Times New Roman" panose="02020603050405020304" pitchFamily="18" charset="0"/>
                <a:cs typeface="Times New Roman" panose="02020603050405020304" pitchFamily="18" charset="0"/>
              </a:rPr>
              <a:t>Output:</a:t>
            </a:r>
          </a:p>
          <a:p>
            <a:pPr marL="0" indent="0">
              <a:buNone/>
            </a:pPr>
            <a:r>
              <a:rPr lang="en-US" dirty="0">
                <a:latin typeface="Times New Roman" panose="02020603050405020304" pitchFamily="18" charset="0"/>
                <a:cs typeface="Times New Roman" panose="02020603050405020304" pitchFamily="18" charset="0"/>
              </a:rPr>
              <a:t>The Type is </a:t>
            </a:r>
            <a:r>
              <a:rPr lang="en-US" dirty="0" err="1">
                <a:latin typeface="Times New Roman" panose="02020603050405020304" pitchFamily="18" charset="0"/>
                <a:cs typeface="Times New Roman" panose="02020603050405020304" pitchFamily="18" charset="0"/>
              </a:rPr>
              <a:t>int</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The Type is float</a:t>
            </a:r>
          </a:p>
        </p:txBody>
      </p:sp>
    </p:spTree>
    <p:extLst>
      <p:ext uri="{BB962C8B-B14F-4D97-AF65-F5344CB8AC3E}">
        <p14:creationId xmlns:p14="http://schemas.microsoft.com/office/powerpoint/2010/main" val="8158100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109" y="180109"/>
            <a:ext cx="11748655" cy="581891"/>
          </a:xfrm>
        </p:spPr>
        <p:txBody>
          <a:bodyPr>
            <a:normAutofit fontScale="90000"/>
          </a:bodyPr>
          <a:lstStyle/>
          <a:p>
            <a:r>
              <a:rPr lang="en-US" b="1" dirty="0">
                <a:latin typeface="Times New Roman" panose="02020603050405020304" pitchFamily="18" charset="0"/>
                <a:cs typeface="Times New Roman" panose="02020603050405020304" pitchFamily="18" charset="0"/>
              </a:rPr>
              <a:t>Python IDLE</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80109" y="886690"/>
            <a:ext cx="11748655" cy="5777345"/>
          </a:xfrm>
        </p:spPr>
        <p:txBody>
          <a:bodyPr/>
          <a:lstStyle/>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Python IDLE is a powerful integrated development environment that provides a more user friendly environment for writing and testing python code.</a:t>
            </a:r>
          </a:p>
          <a:p>
            <a:r>
              <a:rPr lang="en-US" dirty="0">
                <a:latin typeface="Times New Roman" panose="02020603050405020304" pitchFamily="18" charset="0"/>
                <a:cs typeface="Times New Roman" panose="02020603050405020304" pitchFamily="18" charset="0"/>
              </a:rPr>
              <a:t>It includes a fully featured text editor that allows programmers to create and modify python scripts with ease.</a:t>
            </a:r>
          </a:p>
          <a:p>
            <a:r>
              <a:rPr lang="en-US" dirty="0">
                <a:latin typeface="Times New Roman" panose="02020603050405020304" pitchFamily="18" charset="0"/>
                <a:cs typeface="Times New Roman" panose="02020603050405020304" pitchFamily="18" charset="0"/>
              </a:rPr>
              <a:t>One of the most useful features of IDLE is its built in debugger. The debugger allows programmers to step through their code line by line.</a:t>
            </a:r>
          </a:p>
          <a:p>
            <a:r>
              <a:rPr lang="en-US" dirty="0">
                <a:latin typeface="Times New Roman" panose="02020603050405020304" pitchFamily="18" charset="0"/>
                <a:cs typeface="Times New Roman" panose="02020603050405020304" pitchFamily="18" charset="0"/>
              </a:rPr>
              <a:t>IDLE also includes a number of other useful features such as the ability to run python scripts directly from within the IDE.</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206537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1672" y="193965"/>
            <a:ext cx="11748655" cy="581891"/>
          </a:xfrm>
        </p:spPr>
        <p:txBody>
          <a:bodyPr>
            <a:normAutofit fontScale="90000"/>
          </a:bodyPr>
          <a:lstStyle/>
          <a:p>
            <a:r>
              <a:rPr lang="en-US" dirty="0">
                <a:latin typeface="Times New Roman" panose="02020603050405020304" pitchFamily="18" charset="0"/>
                <a:cs typeface="Times New Roman" panose="02020603050405020304" pitchFamily="18" charset="0"/>
              </a:rPr>
              <a:t>Comments in Python</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80109" y="886690"/>
            <a:ext cx="11748655" cy="5777345"/>
          </a:xfrm>
        </p:spPr>
        <p:txBody>
          <a:bodyPr/>
          <a:lstStyle/>
          <a:p>
            <a:r>
              <a:rPr lang="en-US" dirty="0">
                <a:latin typeface="Times New Roman" panose="02020603050405020304" pitchFamily="18" charset="0"/>
                <a:cs typeface="Times New Roman" panose="02020603050405020304" pitchFamily="18" charset="0"/>
              </a:rPr>
              <a:t>Comments are an important part of any program,</a:t>
            </a:r>
          </a:p>
          <a:p>
            <a:r>
              <a:rPr lang="en-US" dirty="0">
                <a:latin typeface="Times New Roman" panose="02020603050405020304" pitchFamily="18" charset="0"/>
                <a:cs typeface="Times New Roman" panose="02020603050405020304" pitchFamily="18" charset="0"/>
              </a:rPr>
              <a:t>A comment is a text that describes what the program or a particular part of the program trying to do.</a:t>
            </a:r>
          </a:p>
          <a:p>
            <a:r>
              <a:rPr lang="en-US" dirty="0">
                <a:latin typeface="Times New Roman" panose="02020603050405020304" pitchFamily="18" charset="0"/>
                <a:cs typeface="Times New Roman" panose="02020603050405020304" pitchFamily="18" charset="0"/>
              </a:rPr>
              <a:t>The comments are ignored by the python interpreter.</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There are two types of comments </a:t>
            </a:r>
          </a:p>
          <a:p>
            <a:pPr marL="514350" indent="-514350">
              <a:buAutoNum type="arabicParenR"/>
            </a:pPr>
            <a:r>
              <a:rPr lang="en-US" dirty="0">
                <a:latin typeface="Times New Roman" panose="02020603050405020304" pitchFamily="18" charset="0"/>
                <a:cs typeface="Times New Roman" panose="02020603050405020304" pitchFamily="18" charset="0"/>
              </a:rPr>
              <a:t>Single line comment</a:t>
            </a:r>
          </a:p>
          <a:p>
            <a:pPr marL="514350" indent="-514350">
              <a:buAutoNum type="arabicParenR"/>
            </a:pPr>
            <a:r>
              <a:rPr lang="en-US" dirty="0">
                <a:latin typeface="Times New Roman" panose="02020603050405020304" pitchFamily="18" charset="0"/>
                <a:cs typeface="Times New Roman" panose="02020603050405020304" pitchFamily="18" charset="0"/>
              </a:rPr>
              <a:t>Multi line comment</a:t>
            </a:r>
          </a:p>
        </p:txBody>
      </p:sp>
    </p:spTree>
    <p:extLst>
      <p:ext uri="{BB962C8B-B14F-4D97-AF65-F5344CB8AC3E}">
        <p14:creationId xmlns:p14="http://schemas.microsoft.com/office/powerpoint/2010/main" val="21582926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0109" y="290946"/>
            <a:ext cx="11748655" cy="6373090"/>
          </a:xfrm>
        </p:spPr>
        <p:txBody>
          <a:bodyPr/>
          <a:lstStyle/>
          <a:p>
            <a:pPr marL="0" indent="0">
              <a:buNone/>
            </a:pPr>
            <a:r>
              <a:rPr lang="en-US" b="1" dirty="0">
                <a:latin typeface="Times New Roman" panose="02020603050405020304" pitchFamily="18" charset="0"/>
                <a:cs typeface="Times New Roman" panose="02020603050405020304" pitchFamily="18" charset="0"/>
              </a:rPr>
              <a:t>Single Line comment-</a:t>
            </a:r>
          </a:p>
          <a:p>
            <a:pPr marL="0" indent="0">
              <a:buNone/>
            </a:pPr>
            <a:r>
              <a:rPr lang="en-US" dirty="0">
                <a:latin typeface="Times New Roman" panose="02020603050405020304" pitchFamily="18" charset="0"/>
                <a:cs typeface="Times New Roman" panose="02020603050405020304" pitchFamily="18" charset="0"/>
              </a:rPr>
              <a:t>*A single line comment starts and ends in the same line</a:t>
            </a:r>
          </a:p>
          <a:p>
            <a:pPr marL="0" indent="0">
              <a:buNone/>
            </a:pPr>
            <a:r>
              <a:rPr lang="en-US" dirty="0">
                <a:latin typeface="Times New Roman" panose="02020603050405020304" pitchFamily="18" charset="0"/>
                <a:cs typeface="Times New Roman" panose="02020603050405020304" pitchFamily="18" charset="0"/>
              </a:rPr>
              <a:t>*We use the # symbol to write a single line comment.</a:t>
            </a:r>
          </a:p>
          <a:p>
            <a:pPr marL="0" indent="0">
              <a:buNone/>
            </a:pPr>
            <a:r>
              <a:rPr lang="en-US" b="1" dirty="0">
                <a:latin typeface="Times New Roman" panose="02020603050405020304" pitchFamily="18" charset="0"/>
                <a:cs typeface="Times New Roman" panose="02020603050405020304" pitchFamily="18" charset="0"/>
              </a:rPr>
              <a:t>Example: </a:t>
            </a:r>
            <a:r>
              <a:rPr lang="en-US" dirty="0">
                <a:latin typeface="Times New Roman" panose="02020603050405020304" pitchFamily="18" charset="0"/>
                <a:cs typeface="Times New Roman" panose="02020603050405020304" pitchFamily="18" charset="0"/>
              </a:rPr>
              <a:t>age=26        #a variable to store age</a:t>
            </a:r>
          </a:p>
          <a:p>
            <a:pPr marL="0" indent="0">
              <a:buNone/>
            </a:pPr>
            <a:endParaRPr lang="en-US" b="1"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Multi Line Comment</a:t>
            </a:r>
          </a:p>
          <a:p>
            <a:pPr marL="0" indent="0">
              <a:buNone/>
            </a:pPr>
            <a:r>
              <a:rPr lang="en-US" dirty="0">
                <a:latin typeface="Times New Roman" panose="02020603050405020304" pitchFamily="18" charset="0"/>
                <a:cs typeface="Times New Roman" panose="02020603050405020304" pitchFamily="18" charset="0"/>
              </a:rPr>
              <a:t>*It consists of multiple line</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0816873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109" y="180109"/>
            <a:ext cx="11748655" cy="581891"/>
          </a:xfrm>
        </p:spPr>
        <p:txBody>
          <a:bodyPr>
            <a:normAutofit fontScale="90000"/>
          </a:bodyPr>
          <a:lstStyle/>
          <a:p>
            <a:r>
              <a:rPr lang="en-US" dirty="0">
                <a:latin typeface="Times New Roman" panose="02020603050405020304" pitchFamily="18" charset="0"/>
                <a:cs typeface="Times New Roman" panose="02020603050405020304" pitchFamily="18" charset="0"/>
              </a:rPr>
              <a:t>Python Modules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80109" y="886690"/>
            <a:ext cx="11748655" cy="5777345"/>
          </a:xfrm>
        </p:spPr>
        <p:txBody>
          <a:bodyPr/>
          <a:lstStyle/>
          <a:p>
            <a:pPr marL="0" indent="0">
              <a:buNone/>
            </a:pPr>
            <a:r>
              <a:rPr lang="en-US" dirty="0">
                <a:latin typeface="Times New Roman" panose="02020603050405020304" pitchFamily="18" charset="0"/>
                <a:cs typeface="Times New Roman" panose="02020603050405020304" pitchFamily="18" charset="0"/>
              </a:rPr>
              <a:t>*A module is saved file that contains python code. The file can contain a group of classes, methods, functions and variables.</a:t>
            </a:r>
          </a:p>
          <a:p>
            <a:pPr marL="0" indent="0">
              <a:buNone/>
            </a:pPr>
            <a:r>
              <a:rPr lang="en-US" dirty="0">
                <a:latin typeface="Times New Roman" panose="02020603050405020304" pitchFamily="18" charset="0"/>
                <a:cs typeface="Times New Roman" panose="02020603050405020304" pitchFamily="18" charset="0"/>
              </a:rPr>
              <a:t>*This makes the program easier to understand , test and maintain</a:t>
            </a:r>
          </a:p>
          <a:p>
            <a:pPr marL="0" indent="0">
              <a:buNone/>
            </a:pPr>
            <a:r>
              <a:rPr lang="en-US" dirty="0">
                <a:latin typeface="Times New Roman" panose="02020603050405020304" pitchFamily="18" charset="0"/>
                <a:cs typeface="Times New Roman" panose="02020603050405020304" pitchFamily="18" charset="0"/>
              </a:rPr>
              <a:t>*Modules also make it much easier to reuse same code in more than one program.</a:t>
            </a:r>
          </a:p>
          <a:p>
            <a:pPr marL="0" indent="0">
              <a:buNone/>
            </a:pPr>
            <a:r>
              <a:rPr lang="en-US" dirty="0">
                <a:latin typeface="Times New Roman" panose="02020603050405020304" pitchFamily="18" charset="0"/>
                <a:cs typeface="Times New Roman" panose="02020603050405020304" pitchFamily="18" charset="0"/>
              </a:rPr>
              <a:t>*Modules can be imported into other python programs using the import statement.</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5507684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0109" y="193964"/>
            <a:ext cx="11748655" cy="6470071"/>
          </a:xfrm>
        </p:spPr>
        <p:txBody>
          <a:bodyPr/>
          <a:lstStyle/>
          <a:p>
            <a:pPr marL="0" indent="0">
              <a:buNone/>
            </a:pPr>
            <a:endParaRPr lang="en-US" b="1" dirty="0">
              <a:latin typeface="Times New Roman" panose="02020603050405020304" pitchFamily="18" charset="0"/>
              <a:cs typeface="Times New Roman" panose="02020603050405020304" pitchFamily="18" charset="0"/>
            </a:endParaRPr>
          </a:p>
          <a:p>
            <a:pPr marL="0" indent="0">
              <a:buNone/>
            </a:pPr>
            <a:endParaRPr lang="en-US" b="1" dirty="0">
              <a:latin typeface="Times New Roman" panose="02020603050405020304" pitchFamily="18" charset="0"/>
              <a:cs typeface="Times New Roman" panose="02020603050405020304"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3702424350"/>
              </p:ext>
            </p:extLst>
          </p:nvPr>
        </p:nvGraphicFramePr>
        <p:xfrm>
          <a:off x="180109" y="166256"/>
          <a:ext cx="11651672" cy="6655816"/>
        </p:xfrm>
        <a:graphic>
          <a:graphicData uri="http://schemas.openxmlformats.org/drawingml/2006/table">
            <a:tbl>
              <a:tblPr firstRow="1" bandRow="1">
                <a:tableStyleId>{5940675A-B579-460E-94D1-54222C63F5DA}</a:tableStyleId>
              </a:tblPr>
              <a:tblGrid>
                <a:gridCol w="5825836">
                  <a:extLst>
                    <a:ext uri="{9D8B030D-6E8A-4147-A177-3AD203B41FA5}">
                      <a16:colId xmlns:a16="http://schemas.microsoft.com/office/drawing/2014/main" val="3479470853"/>
                    </a:ext>
                  </a:extLst>
                </a:gridCol>
                <a:gridCol w="5825836">
                  <a:extLst>
                    <a:ext uri="{9D8B030D-6E8A-4147-A177-3AD203B41FA5}">
                      <a16:colId xmlns:a16="http://schemas.microsoft.com/office/drawing/2014/main" val="460715032"/>
                    </a:ext>
                  </a:extLst>
                </a:gridCol>
              </a:tblGrid>
              <a:tr h="6359236">
                <a:tc>
                  <a:txBody>
                    <a:bodyPr/>
                    <a:lstStyle/>
                    <a:p>
                      <a:pPr marL="0" indent="0">
                        <a:buNone/>
                      </a:pPr>
                      <a:r>
                        <a:rPr lang="en-US" sz="2800" b="1" dirty="0">
                          <a:latin typeface="Times New Roman" panose="02020603050405020304" pitchFamily="18" charset="0"/>
                          <a:cs typeface="Times New Roman" panose="02020603050405020304" pitchFamily="18" charset="0"/>
                        </a:rPr>
                        <a:t>Creating a module</a:t>
                      </a:r>
                    </a:p>
                    <a:p>
                      <a:pPr marL="0" indent="0">
                        <a:buNone/>
                      </a:pPr>
                      <a:r>
                        <a:rPr lang="en-US" sz="2800" dirty="0">
                          <a:latin typeface="Times New Roman" panose="02020603050405020304" pitchFamily="18" charset="0"/>
                          <a:cs typeface="Times New Roman" panose="02020603050405020304" pitchFamily="18" charset="0"/>
                        </a:rPr>
                        <a:t>A module is simply a python file that can be imported inside another program</a:t>
                      </a:r>
                    </a:p>
                    <a:p>
                      <a:pPr marL="0" indent="0">
                        <a:buNone/>
                      </a:pPr>
                      <a:r>
                        <a:rPr lang="en-US" sz="2800" dirty="0">
                          <a:latin typeface="Times New Roman" panose="02020603050405020304" pitchFamily="18" charset="0"/>
                          <a:cs typeface="Times New Roman" panose="02020603050405020304" pitchFamily="18" charset="0"/>
                        </a:rPr>
                        <a:t>The name of the python file becomes the module name.</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Example:</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Calculator.py</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Def add(</a:t>
                      </a:r>
                      <a:r>
                        <a:rPr kumimoji="0" lang="en-US" sz="28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a,b</a:t>
                      </a:r>
                      <a:r>
                        <a:rPr kumimoji="0" lang="en-US" sz="2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print(“Sum is :”,</a:t>
                      </a:r>
                      <a:r>
                        <a:rPr kumimoji="0" lang="en-US" sz="28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a+b</a:t>
                      </a:r>
                      <a:r>
                        <a:rPr kumimoji="0" lang="en-US" sz="2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Def sub(</a:t>
                      </a:r>
                      <a:r>
                        <a:rPr kumimoji="0" lang="en-US" sz="28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a,b</a:t>
                      </a:r>
                      <a:r>
                        <a:rPr kumimoji="0" lang="en-US" sz="2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print(“Sub is :”,a-b)</a:t>
                      </a:r>
                    </a:p>
                    <a:p>
                      <a:pPr algn="ctr"/>
                      <a:endParaRPr lang="en-IN" sz="2800" dirty="0">
                        <a:latin typeface="Times New Roman" panose="02020603050405020304" pitchFamily="18" charset="0"/>
                        <a:cs typeface="Times New Roman" panose="02020603050405020304" pitchFamily="18" charset="0"/>
                      </a:endParaRPr>
                    </a:p>
                  </a:txBody>
                  <a:tcPr/>
                </a:tc>
                <a:tc>
                  <a:txBody>
                    <a:bodyPr/>
                    <a:lstStyle/>
                    <a:p>
                      <a:pPr algn="ctr"/>
                      <a:r>
                        <a:rPr lang="en-US" sz="2800" b="1" dirty="0">
                          <a:latin typeface="Times New Roman" panose="02020603050405020304" pitchFamily="18" charset="0"/>
                          <a:cs typeface="Times New Roman" panose="02020603050405020304" pitchFamily="18" charset="0"/>
                        </a:rPr>
                        <a:t>Importing</a:t>
                      </a:r>
                      <a:r>
                        <a:rPr lang="en-US" sz="2800" b="1" baseline="0" dirty="0">
                          <a:latin typeface="Times New Roman" panose="02020603050405020304" pitchFamily="18" charset="0"/>
                          <a:cs typeface="Times New Roman" panose="02020603050405020304" pitchFamily="18" charset="0"/>
                        </a:rPr>
                        <a:t> Module</a:t>
                      </a:r>
                    </a:p>
                    <a:p>
                      <a:pPr algn="just"/>
                      <a:r>
                        <a:rPr lang="en-US" sz="2800" b="0" dirty="0">
                          <a:latin typeface="Times New Roman" panose="02020603050405020304" pitchFamily="18" charset="0"/>
                          <a:cs typeface="Times New Roman" panose="02020603050405020304" pitchFamily="18" charset="0"/>
                        </a:rPr>
                        <a:t>To</a:t>
                      </a:r>
                      <a:r>
                        <a:rPr lang="en-US" sz="2800" b="0" baseline="0" dirty="0">
                          <a:latin typeface="Times New Roman" panose="02020603050405020304" pitchFamily="18" charset="0"/>
                          <a:cs typeface="Times New Roman" panose="02020603050405020304" pitchFamily="18" charset="0"/>
                        </a:rPr>
                        <a:t> use a module we need to import the module. once we import a module ,we can directly use all functions of that module</a:t>
                      </a:r>
                    </a:p>
                    <a:p>
                      <a:pPr algn="just"/>
                      <a:endParaRPr lang="en-US" sz="2800" b="1" baseline="0" dirty="0">
                        <a:latin typeface="Times New Roman" panose="02020603050405020304" pitchFamily="18" charset="0"/>
                        <a:cs typeface="Times New Roman" panose="02020603050405020304" pitchFamily="18" charset="0"/>
                      </a:endParaRPr>
                    </a:p>
                    <a:p>
                      <a:pPr algn="just"/>
                      <a:r>
                        <a:rPr lang="en-US" sz="2800" b="1" baseline="0" dirty="0">
                          <a:latin typeface="Times New Roman" panose="02020603050405020304" pitchFamily="18" charset="0"/>
                          <a:cs typeface="Times New Roman" panose="02020603050405020304" pitchFamily="18" charset="0"/>
                        </a:rPr>
                        <a:t>Example:</a:t>
                      </a:r>
                    </a:p>
                    <a:p>
                      <a:pPr algn="just"/>
                      <a:r>
                        <a:rPr lang="en-US" sz="2800" b="0" baseline="0" dirty="0">
                          <a:latin typeface="Times New Roman" panose="02020603050405020304" pitchFamily="18" charset="0"/>
                          <a:cs typeface="Times New Roman" panose="02020603050405020304" pitchFamily="18" charset="0"/>
                        </a:rPr>
                        <a:t>import calculator</a:t>
                      </a:r>
                    </a:p>
                    <a:p>
                      <a:pPr algn="just"/>
                      <a:r>
                        <a:rPr lang="en-US" sz="2800" b="0" baseline="0" dirty="0" err="1">
                          <a:latin typeface="Times New Roman" panose="02020603050405020304" pitchFamily="18" charset="0"/>
                          <a:cs typeface="Times New Roman" panose="02020603050405020304" pitchFamily="18" charset="0"/>
                        </a:rPr>
                        <a:t>Calculator.add</a:t>
                      </a:r>
                      <a:r>
                        <a:rPr lang="en-US" sz="2800" b="0" baseline="0" dirty="0">
                          <a:latin typeface="Times New Roman" panose="02020603050405020304" pitchFamily="18" charset="0"/>
                          <a:cs typeface="Times New Roman" panose="02020603050405020304" pitchFamily="18" charset="0"/>
                        </a:rPr>
                        <a:t>(10,20)</a:t>
                      </a:r>
                    </a:p>
                    <a:p>
                      <a:pPr algn="just"/>
                      <a:r>
                        <a:rPr lang="en-US" sz="2800" b="0" baseline="0" dirty="0" err="1">
                          <a:latin typeface="Times New Roman" panose="02020603050405020304" pitchFamily="18" charset="0"/>
                          <a:cs typeface="Times New Roman" panose="02020603050405020304" pitchFamily="18" charset="0"/>
                        </a:rPr>
                        <a:t>Calculator.sub</a:t>
                      </a:r>
                      <a:r>
                        <a:rPr lang="en-US" sz="2800" b="0" baseline="0" dirty="0">
                          <a:latin typeface="Times New Roman" panose="02020603050405020304" pitchFamily="18" charset="0"/>
                          <a:cs typeface="Times New Roman" panose="02020603050405020304" pitchFamily="18" charset="0"/>
                        </a:rPr>
                        <a:t>(20,5)</a:t>
                      </a:r>
                    </a:p>
                    <a:p>
                      <a:pPr algn="just"/>
                      <a:endParaRPr lang="en-US" sz="2800" b="0" baseline="0" dirty="0">
                        <a:latin typeface="Times New Roman" panose="02020603050405020304" pitchFamily="18" charset="0"/>
                        <a:cs typeface="Times New Roman" panose="02020603050405020304" pitchFamily="18" charset="0"/>
                      </a:endParaRPr>
                    </a:p>
                    <a:p>
                      <a:pPr algn="just"/>
                      <a:r>
                        <a:rPr lang="en-US" sz="2800" b="1" baseline="0" dirty="0">
                          <a:latin typeface="Times New Roman" panose="02020603050405020304" pitchFamily="18" charset="0"/>
                          <a:cs typeface="Times New Roman" panose="02020603050405020304" pitchFamily="18" charset="0"/>
                        </a:rPr>
                        <a:t>Output:</a:t>
                      </a:r>
                    </a:p>
                    <a:p>
                      <a:pPr algn="just"/>
                      <a:r>
                        <a:rPr lang="en-US" sz="2800" b="0" baseline="0" dirty="0">
                          <a:latin typeface="Times New Roman" panose="02020603050405020304" pitchFamily="18" charset="0"/>
                          <a:cs typeface="Times New Roman" panose="02020603050405020304" pitchFamily="18" charset="0"/>
                        </a:rPr>
                        <a:t>Sum is : 30</a:t>
                      </a:r>
                    </a:p>
                    <a:p>
                      <a:pPr algn="just"/>
                      <a:r>
                        <a:rPr lang="en-US" sz="2800" b="0" baseline="0" dirty="0">
                          <a:latin typeface="Times New Roman" panose="02020603050405020304" pitchFamily="18" charset="0"/>
                          <a:cs typeface="Times New Roman" panose="02020603050405020304" pitchFamily="18" charset="0"/>
                        </a:rPr>
                        <a:t>Sub is : 15</a:t>
                      </a:r>
                    </a:p>
                  </a:txBody>
                  <a:tcPr/>
                </a:tc>
                <a:extLst>
                  <a:ext uri="{0D108BD9-81ED-4DB2-BD59-A6C34878D82A}">
                    <a16:rowId xmlns:a16="http://schemas.microsoft.com/office/drawing/2014/main" val="2038951390"/>
                  </a:ext>
                </a:extLst>
              </a:tr>
            </a:tbl>
          </a:graphicData>
        </a:graphic>
      </p:graphicFrame>
    </p:spTree>
    <p:extLst>
      <p:ext uri="{BB962C8B-B14F-4D97-AF65-F5344CB8AC3E}">
        <p14:creationId xmlns:p14="http://schemas.microsoft.com/office/powerpoint/2010/main" val="293260285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109" y="180109"/>
            <a:ext cx="11748655" cy="581891"/>
          </a:xfrm>
        </p:spPr>
        <p:txBody>
          <a:bodyPr>
            <a:normAutofit fontScale="90000"/>
          </a:bodyPr>
          <a:lstStyle/>
          <a:p>
            <a:r>
              <a:rPr lang="en-US" b="1" dirty="0">
                <a:latin typeface="Times New Roman" panose="02020603050405020304" pitchFamily="18" charset="0"/>
                <a:cs typeface="Times New Roman" panose="02020603050405020304" pitchFamily="18" charset="0"/>
              </a:rPr>
              <a:t>Type Conversion</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80109" y="762000"/>
            <a:ext cx="11748655" cy="5902035"/>
          </a:xfrm>
        </p:spPr>
        <p:txBody>
          <a:bodyPr/>
          <a:lstStyle/>
          <a:p>
            <a:pPr marL="0" indent="0">
              <a:buNone/>
            </a:pPr>
            <a:r>
              <a:rPr lang="en-US" dirty="0">
                <a:latin typeface="Times New Roman" panose="02020603050405020304" pitchFamily="18" charset="0"/>
                <a:cs typeface="Times New Roman" panose="02020603050405020304" pitchFamily="18" charset="0"/>
              </a:rPr>
              <a:t>Type conversion is the process of converting data of one type to another type.</a:t>
            </a:r>
          </a:p>
          <a:p>
            <a:pPr marL="0" indent="0">
              <a:buNone/>
            </a:pPr>
            <a:r>
              <a:rPr lang="en-US" dirty="0">
                <a:latin typeface="Times New Roman" panose="02020603050405020304" pitchFamily="18" charset="0"/>
                <a:cs typeface="Times New Roman" panose="02020603050405020304" pitchFamily="18" charset="0"/>
              </a:rPr>
              <a:t>There are mainly two types of type conversion in python they are:</a:t>
            </a:r>
          </a:p>
          <a:p>
            <a:pPr marL="0" indent="0">
              <a:buNone/>
            </a:pPr>
            <a:r>
              <a:rPr lang="en-US" dirty="0">
                <a:latin typeface="Times New Roman" panose="02020603050405020304" pitchFamily="18" charset="0"/>
                <a:cs typeface="Times New Roman" panose="02020603050405020304" pitchFamily="18" charset="0"/>
              </a:rPr>
              <a:t>1.Implicit Type Conversion</a:t>
            </a:r>
          </a:p>
          <a:p>
            <a:pPr marL="0" indent="0">
              <a:buNone/>
            </a:pPr>
            <a:r>
              <a:rPr lang="en-US" dirty="0">
                <a:latin typeface="Times New Roman" panose="02020603050405020304" pitchFamily="18" charset="0"/>
                <a:cs typeface="Times New Roman" panose="02020603050405020304" pitchFamily="18" charset="0"/>
              </a:rPr>
              <a:t>2.Explicit Type Conversion</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Implicit Type Conversion-</a:t>
            </a:r>
            <a:r>
              <a:rPr lang="en-US" dirty="0">
                <a:latin typeface="Times New Roman" panose="02020603050405020304" pitchFamily="18" charset="0"/>
                <a:cs typeface="Times New Roman" panose="02020603050405020304" pitchFamily="18" charset="0"/>
              </a:rPr>
              <a:t>In Implicit conversion interpreter automatically converts one datatype to another datatype without any user involvement.</a:t>
            </a:r>
          </a:p>
          <a:p>
            <a:pPr marL="0" indent="0">
              <a:buNone/>
            </a:pPr>
            <a:r>
              <a:rPr lang="en-US" b="1" dirty="0">
                <a:latin typeface="Times New Roman" panose="02020603050405020304" pitchFamily="18" charset="0"/>
                <a:cs typeface="Times New Roman" panose="02020603050405020304" pitchFamily="18" charset="0"/>
              </a:rPr>
              <a:t>Example:    </a:t>
            </a:r>
            <a:r>
              <a:rPr lang="en-US" dirty="0">
                <a:latin typeface="Times New Roman" panose="02020603050405020304" pitchFamily="18" charset="0"/>
                <a:cs typeface="Times New Roman" panose="02020603050405020304" pitchFamily="18" charset="0"/>
              </a:rPr>
              <a:t>a=20</a:t>
            </a:r>
          </a:p>
          <a:p>
            <a:pPr marL="0" indent="0">
              <a:buNone/>
            </a:pP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b=10.55</a:t>
            </a:r>
          </a:p>
          <a:p>
            <a:pPr marL="0" indent="0">
              <a:buNone/>
            </a:pP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sum=</a:t>
            </a:r>
            <a:r>
              <a:rPr lang="en-US" dirty="0" err="1">
                <a:latin typeface="Times New Roman" panose="02020603050405020304" pitchFamily="18" charset="0"/>
                <a:cs typeface="Times New Roman" panose="02020603050405020304" pitchFamily="18" charset="0"/>
              </a:rPr>
              <a:t>a+b</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print(“Sum </a:t>
            </a:r>
            <a:r>
              <a:rPr lang="en-US" dirty="0" err="1">
                <a:latin typeface="Times New Roman" panose="02020603050405020304" pitchFamily="18" charset="0"/>
                <a:cs typeface="Times New Roman" panose="02020603050405020304" pitchFamily="18" charset="0"/>
              </a:rPr>
              <a:t>is”,sum</a:t>
            </a:r>
            <a:r>
              <a:rPr lang="en-US" dirty="0">
                <a:latin typeface="Times New Roman" panose="02020603050405020304" pitchFamily="18" charset="0"/>
                <a:cs typeface="Times New Roman" panose="02020603050405020304" pitchFamily="18" charset="0"/>
              </a:rPr>
              <a:t>)</a:t>
            </a:r>
          </a:p>
          <a:p>
            <a:pPr marL="0" indent="0">
              <a:buNone/>
            </a:pP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588530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0109" y="166256"/>
            <a:ext cx="11748655" cy="6497780"/>
          </a:xfrm>
        </p:spPr>
        <p:txBody>
          <a:bodyPr/>
          <a:lstStyle/>
          <a:p>
            <a:pPr marL="0" indent="0">
              <a:buNone/>
            </a:pPr>
            <a:r>
              <a:rPr lang="en-US" b="1" dirty="0">
                <a:latin typeface="Times New Roman" panose="02020603050405020304" pitchFamily="18" charset="0"/>
                <a:cs typeface="Times New Roman" panose="02020603050405020304" pitchFamily="18" charset="0"/>
              </a:rPr>
              <a:t>Explicit Type Conversion</a:t>
            </a:r>
          </a:p>
          <a:p>
            <a:pPr marL="0" indent="0">
              <a:buNone/>
            </a:pPr>
            <a:r>
              <a:rPr lang="en-US" dirty="0">
                <a:latin typeface="Times New Roman" panose="02020603050405020304" pitchFamily="18" charset="0"/>
                <a:cs typeface="Times New Roman" panose="02020603050405020304" pitchFamily="18" charset="0"/>
              </a:rPr>
              <a:t>*In Explicit conversion users convert the datatype of object to required data type.</a:t>
            </a:r>
          </a:p>
          <a:p>
            <a:pPr marL="0" indent="0">
              <a:buNone/>
            </a:pPr>
            <a:r>
              <a:rPr lang="en-US" dirty="0">
                <a:latin typeface="Times New Roman" panose="02020603050405020304" pitchFamily="18" charset="0"/>
                <a:cs typeface="Times New Roman" panose="02020603050405020304" pitchFamily="18" charset="0"/>
              </a:rPr>
              <a:t>*Python Provides various built-in functions to perform explicit type conversion.</a:t>
            </a:r>
          </a:p>
          <a:p>
            <a:pPr marL="0" indent="0">
              <a:buNone/>
            </a:pPr>
            <a:r>
              <a:rPr lang="en-US" dirty="0">
                <a:latin typeface="Times New Roman" panose="02020603050405020304" pitchFamily="18" charset="0"/>
                <a:cs typeface="Times New Roman" panose="02020603050405020304" pitchFamily="18" charset="0"/>
              </a:rPr>
              <a:t>*This type conversion is also called typecasting.</a:t>
            </a:r>
          </a:p>
          <a:p>
            <a:pPr marL="0" indent="0">
              <a:buNone/>
            </a:pPr>
            <a:r>
              <a:rPr lang="en-US" dirty="0">
                <a:latin typeface="Times New Roman" panose="02020603050405020304" pitchFamily="18" charset="0"/>
                <a:cs typeface="Times New Roman" panose="02020603050405020304" pitchFamily="18" charset="0"/>
              </a:rPr>
              <a:t>*The different type of built in functions are </a:t>
            </a:r>
            <a:r>
              <a:rPr lang="en-US" dirty="0" err="1">
                <a:latin typeface="Times New Roman" panose="02020603050405020304" pitchFamily="18" charset="0"/>
                <a:cs typeface="Times New Roman" panose="02020603050405020304" pitchFamily="18" charset="0"/>
              </a:rPr>
              <a:t>int</a:t>
            </a:r>
            <a:r>
              <a:rPr lang="en-US" dirty="0">
                <a:latin typeface="Times New Roman" panose="02020603050405020304" pitchFamily="18" charset="0"/>
                <a:cs typeface="Times New Roman" panose="02020603050405020304" pitchFamily="18" charset="0"/>
              </a:rPr>
              <a:t>(), float(), complex(), </a:t>
            </a:r>
            <a:r>
              <a:rPr lang="en-US" dirty="0" err="1">
                <a:latin typeface="Times New Roman" panose="02020603050405020304" pitchFamily="18" charset="0"/>
                <a:cs typeface="Times New Roman" panose="02020603050405020304" pitchFamily="18" charset="0"/>
              </a:rPr>
              <a:t>str</a:t>
            </a:r>
            <a:r>
              <a:rPr lang="en-US" dirty="0">
                <a:latin typeface="Times New Roman" panose="02020603050405020304" pitchFamily="18" charset="0"/>
                <a:cs typeface="Times New Roman" panose="02020603050405020304" pitchFamily="18" charset="0"/>
              </a:rPr>
              <a:t>() extra.</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Example:						Output:</a:t>
            </a:r>
          </a:p>
          <a:p>
            <a:pPr marL="0" indent="0">
              <a:buNone/>
            </a:pPr>
            <a:r>
              <a:rPr lang="en-US" dirty="0">
                <a:latin typeface="Times New Roman" panose="02020603050405020304" pitchFamily="18" charset="0"/>
                <a:cs typeface="Times New Roman" panose="02020603050405020304" pitchFamily="18" charset="0"/>
              </a:rPr>
              <a:t>X=100.145						The X value is 100.145</a:t>
            </a:r>
          </a:p>
          <a:p>
            <a:pPr marL="0" indent="0">
              <a:buNone/>
            </a:pPr>
            <a:r>
              <a:rPr lang="en-US" dirty="0">
                <a:latin typeface="Times New Roman" panose="02020603050405020304" pitchFamily="18" charset="0"/>
                <a:cs typeface="Times New Roman" panose="02020603050405020304" pitchFamily="18" charset="0"/>
              </a:rPr>
              <a:t>Print(“The X value </a:t>
            </a:r>
            <a:r>
              <a:rPr lang="en-US" dirty="0" err="1">
                <a:latin typeface="Times New Roman" panose="02020603050405020304" pitchFamily="18" charset="0"/>
                <a:cs typeface="Times New Roman" panose="02020603050405020304" pitchFamily="18" charset="0"/>
              </a:rPr>
              <a:t>is”,X</a:t>
            </a:r>
            <a:r>
              <a:rPr lang="en-US" dirty="0">
                <a:latin typeface="Times New Roman" panose="02020603050405020304" pitchFamily="18" charset="0"/>
                <a:cs typeface="Times New Roman" panose="02020603050405020304" pitchFamily="18" charset="0"/>
              </a:rPr>
              <a:t>)			The Y value is 100</a:t>
            </a:r>
          </a:p>
          <a:p>
            <a:pPr marL="0" indent="0">
              <a:buNone/>
            </a:pPr>
            <a:r>
              <a:rPr lang="en-US" dirty="0">
                <a:latin typeface="Times New Roman" panose="02020603050405020304" pitchFamily="18" charset="0"/>
                <a:cs typeface="Times New Roman" panose="02020603050405020304" pitchFamily="18" charset="0"/>
              </a:rPr>
              <a:t>Y=</a:t>
            </a:r>
            <a:r>
              <a:rPr lang="en-US" dirty="0" err="1">
                <a:latin typeface="Times New Roman" panose="02020603050405020304" pitchFamily="18" charset="0"/>
                <a:cs typeface="Times New Roman" panose="02020603050405020304" pitchFamily="18" charset="0"/>
              </a:rPr>
              <a:t>int</a:t>
            </a:r>
            <a:r>
              <a:rPr lang="en-US" dirty="0">
                <a:latin typeface="Times New Roman" panose="02020603050405020304" pitchFamily="18" charset="0"/>
                <a:cs typeface="Times New Roman" panose="02020603050405020304" pitchFamily="18" charset="0"/>
              </a:rPr>
              <a:t>(X)</a:t>
            </a:r>
          </a:p>
          <a:p>
            <a:pPr marL="0" indent="0">
              <a:buNone/>
            </a:pPr>
            <a:r>
              <a:rPr lang="en-US" dirty="0">
                <a:latin typeface="Times New Roman" panose="02020603050405020304" pitchFamily="18" charset="0"/>
                <a:cs typeface="Times New Roman" panose="02020603050405020304" pitchFamily="18" charset="0"/>
              </a:rPr>
              <a:t>Print(“The Y value </a:t>
            </a:r>
            <a:r>
              <a:rPr lang="en-US" dirty="0" err="1">
                <a:latin typeface="Times New Roman" panose="02020603050405020304" pitchFamily="18" charset="0"/>
                <a:cs typeface="Times New Roman" panose="02020603050405020304" pitchFamily="18" charset="0"/>
              </a:rPr>
              <a:t>is”,Y</a:t>
            </a:r>
            <a:r>
              <a:rPr lang="en-US" dirty="0">
                <a:latin typeface="Times New Roman" panose="02020603050405020304" pitchFamily="18" charset="0"/>
                <a:cs typeface="Times New Roman" panose="02020603050405020304" pitchFamily="18" charset="0"/>
              </a:rPr>
              <a:t>)</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2019744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109" y="180109"/>
            <a:ext cx="11748655" cy="581891"/>
          </a:xfrm>
        </p:spPr>
        <p:txBody>
          <a:bodyPr>
            <a:normAutofit fontScale="90000"/>
          </a:bodyPr>
          <a:lstStyle/>
          <a:p>
            <a:r>
              <a:rPr lang="en-US" b="1" dirty="0">
                <a:latin typeface="Times New Roman" panose="02020603050405020304" pitchFamily="18" charset="0"/>
                <a:cs typeface="Times New Roman" panose="02020603050405020304" pitchFamily="18" charset="0"/>
              </a:rPr>
              <a:t>Built-In Functions</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80109" y="886690"/>
            <a:ext cx="11748655" cy="5777345"/>
          </a:xfrm>
        </p:spPr>
        <p:txBody>
          <a:bodyPr/>
          <a:lstStyle/>
          <a:p>
            <a:pPr marL="0" indent="0">
              <a:buNone/>
            </a:pPr>
            <a:r>
              <a:rPr lang="en-US" dirty="0">
                <a:latin typeface="Times New Roman" panose="02020603050405020304" pitchFamily="18" charset="0"/>
                <a:cs typeface="Times New Roman" panose="02020603050405020304" pitchFamily="18" charset="0"/>
              </a:rPr>
              <a:t>*Built in functions are the functions that are already defined in python.</a:t>
            </a:r>
          </a:p>
          <a:p>
            <a:pPr marL="0" indent="0">
              <a:buNone/>
            </a:pPr>
            <a:r>
              <a:rPr lang="en-US" dirty="0">
                <a:latin typeface="Times New Roman" panose="02020603050405020304" pitchFamily="18" charset="0"/>
                <a:cs typeface="Times New Roman" panose="02020603050405020304" pitchFamily="18" charset="0"/>
              </a:rPr>
              <a:t>*These functions are part of the python libraries and packages.</a:t>
            </a:r>
          </a:p>
          <a:p>
            <a:pPr marL="0" indent="0">
              <a:buNone/>
            </a:pPr>
            <a:r>
              <a:rPr lang="en-US" dirty="0">
                <a:latin typeface="Times New Roman" panose="02020603050405020304" pitchFamily="18" charset="0"/>
                <a:cs typeface="Times New Roman" panose="02020603050405020304" pitchFamily="18" charset="0"/>
              </a:rPr>
              <a:t>*These are also called pre-defined functions.</a:t>
            </a:r>
          </a:p>
          <a:p>
            <a:pPr marL="0" indent="0">
              <a:buNone/>
            </a:pPr>
            <a:r>
              <a:rPr lang="en-US" dirty="0">
                <a:latin typeface="Times New Roman" panose="02020603050405020304" pitchFamily="18" charset="0"/>
                <a:cs typeface="Times New Roman" panose="02020603050405020304" pitchFamily="18" charset="0"/>
              </a:rPr>
              <a:t>*These can be accessed easily by the programmers.</a:t>
            </a:r>
          </a:p>
          <a:p>
            <a:pPr marL="0" indent="0">
              <a:buNone/>
            </a:pPr>
            <a:r>
              <a:rPr lang="en-US" dirty="0">
                <a:latin typeface="Times New Roman" panose="02020603050405020304" pitchFamily="18" charset="0"/>
                <a:cs typeface="Times New Roman" panose="02020603050405020304" pitchFamily="18" charset="0"/>
              </a:rPr>
              <a:t>*The built-in functions are used to perform certain tasks and can be used in any program according user requirements of users.</a:t>
            </a:r>
          </a:p>
          <a:p>
            <a:pPr marL="0" indent="0">
              <a:buNone/>
            </a:pPr>
            <a:r>
              <a:rPr lang="en-US" dirty="0">
                <a:latin typeface="Times New Roman" panose="02020603050405020304" pitchFamily="18" charset="0"/>
                <a:cs typeface="Times New Roman" panose="02020603050405020304" pitchFamily="18" charset="0"/>
              </a:rPr>
              <a:t>*Some of the built in functions are Console Input and Console Output</a:t>
            </a:r>
          </a:p>
        </p:txBody>
      </p:sp>
    </p:spTree>
    <p:extLst>
      <p:ext uri="{BB962C8B-B14F-4D97-AF65-F5344CB8AC3E}">
        <p14:creationId xmlns:p14="http://schemas.microsoft.com/office/powerpoint/2010/main" val="416623067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0109" y="207818"/>
            <a:ext cx="11748655" cy="6456217"/>
          </a:xfrm>
        </p:spPr>
        <p:txBody>
          <a:bodyPr>
            <a:normAutofit/>
          </a:bodyPr>
          <a:lstStyle/>
          <a:p>
            <a:pPr marL="0" indent="0">
              <a:buNone/>
            </a:pPr>
            <a:r>
              <a:rPr lang="en-US" b="1" dirty="0">
                <a:latin typeface="Times New Roman" panose="02020603050405020304" pitchFamily="18" charset="0"/>
                <a:cs typeface="Times New Roman" panose="02020603050405020304" pitchFamily="18" charset="0"/>
              </a:rPr>
              <a:t>Console Input:</a:t>
            </a:r>
          </a:p>
          <a:p>
            <a:pPr marL="0" indent="0">
              <a:buNone/>
            </a:pPr>
            <a:r>
              <a:rPr lang="en-US" dirty="0">
                <a:latin typeface="Times New Roman" panose="02020603050405020304" pitchFamily="18" charset="0"/>
                <a:cs typeface="Times New Roman" panose="02020603050405020304" pitchFamily="18" charset="0"/>
              </a:rPr>
              <a:t>*In Python we have the input() function for taking the user input.</a:t>
            </a:r>
          </a:p>
          <a:p>
            <a:pPr marL="0" indent="0">
              <a:buNone/>
            </a:pPr>
            <a:r>
              <a:rPr lang="en-US" dirty="0">
                <a:latin typeface="Times New Roman" panose="02020603050405020304" pitchFamily="18" charset="0"/>
                <a:cs typeface="Times New Roman" panose="02020603050405020304" pitchFamily="18" charset="0"/>
              </a:rPr>
              <a:t>*It accepts all user input as string.</a:t>
            </a:r>
          </a:p>
          <a:p>
            <a:pPr marL="0" indent="0">
              <a:buNone/>
            </a:pPr>
            <a:r>
              <a:rPr lang="en-US" b="1" dirty="0">
                <a:latin typeface="Times New Roman" panose="02020603050405020304" pitchFamily="18" charset="0"/>
                <a:cs typeface="Times New Roman" panose="02020603050405020304" pitchFamily="18" charset="0"/>
              </a:rPr>
              <a:t>Syntax</a:t>
            </a:r>
          </a:p>
          <a:p>
            <a:pPr marL="0" indent="0">
              <a:buNone/>
            </a:pP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input([prompt])</a:t>
            </a:r>
          </a:p>
          <a:p>
            <a:pPr marL="0" indent="0">
              <a:buNone/>
            </a:pPr>
            <a:r>
              <a:rPr lang="en-US" dirty="0">
                <a:latin typeface="Times New Roman" panose="02020603050405020304" pitchFamily="18" charset="0"/>
                <a:cs typeface="Times New Roman" panose="02020603050405020304" pitchFamily="18" charset="0"/>
              </a:rPr>
              <a:t>-prompt is the string we may like to display on the screen</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Example:					Output:</a:t>
            </a:r>
          </a:p>
          <a:p>
            <a:pPr marL="0" indent="0">
              <a:buNone/>
            </a:pPr>
            <a:r>
              <a:rPr lang="en-US" dirty="0">
                <a:latin typeface="Times New Roman" panose="02020603050405020304" pitchFamily="18" charset="0"/>
                <a:cs typeface="Times New Roman" panose="02020603050405020304" pitchFamily="18" charset="0"/>
              </a:rPr>
              <a:t>Name=input(“Enter Your Name :”)		Enter Your Name : National</a:t>
            </a:r>
          </a:p>
          <a:p>
            <a:pPr marL="0" indent="0">
              <a:buNone/>
            </a:pPr>
            <a:r>
              <a:rPr lang="en-US" dirty="0">
                <a:latin typeface="Times New Roman" panose="02020603050405020304" pitchFamily="18" charset="0"/>
                <a:cs typeface="Times New Roman" panose="02020603050405020304" pitchFamily="18" charset="0"/>
              </a:rPr>
              <a:t>Age=input(“Enter Your Age :”)			Enter Your Age : 25</a:t>
            </a:r>
          </a:p>
          <a:p>
            <a:pPr marL="0" indent="0">
              <a:buNone/>
            </a:pPr>
            <a:r>
              <a:rPr lang="en-US" dirty="0">
                <a:latin typeface="Times New Roman" panose="02020603050405020304" pitchFamily="18" charset="0"/>
                <a:cs typeface="Times New Roman" panose="02020603050405020304" pitchFamily="18" charset="0"/>
              </a:rPr>
              <a:t>Print(“Name </a:t>
            </a:r>
            <a:r>
              <a:rPr lang="en-US" dirty="0" err="1">
                <a:latin typeface="Times New Roman" panose="02020603050405020304" pitchFamily="18" charset="0"/>
                <a:cs typeface="Times New Roman" panose="02020603050405020304" pitchFamily="18" charset="0"/>
              </a:rPr>
              <a:t>is:”,Name</a:t>
            </a:r>
            <a:r>
              <a:rPr lang="en-US" dirty="0">
                <a:latin typeface="Times New Roman" panose="02020603050405020304" pitchFamily="18" charset="0"/>
                <a:cs typeface="Times New Roman" panose="02020603050405020304" pitchFamily="18" charset="0"/>
              </a:rPr>
              <a:t>)				Name is: National</a:t>
            </a:r>
          </a:p>
          <a:p>
            <a:pPr marL="0" indent="0">
              <a:buNone/>
            </a:pPr>
            <a:r>
              <a:rPr lang="en-US" dirty="0">
                <a:latin typeface="Times New Roman" panose="02020603050405020304" pitchFamily="18" charset="0"/>
                <a:cs typeface="Times New Roman" panose="02020603050405020304" pitchFamily="18" charset="0"/>
              </a:rPr>
              <a:t>Print(“Age </a:t>
            </a:r>
            <a:r>
              <a:rPr lang="en-US" dirty="0" err="1">
                <a:latin typeface="Times New Roman" panose="02020603050405020304" pitchFamily="18" charset="0"/>
                <a:cs typeface="Times New Roman" panose="02020603050405020304" pitchFamily="18" charset="0"/>
              </a:rPr>
              <a:t>is:”,Age</a:t>
            </a:r>
            <a:r>
              <a:rPr lang="en-US" dirty="0">
                <a:latin typeface="Times New Roman" panose="02020603050405020304" pitchFamily="18" charset="0"/>
                <a:cs typeface="Times New Roman" panose="02020603050405020304" pitchFamily="18" charset="0"/>
              </a:rPr>
              <a:t>)				Age is: 25</a:t>
            </a:r>
          </a:p>
        </p:txBody>
      </p:sp>
    </p:spTree>
    <p:extLst>
      <p:ext uri="{BB962C8B-B14F-4D97-AF65-F5344CB8AC3E}">
        <p14:creationId xmlns:p14="http://schemas.microsoft.com/office/powerpoint/2010/main" val="225032230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1672" y="207819"/>
            <a:ext cx="11748655" cy="6442362"/>
          </a:xfrm>
        </p:spPr>
        <p:txBody>
          <a:bodyPr/>
          <a:lstStyle/>
          <a:p>
            <a:pPr marL="0" indent="0">
              <a:buNone/>
            </a:pPr>
            <a:r>
              <a:rPr lang="en-US" b="1" dirty="0">
                <a:latin typeface="Times New Roman" panose="02020603050405020304" pitchFamily="18" charset="0"/>
                <a:cs typeface="Times New Roman" panose="02020603050405020304" pitchFamily="18" charset="0"/>
              </a:rPr>
              <a:t>Console Output:</a:t>
            </a:r>
          </a:p>
          <a:p>
            <a:pPr marL="0" indent="0">
              <a:buNone/>
            </a:pPr>
            <a:r>
              <a:rPr lang="en-US" dirty="0">
                <a:latin typeface="Times New Roman" panose="02020603050405020304" pitchFamily="18" charset="0"/>
                <a:cs typeface="Times New Roman" panose="02020603050405020304" pitchFamily="18" charset="0"/>
              </a:rPr>
              <a:t>Python uses print() function to output data to standard output device-the screen.</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Syntax:</a:t>
            </a:r>
          </a:p>
          <a:p>
            <a:pPr marL="0" indent="0">
              <a:buNone/>
            </a:pPr>
            <a:r>
              <a:rPr lang="en-US" dirty="0">
                <a:latin typeface="Times New Roman" panose="02020603050405020304" pitchFamily="18" charset="0"/>
                <a:cs typeface="Times New Roman" panose="02020603050405020304" pitchFamily="18" charset="0"/>
              </a:rPr>
              <a:t>print(value)</a:t>
            </a:r>
          </a:p>
          <a:p>
            <a:pPr marL="0" indent="0">
              <a:buNone/>
            </a:pPr>
            <a:r>
              <a:rPr lang="en-US" dirty="0">
                <a:latin typeface="Times New Roman" panose="02020603050405020304" pitchFamily="18" charset="0"/>
                <a:cs typeface="Times New Roman" panose="02020603050405020304" pitchFamily="18" charset="0"/>
              </a:rPr>
              <a:t>-Any value that need to be displayed</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Example:					Output:</a:t>
            </a:r>
          </a:p>
          <a:p>
            <a:pPr marL="0" indent="0">
              <a:buNone/>
            </a:pPr>
            <a:r>
              <a:rPr lang="en-US" dirty="0">
                <a:latin typeface="Times New Roman" panose="02020603050405020304" pitchFamily="18" charset="0"/>
                <a:cs typeface="Times New Roman" panose="02020603050405020304" pitchFamily="18" charset="0"/>
              </a:rPr>
              <a:t>print(“I Love Python”)					I Love Python</a:t>
            </a:r>
          </a:p>
          <a:p>
            <a:pPr marL="0" indent="0">
              <a:buNone/>
            </a:pPr>
            <a:r>
              <a:rPr lang="en-US" dirty="0">
                <a:latin typeface="Times New Roman" panose="02020603050405020304" pitchFamily="18" charset="0"/>
                <a:cs typeface="Times New Roman" panose="02020603050405020304" pitchFamily="18" charset="0"/>
              </a:rPr>
              <a:t>print(10*3)							30</a:t>
            </a:r>
          </a:p>
          <a:p>
            <a:pPr marL="0" indent="0">
              <a:buNone/>
            </a:pPr>
            <a:r>
              <a:rPr lang="en-US" dirty="0">
                <a:latin typeface="Times New Roman" panose="02020603050405020304" pitchFamily="18" charset="0"/>
                <a:cs typeface="Times New Roman" panose="02020603050405020304" pitchFamily="18" charset="0"/>
              </a:rPr>
              <a:t>print(“</a:t>
            </a:r>
            <a:r>
              <a:rPr lang="en-US" dirty="0" err="1">
                <a:latin typeface="Times New Roman" panose="02020603050405020304" pitchFamily="18" charset="0"/>
                <a:cs typeface="Times New Roman" panose="02020603050405020304" pitchFamily="18" charset="0"/>
              </a:rPr>
              <a:t>I”+”Love”,+”Python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ILovePython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7867933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109" y="180109"/>
            <a:ext cx="11748655" cy="581891"/>
          </a:xfrm>
        </p:spPr>
        <p:txBody>
          <a:bodyPr>
            <a:normAutofit fontScale="90000"/>
          </a:bodyPr>
          <a:lstStyle/>
          <a:p>
            <a:r>
              <a:rPr lang="en-US" dirty="0">
                <a:latin typeface="Times New Roman" panose="02020603050405020304" pitchFamily="18" charset="0"/>
                <a:cs typeface="Times New Roman" panose="02020603050405020304" pitchFamily="18" charset="0"/>
              </a:rPr>
              <a:t>String Formatting or Output Formatting</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80109" y="886690"/>
            <a:ext cx="11748655" cy="5777345"/>
          </a:xfrm>
        </p:spPr>
        <p:txBody>
          <a:bodyPr/>
          <a:lstStyle/>
          <a:p>
            <a:pPr marL="0" indent="0">
              <a:buNone/>
            </a:pPr>
            <a:r>
              <a:rPr lang="en-US" dirty="0">
                <a:latin typeface="Times New Roman" panose="02020603050405020304" pitchFamily="18" charset="0"/>
                <a:cs typeface="Times New Roman" panose="02020603050405020304" pitchFamily="18" charset="0"/>
              </a:rPr>
              <a:t>String formatting is a method of printing a string by inserting variable values in it.</a:t>
            </a:r>
          </a:p>
          <a:p>
            <a:pPr marL="0" indent="0">
              <a:buNone/>
            </a:pPr>
            <a:r>
              <a:rPr lang="en-US" dirty="0">
                <a:latin typeface="Times New Roman" panose="02020603050405020304" pitchFamily="18" charset="0"/>
                <a:cs typeface="Times New Roman" panose="02020603050405020304" pitchFamily="18" charset="0"/>
              </a:rPr>
              <a:t>There are five different ways to perform string formatting in Python</a:t>
            </a:r>
          </a:p>
          <a:p>
            <a:pPr marL="0" indent="0">
              <a:buNone/>
            </a:pPr>
            <a:endParaRPr lang="en-US"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Formatting with % Operator.</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Formatting with format() string method.</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Formatting with string literals, called f-strings.</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Formatting with String Template Class</a:t>
            </a:r>
          </a:p>
        </p:txBody>
      </p:sp>
    </p:spTree>
    <p:extLst>
      <p:ext uri="{BB962C8B-B14F-4D97-AF65-F5344CB8AC3E}">
        <p14:creationId xmlns:p14="http://schemas.microsoft.com/office/powerpoint/2010/main" val="33883613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109" y="180109"/>
            <a:ext cx="11748655" cy="581891"/>
          </a:xfrm>
        </p:spPr>
        <p:txBody>
          <a:bodyPr>
            <a:normAutofit fontScale="90000"/>
          </a:bodyPr>
          <a:lstStyle/>
          <a:p>
            <a:r>
              <a:rPr lang="en-US" b="1" dirty="0">
                <a:latin typeface="Times New Roman" panose="02020603050405020304" pitchFamily="18" charset="0"/>
                <a:cs typeface="Times New Roman" panose="02020603050405020304" pitchFamily="18" charset="0"/>
              </a:rPr>
              <a:t>Interactive mode using python IDLE</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80109" y="886690"/>
            <a:ext cx="11748655" cy="5777345"/>
          </a:xfrm>
        </p:spPr>
        <p:txBody>
          <a:bodyPr/>
          <a:lstStyle/>
          <a:p>
            <a:r>
              <a:rPr lang="en-US" dirty="0">
                <a:latin typeface="Times New Roman" panose="02020603050405020304" pitchFamily="18" charset="0"/>
                <a:cs typeface="Times New Roman" panose="02020603050405020304" pitchFamily="18" charset="0"/>
              </a:rPr>
              <a:t>Search python in the start menu and clicking on IDLE </a:t>
            </a:r>
          </a:p>
          <a:p>
            <a:r>
              <a:rPr lang="en-US" dirty="0">
                <a:latin typeface="Times New Roman" panose="02020603050405020304" pitchFamily="18" charset="0"/>
                <a:cs typeface="Times New Roman" panose="02020603050405020304" pitchFamily="18" charset="0"/>
              </a:rPr>
              <a:t>Try typing 1+1 and press enter we get 2 as output.</a:t>
            </a:r>
          </a:p>
          <a:p>
            <a:r>
              <a:rPr lang="en-US" dirty="0">
                <a:latin typeface="Times New Roman" panose="02020603050405020304" pitchFamily="18" charset="0"/>
                <a:cs typeface="Times New Roman" panose="02020603050405020304" pitchFamily="18" charset="0"/>
              </a:rPr>
              <a:t>Type print(“hello”)and press enter to see result as hello</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8930640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109" y="180109"/>
            <a:ext cx="11748655" cy="581891"/>
          </a:xfrm>
        </p:spPr>
        <p:txBody>
          <a:bodyPr>
            <a:normAutofit fontScale="90000"/>
          </a:bodyPr>
          <a:lstStyle/>
          <a:p>
            <a:r>
              <a:rPr lang="en-IN" dirty="0">
                <a:latin typeface="Times New Roman" panose="02020603050405020304" pitchFamily="18" charset="0"/>
                <a:cs typeface="Times New Roman" panose="02020603050405020304" pitchFamily="18" charset="0"/>
              </a:rPr>
              <a:t>Formatting string using % Operator</a:t>
            </a:r>
          </a:p>
        </p:txBody>
      </p:sp>
      <p:sp>
        <p:nvSpPr>
          <p:cNvPr id="3" name="Content Placeholder 2"/>
          <p:cNvSpPr>
            <a:spLocks noGrp="1"/>
          </p:cNvSpPr>
          <p:nvPr>
            <p:ph idx="1"/>
          </p:nvPr>
        </p:nvSpPr>
        <p:spPr>
          <a:xfrm>
            <a:off x="180109" y="886690"/>
            <a:ext cx="11748655" cy="5777345"/>
          </a:xfrm>
        </p:spPr>
        <p:txBody>
          <a:bodyPr/>
          <a:lstStyle/>
          <a:p>
            <a:pPr marL="0" indent="0">
              <a:buNone/>
            </a:pPr>
            <a:r>
              <a:rPr lang="en-US" dirty="0">
                <a:latin typeface="Times New Roman" panose="02020603050405020304" pitchFamily="18" charset="0"/>
                <a:cs typeface="Times New Roman" panose="02020603050405020304" pitchFamily="18" charset="0"/>
              </a:rPr>
              <a:t>It is the oldest method of string formatting. Here we use the modulo % operator. The modulo % is also known as the “string-formatting operator”.</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Example</a:t>
            </a:r>
          </a:p>
          <a:p>
            <a:pPr marL="0" indent="0">
              <a:buNone/>
            </a:pPr>
            <a:r>
              <a:rPr lang="en-US" dirty="0">
                <a:latin typeface="Times New Roman" panose="02020603050405020304" pitchFamily="18" charset="0"/>
                <a:cs typeface="Times New Roman" panose="02020603050405020304" pitchFamily="18" charset="0"/>
              </a:rPr>
              <a:t>v = 12</a:t>
            </a:r>
          </a:p>
          <a:p>
            <a:pPr marL="0" indent="0">
              <a:buNone/>
            </a:pPr>
            <a:r>
              <a:rPr lang="en-US" dirty="0">
                <a:latin typeface="Times New Roman" panose="02020603050405020304" pitchFamily="18" charset="0"/>
                <a:cs typeface="Times New Roman" panose="02020603050405020304" pitchFamily="18" charset="0"/>
              </a:rPr>
              <a:t>print (“The value is %d”,%(v))</a:t>
            </a:r>
          </a:p>
        </p:txBody>
      </p:sp>
    </p:spTree>
    <p:extLst>
      <p:ext uri="{BB962C8B-B14F-4D97-AF65-F5344CB8AC3E}">
        <p14:creationId xmlns:p14="http://schemas.microsoft.com/office/powerpoint/2010/main" val="46274478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109" y="180109"/>
            <a:ext cx="11748655" cy="581891"/>
          </a:xfrm>
        </p:spPr>
        <p:txBody>
          <a:bodyPr>
            <a:normAutofit fontScale="90000"/>
          </a:bodyPr>
          <a:lstStyle/>
          <a:p>
            <a:r>
              <a:rPr lang="en-US" dirty="0">
                <a:latin typeface="Times New Roman" panose="02020603050405020304" pitchFamily="18" charset="0"/>
                <a:cs typeface="Times New Roman" panose="02020603050405020304" pitchFamily="18" charset="0"/>
              </a:rPr>
              <a:t>String Formatting using format()</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80109" y="886690"/>
            <a:ext cx="11748655" cy="5777345"/>
          </a:xfrm>
        </p:spPr>
        <p:txBody>
          <a:bodyPr/>
          <a:lstStyle/>
          <a:p>
            <a:pPr marL="0" indent="0">
              <a:buNone/>
            </a:pPr>
            <a:r>
              <a:rPr lang="en-US" dirty="0">
                <a:latin typeface="Times New Roman" panose="02020603050405020304" pitchFamily="18" charset="0"/>
                <a:cs typeface="Times New Roman" panose="02020603050405020304" pitchFamily="18" charset="0"/>
              </a:rPr>
              <a:t>*Sometimes we would like to format our output to make it look attractive. This can be done using the </a:t>
            </a:r>
            <a:r>
              <a:rPr lang="en-US" dirty="0" err="1">
                <a:latin typeface="Times New Roman" panose="02020603050405020304" pitchFamily="18" charset="0"/>
                <a:cs typeface="Times New Roman" panose="02020603050405020304" pitchFamily="18" charset="0"/>
              </a:rPr>
              <a:t>str.format</a:t>
            </a:r>
            <a:r>
              <a:rPr lang="en-US" dirty="0">
                <a:latin typeface="Times New Roman" panose="02020603050405020304" pitchFamily="18" charset="0"/>
                <a:cs typeface="Times New Roman" panose="02020603050405020304" pitchFamily="18" charset="0"/>
              </a:rPr>
              <a:t>() method.</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Example</a:t>
            </a:r>
          </a:p>
          <a:p>
            <a:pPr marL="0" indent="0">
              <a:buNone/>
            </a:pPr>
            <a:r>
              <a:rPr lang="en-US" dirty="0">
                <a:latin typeface="Times New Roman" panose="02020603050405020304" pitchFamily="18" charset="0"/>
                <a:cs typeface="Times New Roman" panose="02020603050405020304" pitchFamily="18" charset="0"/>
              </a:rPr>
              <a:t>Name=“National”</a:t>
            </a:r>
          </a:p>
          <a:p>
            <a:pPr marL="0" indent="0">
              <a:buNone/>
            </a:pPr>
            <a:r>
              <a:rPr lang="en-US" dirty="0">
                <a:latin typeface="Times New Roman" panose="02020603050405020304" pitchFamily="18" charset="0"/>
                <a:cs typeface="Times New Roman" panose="02020603050405020304" pitchFamily="18" charset="0"/>
              </a:rPr>
              <a:t>Age=25</a:t>
            </a:r>
          </a:p>
          <a:p>
            <a:pPr marL="0" indent="0">
              <a:buNone/>
            </a:pPr>
            <a:r>
              <a:rPr lang="en-US" dirty="0">
                <a:latin typeface="Times New Roman" panose="02020603050405020304" pitchFamily="18" charset="0"/>
                <a:cs typeface="Times New Roman" panose="02020603050405020304" pitchFamily="18" charset="0"/>
              </a:rPr>
              <a:t>Print(“My name is {0} and I am {1} years </a:t>
            </a:r>
            <a:r>
              <a:rPr lang="en-US" dirty="0" err="1">
                <a:latin typeface="Times New Roman" panose="02020603050405020304" pitchFamily="18" charset="0"/>
                <a:cs typeface="Times New Roman" panose="02020603050405020304" pitchFamily="18" charset="0"/>
              </a:rPr>
              <a:t>old”.format</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name,age</a:t>
            </a:r>
            <a:r>
              <a:rPr lang="en-US" dirty="0">
                <a:latin typeface="Times New Roman" panose="02020603050405020304" pitchFamily="18" charset="0"/>
                <a:cs typeface="Times New Roman" panose="02020603050405020304" pitchFamily="18" charset="0"/>
              </a:rPr>
              <a:t>))</a:t>
            </a:r>
          </a:p>
          <a:p>
            <a:pPr marL="0" indent="0">
              <a:buNone/>
            </a:pPr>
            <a:r>
              <a:rPr lang="en-US" b="1" dirty="0">
                <a:latin typeface="Times New Roman" panose="02020603050405020304" pitchFamily="18" charset="0"/>
                <a:cs typeface="Times New Roman" panose="02020603050405020304" pitchFamily="18" charset="0"/>
              </a:rPr>
              <a:t>Output:</a:t>
            </a:r>
          </a:p>
          <a:p>
            <a:pPr marL="0" indent="0">
              <a:buNone/>
            </a:pPr>
            <a:r>
              <a:rPr lang="en-US" dirty="0">
                <a:latin typeface="Times New Roman" panose="02020603050405020304" pitchFamily="18" charset="0"/>
                <a:cs typeface="Times New Roman" panose="02020603050405020304" pitchFamily="18" charset="0"/>
              </a:rPr>
              <a:t>My name is National and I am 25 years old</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9075040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109" y="180109"/>
            <a:ext cx="11748655" cy="581891"/>
          </a:xfrm>
        </p:spPr>
        <p:txBody>
          <a:bodyPr>
            <a:normAutofit fontScale="90000"/>
          </a:bodyPr>
          <a:lstStyle/>
          <a:p>
            <a:r>
              <a:rPr lang="en-US" dirty="0">
                <a:latin typeface="Times New Roman" panose="02020603050405020304" pitchFamily="18" charset="0"/>
                <a:cs typeface="Times New Roman" panose="02020603050405020304" pitchFamily="18" charset="0"/>
              </a:rPr>
              <a:t>String formatting using f-string</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80109" y="886690"/>
            <a:ext cx="11748655" cy="5777345"/>
          </a:xfrm>
        </p:spPr>
        <p:txBody>
          <a:bodyPr/>
          <a:lstStyle/>
          <a:p>
            <a:r>
              <a:rPr lang="en-US" dirty="0">
                <a:latin typeface="Times New Roman" panose="02020603050405020304" pitchFamily="18" charset="0"/>
                <a:cs typeface="Times New Roman" panose="02020603050405020304" pitchFamily="18" charset="0"/>
              </a:rPr>
              <a:t>A f-string literal that is prefixed with f. These strings may contain replacement fields, which are expressions enclosed within curly braces{}.</a:t>
            </a:r>
          </a:p>
          <a:p>
            <a:endParaRPr lang="en-US"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Example</a:t>
            </a:r>
          </a:p>
          <a:p>
            <a:pPr marL="0" indent="0">
              <a:buNone/>
            </a:pPr>
            <a:r>
              <a:rPr lang="en-US" dirty="0">
                <a:latin typeface="Times New Roman" panose="02020603050405020304" pitchFamily="18" charset="0"/>
                <a:cs typeface="Times New Roman" panose="02020603050405020304" pitchFamily="18" charset="0"/>
              </a:rPr>
              <a:t>Name=“National”</a:t>
            </a:r>
          </a:p>
          <a:p>
            <a:pPr marL="0" indent="0">
              <a:buNone/>
            </a:pPr>
            <a:r>
              <a:rPr lang="en-US" dirty="0">
                <a:latin typeface="Times New Roman" panose="02020603050405020304" pitchFamily="18" charset="0"/>
                <a:cs typeface="Times New Roman" panose="02020603050405020304" pitchFamily="18" charset="0"/>
              </a:rPr>
              <a:t>Age=25</a:t>
            </a:r>
          </a:p>
          <a:p>
            <a:pPr marL="0" indent="0">
              <a:buNone/>
            </a:pPr>
            <a:r>
              <a:rPr lang="en-US" dirty="0">
                <a:latin typeface="Times New Roman" panose="02020603050405020304" pitchFamily="18" charset="0"/>
                <a:cs typeface="Times New Roman" panose="02020603050405020304" pitchFamily="18" charset="0"/>
              </a:rPr>
              <a:t>Print(“My name is {Name} and I am {Age} years old”)</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Output:</a:t>
            </a:r>
          </a:p>
          <a:p>
            <a:pPr marL="0" indent="0">
              <a:buNone/>
            </a:pPr>
            <a:r>
              <a:rPr lang="en-US" dirty="0">
                <a:latin typeface="Times New Roman" panose="02020603050405020304" pitchFamily="18" charset="0"/>
                <a:cs typeface="Times New Roman" panose="02020603050405020304" pitchFamily="18" charset="0"/>
              </a:rPr>
              <a:t>My name is National and I am 25 years old</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3906451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109" y="180109"/>
            <a:ext cx="11748655" cy="581891"/>
          </a:xfrm>
        </p:spPr>
        <p:txBody>
          <a:bodyPr>
            <a:normAutofit fontScale="90000"/>
          </a:bodyPr>
          <a:lstStyle/>
          <a:p>
            <a:r>
              <a:rPr lang="en-US" dirty="0">
                <a:latin typeface="Times New Roman" panose="02020603050405020304" pitchFamily="18" charset="0"/>
                <a:cs typeface="Times New Roman" panose="02020603050405020304" pitchFamily="18" charset="0"/>
              </a:rPr>
              <a:t>String Formatting using Template Class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80109" y="886690"/>
            <a:ext cx="11748655" cy="5777345"/>
          </a:xfrm>
        </p:spPr>
        <p:txBody>
          <a:bodyPr/>
          <a:lstStyle/>
          <a:p>
            <a:pPr marL="0" indent="0">
              <a:buNone/>
            </a:pPr>
            <a:r>
              <a:rPr lang="en-US" dirty="0">
                <a:latin typeface="Times New Roman" panose="02020603050405020304" pitchFamily="18" charset="0"/>
                <a:cs typeface="Times New Roman" panose="02020603050405020304" pitchFamily="18" charset="0"/>
              </a:rPr>
              <a:t>The template class from the string module allows us to format strings as well . This, however , does not allow format specifiers. So, format the string beforehand.</a:t>
            </a:r>
          </a:p>
          <a:p>
            <a:pPr marL="0" indent="0">
              <a:buNone/>
            </a:pPr>
            <a:r>
              <a:rPr lang="en-US" dirty="0">
                <a:latin typeface="Times New Roman" panose="02020603050405020304" pitchFamily="18" charset="0"/>
                <a:cs typeface="Times New Roman" panose="02020603050405020304" pitchFamily="18" charset="0"/>
              </a:rPr>
              <a:t>It uses $ operator for substitutions.</a:t>
            </a:r>
          </a:p>
          <a:p>
            <a:pPr marL="0" indent="0">
              <a:buNone/>
            </a:pPr>
            <a:r>
              <a:rPr lang="en-US" b="1" dirty="0">
                <a:latin typeface="Times New Roman" panose="02020603050405020304" pitchFamily="18" charset="0"/>
                <a:cs typeface="Times New Roman" panose="02020603050405020304" pitchFamily="18" charset="0"/>
              </a:rPr>
              <a:t>Example</a:t>
            </a:r>
          </a:p>
          <a:p>
            <a:pPr marL="0" indent="0">
              <a:buNone/>
            </a:pPr>
            <a:r>
              <a:rPr lang="en-US" dirty="0">
                <a:latin typeface="Times New Roman" panose="02020603050405020304" pitchFamily="18" charset="0"/>
                <a:cs typeface="Times New Roman" panose="02020603050405020304" pitchFamily="18" charset="0"/>
              </a:rPr>
              <a:t>t=template(“$name scored $score runs in the last match”)</a:t>
            </a:r>
          </a:p>
          <a:p>
            <a:pPr marL="0" indent="0">
              <a:buNone/>
            </a:pPr>
            <a:r>
              <a:rPr lang="en-US" dirty="0">
                <a:latin typeface="Times New Roman" panose="02020603050405020304" pitchFamily="18" charset="0"/>
                <a:cs typeface="Times New Roman" panose="02020603050405020304" pitchFamily="18" charset="0"/>
              </a:rPr>
              <a:t>print(</a:t>
            </a:r>
            <a:r>
              <a:rPr lang="en-US" dirty="0" err="1">
                <a:latin typeface="Times New Roman" panose="02020603050405020304" pitchFamily="18" charset="0"/>
                <a:cs typeface="Times New Roman" panose="02020603050405020304" pitchFamily="18" charset="0"/>
              </a:rPr>
              <a:t>t.substitute</a:t>
            </a:r>
            <a:r>
              <a:rPr lang="en-US" dirty="0">
                <a:latin typeface="Times New Roman" panose="02020603050405020304" pitchFamily="18" charset="0"/>
                <a:cs typeface="Times New Roman" panose="02020603050405020304" pitchFamily="18" charset="0"/>
              </a:rPr>
              <a:t>(name=“</a:t>
            </a:r>
            <a:r>
              <a:rPr lang="en-US" dirty="0" err="1">
                <a:latin typeface="Times New Roman" panose="02020603050405020304" pitchFamily="18" charset="0"/>
                <a:cs typeface="Times New Roman" panose="02020603050405020304" pitchFamily="18" charset="0"/>
              </a:rPr>
              <a:t>Virat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Kohli</a:t>
            </a:r>
            <a:r>
              <a:rPr lang="en-US" dirty="0">
                <a:latin typeface="Times New Roman" panose="02020603050405020304" pitchFamily="18" charset="0"/>
                <a:cs typeface="Times New Roman" panose="02020603050405020304" pitchFamily="18" charset="0"/>
              </a:rPr>
              <a:t>”,score=90)</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Output:</a:t>
            </a:r>
          </a:p>
          <a:p>
            <a:pPr marL="0" indent="0">
              <a:buNone/>
            </a:pPr>
            <a:r>
              <a:rPr lang="en-US" dirty="0" err="1">
                <a:latin typeface="Times New Roman" panose="02020603050405020304" pitchFamily="18" charset="0"/>
                <a:cs typeface="Times New Roman" panose="02020603050405020304" pitchFamily="18" charset="0"/>
              </a:rPr>
              <a:t>Virat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Kohli</a:t>
            </a:r>
            <a:r>
              <a:rPr lang="en-US" dirty="0">
                <a:latin typeface="Times New Roman" panose="02020603050405020304" pitchFamily="18" charset="0"/>
                <a:cs typeface="Times New Roman" panose="02020603050405020304" pitchFamily="18" charset="0"/>
              </a:rPr>
              <a:t> scored 90 runs in the last match</a:t>
            </a:r>
          </a:p>
        </p:txBody>
      </p:sp>
    </p:spTree>
    <p:extLst>
      <p:ext uri="{BB962C8B-B14F-4D97-AF65-F5344CB8AC3E}">
        <p14:creationId xmlns:p14="http://schemas.microsoft.com/office/powerpoint/2010/main" val="214584533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109" y="180109"/>
            <a:ext cx="11748655" cy="581891"/>
          </a:xfrm>
        </p:spPr>
        <p:txBody>
          <a:bodyPr>
            <a:normAutofit fontScale="90000"/>
          </a:bodyPr>
          <a:lstStyle/>
          <a:p>
            <a:r>
              <a:rPr lang="en-US" dirty="0">
                <a:latin typeface="Times New Roman" panose="02020603050405020304" pitchFamily="18" charset="0"/>
                <a:cs typeface="Times New Roman" panose="02020603050405020304" pitchFamily="18" charset="0"/>
              </a:rPr>
              <a:t>Python Libraries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80109" y="886690"/>
            <a:ext cx="11748655" cy="5777345"/>
          </a:xfrm>
        </p:spPr>
        <p:txBody>
          <a:bodyPr/>
          <a:lstStyle/>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meaning of python libraries is that they are collections of pre written code that can be used to perform specific tasks.</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These libraries are designed to be reusable and can be imported into your python code to provide additional functionality.</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Python libraries are created by other developers and are made available to the public for free or fee.</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purpose of python libraries is to provide developers with a set of tools that they can use to build applications and solve complex problems.</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0982416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109" y="180109"/>
            <a:ext cx="11748655" cy="581891"/>
          </a:xfrm>
        </p:spPr>
        <p:txBody>
          <a:bodyPr>
            <a:normAutofit fontScale="90000"/>
          </a:bodyPr>
          <a:lstStyle/>
          <a:p>
            <a:r>
              <a:rPr lang="en-US" dirty="0">
                <a:latin typeface="Times New Roman" panose="02020603050405020304" pitchFamily="18" charset="0"/>
                <a:cs typeface="Times New Roman" panose="02020603050405020304" pitchFamily="18" charset="0"/>
              </a:rPr>
              <a:t>Types of libraries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80109" y="886690"/>
            <a:ext cx="11748655" cy="5777345"/>
          </a:xfrm>
        </p:spPr>
        <p:txBody>
          <a:bodyPr/>
          <a:lstStyle/>
          <a:p>
            <a:pPr marL="0" indent="0">
              <a:buNone/>
            </a:pPr>
            <a:r>
              <a:rPr lang="en-US" b="1" dirty="0">
                <a:latin typeface="Times New Roman" panose="02020603050405020304" pitchFamily="18" charset="0"/>
                <a:cs typeface="Times New Roman" panose="02020603050405020304" pitchFamily="18" charset="0"/>
              </a:rPr>
              <a:t>1.Built-in libraries: </a:t>
            </a:r>
          </a:p>
          <a:p>
            <a:r>
              <a:rPr lang="en-US" dirty="0">
                <a:latin typeface="Times New Roman" panose="02020603050405020304" pitchFamily="18" charset="0"/>
                <a:cs typeface="Times New Roman" panose="02020603050405020304" pitchFamily="18" charset="0"/>
              </a:rPr>
              <a:t>Python’s built-in  libraries that come pre-installed with the Python installation. </a:t>
            </a:r>
          </a:p>
          <a:p>
            <a:r>
              <a:rPr lang="en-US" dirty="0">
                <a:latin typeface="Times New Roman" panose="02020603050405020304" pitchFamily="18" charset="0"/>
                <a:cs typeface="Times New Roman" panose="02020603050405020304" pitchFamily="18" charset="0"/>
              </a:rPr>
              <a:t>We don’t have to install anything extra to use them.</a:t>
            </a:r>
          </a:p>
          <a:p>
            <a:pPr marL="514350" indent="-514350">
              <a:buFont typeface="+mj-lt"/>
              <a:buAutoNum type="arabicParenR"/>
            </a:pPr>
            <a:r>
              <a:rPr lang="en-US" dirty="0" err="1">
                <a:latin typeface="Times New Roman" panose="02020603050405020304" pitchFamily="18" charset="0"/>
                <a:cs typeface="Times New Roman" panose="02020603050405020304" pitchFamily="18" charset="0"/>
              </a:rPr>
              <a:t>os</a:t>
            </a:r>
            <a:r>
              <a:rPr lang="en-US" dirty="0">
                <a:latin typeface="Times New Roman" panose="02020603050405020304" pitchFamily="18" charset="0"/>
                <a:cs typeface="Times New Roman" panose="02020603050405020304" pitchFamily="18" charset="0"/>
              </a:rPr>
              <a:t>- This library provides a way to interact with the operating system.</a:t>
            </a:r>
          </a:p>
          <a:p>
            <a:pPr marL="514350" indent="-514350">
              <a:buFont typeface="+mj-lt"/>
              <a:buAutoNum type="arabicParenR"/>
            </a:pPr>
            <a:r>
              <a:rPr lang="en-US" dirty="0">
                <a:latin typeface="Times New Roman" panose="02020603050405020304" pitchFamily="18" charset="0"/>
                <a:cs typeface="Times New Roman" panose="02020603050405020304" pitchFamily="18" charset="0"/>
              </a:rPr>
              <a:t>math- This library provides a way to interact with the mathematical operations.</a:t>
            </a:r>
          </a:p>
          <a:p>
            <a:pPr marL="514350" indent="-514350">
              <a:buFont typeface="+mj-lt"/>
              <a:buAutoNum type="arabicParenR"/>
            </a:pPr>
            <a:r>
              <a:rPr lang="en-US" dirty="0" err="1">
                <a:latin typeface="Times New Roman" panose="02020603050405020304" pitchFamily="18" charset="0"/>
                <a:cs typeface="Times New Roman" panose="02020603050405020304" pitchFamily="18" charset="0"/>
              </a:rPr>
              <a:t>datetime</a:t>
            </a:r>
            <a:r>
              <a:rPr lang="en-US" dirty="0">
                <a:latin typeface="Times New Roman" panose="02020603050405020304" pitchFamily="18" charset="0"/>
                <a:cs typeface="Times New Roman" panose="02020603050405020304" pitchFamily="18" charset="0"/>
              </a:rPr>
              <a:t>- This library provides a way to interact with the date and time operations.</a:t>
            </a:r>
          </a:p>
          <a:p>
            <a:pPr marL="514350" indent="-514350">
              <a:buFont typeface="+mj-lt"/>
              <a:buAutoNum type="arabicParenR"/>
            </a:pPr>
            <a:r>
              <a:rPr lang="en-US" dirty="0">
                <a:latin typeface="Times New Roman" panose="02020603050405020304" pitchFamily="18" charset="0"/>
                <a:cs typeface="Times New Roman" panose="02020603050405020304" pitchFamily="18" charset="0"/>
              </a:rPr>
              <a:t>random- This library provides a way to interact with the random numbers.</a:t>
            </a:r>
          </a:p>
          <a:p>
            <a:pPr marL="514350" indent="-514350">
              <a:buFont typeface="+mj-lt"/>
              <a:buAutoNum type="arabicParenR"/>
            </a:pPr>
            <a:r>
              <a:rPr lang="en-US" dirty="0">
                <a:latin typeface="Times New Roman" panose="02020603050405020304" pitchFamily="18" charset="0"/>
                <a:cs typeface="Times New Roman" panose="02020603050405020304" pitchFamily="18" charset="0"/>
              </a:rPr>
              <a:t>re- This library provides a way to interact with the regular expressions.</a:t>
            </a:r>
          </a:p>
          <a:p>
            <a:pPr marL="514350" indent="-514350">
              <a:buFont typeface="+mj-lt"/>
              <a:buAutoNum type="arabicParenR"/>
            </a:pPr>
            <a:r>
              <a:rPr lang="en-US" dirty="0">
                <a:latin typeface="Times New Roman" panose="02020603050405020304" pitchFamily="18" charset="0"/>
                <a:cs typeface="Times New Roman" panose="02020603050405020304" pitchFamily="18" charset="0"/>
              </a:rPr>
              <a:t>csv- This library provides a way to interact with the database.</a:t>
            </a:r>
          </a:p>
          <a:p>
            <a:pPr marL="514350" indent="-514350">
              <a:buFont typeface="+mj-lt"/>
              <a:buAutoNum type="arabicParen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1149212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218" y="193965"/>
            <a:ext cx="11748655" cy="581891"/>
          </a:xfrm>
        </p:spPr>
        <p:txBody>
          <a:bodyPr>
            <a:normAutofit fontScale="90000"/>
          </a:bodyPr>
          <a:lstStyle/>
          <a:p>
            <a:r>
              <a:rPr lang="en-US" dirty="0">
                <a:latin typeface="Times New Roman" panose="02020603050405020304" pitchFamily="18" charset="0"/>
                <a:cs typeface="Times New Roman" panose="02020603050405020304" pitchFamily="18" charset="0"/>
              </a:rPr>
              <a:t>External Libraries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80109" y="886690"/>
            <a:ext cx="11748655" cy="5777345"/>
          </a:xfrm>
        </p:spPr>
        <p:txBody>
          <a:bodyPr/>
          <a:lstStyle/>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External libraries are also know as third party libraries.</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These are libraries that are not included with python and need to be installed separately.</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They often provide more advanced or specific functionality, or more efficient implementations for certain tasks.</a:t>
            </a:r>
          </a:p>
          <a:p>
            <a:pP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Numpy-This library provides support for large, multi-dimensional arrays and matrices.</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Pandas-This library provides data manipulation and analysis </a:t>
            </a:r>
          </a:p>
          <a:p>
            <a:pPr marL="514350" indent="-514350">
              <a:buFont typeface="+mj-lt"/>
              <a:buAutoNum type="arabicPeriod"/>
            </a:pPr>
            <a:r>
              <a:rPr lang="en-US" dirty="0" err="1">
                <a:latin typeface="Times New Roman" panose="02020603050405020304" pitchFamily="18" charset="0"/>
                <a:cs typeface="Times New Roman" panose="02020603050405020304" pitchFamily="18" charset="0"/>
              </a:rPr>
              <a:t>Matplotlib</a:t>
            </a:r>
            <a:r>
              <a:rPr lang="en-US" dirty="0">
                <a:latin typeface="Times New Roman" panose="02020603050405020304" pitchFamily="18" charset="0"/>
                <a:cs typeface="Times New Roman" panose="02020603050405020304" pitchFamily="18" charset="0"/>
              </a:rPr>
              <a:t>-This library provides a way to create high quality visualizations.</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7035168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109" y="180109"/>
            <a:ext cx="11748655" cy="581891"/>
          </a:xfrm>
        </p:spPr>
        <p:txBody>
          <a:bodyPr>
            <a:normAutofit fontScale="90000"/>
          </a:bodyPr>
          <a:lstStyle/>
          <a:p>
            <a:r>
              <a:rPr lang="en-US" dirty="0">
                <a:latin typeface="Times New Roman" panose="02020603050405020304" pitchFamily="18" charset="0"/>
                <a:cs typeface="Times New Roman" panose="02020603050405020304" pitchFamily="18" charset="0"/>
              </a:rPr>
              <a:t>Importing Standard Library Modules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80109" y="886690"/>
            <a:ext cx="11748655" cy="5777345"/>
          </a:xfrm>
        </p:spPr>
        <p:txBody>
          <a:bodyPr/>
          <a:lstStyle/>
          <a:p>
            <a:pPr marL="0" indent="0">
              <a:buNone/>
            </a:pPr>
            <a:r>
              <a:rPr lang="en-US" dirty="0">
                <a:latin typeface="Times New Roman" panose="02020603050405020304" pitchFamily="18" charset="0"/>
                <a:cs typeface="Times New Roman" panose="02020603050405020304" pitchFamily="18" charset="0"/>
              </a:rPr>
              <a:t>To use a library in python, it needs to be imported first. This is done by using the import statement followed by the name of the library.</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import math</a:t>
            </a:r>
          </a:p>
          <a:p>
            <a:pPr marL="0" indent="0">
              <a:buNone/>
            </a:pPr>
            <a:r>
              <a:rPr lang="en-US" dirty="0">
                <a:latin typeface="Times New Roman" panose="02020603050405020304" pitchFamily="18" charset="0"/>
                <a:cs typeface="Times New Roman" panose="02020603050405020304" pitchFamily="18" charset="0"/>
              </a:rPr>
              <a:t>print(“floor(3.9)=“,</a:t>
            </a:r>
            <a:r>
              <a:rPr lang="en-US" dirty="0" err="1">
                <a:latin typeface="Times New Roman" panose="02020603050405020304" pitchFamily="18" charset="0"/>
                <a:cs typeface="Times New Roman" panose="02020603050405020304" pitchFamily="18" charset="0"/>
              </a:rPr>
              <a:t>math.floor</a:t>
            </a:r>
            <a:r>
              <a:rPr lang="en-US" dirty="0">
                <a:latin typeface="Times New Roman" panose="02020603050405020304" pitchFamily="18" charset="0"/>
                <a:cs typeface="Times New Roman" panose="02020603050405020304" pitchFamily="18" charset="0"/>
              </a:rPr>
              <a:t>(3.9))</a:t>
            </a:r>
          </a:p>
          <a:p>
            <a:pPr marL="0" indent="0">
              <a:buNone/>
            </a:pPr>
            <a:r>
              <a:rPr lang="en-US" dirty="0">
                <a:latin typeface="Times New Roman" panose="02020603050405020304" pitchFamily="18" charset="0"/>
                <a:cs typeface="Times New Roman" panose="02020603050405020304" pitchFamily="18" charset="0"/>
              </a:rPr>
              <a:t>print(“</a:t>
            </a:r>
            <a:r>
              <a:rPr lang="en-US" dirty="0" err="1">
                <a:latin typeface="Times New Roman" panose="02020603050405020304" pitchFamily="18" charset="0"/>
                <a:cs typeface="Times New Roman" panose="02020603050405020304" pitchFamily="18" charset="0"/>
              </a:rPr>
              <a:t>sqrt</a:t>
            </a:r>
            <a:r>
              <a:rPr lang="en-US" dirty="0">
                <a:latin typeface="Times New Roman" panose="02020603050405020304" pitchFamily="18" charset="0"/>
                <a:cs typeface="Times New Roman" panose="02020603050405020304" pitchFamily="18" charset="0"/>
              </a:rPr>
              <a:t>(9)=“,</a:t>
            </a:r>
            <a:r>
              <a:rPr lang="en-US" dirty="0" err="1">
                <a:latin typeface="Times New Roman" panose="02020603050405020304" pitchFamily="18" charset="0"/>
                <a:cs typeface="Times New Roman" panose="02020603050405020304" pitchFamily="18" charset="0"/>
              </a:rPr>
              <a:t>math.sqrt</a:t>
            </a:r>
            <a:r>
              <a:rPr lang="en-US" dirty="0">
                <a:latin typeface="Times New Roman" panose="02020603050405020304" pitchFamily="18" charset="0"/>
                <a:cs typeface="Times New Roman" panose="02020603050405020304" pitchFamily="18" charset="0"/>
              </a:rPr>
              <a:t>(9))</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output:</a:t>
            </a:r>
          </a:p>
          <a:p>
            <a:pPr marL="0" indent="0">
              <a:buNone/>
            </a:pPr>
            <a:r>
              <a:rPr lang="en-US" dirty="0">
                <a:latin typeface="Times New Roman" panose="02020603050405020304" pitchFamily="18" charset="0"/>
                <a:cs typeface="Times New Roman" panose="02020603050405020304" pitchFamily="18" charset="0"/>
              </a:rPr>
              <a:t>floor(3.9) = 3</a:t>
            </a:r>
          </a:p>
          <a:p>
            <a:pPr marL="0" indent="0">
              <a:buNone/>
            </a:pPr>
            <a:r>
              <a:rPr lang="en-US" dirty="0" err="1">
                <a:latin typeface="Times New Roman" panose="02020603050405020304" pitchFamily="18" charset="0"/>
                <a:cs typeface="Times New Roman" panose="02020603050405020304" pitchFamily="18" charset="0"/>
              </a:rPr>
              <a:t>sqrt</a:t>
            </a:r>
            <a:r>
              <a:rPr lang="en-US" dirty="0">
                <a:latin typeface="Times New Roman" panose="02020603050405020304" pitchFamily="18" charset="0"/>
                <a:cs typeface="Times New Roman" panose="02020603050405020304" pitchFamily="18" charset="0"/>
              </a:rPr>
              <a:t>(9)      = 3.0</a:t>
            </a:r>
          </a:p>
        </p:txBody>
      </p:sp>
    </p:spTree>
    <p:extLst>
      <p:ext uri="{BB962C8B-B14F-4D97-AF65-F5344CB8AC3E}">
        <p14:creationId xmlns:p14="http://schemas.microsoft.com/office/powerpoint/2010/main" val="325475426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109" y="180109"/>
            <a:ext cx="11748655" cy="581891"/>
          </a:xfrm>
        </p:spPr>
        <p:txBody>
          <a:bodyPr>
            <a:normAutofit fontScale="90000"/>
          </a:bodyPr>
          <a:lstStyle/>
          <a:p>
            <a:r>
              <a:rPr lang="en-US" dirty="0">
                <a:latin typeface="Times New Roman" panose="02020603050405020304" pitchFamily="18" charset="0"/>
                <a:cs typeface="Times New Roman" panose="02020603050405020304" pitchFamily="18" charset="0"/>
              </a:rPr>
              <a:t>Indentation</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80109" y="886690"/>
            <a:ext cx="11748655" cy="5777345"/>
          </a:xfrm>
        </p:spPr>
        <p:txBody>
          <a:bodyPr/>
          <a:lstStyle/>
          <a:p>
            <a:pPr marL="0" indent="0">
              <a:buNone/>
            </a:pPr>
            <a:r>
              <a:rPr lang="en-US" dirty="0">
                <a:latin typeface="Times New Roman" panose="02020603050405020304" pitchFamily="18" charset="0"/>
                <a:cs typeface="Times New Roman" panose="02020603050405020304" pitchFamily="18" charset="0"/>
              </a:rPr>
              <a:t>*Indentation is the leading whitespace before any statement in python’</a:t>
            </a:r>
          </a:p>
          <a:p>
            <a:pPr marL="0" indent="0">
              <a:buNone/>
            </a:pPr>
            <a:r>
              <a:rPr lang="en-US" dirty="0">
                <a:latin typeface="Times New Roman" panose="02020603050405020304" pitchFamily="18" charset="0"/>
                <a:cs typeface="Times New Roman" panose="02020603050405020304" pitchFamily="18" charset="0"/>
              </a:rPr>
              <a:t>*Python indentation is way of telling the python interpreter that a series of statements belong to particular block of code.</a:t>
            </a:r>
          </a:p>
          <a:p>
            <a:pPr marL="0" indent="0">
              <a:buNone/>
            </a:pPr>
            <a:r>
              <a:rPr lang="en-US" dirty="0">
                <a:latin typeface="Times New Roman" panose="02020603050405020304" pitchFamily="18" charset="0"/>
                <a:cs typeface="Times New Roman" panose="02020603050405020304" pitchFamily="18" charset="0"/>
              </a:rPr>
              <a:t>*Indentation is a fundamental principle that must be obeyed while writing a python code; otherwise, the python interpreter will issue an indentation Error.</a:t>
            </a:r>
          </a:p>
          <a:p>
            <a:pPr marL="0" indent="0">
              <a:buNone/>
            </a:pPr>
            <a:r>
              <a:rPr lang="en-US" dirty="0">
                <a:latin typeface="Times New Roman" panose="02020603050405020304" pitchFamily="18" charset="0"/>
                <a:cs typeface="Times New Roman" panose="02020603050405020304" pitchFamily="18" charset="0"/>
              </a:rPr>
              <a:t>*Indentation is not for styling purpose. It is rather a requirement for python code to get compiled and executed. Thus it is mandatory.</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36050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0109" y="263236"/>
            <a:ext cx="11748655" cy="6400799"/>
          </a:xfrm>
        </p:spPr>
        <p:txBody>
          <a:bodyPr/>
          <a:lstStyle/>
          <a:p>
            <a:pPr marL="0" indent="0">
              <a:buNone/>
            </a:pPr>
            <a:r>
              <a:rPr lang="en-US" b="1" dirty="0">
                <a:latin typeface="Times New Roman" panose="02020603050405020304" pitchFamily="18" charset="0"/>
                <a:cs typeface="Times New Roman" panose="02020603050405020304" pitchFamily="18" charset="0"/>
              </a:rPr>
              <a:t>Example</a:t>
            </a:r>
          </a:p>
          <a:p>
            <a:pPr marL="0" indent="0">
              <a:buNone/>
            </a:pPr>
            <a:endParaRPr lang="en-US" b="1"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Name=“National”</a:t>
            </a:r>
          </a:p>
          <a:p>
            <a:pPr marL="0" indent="0">
              <a:buNone/>
            </a:pPr>
            <a:r>
              <a:rPr lang="en-US" dirty="0">
                <a:latin typeface="Times New Roman" panose="02020603050405020304" pitchFamily="18" charset="0"/>
                <a:cs typeface="Times New Roman" panose="02020603050405020304" pitchFamily="18" charset="0"/>
              </a:rPr>
              <a:t>if Name == “National”:</a:t>
            </a:r>
          </a:p>
          <a:p>
            <a:pPr marL="0" indent="0">
              <a:buNone/>
            </a:pPr>
            <a:r>
              <a:rPr lang="en-US" dirty="0">
                <a:latin typeface="Times New Roman" panose="02020603050405020304" pitchFamily="18" charset="0"/>
                <a:cs typeface="Times New Roman" panose="02020603050405020304" pitchFamily="18" charset="0"/>
              </a:rPr>
              <a:t>	print(“welcome National!!”)</a:t>
            </a:r>
          </a:p>
          <a:p>
            <a:pPr marL="0" indent="0">
              <a:buNone/>
            </a:pPr>
            <a:r>
              <a:rPr lang="en-US" dirty="0">
                <a:latin typeface="Times New Roman" panose="02020603050405020304" pitchFamily="18" charset="0"/>
                <a:cs typeface="Times New Roman" panose="02020603050405020304" pitchFamily="18" charset="0"/>
              </a:rPr>
              <a:t>else:</a:t>
            </a:r>
          </a:p>
          <a:p>
            <a:pPr marL="0" indent="0">
              <a:buNone/>
            </a:pPr>
            <a:r>
              <a:rPr lang="en-US" dirty="0">
                <a:latin typeface="Times New Roman" panose="02020603050405020304" pitchFamily="18" charset="0"/>
                <a:cs typeface="Times New Roman" panose="02020603050405020304" pitchFamily="18" charset="0"/>
              </a:rPr>
              <a:t>	print(“Who are you”)</a:t>
            </a:r>
          </a:p>
        </p:txBody>
      </p:sp>
    </p:spTree>
    <p:extLst>
      <p:ext uri="{BB962C8B-B14F-4D97-AF65-F5344CB8AC3E}">
        <p14:creationId xmlns:p14="http://schemas.microsoft.com/office/powerpoint/2010/main" val="40409530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109" y="180109"/>
            <a:ext cx="11748655" cy="581891"/>
          </a:xfrm>
        </p:spPr>
        <p:txBody>
          <a:bodyPr>
            <a:normAutofit fontScale="90000"/>
          </a:bodyPr>
          <a:lstStyle/>
          <a:p>
            <a:r>
              <a:rPr lang="en-US" b="1" dirty="0">
                <a:latin typeface="Times New Roman" panose="02020603050405020304" pitchFamily="18" charset="0"/>
                <a:cs typeface="Times New Roman" panose="02020603050405020304" pitchFamily="18" charset="0"/>
              </a:rPr>
              <a:t>Executing Pythons Script using Python IDLE</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80109" y="886690"/>
            <a:ext cx="11748655" cy="5777345"/>
          </a:xfrm>
        </p:spPr>
        <p:txBody>
          <a:bodyPr/>
          <a:lstStyle/>
          <a:p>
            <a:pPr marL="0" indent="0">
              <a:buNone/>
            </a:pPr>
            <a:r>
              <a:rPr lang="en-US" dirty="0">
                <a:latin typeface="Times New Roman" panose="02020603050405020304" pitchFamily="18" charset="0"/>
                <a:cs typeface="Times New Roman" panose="02020603050405020304" pitchFamily="18" charset="0"/>
              </a:rPr>
              <a:t>Step 1: Open the python IDE and open the script file in python IDE using the open option given</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Step 2: Now after the file first.py we will see the run option in the menu bar. Click on run and click on run module</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Step 3:We can see that our script file is started executing in the python IDLE and the output of the program inside the python shell is displayed.</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1353565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109" y="180109"/>
            <a:ext cx="11748655" cy="581891"/>
          </a:xfrm>
        </p:spPr>
        <p:txBody>
          <a:bodyPr>
            <a:normAutofit fontScale="90000"/>
          </a:bodyPr>
          <a:lstStyle/>
          <a:p>
            <a:r>
              <a:rPr lang="en-US" dirty="0">
                <a:latin typeface="Times New Roman" panose="02020603050405020304" pitchFamily="18" charset="0"/>
                <a:cs typeface="Times New Roman" panose="02020603050405020304" pitchFamily="18" charset="0"/>
              </a:rPr>
              <a:t>Chapter-3		Python Control Flow</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80109" y="886690"/>
            <a:ext cx="11748655" cy="5777345"/>
          </a:xfrm>
        </p:spPr>
        <p:txBody>
          <a:bodyPr/>
          <a:lstStyle/>
          <a:p>
            <a:pPr marL="0" indent="0">
              <a:buNone/>
            </a:pPr>
            <a:r>
              <a:rPr lang="en-US" dirty="0">
                <a:latin typeface="Times New Roman" panose="02020603050405020304" pitchFamily="18" charset="0"/>
                <a:cs typeface="Times New Roman" panose="02020603050405020304" pitchFamily="18" charset="0"/>
              </a:rPr>
              <a:t>The control flow statements are used to control the flow of control.</a:t>
            </a:r>
          </a:p>
          <a:p>
            <a:pPr marL="0" indent="0">
              <a:buNone/>
            </a:pPr>
            <a:r>
              <a:rPr lang="en-US" dirty="0">
                <a:latin typeface="Times New Roman" panose="02020603050405020304" pitchFamily="18" charset="0"/>
                <a:cs typeface="Times New Roman" panose="02020603050405020304" pitchFamily="18" charset="0"/>
              </a:rPr>
              <a:t>*Decision Making</a:t>
            </a:r>
          </a:p>
          <a:p>
            <a:pPr marL="0" indent="0">
              <a:buNone/>
            </a:pPr>
            <a:r>
              <a:rPr lang="en-US" dirty="0">
                <a:latin typeface="Times New Roman" panose="02020603050405020304" pitchFamily="18" charset="0"/>
                <a:cs typeface="Times New Roman" panose="02020603050405020304" pitchFamily="18" charset="0"/>
              </a:rPr>
              <a:t>*Loop Control</a:t>
            </a:r>
          </a:p>
          <a:p>
            <a:pPr marL="0" indent="0">
              <a:buNone/>
            </a:pPr>
            <a:r>
              <a:rPr lang="en-US" dirty="0">
                <a:latin typeface="Times New Roman" panose="02020603050405020304" pitchFamily="18" charset="0"/>
                <a:cs typeface="Times New Roman" panose="02020603050405020304" pitchFamily="18" charset="0"/>
              </a:rPr>
              <a:t>*Jump Statements</a:t>
            </a:r>
          </a:p>
          <a:p>
            <a:pPr marL="0" indent="0">
              <a:buNone/>
            </a:pPr>
            <a:endParaRPr lang="en-US" b="1"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Decision Making</a:t>
            </a:r>
          </a:p>
          <a:p>
            <a:pPr marL="0" indent="0">
              <a:buNone/>
            </a:pPr>
            <a:r>
              <a:rPr lang="en-US" dirty="0">
                <a:latin typeface="Times New Roman" panose="02020603050405020304" pitchFamily="18" charset="0"/>
                <a:cs typeface="Times New Roman" panose="02020603050405020304" pitchFamily="18" charset="0"/>
              </a:rPr>
              <a:t>Based on decision we can execute only </a:t>
            </a:r>
            <a:r>
              <a:rPr lang="en-US">
                <a:latin typeface="Times New Roman" panose="02020603050405020304" pitchFamily="18" charset="0"/>
                <a:cs typeface="Times New Roman" panose="02020603050405020304" pitchFamily="18" charset="0"/>
              </a:rPr>
              <a:t>a list </a:t>
            </a:r>
            <a:r>
              <a:rPr lang="en-US" dirty="0">
                <a:latin typeface="Times New Roman" panose="02020603050405020304" pitchFamily="18" charset="0"/>
                <a:cs typeface="Times New Roman" panose="02020603050405020304" pitchFamily="18" charset="0"/>
              </a:rPr>
              <a:t>of statements.</a:t>
            </a:r>
          </a:p>
          <a:p>
            <a:pPr marL="0" indent="0">
              <a:buNone/>
            </a:pPr>
            <a:r>
              <a:rPr lang="en-US" dirty="0">
                <a:latin typeface="Times New Roman" panose="02020603050405020304" pitchFamily="18" charset="0"/>
                <a:cs typeface="Times New Roman" panose="02020603050405020304" pitchFamily="18" charset="0"/>
              </a:rPr>
              <a:t>1.If statement</a:t>
            </a:r>
          </a:p>
          <a:p>
            <a:pPr marL="0" indent="0">
              <a:buNone/>
            </a:pPr>
            <a:r>
              <a:rPr lang="en-US" dirty="0">
                <a:latin typeface="Times New Roman" panose="02020603050405020304" pitchFamily="18" charset="0"/>
                <a:cs typeface="Times New Roman" panose="02020603050405020304" pitchFamily="18" charset="0"/>
              </a:rPr>
              <a:t>2.If else statement</a:t>
            </a:r>
          </a:p>
          <a:p>
            <a:pPr marL="0" indent="0">
              <a:buNone/>
            </a:pPr>
            <a:r>
              <a:rPr lang="en-US" dirty="0">
                <a:latin typeface="Times New Roman" panose="02020603050405020304" pitchFamily="18" charset="0"/>
                <a:cs typeface="Times New Roman" panose="02020603050405020304" pitchFamily="18" charset="0"/>
              </a:rPr>
              <a:t>3.Ladder if else statement</a:t>
            </a:r>
          </a:p>
          <a:p>
            <a:pPr marL="0" indent="0">
              <a:buNone/>
            </a:pPr>
            <a:r>
              <a:rPr lang="en-US" dirty="0">
                <a:latin typeface="Times New Roman" panose="02020603050405020304" pitchFamily="18" charset="0"/>
                <a:cs typeface="Times New Roman" panose="02020603050405020304" pitchFamily="18" charset="0"/>
              </a:rPr>
              <a:t>4.Nested if statement</a:t>
            </a:r>
          </a:p>
        </p:txBody>
      </p:sp>
    </p:spTree>
    <p:extLst>
      <p:ext uri="{BB962C8B-B14F-4D97-AF65-F5344CB8AC3E}">
        <p14:creationId xmlns:p14="http://schemas.microsoft.com/office/powerpoint/2010/main" val="380176861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109" y="180109"/>
            <a:ext cx="11748655" cy="581891"/>
          </a:xfrm>
        </p:spPr>
        <p:txBody>
          <a:bodyPr>
            <a:normAutofit fontScale="90000"/>
          </a:bodyPr>
          <a:lstStyle/>
          <a:p>
            <a:r>
              <a:rPr lang="en-US" dirty="0">
                <a:latin typeface="Times New Roman" panose="02020603050405020304" pitchFamily="18" charset="0"/>
                <a:cs typeface="Times New Roman" panose="02020603050405020304" pitchFamily="18" charset="0"/>
              </a:rPr>
              <a:t>Simple If statement</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80109" y="886690"/>
            <a:ext cx="11748655" cy="5777345"/>
          </a:xfrm>
        </p:spPr>
        <p:txBody>
          <a:bodyPr/>
          <a:lstStyle/>
          <a:p>
            <a:pPr marL="0" indent="0">
              <a:buNone/>
            </a:pPr>
            <a:r>
              <a:rPr lang="en-US" dirty="0">
                <a:latin typeface="Times New Roman" panose="02020603050405020304" pitchFamily="18" charset="0"/>
                <a:cs typeface="Times New Roman" panose="02020603050405020304" pitchFamily="18" charset="0"/>
              </a:rPr>
              <a:t>When the condition of if true, the statements present within the if block are executed ; otherwise the if block is skipped by transferring the control directly to the first statement after the if block.</a:t>
            </a:r>
          </a:p>
          <a:p>
            <a:pPr marL="0" indent="0">
              <a:buNone/>
            </a:pPr>
            <a:endParaRPr lang="en-US" dirty="0">
              <a:latin typeface="Times New Roman" panose="02020603050405020304" pitchFamily="18" charset="0"/>
              <a:cs typeface="Times New Roman" panose="02020603050405020304"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1386860432"/>
              </p:ext>
            </p:extLst>
          </p:nvPr>
        </p:nvGraphicFramePr>
        <p:xfrm>
          <a:off x="180108" y="2189015"/>
          <a:ext cx="11720948" cy="4475019"/>
        </p:xfrm>
        <a:graphic>
          <a:graphicData uri="http://schemas.openxmlformats.org/drawingml/2006/table">
            <a:tbl>
              <a:tblPr firstRow="1" bandRow="1">
                <a:tableStyleId>{5940675A-B579-460E-94D1-54222C63F5DA}</a:tableStyleId>
              </a:tblPr>
              <a:tblGrid>
                <a:gridCol w="5860474">
                  <a:extLst>
                    <a:ext uri="{9D8B030D-6E8A-4147-A177-3AD203B41FA5}">
                      <a16:colId xmlns:a16="http://schemas.microsoft.com/office/drawing/2014/main" val="2648026987"/>
                    </a:ext>
                  </a:extLst>
                </a:gridCol>
                <a:gridCol w="5860474">
                  <a:extLst>
                    <a:ext uri="{9D8B030D-6E8A-4147-A177-3AD203B41FA5}">
                      <a16:colId xmlns:a16="http://schemas.microsoft.com/office/drawing/2014/main" val="376146474"/>
                    </a:ext>
                  </a:extLst>
                </a:gridCol>
              </a:tblGrid>
              <a:tr h="575331">
                <a:tc>
                  <a:txBody>
                    <a:bodyPr/>
                    <a:lstStyle/>
                    <a:p>
                      <a:r>
                        <a:rPr lang="en-US" sz="2800" dirty="0">
                          <a:latin typeface="Times New Roman" panose="02020603050405020304" pitchFamily="18" charset="0"/>
                          <a:cs typeface="Times New Roman" panose="02020603050405020304" pitchFamily="18" charset="0"/>
                        </a:rPr>
                        <a:t>Syntax</a:t>
                      </a:r>
                      <a:endParaRPr lang="en-IN" sz="2800" dirty="0">
                        <a:latin typeface="Times New Roman" panose="02020603050405020304" pitchFamily="18" charset="0"/>
                        <a:cs typeface="Times New Roman" panose="02020603050405020304" pitchFamily="18" charset="0"/>
                      </a:endParaRPr>
                    </a:p>
                  </a:txBody>
                  <a:tcPr/>
                </a:tc>
                <a:tc>
                  <a:txBody>
                    <a:bodyPr/>
                    <a:lstStyle/>
                    <a:p>
                      <a:r>
                        <a:rPr lang="en-US" sz="2800" dirty="0">
                          <a:latin typeface="Times New Roman" panose="02020603050405020304" pitchFamily="18" charset="0"/>
                          <a:cs typeface="Times New Roman" panose="02020603050405020304" pitchFamily="18" charset="0"/>
                        </a:rPr>
                        <a:t>Example</a:t>
                      </a:r>
                      <a:endParaRPr lang="en-IN" sz="2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39612096"/>
                  </a:ext>
                </a:extLst>
              </a:tr>
              <a:tr h="3899688">
                <a:tc>
                  <a:txBody>
                    <a:bodyPr/>
                    <a:lstStyle/>
                    <a:p>
                      <a:r>
                        <a:rPr lang="en-US" sz="2800" dirty="0">
                          <a:latin typeface="Times New Roman" panose="02020603050405020304" pitchFamily="18" charset="0"/>
                          <a:cs typeface="Times New Roman" panose="02020603050405020304" pitchFamily="18" charset="0"/>
                        </a:rPr>
                        <a:t>if</a:t>
                      </a:r>
                      <a:r>
                        <a:rPr lang="en-US" sz="2800" baseline="0" dirty="0">
                          <a:latin typeface="Times New Roman" panose="02020603050405020304" pitchFamily="18" charset="0"/>
                          <a:cs typeface="Times New Roman" panose="02020603050405020304" pitchFamily="18" charset="0"/>
                        </a:rPr>
                        <a:t> condition:</a:t>
                      </a:r>
                    </a:p>
                    <a:p>
                      <a:r>
                        <a:rPr lang="en-US" sz="2800" dirty="0">
                          <a:latin typeface="Times New Roman" panose="02020603050405020304" pitchFamily="18" charset="0"/>
                          <a:cs typeface="Times New Roman" panose="02020603050405020304" pitchFamily="18" charset="0"/>
                        </a:rPr>
                        <a:t>        statement  1</a:t>
                      </a:r>
                    </a:p>
                    <a:p>
                      <a:r>
                        <a:rPr lang="en-US" sz="2800" dirty="0">
                          <a:latin typeface="Times New Roman" panose="02020603050405020304" pitchFamily="18" charset="0"/>
                          <a:cs typeface="Times New Roman" panose="02020603050405020304" pitchFamily="18" charset="0"/>
                        </a:rPr>
                        <a:t>        statement  2</a:t>
                      </a:r>
                    </a:p>
                    <a:p>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The if statement should end with colon(:)</a:t>
                      </a:r>
                      <a:endParaRPr lang="en-IN" sz="2800" dirty="0">
                        <a:latin typeface="Times New Roman" panose="02020603050405020304" pitchFamily="18" charset="0"/>
                        <a:cs typeface="Times New Roman" panose="02020603050405020304" pitchFamily="18" charset="0"/>
                      </a:endParaRPr>
                    </a:p>
                  </a:txBody>
                  <a:tcPr/>
                </a:tc>
                <a:tc>
                  <a:txBody>
                    <a:bodyPr/>
                    <a:lstStyle/>
                    <a:p>
                      <a:r>
                        <a:rPr lang="en-US" sz="2800" dirty="0">
                          <a:latin typeface="Times New Roman" panose="02020603050405020304" pitchFamily="18" charset="0"/>
                          <a:cs typeface="Times New Roman" panose="02020603050405020304" pitchFamily="18" charset="0"/>
                        </a:rPr>
                        <a:t>r=</a:t>
                      </a:r>
                      <a:r>
                        <a:rPr lang="en-US" sz="2800" dirty="0" err="1">
                          <a:latin typeface="Times New Roman" panose="02020603050405020304" pitchFamily="18" charset="0"/>
                          <a:cs typeface="Times New Roman" panose="02020603050405020304" pitchFamily="18" charset="0"/>
                        </a:rPr>
                        <a:t>int</a:t>
                      </a:r>
                      <a:r>
                        <a:rPr lang="en-US" sz="2800" dirty="0">
                          <a:latin typeface="Times New Roman" panose="02020603050405020304" pitchFamily="18" charset="0"/>
                          <a:cs typeface="Times New Roman" panose="02020603050405020304" pitchFamily="18" charset="0"/>
                        </a:rPr>
                        <a:t>(input(“Enter</a:t>
                      </a:r>
                      <a:r>
                        <a:rPr lang="en-US" sz="2800" baseline="0" dirty="0">
                          <a:latin typeface="Times New Roman" panose="02020603050405020304" pitchFamily="18" charset="0"/>
                          <a:cs typeface="Times New Roman" panose="02020603050405020304" pitchFamily="18" charset="0"/>
                        </a:rPr>
                        <a:t> a </a:t>
                      </a:r>
                      <a:r>
                        <a:rPr lang="en-US" sz="2800" baseline="0" dirty="0" err="1">
                          <a:latin typeface="Times New Roman" panose="02020603050405020304" pitchFamily="18" charset="0"/>
                          <a:cs typeface="Times New Roman" panose="02020603050405020304" pitchFamily="18" charset="0"/>
                        </a:rPr>
                        <a:t>radious</a:t>
                      </a:r>
                      <a:r>
                        <a:rPr lang="en-US" sz="2800" baseline="0" dirty="0">
                          <a:latin typeface="Times New Roman" panose="02020603050405020304" pitchFamily="18" charset="0"/>
                          <a:cs typeface="Times New Roman" panose="02020603050405020304" pitchFamily="18" charset="0"/>
                        </a:rPr>
                        <a:t>”)</a:t>
                      </a:r>
                    </a:p>
                    <a:p>
                      <a:r>
                        <a:rPr lang="en-US" sz="2800" baseline="0" dirty="0">
                          <a:latin typeface="Times New Roman" panose="02020603050405020304" pitchFamily="18" charset="0"/>
                          <a:cs typeface="Times New Roman" panose="02020603050405020304" pitchFamily="18" charset="0"/>
                        </a:rPr>
                        <a:t>if r &gt;= 0:</a:t>
                      </a:r>
                    </a:p>
                    <a:p>
                      <a:r>
                        <a:rPr lang="en-US" sz="2800" baseline="0" dirty="0">
                          <a:latin typeface="Times New Roman" panose="02020603050405020304" pitchFamily="18" charset="0"/>
                          <a:cs typeface="Times New Roman" panose="02020603050405020304" pitchFamily="18" charset="0"/>
                        </a:rPr>
                        <a:t>     area=r*r*3.142</a:t>
                      </a:r>
                    </a:p>
                    <a:p>
                      <a:r>
                        <a:rPr lang="en-US" sz="2800" baseline="0" dirty="0">
                          <a:latin typeface="Times New Roman" panose="02020603050405020304" pitchFamily="18" charset="0"/>
                          <a:cs typeface="Times New Roman" panose="02020603050405020304" pitchFamily="18" charset="0"/>
                        </a:rPr>
                        <a:t>     print(“Area is “,area)</a:t>
                      </a:r>
                      <a:endParaRPr lang="en-IN" sz="2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683756589"/>
                  </a:ext>
                </a:extLst>
              </a:tr>
            </a:tbl>
          </a:graphicData>
        </a:graphic>
      </p:graphicFrame>
    </p:spTree>
    <p:extLst>
      <p:ext uri="{BB962C8B-B14F-4D97-AF65-F5344CB8AC3E}">
        <p14:creationId xmlns:p14="http://schemas.microsoft.com/office/powerpoint/2010/main" val="198964119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109" y="180109"/>
            <a:ext cx="11748655" cy="581891"/>
          </a:xfrm>
        </p:spPr>
        <p:txBody>
          <a:bodyPr>
            <a:normAutofit fontScale="90000"/>
          </a:bodyPr>
          <a:lstStyle/>
          <a:p>
            <a:r>
              <a:rPr lang="en-US" dirty="0">
                <a:latin typeface="Times New Roman" panose="02020603050405020304" pitchFamily="18" charset="0"/>
                <a:cs typeface="Times New Roman" panose="02020603050405020304" pitchFamily="18" charset="0"/>
              </a:rPr>
              <a:t>If else Statement</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80109" y="886690"/>
            <a:ext cx="11748655" cy="5777345"/>
          </a:xfrm>
        </p:spPr>
        <p:txBody>
          <a:bodyPr/>
          <a:lstStyle/>
          <a:p>
            <a:pPr marL="0" indent="0">
              <a:buNone/>
            </a:pPr>
            <a:r>
              <a:rPr lang="en-US" dirty="0">
                <a:latin typeface="Times New Roman" panose="02020603050405020304" pitchFamily="18" charset="0"/>
                <a:cs typeface="Times New Roman" panose="02020603050405020304" pitchFamily="18" charset="0"/>
              </a:rPr>
              <a:t>If the condition I true then the statements present within the if block are executed, otherwise the else block are executed.</a:t>
            </a:r>
          </a:p>
          <a:p>
            <a:pPr marL="0" indent="0">
              <a:buNone/>
            </a:pPr>
            <a:endParaRPr lang="en-US" dirty="0">
              <a:latin typeface="Times New Roman" panose="02020603050405020304" pitchFamily="18" charset="0"/>
              <a:cs typeface="Times New Roman" panose="02020603050405020304"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2499365259"/>
              </p:ext>
            </p:extLst>
          </p:nvPr>
        </p:nvGraphicFramePr>
        <p:xfrm>
          <a:off x="180108" y="1925781"/>
          <a:ext cx="11748656" cy="4406315"/>
        </p:xfrm>
        <a:graphic>
          <a:graphicData uri="http://schemas.openxmlformats.org/drawingml/2006/table">
            <a:tbl>
              <a:tblPr firstRow="1" bandRow="1">
                <a:tableStyleId>{5940675A-B579-460E-94D1-54222C63F5DA}</a:tableStyleId>
              </a:tblPr>
              <a:tblGrid>
                <a:gridCol w="5874328">
                  <a:extLst>
                    <a:ext uri="{9D8B030D-6E8A-4147-A177-3AD203B41FA5}">
                      <a16:colId xmlns:a16="http://schemas.microsoft.com/office/drawing/2014/main" val="508657498"/>
                    </a:ext>
                  </a:extLst>
                </a:gridCol>
                <a:gridCol w="5874328">
                  <a:extLst>
                    <a:ext uri="{9D8B030D-6E8A-4147-A177-3AD203B41FA5}">
                      <a16:colId xmlns:a16="http://schemas.microsoft.com/office/drawing/2014/main" val="1894922952"/>
                    </a:ext>
                  </a:extLst>
                </a:gridCol>
              </a:tblGrid>
              <a:tr h="70658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800" dirty="0">
                          <a:latin typeface="Times New Roman" panose="02020603050405020304" pitchFamily="18" charset="0"/>
                          <a:cs typeface="Times New Roman" panose="02020603050405020304" pitchFamily="18" charset="0"/>
                        </a:rPr>
                        <a:t>Syntax</a:t>
                      </a:r>
                      <a:endParaRPr lang="en-IN" sz="2800"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800" dirty="0">
                          <a:latin typeface="Times New Roman" panose="02020603050405020304" pitchFamily="18" charset="0"/>
                          <a:cs typeface="Times New Roman" panose="02020603050405020304" pitchFamily="18" charset="0"/>
                        </a:rPr>
                        <a:t>Example</a:t>
                      </a:r>
                      <a:endParaRPr lang="en-IN" sz="2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609484217"/>
                  </a:ext>
                </a:extLst>
              </a:tr>
              <a:tr h="3699732">
                <a:tc>
                  <a:txBody>
                    <a:bodyPr/>
                    <a:lstStyle/>
                    <a:p>
                      <a:r>
                        <a:rPr lang="en-US" sz="2800" dirty="0">
                          <a:latin typeface="Times New Roman" panose="02020603050405020304" pitchFamily="18" charset="0"/>
                          <a:cs typeface="Times New Roman" panose="02020603050405020304" pitchFamily="18" charset="0"/>
                        </a:rPr>
                        <a:t> if</a:t>
                      </a:r>
                      <a:r>
                        <a:rPr lang="en-US" sz="2800" baseline="0" dirty="0">
                          <a:latin typeface="Times New Roman" panose="02020603050405020304" pitchFamily="18" charset="0"/>
                          <a:cs typeface="Times New Roman" panose="02020603050405020304" pitchFamily="18" charset="0"/>
                        </a:rPr>
                        <a:t> condition:</a:t>
                      </a:r>
                    </a:p>
                    <a:p>
                      <a:r>
                        <a:rPr lang="en-US" sz="2800" baseline="0" dirty="0">
                          <a:latin typeface="Times New Roman" panose="02020603050405020304" pitchFamily="18" charset="0"/>
                          <a:cs typeface="Times New Roman" panose="02020603050405020304" pitchFamily="18" charset="0"/>
                        </a:rPr>
                        <a:t>         statements</a:t>
                      </a:r>
                    </a:p>
                    <a:p>
                      <a:r>
                        <a:rPr lang="en-US" sz="2800" baseline="0" dirty="0">
                          <a:latin typeface="Times New Roman" panose="02020603050405020304" pitchFamily="18" charset="0"/>
                          <a:cs typeface="Times New Roman" panose="02020603050405020304" pitchFamily="18" charset="0"/>
                        </a:rPr>
                        <a:t> else:</a:t>
                      </a:r>
                    </a:p>
                    <a:p>
                      <a:r>
                        <a:rPr lang="en-US" sz="2800" baseline="0" dirty="0">
                          <a:latin typeface="Times New Roman" panose="02020603050405020304" pitchFamily="18" charset="0"/>
                          <a:cs typeface="Times New Roman" panose="02020603050405020304" pitchFamily="18" charset="0"/>
                        </a:rPr>
                        <a:t>         statements</a:t>
                      </a:r>
                      <a:endParaRPr lang="en-IN" sz="2800" dirty="0">
                        <a:latin typeface="Times New Roman" panose="02020603050405020304" pitchFamily="18" charset="0"/>
                        <a:cs typeface="Times New Roman" panose="02020603050405020304" pitchFamily="18" charset="0"/>
                      </a:endParaRPr>
                    </a:p>
                  </a:txBody>
                  <a:tcPr/>
                </a:tc>
                <a:tc>
                  <a:txBody>
                    <a:bodyPr/>
                    <a:lstStyle/>
                    <a:p>
                      <a:r>
                        <a:rPr lang="en-US" sz="2800" baseline="0" dirty="0">
                          <a:latin typeface="Times New Roman" panose="02020603050405020304" pitchFamily="18" charset="0"/>
                          <a:cs typeface="Times New Roman" panose="02020603050405020304" pitchFamily="18" charset="0"/>
                        </a:rPr>
                        <a:t> if age&gt;18</a:t>
                      </a:r>
                      <a:r>
                        <a:rPr lang="en-IN" sz="2800" baseline="0" dirty="0">
                          <a:latin typeface="Times New Roman" panose="02020603050405020304" pitchFamily="18" charset="0"/>
                          <a:cs typeface="Times New Roman" panose="02020603050405020304" pitchFamily="18" charset="0"/>
                        </a:rPr>
                        <a:t>:</a:t>
                      </a:r>
                    </a:p>
                    <a:p>
                      <a:r>
                        <a:rPr lang="en-US" sz="2800" baseline="0" dirty="0">
                          <a:latin typeface="Times New Roman" panose="02020603050405020304" pitchFamily="18" charset="0"/>
                          <a:cs typeface="Times New Roman" panose="02020603050405020304" pitchFamily="18" charset="0"/>
                        </a:rPr>
                        <a:t>       print(“You can vote”)</a:t>
                      </a:r>
                    </a:p>
                    <a:p>
                      <a:r>
                        <a:rPr lang="en-US" sz="2800" baseline="0" dirty="0">
                          <a:latin typeface="Times New Roman" panose="02020603050405020304" pitchFamily="18" charset="0"/>
                          <a:cs typeface="Times New Roman" panose="02020603050405020304" pitchFamily="18" charset="0"/>
                        </a:rPr>
                        <a:t> else:</a:t>
                      </a:r>
                    </a:p>
                    <a:p>
                      <a:r>
                        <a:rPr lang="en-US" sz="2800" baseline="0" dirty="0">
                          <a:latin typeface="Times New Roman" panose="02020603050405020304" pitchFamily="18" charset="0"/>
                          <a:cs typeface="Times New Roman" panose="02020603050405020304" pitchFamily="18" charset="0"/>
                        </a:rPr>
                        <a:t>       print(“You can not vote”)</a:t>
                      </a:r>
                    </a:p>
                  </a:txBody>
                  <a:tcPr/>
                </a:tc>
                <a:extLst>
                  <a:ext uri="{0D108BD9-81ED-4DB2-BD59-A6C34878D82A}">
                    <a16:rowId xmlns:a16="http://schemas.microsoft.com/office/drawing/2014/main" val="3271073170"/>
                  </a:ext>
                </a:extLst>
              </a:tr>
            </a:tbl>
          </a:graphicData>
        </a:graphic>
      </p:graphicFrame>
    </p:spTree>
    <p:extLst>
      <p:ext uri="{BB962C8B-B14F-4D97-AF65-F5344CB8AC3E}">
        <p14:creationId xmlns:p14="http://schemas.microsoft.com/office/powerpoint/2010/main" val="353044993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109" y="180109"/>
            <a:ext cx="11748655" cy="581891"/>
          </a:xfrm>
        </p:spPr>
        <p:txBody>
          <a:bodyPr>
            <a:normAutofit fontScale="90000"/>
          </a:bodyPr>
          <a:lstStyle/>
          <a:p>
            <a:r>
              <a:rPr lang="en-US" dirty="0">
                <a:latin typeface="Times New Roman" panose="02020603050405020304" pitchFamily="18" charset="0"/>
                <a:cs typeface="Times New Roman" panose="02020603050405020304" pitchFamily="18" charset="0"/>
              </a:rPr>
              <a:t>If </a:t>
            </a:r>
            <a:r>
              <a:rPr lang="en-US" dirty="0" err="1">
                <a:latin typeface="Times New Roman" panose="02020603050405020304" pitchFamily="18" charset="0"/>
                <a:cs typeface="Times New Roman" panose="02020603050405020304" pitchFamily="18" charset="0"/>
              </a:rPr>
              <a:t>elif</a:t>
            </a:r>
            <a:r>
              <a:rPr lang="en-US" dirty="0">
                <a:latin typeface="Times New Roman" panose="02020603050405020304" pitchFamily="18" charset="0"/>
                <a:cs typeface="Times New Roman" panose="02020603050405020304" pitchFamily="18" charset="0"/>
              </a:rPr>
              <a:t> else Statement (Else If Ladder)</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80109" y="886690"/>
            <a:ext cx="11748655" cy="5777345"/>
          </a:xfrm>
        </p:spPr>
        <p:txBody>
          <a:bodyPr/>
          <a:lstStyle/>
          <a:p>
            <a:r>
              <a:rPr lang="en-US" dirty="0">
                <a:latin typeface="Times New Roman" panose="02020603050405020304" pitchFamily="18" charset="0"/>
                <a:cs typeface="Times New Roman" panose="02020603050405020304" pitchFamily="18" charset="0"/>
              </a:rPr>
              <a:t>The if </a:t>
            </a:r>
            <a:r>
              <a:rPr lang="en-US" dirty="0" err="1">
                <a:latin typeface="Times New Roman" panose="02020603050405020304" pitchFamily="18" charset="0"/>
                <a:cs typeface="Times New Roman" panose="02020603050405020304" pitchFamily="18" charset="0"/>
              </a:rPr>
              <a:t>elif</a:t>
            </a:r>
            <a:r>
              <a:rPr lang="en-US" dirty="0">
                <a:latin typeface="Times New Roman" panose="02020603050405020304" pitchFamily="18" charset="0"/>
                <a:cs typeface="Times New Roman" panose="02020603050405020304" pitchFamily="18" charset="0"/>
              </a:rPr>
              <a:t> else statement is a multi way decision maker which contains two or more branches from which any one block is executed.</a:t>
            </a:r>
          </a:p>
          <a:p>
            <a:r>
              <a:rPr lang="en-US" dirty="0">
                <a:latin typeface="Times New Roman" panose="02020603050405020304" pitchFamily="18" charset="0"/>
                <a:cs typeface="Times New Roman" panose="02020603050405020304" pitchFamily="18" charset="0"/>
              </a:rPr>
              <a:t>There is no limit on the number of </a:t>
            </a:r>
            <a:r>
              <a:rPr lang="en-US" dirty="0" err="1">
                <a:latin typeface="Times New Roman" panose="02020603050405020304" pitchFamily="18" charset="0"/>
                <a:cs typeface="Times New Roman" panose="02020603050405020304" pitchFamily="18" charset="0"/>
              </a:rPr>
              <a:t>elif</a:t>
            </a:r>
            <a:r>
              <a:rPr lang="en-US" dirty="0">
                <a:latin typeface="Times New Roman" panose="02020603050405020304" pitchFamily="18" charset="0"/>
                <a:cs typeface="Times New Roman" panose="02020603050405020304" pitchFamily="18" charset="0"/>
              </a:rPr>
              <a:t> statements. </a:t>
            </a:r>
          </a:p>
          <a:p>
            <a:r>
              <a:rPr lang="en-US" dirty="0">
                <a:latin typeface="Times New Roman" panose="02020603050405020304" pitchFamily="18" charset="0"/>
                <a:cs typeface="Times New Roman" panose="02020603050405020304" pitchFamily="18" charset="0"/>
              </a:rPr>
              <a:t>An else clause should be placed at the end. or it can be optional. </a:t>
            </a:r>
          </a:p>
          <a:p>
            <a:r>
              <a:rPr lang="en-US" dirty="0">
                <a:latin typeface="Times New Roman" panose="02020603050405020304" pitchFamily="18" charset="0"/>
                <a:cs typeface="Times New Roman" panose="02020603050405020304" pitchFamily="18" charset="0"/>
              </a:rPr>
              <a:t>Each condition is checked starting from the first condition. </a:t>
            </a:r>
          </a:p>
          <a:p>
            <a:r>
              <a:rPr lang="en-US" dirty="0">
                <a:latin typeface="Times New Roman" panose="02020603050405020304" pitchFamily="18" charset="0"/>
                <a:cs typeface="Times New Roman" panose="02020603050405020304" pitchFamily="18" charset="0"/>
              </a:rPr>
              <a:t>If the first condition is false, it will check the next condition. </a:t>
            </a:r>
          </a:p>
          <a:p>
            <a:r>
              <a:rPr lang="en-US" dirty="0">
                <a:latin typeface="Times New Roman" panose="02020603050405020304" pitchFamily="18" charset="0"/>
                <a:cs typeface="Times New Roman" panose="02020603050405020304" pitchFamily="18" charset="0"/>
              </a:rPr>
              <a:t>If none of the conditions evaluates to True, then else block will be executed.</a:t>
            </a:r>
          </a:p>
        </p:txBody>
      </p:sp>
    </p:spTree>
    <p:extLst>
      <p:ext uri="{BB962C8B-B14F-4D97-AF65-F5344CB8AC3E}">
        <p14:creationId xmlns:p14="http://schemas.microsoft.com/office/powerpoint/2010/main" val="323888939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592914338"/>
              </p:ext>
            </p:extLst>
          </p:nvPr>
        </p:nvGraphicFramePr>
        <p:xfrm>
          <a:off x="179386" y="193675"/>
          <a:ext cx="11790940" cy="4876800"/>
        </p:xfrm>
        <a:graphic>
          <a:graphicData uri="http://schemas.openxmlformats.org/drawingml/2006/table">
            <a:tbl>
              <a:tblPr firstRow="1" bandRow="1">
                <a:tableStyleId>{5940675A-B579-460E-94D1-54222C63F5DA}</a:tableStyleId>
              </a:tblPr>
              <a:tblGrid>
                <a:gridCol w="5895470">
                  <a:extLst>
                    <a:ext uri="{9D8B030D-6E8A-4147-A177-3AD203B41FA5}">
                      <a16:colId xmlns:a16="http://schemas.microsoft.com/office/drawing/2014/main" val="3471633429"/>
                    </a:ext>
                  </a:extLst>
                </a:gridCol>
                <a:gridCol w="5895470">
                  <a:extLst>
                    <a:ext uri="{9D8B030D-6E8A-4147-A177-3AD203B41FA5}">
                      <a16:colId xmlns:a16="http://schemas.microsoft.com/office/drawing/2014/main" val="2016577304"/>
                    </a:ext>
                  </a:extLst>
                </a:gridCol>
              </a:tblGrid>
              <a:tr h="512907">
                <a:tc>
                  <a:txBody>
                    <a:bodyPr/>
                    <a:lstStyle/>
                    <a:p>
                      <a:r>
                        <a:rPr lang="en-US" sz="2800" dirty="0">
                          <a:latin typeface="Times New Roman" panose="02020603050405020304" pitchFamily="18" charset="0"/>
                          <a:cs typeface="Times New Roman" panose="02020603050405020304" pitchFamily="18" charset="0"/>
                        </a:rPr>
                        <a:t>Syntax</a:t>
                      </a:r>
                      <a:endParaRPr lang="en-IN" sz="2800" dirty="0">
                        <a:latin typeface="Times New Roman" panose="02020603050405020304" pitchFamily="18" charset="0"/>
                        <a:cs typeface="Times New Roman" panose="02020603050405020304" pitchFamily="18" charset="0"/>
                      </a:endParaRPr>
                    </a:p>
                  </a:txBody>
                  <a:tcPr/>
                </a:tc>
                <a:tc>
                  <a:txBody>
                    <a:bodyPr/>
                    <a:lstStyle/>
                    <a:p>
                      <a:r>
                        <a:rPr lang="en-US" sz="2800" dirty="0">
                          <a:latin typeface="Times New Roman" panose="02020603050405020304" pitchFamily="18" charset="0"/>
                          <a:cs typeface="Times New Roman" panose="02020603050405020304" pitchFamily="18" charset="0"/>
                        </a:rPr>
                        <a:t>Example</a:t>
                      </a:r>
                      <a:endParaRPr lang="en-IN" sz="2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015769328"/>
                  </a:ext>
                </a:extLst>
              </a:tr>
              <a:tr h="3242108">
                <a:tc>
                  <a:txBody>
                    <a:bodyPr/>
                    <a:lstStyle/>
                    <a:p>
                      <a:r>
                        <a:rPr lang="en-US" sz="2800" dirty="0">
                          <a:latin typeface="Times New Roman" panose="02020603050405020304" pitchFamily="18" charset="0"/>
                          <a:cs typeface="Times New Roman" panose="02020603050405020304" pitchFamily="18" charset="0"/>
                        </a:rPr>
                        <a:t>if</a:t>
                      </a:r>
                      <a:r>
                        <a:rPr lang="en-US" sz="2800" baseline="0" dirty="0">
                          <a:latin typeface="Times New Roman" panose="02020603050405020304" pitchFamily="18" charset="0"/>
                          <a:cs typeface="Times New Roman" panose="02020603050405020304" pitchFamily="18" charset="0"/>
                        </a:rPr>
                        <a:t> condition 1:</a:t>
                      </a:r>
                    </a:p>
                    <a:p>
                      <a:r>
                        <a:rPr lang="en-US" sz="2800" baseline="0" dirty="0">
                          <a:latin typeface="Times New Roman" panose="02020603050405020304" pitchFamily="18" charset="0"/>
                          <a:cs typeface="Times New Roman" panose="02020603050405020304" pitchFamily="18" charset="0"/>
                        </a:rPr>
                        <a:t>      statement 1</a:t>
                      </a:r>
                    </a:p>
                    <a:p>
                      <a:r>
                        <a:rPr lang="en-US" sz="2800" baseline="0" dirty="0" err="1">
                          <a:latin typeface="Times New Roman" panose="02020603050405020304" pitchFamily="18" charset="0"/>
                          <a:cs typeface="Times New Roman" panose="02020603050405020304" pitchFamily="18" charset="0"/>
                        </a:rPr>
                        <a:t>elif</a:t>
                      </a:r>
                      <a:r>
                        <a:rPr lang="en-US" sz="2800" baseline="0" dirty="0">
                          <a:latin typeface="Times New Roman" panose="02020603050405020304" pitchFamily="18" charset="0"/>
                          <a:cs typeface="Times New Roman" panose="02020603050405020304" pitchFamily="18" charset="0"/>
                        </a:rPr>
                        <a:t> condition 2:</a:t>
                      </a:r>
                    </a:p>
                    <a:p>
                      <a:r>
                        <a:rPr lang="en-US" sz="2800" baseline="0" dirty="0">
                          <a:latin typeface="Times New Roman" panose="02020603050405020304" pitchFamily="18" charset="0"/>
                          <a:cs typeface="Times New Roman" panose="02020603050405020304" pitchFamily="18" charset="0"/>
                        </a:rPr>
                        <a:t>      statement 2</a:t>
                      </a:r>
                    </a:p>
                    <a:p>
                      <a:r>
                        <a:rPr lang="en-US" sz="2800" baseline="0" dirty="0" err="1">
                          <a:latin typeface="Times New Roman" panose="02020603050405020304" pitchFamily="18" charset="0"/>
                          <a:cs typeface="Times New Roman" panose="02020603050405020304" pitchFamily="18" charset="0"/>
                        </a:rPr>
                        <a:t>elif</a:t>
                      </a:r>
                      <a:r>
                        <a:rPr lang="en-US" sz="2800" baseline="0" dirty="0">
                          <a:latin typeface="Times New Roman" panose="02020603050405020304" pitchFamily="18" charset="0"/>
                          <a:cs typeface="Times New Roman" panose="02020603050405020304" pitchFamily="18" charset="0"/>
                        </a:rPr>
                        <a:t> condition 3:</a:t>
                      </a:r>
                    </a:p>
                    <a:p>
                      <a:r>
                        <a:rPr lang="en-US" sz="2800" baseline="0" dirty="0">
                          <a:latin typeface="Times New Roman" panose="02020603050405020304" pitchFamily="18" charset="0"/>
                          <a:cs typeface="Times New Roman" panose="02020603050405020304" pitchFamily="18" charset="0"/>
                        </a:rPr>
                        <a:t>      statement 3</a:t>
                      </a:r>
                    </a:p>
                    <a:p>
                      <a:r>
                        <a:rPr lang="en-US" sz="2800" baseline="0" dirty="0">
                          <a:latin typeface="Times New Roman" panose="02020603050405020304" pitchFamily="18" charset="0"/>
                          <a:cs typeface="Times New Roman" panose="02020603050405020304" pitchFamily="18" charset="0"/>
                        </a:rPr>
                        <a:t>……………</a:t>
                      </a:r>
                    </a:p>
                    <a:p>
                      <a:r>
                        <a:rPr lang="en-US" sz="2800" baseline="0" dirty="0">
                          <a:latin typeface="Times New Roman" panose="02020603050405020304" pitchFamily="18" charset="0"/>
                          <a:cs typeface="Times New Roman" panose="02020603050405020304" pitchFamily="18" charset="0"/>
                        </a:rPr>
                        <a:t>……………</a:t>
                      </a:r>
                    </a:p>
                    <a:p>
                      <a:r>
                        <a:rPr lang="en-US" sz="2800" baseline="0" dirty="0">
                          <a:latin typeface="Times New Roman" panose="02020603050405020304" pitchFamily="18" charset="0"/>
                          <a:cs typeface="Times New Roman" panose="02020603050405020304" pitchFamily="18" charset="0"/>
                        </a:rPr>
                        <a:t>else:</a:t>
                      </a:r>
                    </a:p>
                    <a:p>
                      <a:r>
                        <a:rPr lang="en-US" sz="2800" dirty="0">
                          <a:latin typeface="Times New Roman" panose="02020603050405020304" pitchFamily="18" charset="0"/>
                          <a:cs typeface="Times New Roman" panose="02020603050405020304" pitchFamily="18" charset="0"/>
                        </a:rPr>
                        <a:t>      statement</a:t>
                      </a:r>
                      <a:r>
                        <a:rPr lang="en-US" sz="2800" baseline="0" dirty="0">
                          <a:latin typeface="Times New Roman" panose="02020603050405020304" pitchFamily="18" charset="0"/>
                          <a:cs typeface="Times New Roman" panose="02020603050405020304" pitchFamily="18" charset="0"/>
                        </a:rPr>
                        <a:t> n</a:t>
                      </a:r>
                      <a:endParaRPr lang="en-IN" sz="2800" dirty="0">
                        <a:latin typeface="Times New Roman" panose="02020603050405020304" pitchFamily="18" charset="0"/>
                        <a:cs typeface="Times New Roman" panose="02020603050405020304" pitchFamily="18" charset="0"/>
                      </a:endParaRPr>
                    </a:p>
                  </a:txBody>
                  <a:tcPr/>
                </a:tc>
                <a:tc>
                  <a:txBody>
                    <a:bodyPr/>
                    <a:lstStyle/>
                    <a:p>
                      <a:r>
                        <a:rPr lang="en-US" sz="2800" dirty="0">
                          <a:latin typeface="Times New Roman" panose="02020603050405020304" pitchFamily="18" charset="0"/>
                          <a:cs typeface="Times New Roman" panose="02020603050405020304" pitchFamily="18" charset="0"/>
                        </a:rPr>
                        <a:t>if marks&gt;=85 and marks&lt;=100:</a:t>
                      </a:r>
                    </a:p>
                    <a:p>
                      <a:r>
                        <a:rPr lang="en-US" sz="2800" dirty="0">
                          <a:latin typeface="Times New Roman" panose="02020603050405020304" pitchFamily="18" charset="0"/>
                          <a:cs typeface="Times New Roman" panose="02020603050405020304" pitchFamily="18" charset="0"/>
                        </a:rPr>
                        <a:t>        print(“Grade A”)</a:t>
                      </a:r>
                    </a:p>
                    <a:p>
                      <a:r>
                        <a:rPr lang="en-US" sz="2800" dirty="0" err="1">
                          <a:latin typeface="Times New Roman" panose="02020603050405020304" pitchFamily="18" charset="0"/>
                          <a:cs typeface="Times New Roman" panose="02020603050405020304" pitchFamily="18" charset="0"/>
                        </a:rPr>
                        <a:t>elif</a:t>
                      </a:r>
                      <a:r>
                        <a:rPr lang="en-US" sz="2800" dirty="0">
                          <a:latin typeface="Times New Roman" panose="02020603050405020304" pitchFamily="18" charset="0"/>
                          <a:cs typeface="Times New Roman" panose="02020603050405020304" pitchFamily="18" charset="0"/>
                        </a:rPr>
                        <a:t> marks&gt;=60 and marks&lt;85:</a:t>
                      </a:r>
                    </a:p>
                    <a:p>
                      <a:r>
                        <a:rPr lang="en-US" sz="2800" baseline="0" dirty="0">
                          <a:latin typeface="Times New Roman" panose="02020603050405020304" pitchFamily="18" charset="0"/>
                          <a:cs typeface="Times New Roman" panose="02020603050405020304" pitchFamily="18" charset="0"/>
                        </a:rPr>
                        <a:t>        print(“Grade B”)</a:t>
                      </a:r>
                    </a:p>
                    <a:p>
                      <a:r>
                        <a:rPr lang="en-US" sz="2800" baseline="0" dirty="0" err="1">
                          <a:latin typeface="Times New Roman" panose="02020603050405020304" pitchFamily="18" charset="0"/>
                          <a:cs typeface="Times New Roman" panose="02020603050405020304" pitchFamily="18" charset="0"/>
                        </a:rPr>
                        <a:t>elif</a:t>
                      </a:r>
                      <a:r>
                        <a:rPr lang="en-US" sz="2800" baseline="0" dirty="0">
                          <a:latin typeface="Times New Roman" panose="02020603050405020304" pitchFamily="18" charset="0"/>
                          <a:cs typeface="Times New Roman" panose="02020603050405020304" pitchFamily="18" charset="0"/>
                        </a:rPr>
                        <a:t> marks&gt;=35 and marks&lt;60:</a:t>
                      </a:r>
                    </a:p>
                    <a:p>
                      <a:r>
                        <a:rPr lang="en-US" sz="2800" baseline="0" dirty="0">
                          <a:latin typeface="Times New Roman" panose="02020603050405020304" pitchFamily="18" charset="0"/>
                          <a:cs typeface="Times New Roman" panose="02020603050405020304" pitchFamily="18" charset="0"/>
                        </a:rPr>
                        <a:t>        print(“Grade C”)</a:t>
                      </a:r>
                    </a:p>
                    <a:p>
                      <a:r>
                        <a:rPr lang="en-US" sz="2800" baseline="0" dirty="0">
                          <a:latin typeface="Times New Roman" panose="02020603050405020304" pitchFamily="18" charset="0"/>
                          <a:cs typeface="Times New Roman" panose="02020603050405020304" pitchFamily="18" charset="0"/>
                        </a:rPr>
                        <a:t>else</a:t>
                      </a:r>
                      <a:r>
                        <a:rPr lang="en-IN" sz="2800" baseline="0" dirty="0">
                          <a:latin typeface="Times New Roman" panose="02020603050405020304" pitchFamily="18" charset="0"/>
                          <a:cs typeface="Times New Roman" panose="02020603050405020304" pitchFamily="18" charset="0"/>
                        </a:rPr>
                        <a:t>:</a:t>
                      </a:r>
                    </a:p>
                    <a:p>
                      <a:r>
                        <a:rPr lang="en-US" sz="2800" baseline="0" dirty="0">
                          <a:latin typeface="Times New Roman" panose="02020603050405020304" pitchFamily="18" charset="0"/>
                          <a:cs typeface="Times New Roman" panose="02020603050405020304" pitchFamily="18" charset="0"/>
                        </a:rPr>
                        <a:t>         print(“Fail”)</a:t>
                      </a:r>
                    </a:p>
                  </a:txBody>
                  <a:tcPr/>
                </a:tc>
                <a:extLst>
                  <a:ext uri="{0D108BD9-81ED-4DB2-BD59-A6C34878D82A}">
                    <a16:rowId xmlns:a16="http://schemas.microsoft.com/office/drawing/2014/main" val="2349248026"/>
                  </a:ext>
                </a:extLst>
              </a:tr>
            </a:tbl>
          </a:graphicData>
        </a:graphic>
      </p:graphicFrame>
    </p:spTree>
    <p:extLst>
      <p:ext uri="{BB962C8B-B14F-4D97-AF65-F5344CB8AC3E}">
        <p14:creationId xmlns:p14="http://schemas.microsoft.com/office/powerpoint/2010/main" val="251871103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109" y="180109"/>
            <a:ext cx="11748655" cy="581891"/>
          </a:xfrm>
        </p:spPr>
        <p:txBody>
          <a:bodyPr>
            <a:normAutofit fontScale="90000"/>
          </a:bodyPr>
          <a:lstStyle/>
          <a:p>
            <a:r>
              <a:rPr lang="en-US" dirty="0">
                <a:latin typeface="Times New Roman" panose="02020603050405020304" pitchFamily="18" charset="0"/>
                <a:cs typeface="Times New Roman" panose="02020603050405020304" pitchFamily="18" charset="0"/>
              </a:rPr>
              <a:t>Nested If Statements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80109" y="886690"/>
            <a:ext cx="11748655" cy="5777345"/>
          </a:xfrm>
        </p:spPr>
        <p:txBody>
          <a:bodyPr/>
          <a:lstStyle/>
          <a:p>
            <a:pPr marL="0" indent="0">
              <a:buNone/>
            </a:pPr>
            <a:r>
              <a:rPr lang="en-US" dirty="0">
                <a:latin typeface="Times New Roman" panose="02020603050405020304" pitchFamily="18" charset="0"/>
                <a:cs typeface="Times New Roman" panose="02020603050405020304" pitchFamily="18" charset="0"/>
              </a:rPr>
              <a:t>Nested if statements mean that an if statement or if else statement is present inside another if or if else block.</a:t>
            </a:r>
          </a:p>
          <a:p>
            <a:pPr marL="0" indent="0">
              <a:buNone/>
            </a:pPr>
            <a:endParaRPr lang="en-US" dirty="0">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4148498438"/>
              </p:ext>
            </p:extLst>
          </p:nvPr>
        </p:nvGraphicFramePr>
        <p:xfrm>
          <a:off x="180108" y="2078182"/>
          <a:ext cx="11748656" cy="3632662"/>
        </p:xfrm>
        <a:graphic>
          <a:graphicData uri="http://schemas.openxmlformats.org/drawingml/2006/table">
            <a:tbl>
              <a:tblPr firstRow="1" bandRow="1">
                <a:tableStyleId>{5940675A-B579-460E-94D1-54222C63F5DA}</a:tableStyleId>
              </a:tblPr>
              <a:tblGrid>
                <a:gridCol w="5874328">
                  <a:extLst>
                    <a:ext uri="{9D8B030D-6E8A-4147-A177-3AD203B41FA5}">
                      <a16:colId xmlns:a16="http://schemas.microsoft.com/office/drawing/2014/main" val="60669887"/>
                    </a:ext>
                  </a:extLst>
                </a:gridCol>
                <a:gridCol w="5874328">
                  <a:extLst>
                    <a:ext uri="{9D8B030D-6E8A-4147-A177-3AD203B41FA5}">
                      <a16:colId xmlns:a16="http://schemas.microsoft.com/office/drawing/2014/main" val="332073433"/>
                    </a:ext>
                  </a:extLst>
                </a:gridCol>
              </a:tblGrid>
              <a:tr h="554182">
                <a:tc>
                  <a:txBody>
                    <a:bodyPr/>
                    <a:lstStyle/>
                    <a:p>
                      <a:r>
                        <a:rPr lang="en-US" sz="2800" dirty="0">
                          <a:latin typeface="Times New Roman" panose="02020603050405020304" pitchFamily="18" charset="0"/>
                          <a:cs typeface="Times New Roman" panose="02020603050405020304" pitchFamily="18" charset="0"/>
                        </a:rPr>
                        <a:t>Syntax</a:t>
                      </a:r>
                      <a:endParaRPr lang="en-IN" sz="2800" dirty="0">
                        <a:latin typeface="Times New Roman" panose="02020603050405020304" pitchFamily="18" charset="0"/>
                        <a:cs typeface="Times New Roman" panose="02020603050405020304" pitchFamily="18" charset="0"/>
                      </a:endParaRPr>
                    </a:p>
                  </a:txBody>
                  <a:tcPr/>
                </a:tc>
                <a:tc>
                  <a:txBody>
                    <a:bodyPr/>
                    <a:lstStyle/>
                    <a:p>
                      <a:r>
                        <a:rPr lang="en-US" sz="2800" dirty="0">
                          <a:latin typeface="Times New Roman" panose="02020603050405020304" pitchFamily="18" charset="0"/>
                          <a:cs typeface="Times New Roman" panose="02020603050405020304" pitchFamily="18" charset="0"/>
                        </a:rPr>
                        <a:t>Example</a:t>
                      </a:r>
                      <a:endParaRPr lang="en-IN" sz="2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993959507"/>
                  </a:ext>
                </a:extLst>
              </a:tr>
              <a:tr h="2292926">
                <a:tc>
                  <a:txBody>
                    <a:bodyPr/>
                    <a:lstStyle/>
                    <a:p>
                      <a:r>
                        <a:rPr lang="en-US" sz="2800" dirty="0">
                          <a:latin typeface="Times New Roman" panose="02020603050405020304" pitchFamily="18" charset="0"/>
                          <a:cs typeface="Times New Roman" panose="02020603050405020304" pitchFamily="18" charset="0"/>
                        </a:rPr>
                        <a:t>if condition</a:t>
                      </a:r>
                      <a:r>
                        <a:rPr lang="en-US" sz="2800" baseline="0" dirty="0">
                          <a:latin typeface="Times New Roman" panose="02020603050405020304" pitchFamily="18" charset="0"/>
                          <a:cs typeface="Times New Roman" panose="02020603050405020304" pitchFamily="18" charset="0"/>
                        </a:rPr>
                        <a:t> 1:</a:t>
                      </a:r>
                    </a:p>
                    <a:p>
                      <a:r>
                        <a:rPr lang="en-US" sz="2800" baseline="0" dirty="0">
                          <a:latin typeface="Times New Roman" panose="02020603050405020304" pitchFamily="18" charset="0"/>
                          <a:cs typeface="Times New Roman" panose="02020603050405020304" pitchFamily="18" charset="0"/>
                        </a:rPr>
                        <a:t>      if condition 2:</a:t>
                      </a:r>
                    </a:p>
                    <a:p>
                      <a:r>
                        <a:rPr lang="en-US" sz="2800" baseline="0" dirty="0">
                          <a:latin typeface="Times New Roman" panose="02020603050405020304" pitchFamily="18" charset="0"/>
                          <a:cs typeface="Times New Roman" panose="02020603050405020304" pitchFamily="18" charset="0"/>
                        </a:rPr>
                        <a:t>             statement 1</a:t>
                      </a:r>
                    </a:p>
                    <a:p>
                      <a:r>
                        <a:rPr lang="en-US" sz="2800" baseline="0" dirty="0">
                          <a:latin typeface="Times New Roman" panose="02020603050405020304" pitchFamily="18" charset="0"/>
                          <a:cs typeface="Times New Roman" panose="02020603050405020304" pitchFamily="18" charset="0"/>
                        </a:rPr>
                        <a:t>      else:</a:t>
                      </a:r>
                    </a:p>
                    <a:p>
                      <a:r>
                        <a:rPr lang="en-US" sz="2800" baseline="0" dirty="0">
                          <a:latin typeface="Times New Roman" panose="02020603050405020304" pitchFamily="18" charset="0"/>
                          <a:cs typeface="Times New Roman" panose="02020603050405020304" pitchFamily="18" charset="0"/>
                        </a:rPr>
                        <a:t>             statement 2</a:t>
                      </a:r>
                    </a:p>
                    <a:p>
                      <a:r>
                        <a:rPr lang="en-US" sz="2800" baseline="0" dirty="0">
                          <a:latin typeface="Times New Roman" panose="02020603050405020304" pitchFamily="18" charset="0"/>
                          <a:cs typeface="Times New Roman" panose="02020603050405020304" pitchFamily="18" charset="0"/>
                        </a:rPr>
                        <a:t>else:</a:t>
                      </a:r>
                    </a:p>
                    <a:p>
                      <a:r>
                        <a:rPr lang="en-US" sz="2800" baseline="0" dirty="0">
                          <a:latin typeface="Times New Roman" panose="02020603050405020304" pitchFamily="18" charset="0"/>
                          <a:cs typeface="Times New Roman" panose="02020603050405020304" pitchFamily="18" charset="0"/>
                        </a:rPr>
                        <a:t>      statement 3</a:t>
                      </a:r>
                      <a:endParaRPr lang="en-IN" sz="2800" dirty="0">
                        <a:latin typeface="Times New Roman" panose="02020603050405020304" pitchFamily="18" charset="0"/>
                        <a:cs typeface="Times New Roman" panose="02020603050405020304" pitchFamily="18" charset="0"/>
                      </a:endParaRPr>
                    </a:p>
                  </a:txBody>
                  <a:tcPr/>
                </a:tc>
                <a:tc>
                  <a:txBody>
                    <a:bodyPr/>
                    <a:lstStyle/>
                    <a:p>
                      <a:r>
                        <a:rPr lang="en-US" sz="2800" dirty="0">
                          <a:latin typeface="Times New Roman" panose="02020603050405020304" pitchFamily="18" charset="0"/>
                          <a:cs typeface="Times New Roman" panose="02020603050405020304" pitchFamily="18" charset="0"/>
                        </a:rPr>
                        <a:t>if Gender==‘M’</a:t>
                      </a:r>
                    </a:p>
                    <a:p>
                      <a:r>
                        <a:rPr lang="en-US" sz="2800" dirty="0">
                          <a:latin typeface="Times New Roman" panose="02020603050405020304" pitchFamily="18" charset="0"/>
                          <a:cs typeface="Times New Roman" panose="02020603050405020304" pitchFamily="18" charset="0"/>
                        </a:rPr>
                        <a:t>      if salary&gt;5000:</a:t>
                      </a:r>
                    </a:p>
                    <a:p>
                      <a:r>
                        <a:rPr lang="en-US" sz="2800" baseline="0" dirty="0">
                          <a:latin typeface="Times New Roman" panose="02020603050405020304" pitchFamily="18" charset="0"/>
                          <a:cs typeface="Times New Roman" panose="02020603050405020304" pitchFamily="18" charset="0"/>
                        </a:rPr>
                        <a:t>             print(“Pay tax”)</a:t>
                      </a:r>
                    </a:p>
                    <a:p>
                      <a:r>
                        <a:rPr lang="en-US" sz="2800" baseline="0" dirty="0">
                          <a:latin typeface="Times New Roman" panose="02020603050405020304" pitchFamily="18" charset="0"/>
                          <a:cs typeface="Times New Roman" panose="02020603050405020304" pitchFamily="18" charset="0"/>
                        </a:rPr>
                        <a:t>      else:</a:t>
                      </a:r>
                    </a:p>
                    <a:p>
                      <a:r>
                        <a:rPr lang="en-US" sz="2800" baseline="0" dirty="0">
                          <a:latin typeface="Times New Roman" panose="02020603050405020304" pitchFamily="18" charset="0"/>
                          <a:cs typeface="Times New Roman" panose="02020603050405020304" pitchFamily="18" charset="0"/>
                        </a:rPr>
                        <a:t>             print(“No Tax”)</a:t>
                      </a:r>
                    </a:p>
                    <a:p>
                      <a:r>
                        <a:rPr lang="en-US" sz="2800" baseline="0" dirty="0">
                          <a:latin typeface="Times New Roman" panose="02020603050405020304" pitchFamily="18" charset="0"/>
                          <a:cs typeface="Times New Roman" panose="02020603050405020304" pitchFamily="18" charset="0"/>
                        </a:rPr>
                        <a:t>else:</a:t>
                      </a:r>
                    </a:p>
                    <a:p>
                      <a:r>
                        <a:rPr lang="en-US" sz="2800" baseline="0" dirty="0">
                          <a:latin typeface="Times New Roman" panose="02020603050405020304" pitchFamily="18" charset="0"/>
                          <a:cs typeface="Times New Roman" panose="02020603050405020304" pitchFamily="18" charset="0"/>
                        </a:rPr>
                        <a:t>       print(“For women no Tax”)</a:t>
                      </a:r>
                      <a:endParaRPr lang="en-IN" sz="2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516930526"/>
                  </a:ext>
                </a:extLst>
              </a:tr>
            </a:tbl>
          </a:graphicData>
        </a:graphic>
      </p:graphicFrame>
    </p:spTree>
    <p:extLst>
      <p:ext uri="{BB962C8B-B14F-4D97-AF65-F5344CB8AC3E}">
        <p14:creationId xmlns:p14="http://schemas.microsoft.com/office/powerpoint/2010/main" val="339402387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109" y="180109"/>
            <a:ext cx="11748655" cy="581891"/>
          </a:xfrm>
        </p:spPr>
        <p:txBody>
          <a:bodyPr>
            <a:normAutofit fontScale="90000"/>
          </a:bodyPr>
          <a:lstStyle/>
          <a:p>
            <a:r>
              <a:rPr lang="en-US" dirty="0">
                <a:latin typeface="Times New Roman" panose="02020603050405020304" pitchFamily="18" charset="0"/>
                <a:cs typeface="Times New Roman" panose="02020603050405020304" pitchFamily="18" charset="0"/>
              </a:rPr>
              <a:t>Loop Control Statements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80109" y="886690"/>
            <a:ext cx="11748655" cy="5777345"/>
          </a:xfrm>
        </p:spPr>
        <p:txBody>
          <a:bodyPr/>
          <a:lstStyle/>
          <a:p>
            <a:pPr marL="0" indent="0">
              <a:buNone/>
            </a:pPr>
            <a:r>
              <a:rPr lang="en-US" dirty="0">
                <a:latin typeface="Times New Roman" panose="02020603050405020304" pitchFamily="18" charset="0"/>
                <a:cs typeface="Times New Roman" panose="02020603050405020304" pitchFamily="18" charset="0"/>
              </a:rPr>
              <a:t>Executing set of statements repeatedly is called loop.</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Definite Loop- </a:t>
            </a:r>
            <a:r>
              <a:rPr lang="en-US" dirty="0">
                <a:latin typeface="Times New Roman" panose="02020603050405020304" pitchFamily="18" charset="0"/>
                <a:cs typeface="Times New Roman" panose="02020603050405020304" pitchFamily="18" charset="0"/>
              </a:rPr>
              <a:t>In this iteration, the number of repetitions is clearly stated in advanced.</a:t>
            </a:r>
          </a:p>
          <a:p>
            <a:pPr marL="0" indent="0">
              <a:buNone/>
            </a:pPr>
            <a:r>
              <a:rPr lang="en-US" b="1" dirty="0">
                <a:latin typeface="Times New Roman" panose="02020603050405020304" pitchFamily="18" charset="0"/>
                <a:cs typeface="Times New Roman" panose="02020603050405020304" pitchFamily="18" charset="0"/>
              </a:rPr>
              <a:t>Indefinite Loop</a:t>
            </a:r>
            <a:r>
              <a:rPr lang="en-US" dirty="0">
                <a:latin typeface="Times New Roman" panose="02020603050405020304" pitchFamily="18" charset="0"/>
                <a:cs typeface="Times New Roman" panose="02020603050405020304" pitchFamily="18" charset="0"/>
              </a:rPr>
              <a:t>- In this iteration, which executes block of statements as long as the condition true.</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1.While Loop</a:t>
            </a:r>
          </a:p>
          <a:p>
            <a:pPr marL="0" indent="0">
              <a:buNone/>
            </a:pPr>
            <a:r>
              <a:rPr lang="en-US" dirty="0">
                <a:latin typeface="Times New Roman" panose="02020603050405020304" pitchFamily="18" charset="0"/>
                <a:cs typeface="Times New Roman" panose="02020603050405020304" pitchFamily="18" charset="0"/>
              </a:rPr>
              <a:t>2.For Loop			</a:t>
            </a:r>
          </a:p>
        </p:txBody>
      </p:sp>
    </p:spTree>
    <p:extLst>
      <p:ext uri="{BB962C8B-B14F-4D97-AF65-F5344CB8AC3E}">
        <p14:creationId xmlns:p14="http://schemas.microsoft.com/office/powerpoint/2010/main" val="56037804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109" y="706582"/>
            <a:ext cx="11748655" cy="55418"/>
          </a:xfrm>
        </p:spPr>
        <p:txBody>
          <a:bodyPr>
            <a:normAutofit fontScale="90000"/>
          </a:bodyPr>
          <a:lstStyle/>
          <a:p>
            <a:r>
              <a:rPr lang="en-IN" sz="3600" b="1" dirty="0">
                <a:latin typeface="Times New Roman" panose="02020603050405020304" pitchFamily="18" charset="0"/>
                <a:cs typeface="Times New Roman" panose="02020603050405020304" pitchFamily="18" charset="0"/>
              </a:rPr>
              <a:t>While Loop in Python</a:t>
            </a:r>
            <a:br>
              <a:rPr lang="en-IN" b="1"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80109" y="886690"/>
            <a:ext cx="11748655" cy="5777345"/>
          </a:xfrm>
        </p:spPr>
        <p:txBody>
          <a:bodyPr/>
          <a:lstStyle/>
          <a:p>
            <a:pPr marL="0" indent="0">
              <a:buNone/>
            </a:pPr>
            <a:r>
              <a:rPr lang="en-US" dirty="0">
                <a:latin typeface="Times New Roman" panose="02020603050405020304" pitchFamily="18" charset="0"/>
                <a:cs typeface="Times New Roman" panose="02020603050405020304" pitchFamily="18" charset="0"/>
              </a:rPr>
              <a:t>In Python, a while loop is used to execute a block of statements repeatedly until a given condition is true. And when the condition becomes false, the line immediately after the loop in the program is executed.</a:t>
            </a:r>
          </a:p>
          <a:p>
            <a:pPr marL="0" indent="0">
              <a:buNone/>
            </a:pPr>
            <a:r>
              <a:rPr lang="en-US" dirty="0">
                <a:latin typeface="Times New Roman" panose="02020603050405020304" pitchFamily="18" charset="0"/>
                <a:cs typeface="Times New Roman" panose="02020603050405020304" pitchFamily="18" charset="0"/>
              </a:rPr>
              <a:t>							</a:t>
            </a:r>
          </a:p>
        </p:txBody>
      </p:sp>
      <p:graphicFrame>
        <p:nvGraphicFramePr>
          <p:cNvPr id="4" name="Table 3"/>
          <p:cNvGraphicFramePr>
            <a:graphicFrameLocks noGrp="1"/>
          </p:cNvGraphicFramePr>
          <p:nvPr>
            <p:extLst>
              <p:ext uri="{D42A27DB-BD31-4B8C-83A1-F6EECF244321}">
                <p14:modId xmlns:p14="http://schemas.microsoft.com/office/powerpoint/2010/main" val="4087397789"/>
              </p:ext>
            </p:extLst>
          </p:nvPr>
        </p:nvGraphicFramePr>
        <p:xfrm>
          <a:off x="180108" y="2230582"/>
          <a:ext cx="11748656" cy="2770908"/>
        </p:xfrm>
        <a:graphic>
          <a:graphicData uri="http://schemas.openxmlformats.org/drawingml/2006/table">
            <a:tbl>
              <a:tblPr firstRow="1" bandRow="1">
                <a:tableStyleId>{5940675A-B579-460E-94D1-54222C63F5DA}</a:tableStyleId>
              </a:tblPr>
              <a:tblGrid>
                <a:gridCol w="5874328">
                  <a:extLst>
                    <a:ext uri="{9D8B030D-6E8A-4147-A177-3AD203B41FA5}">
                      <a16:colId xmlns:a16="http://schemas.microsoft.com/office/drawing/2014/main" val="2184293921"/>
                    </a:ext>
                  </a:extLst>
                </a:gridCol>
                <a:gridCol w="5874328">
                  <a:extLst>
                    <a:ext uri="{9D8B030D-6E8A-4147-A177-3AD203B41FA5}">
                      <a16:colId xmlns:a16="http://schemas.microsoft.com/office/drawing/2014/main" val="78370032"/>
                    </a:ext>
                  </a:extLst>
                </a:gridCol>
              </a:tblGrid>
              <a:tr h="554182">
                <a:tc>
                  <a:txBody>
                    <a:bodyPr/>
                    <a:lstStyle/>
                    <a:p>
                      <a:r>
                        <a:rPr lang="en-US" sz="2400" dirty="0">
                          <a:latin typeface="Times New Roman" panose="02020603050405020304" pitchFamily="18" charset="0"/>
                          <a:cs typeface="Times New Roman" panose="02020603050405020304" pitchFamily="18" charset="0"/>
                        </a:rPr>
                        <a:t>Syntax</a:t>
                      </a:r>
                      <a:endParaRPr lang="en-IN" sz="2400" dirty="0">
                        <a:latin typeface="Times New Roman" panose="02020603050405020304" pitchFamily="18" charset="0"/>
                        <a:cs typeface="Times New Roman" panose="02020603050405020304" pitchFamily="18" charset="0"/>
                      </a:endParaRPr>
                    </a:p>
                  </a:txBody>
                  <a:tcPr/>
                </a:tc>
                <a:tc>
                  <a:txBody>
                    <a:bodyPr/>
                    <a:lstStyle/>
                    <a:p>
                      <a:r>
                        <a:rPr lang="en-US" sz="2400" dirty="0">
                          <a:latin typeface="Times New Roman" panose="02020603050405020304" pitchFamily="18" charset="0"/>
                          <a:cs typeface="Times New Roman" panose="02020603050405020304" pitchFamily="18" charset="0"/>
                        </a:rPr>
                        <a:t>Example</a:t>
                      </a:r>
                      <a:endParaRPr lang="en-IN"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338447217"/>
                  </a:ext>
                </a:extLst>
              </a:tr>
              <a:tr h="2216726">
                <a:tc>
                  <a:txBody>
                    <a:bodyPr/>
                    <a:lstStyle/>
                    <a:p>
                      <a:r>
                        <a:rPr lang="en-IN" sz="2400" dirty="0">
                          <a:effectLst/>
                          <a:latin typeface="Times New Roman" panose="02020603050405020304" pitchFamily="18" charset="0"/>
                          <a:cs typeface="Times New Roman" panose="02020603050405020304" pitchFamily="18" charset="0"/>
                        </a:rPr>
                        <a:t>while condition:</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       </a:t>
                      </a:r>
                      <a:r>
                        <a:rPr lang="en-IN" sz="2400" dirty="0">
                          <a:effectLst/>
                          <a:latin typeface="Times New Roman" panose="02020603050405020304" pitchFamily="18" charset="0"/>
                          <a:cs typeface="Times New Roman" panose="02020603050405020304" pitchFamily="18" charset="0"/>
                        </a:rPr>
                        <a:t>statement(s)</a:t>
                      </a:r>
                      <a:endParaRPr lang="en-IN" sz="2400" dirty="0">
                        <a:latin typeface="Times New Roman" panose="02020603050405020304" pitchFamily="18" charset="0"/>
                        <a:cs typeface="Times New Roman" panose="02020603050405020304" pitchFamily="18" charset="0"/>
                      </a:endParaRPr>
                    </a:p>
                  </a:txBody>
                  <a:tcPr/>
                </a:tc>
                <a:tc>
                  <a:txBody>
                    <a:bodyPr/>
                    <a:lstStyle/>
                    <a:p>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=1</a:t>
                      </a:r>
                    </a:p>
                    <a:p>
                      <a:r>
                        <a:rPr lang="en-US" sz="2400" dirty="0">
                          <a:latin typeface="Times New Roman" panose="02020603050405020304" pitchFamily="18" charset="0"/>
                          <a:cs typeface="Times New Roman" panose="02020603050405020304" pitchFamily="18" charset="0"/>
                        </a:rPr>
                        <a:t>while</a:t>
                      </a:r>
                      <a:r>
                        <a:rPr lang="en-US" sz="2400" baseline="0" dirty="0">
                          <a:latin typeface="Times New Roman" panose="02020603050405020304" pitchFamily="18" charset="0"/>
                          <a:cs typeface="Times New Roman" panose="02020603050405020304" pitchFamily="18" charset="0"/>
                        </a:rPr>
                        <a:t> </a:t>
                      </a:r>
                      <a:r>
                        <a:rPr lang="en-US" sz="2400" baseline="0" dirty="0" err="1">
                          <a:latin typeface="Times New Roman" panose="02020603050405020304" pitchFamily="18" charset="0"/>
                          <a:cs typeface="Times New Roman" panose="02020603050405020304" pitchFamily="18" charset="0"/>
                        </a:rPr>
                        <a:t>i</a:t>
                      </a:r>
                      <a:r>
                        <a:rPr lang="en-US" sz="2400" baseline="0" dirty="0">
                          <a:latin typeface="Times New Roman" panose="02020603050405020304" pitchFamily="18" charset="0"/>
                          <a:cs typeface="Times New Roman" panose="02020603050405020304" pitchFamily="18" charset="0"/>
                        </a:rPr>
                        <a:t>&lt;=5</a:t>
                      </a:r>
                    </a:p>
                    <a:p>
                      <a:r>
                        <a:rPr lang="en-US" sz="2400" baseline="0" dirty="0">
                          <a:latin typeface="Times New Roman" panose="02020603050405020304" pitchFamily="18" charset="0"/>
                          <a:cs typeface="Times New Roman" panose="02020603050405020304" pitchFamily="18" charset="0"/>
                        </a:rPr>
                        <a:t>        print(</a:t>
                      </a:r>
                      <a:r>
                        <a:rPr lang="en-US" sz="2400" baseline="0" dirty="0" err="1">
                          <a:latin typeface="Times New Roman" panose="02020603050405020304" pitchFamily="18" charset="0"/>
                          <a:cs typeface="Times New Roman" panose="02020603050405020304" pitchFamily="18" charset="0"/>
                        </a:rPr>
                        <a:t>i</a:t>
                      </a:r>
                      <a:r>
                        <a:rPr lang="en-US" sz="2400" baseline="0" dirty="0">
                          <a:latin typeface="Times New Roman" panose="02020603050405020304" pitchFamily="18" charset="0"/>
                          <a:cs typeface="Times New Roman" panose="02020603050405020304" pitchFamily="18" charset="0"/>
                        </a:rPr>
                        <a:t>)</a:t>
                      </a:r>
                    </a:p>
                    <a:p>
                      <a:r>
                        <a:rPr lang="en-US" sz="2400" baseline="0" dirty="0">
                          <a:latin typeface="Times New Roman" panose="02020603050405020304" pitchFamily="18" charset="0"/>
                          <a:cs typeface="Times New Roman" panose="02020603050405020304" pitchFamily="18" charset="0"/>
                        </a:rPr>
                        <a:t>        </a:t>
                      </a:r>
                      <a:r>
                        <a:rPr lang="en-US" sz="2400" baseline="0" dirty="0" err="1">
                          <a:latin typeface="Times New Roman" panose="02020603050405020304" pitchFamily="18" charset="0"/>
                          <a:cs typeface="Times New Roman" panose="02020603050405020304" pitchFamily="18" charset="0"/>
                        </a:rPr>
                        <a:t>i</a:t>
                      </a:r>
                      <a:r>
                        <a:rPr lang="en-US" sz="2400" baseline="0" dirty="0">
                          <a:latin typeface="Times New Roman" panose="02020603050405020304" pitchFamily="18" charset="0"/>
                          <a:cs typeface="Times New Roman" panose="02020603050405020304" pitchFamily="18" charset="0"/>
                        </a:rPr>
                        <a:t>=i+1</a:t>
                      </a:r>
                      <a:endParaRPr lang="en-IN"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80301329"/>
                  </a:ext>
                </a:extLst>
              </a:tr>
            </a:tbl>
          </a:graphicData>
        </a:graphic>
      </p:graphicFrame>
    </p:spTree>
    <p:extLst>
      <p:ext uri="{BB962C8B-B14F-4D97-AF65-F5344CB8AC3E}">
        <p14:creationId xmlns:p14="http://schemas.microsoft.com/office/powerpoint/2010/main" val="43018251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109" y="706582"/>
            <a:ext cx="11748655" cy="55418"/>
          </a:xfrm>
        </p:spPr>
        <p:txBody>
          <a:bodyPr>
            <a:normAutofit fontScale="90000"/>
          </a:bodyPr>
          <a:lstStyle/>
          <a:p>
            <a:r>
              <a:rPr lang="en-IN" sz="3600" b="1" dirty="0">
                <a:latin typeface="Times New Roman" panose="02020603050405020304" pitchFamily="18" charset="0"/>
                <a:cs typeface="Times New Roman" panose="02020603050405020304" pitchFamily="18" charset="0"/>
              </a:rPr>
              <a:t>While Loop in Python</a:t>
            </a:r>
            <a:br>
              <a:rPr lang="en-IN" b="1"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80109" y="886690"/>
            <a:ext cx="11748655" cy="5777345"/>
          </a:xfrm>
        </p:spPr>
        <p:txBody>
          <a:bodyPr/>
          <a:lstStyle/>
          <a:p>
            <a:pPr marL="0" indent="0">
              <a:buNone/>
            </a:pPr>
            <a:r>
              <a:rPr lang="en-US" dirty="0">
                <a:latin typeface="Times New Roman" panose="02020603050405020304" pitchFamily="18" charset="0"/>
                <a:cs typeface="Times New Roman" panose="02020603050405020304" pitchFamily="18" charset="0"/>
              </a:rPr>
              <a:t>In Python, a while loop is used to execute a block of statements repeatedly until a given condition is true. And when the condition becomes false, the line immediately after the loop in the program is executed.</a:t>
            </a:r>
          </a:p>
          <a:p>
            <a:pPr marL="0" indent="0">
              <a:buNone/>
            </a:pPr>
            <a:r>
              <a:rPr lang="en-US" dirty="0">
                <a:latin typeface="Times New Roman" panose="02020603050405020304" pitchFamily="18" charset="0"/>
                <a:cs typeface="Times New Roman" panose="02020603050405020304" pitchFamily="18" charset="0"/>
              </a:rPr>
              <a:t>							</a:t>
            </a:r>
          </a:p>
        </p:txBody>
      </p:sp>
      <p:graphicFrame>
        <p:nvGraphicFramePr>
          <p:cNvPr id="4" name="Table 3"/>
          <p:cNvGraphicFramePr>
            <a:graphicFrameLocks noGrp="1"/>
          </p:cNvGraphicFramePr>
          <p:nvPr/>
        </p:nvGraphicFramePr>
        <p:xfrm>
          <a:off x="180108" y="2230582"/>
          <a:ext cx="11748656" cy="2770908"/>
        </p:xfrm>
        <a:graphic>
          <a:graphicData uri="http://schemas.openxmlformats.org/drawingml/2006/table">
            <a:tbl>
              <a:tblPr firstRow="1" bandRow="1">
                <a:tableStyleId>{5940675A-B579-460E-94D1-54222C63F5DA}</a:tableStyleId>
              </a:tblPr>
              <a:tblGrid>
                <a:gridCol w="5874328">
                  <a:extLst>
                    <a:ext uri="{9D8B030D-6E8A-4147-A177-3AD203B41FA5}">
                      <a16:colId xmlns:a16="http://schemas.microsoft.com/office/drawing/2014/main" val="2184293921"/>
                    </a:ext>
                  </a:extLst>
                </a:gridCol>
                <a:gridCol w="5874328">
                  <a:extLst>
                    <a:ext uri="{9D8B030D-6E8A-4147-A177-3AD203B41FA5}">
                      <a16:colId xmlns:a16="http://schemas.microsoft.com/office/drawing/2014/main" val="78370032"/>
                    </a:ext>
                  </a:extLst>
                </a:gridCol>
              </a:tblGrid>
              <a:tr h="554182">
                <a:tc>
                  <a:txBody>
                    <a:bodyPr/>
                    <a:lstStyle/>
                    <a:p>
                      <a:r>
                        <a:rPr lang="en-US" sz="2400" dirty="0">
                          <a:latin typeface="Times New Roman" panose="02020603050405020304" pitchFamily="18" charset="0"/>
                          <a:cs typeface="Times New Roman" panose="02020603050405020304" pitchFamily="18" charset="0"/>
                        </a:rPr>
                        <a:t>Syntax</a:t>
                      </a:r>
                      <a:endParaRPr lang="en-IN" sz="2400" dirty="0">
                        <a:latin typeface="Times New Roman" panose="02020603050405020304" pitchFamily="18" charset="0"/>
                        <a:cs typeface="Times New Roman" panose="02020603050405020304" pitchFamily="18" charset="0"/>
                      </a:endParaRPr>
                    </a:p>
                  </a:txBody>
                  <a:tcPr/>
                </a:tc>
                <a:tc>
                  <a:txBody>
                    <a:bodyPr/>
                    <a:lstStyle/>
                    <a:p>
                      <a:r>
                        <a:rPr lang="en-US" sz="2400" dirty="0">
                          <a:latin typeface="Times New Roman" panose="02020603050405020304" pitchFamily="18" charset="0"/>
                          <a:cs typeface="Times New Roman" panose="02020603050405020304" pitchFamily="18" charset="0"/>
                        </a:rPr>
                        <a:t>Example</a:t>
                      </a:r>
                      <a:endParaRPr lang="en-IN"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338447217"/>
                  </a:ext>
                </a:extLst>
              </a:tr>
              <a:tr h="2216726">
                <a:tc>
                  <a:txBody>
                    <a:bodyPr/>
                    <a:lstStyle/>
                    <a:p>
                      <a:r>
                        <a:rPr lang="en-IN" sz="2400" dirty="0">
                          <a:effectLst/>
                          <a:latin typeface="Times New Roman" panose="02020603050405020304" pitchFamily="18" charset="0"/>
                          <a:cs typeface="Times New Roman" panose="02020603050405020304" pitchFamily="18" charset="0"/>
                        </a:rPr>
                        <a:t>while condition:</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       </a:t>
                      </a:r>
                      <a:r>
                        <a:rPr lang="en-IN" sz="2400" dirty="0">
                          <a:effectLst/>
                          <a:latin typeface="Times New Roman" panose="02020603050405020304" pitchFamily="18" charset="0"/>
                          <a:cs typeface="Times New Roman" panose="02020603050405020304" pitchFamily="18" charset="0"/>
                        </a:rPr>
                        <a:t>statement(s)</a:t>
                      </a:r>
                      <a:endParaRPr lang="en-IN" sz="2400" dirty="0">
                        <a:latin typeface="Times New Roman" panose="02020603050405020304" pitchFamily="18" charset="0"/>
                        <a:cs typeface="Times New Roman" panose="02020603050405020304" pitchFamily="18" charset="0"/>
                      </a:endParaRPr>
                    </a:p>
                  </a:txBody>
                  <a:tcPr/>
                </a:tc>
                <a:tc>
                  <a:txBody>
                    <a:bodyPr/>
                    <a:lstStyle/>
                    <a:p>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=1</a:t>
                      </a:r>
                    </a:p>
                    <a:p>
                      <a:r>
                        <a:rPr lang="en-US" sz="2400" dirty="0">
                          <a:latin typeface="Times New Roman" panose="02020603050405020304" pitchFamily="18" charset="0"/>
                          <a:cs typeface="Times New Roman" panose="02020603050405020304" pitchFamily="18" charset="0"/>
                        </a:rPr>
                        <a:t>while</a:t>
                      </a:r>
                      <a:r>
                        <a:rPr lang="en-US" sz="2400" baseline="0" dirty="0">
                          <a:latin typeface="Times New Roman" panose="02020603050405020304" pitchFamily="18" charset="0"/>
                          <a:cs typeface="Times New Roman" panose="02020603050405020304" pitchFamily="18" charset="0"/>
                        </a:rPr>
                        <a:t> </a:t>
                      </a:r>
                      <a:r>
                        <a:rPr lang="en-US" sz="2400" baseline="0" dirty="0" err="1">
                          <a:latin typeface="Times New Roman" panose="02020603050405020304" pitchFamily="18" charset="0"/>
                          <a:cs typeface="Times New Roman" panose="02020603050405020304" pitchFamily="18" charset="0"/>
                        </a:rPr>
                        <a:t>i</a:t>
                      </a:r>
                      <a:r>
                        <a:rPr lang="en-US" sz="2400" baseline="0" dirty="0">
                          <a:latin typeface="Times New Roman" panose="02020603050405020304" pitchFamily="18" charset="0"/>
                          <a:cs typeface="Times New Roman" panose="02020603050405020304" pitchFamily="18" charset="0"/>
                        </a:rPr>
                        <a:t>&lt;=5</a:t>
                      </a:r>
                    </a:p>
                    <a:p>
                      <a:r>
                        <a:rPr lang="en-US" sz="2400" baseline="0" dirty="0">
                          <a:latin typeface="Times New Roman" panose="02020603050405020304" pitchFamily="18" charset="0"/>
                          <a:cs typeface="Times New Roman" panose="02020603050405020304" pitchFamily="18" charset="0"/>
                        </a:rPr>
                        <a:t>        print(</a:t>
                      </a:r>
                      <a:r>
                        <a:rPr lang="en-US" sz="2400" baseline="0" dirty="0" err="1">
                          <a:latin typeface="Times New Roman" panose="02020603050405020304" pitchFamily="18" charset="0"/>
                          <a:cs typeface="Times New Roman" panose="02020603050405020304" pitchFamily="18" charset="0"/>
                        </a:rPr>
                        <a:t>i</a:t>
                      </a:r>
                      <a:r>
                        <a:rPr lang="en-US" sz="2400" baseline="0" dirty="0">
                          <a:latin typeface="Times New Roman" panose="02020603050405020304" pitchFamily="18" charset="0"/>
                          <a:cs typeface="Times New Roman" panose="02020603050405020304" pitchFamily="18" charset="0"/>
                        </a:rPr>
                        <a:t>)</a:t>
                      </a:r>
                    </a:p>
                    <a:p>
                      <a:r>
                        <a:rPr lang="en-US" sz="2400" baseline="0" dirty="0">
                          <a:latin typeface="Times New Roman" panose="02020603050405020304" pitchFamily="18" charset="0"/>
                          <a:cs typeface="Times New Roman" panose="02020603050405020304" pitchFamily="18" charset="0"/>
                        </a:rPr>
                        <a:t>        </a:t>
                      </a:r>
                      <a:r>
                        <a:rPr lang="en-US" sz="2400" baseline="0" dirty="0" err="1">
                          <a:latin typeface="Times New Roman" panose="02020603050405020304" pitchFamily="18" charset="0"/>
                          <a:cs typeface="Times New Roman" panose="02020603050405020304" pitchFamily="18" charset="0"/>
                        </a:rPr>
                        <a:t>i</a:t>
                      </a:r>
                      <a:r>
                        <a:rPr lang="en-US" sz="2400" baseline="0" dirty="0">
                          <a:latin typeface="Times New Roman" panose="02020603050405020304" pitchFamily="18" charset="0"/>
                          <a:cs typeface="Times New Roman" panose="02020603050405020304" pitchFamily="18" charset="0"/>
                        </a:rPr>
                        <a:t>=i+1</a:t>
                      </a:r>
                      <a:endParaRPr lang="en-IN"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80301329"/>
                  </a:ext>
                </a:extLst>
              </a:tr>
            </a:tbl>
          </a:graphicData>
        </a:graphic>
      </p:graphicFrame>
    </p:spTree>
    <p:extLst>
      <p:ext uri="{BB962C8B-B14F-4D97-AF65-F5344CB8AC3E}">
        <p14:creationId xmlns:p14="http://schemas.microsoft.com/office/powerpoint/2010/main" val="126732054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109" y="706582"/>
            <a:ext cx="11748655" cy="55418"/>
          </a:xfrm>
        </p:spPr>
        <p:txBody>
          <a:bodyPr>
            <a:normAutofit fontScale="90000"/>
          </a:bodyPr>
          <a:lstStyle/>
          <a:p>
            <a:r>
              <a:rPr lang="en-IN" sz="3600" b="1" dirty="0">
                <a:latin typeface="Times New Roman" panose="02020603050405020304" pitchFamily="18" charset="0"/>
                <a:cs typeface="Times New Roman" panose="02020603050405020304" pitchFamily="18" charset="0"/>
              </a:rPr>
              <a:t>For Loop in Python</a:t>
            </a:r>
            <a:br>
              <a:rPr lang="en-IN" b="1"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80109" y="886690"/>
            <a:ext cx="11748655" cy="5777345"/>
          </a:xfrm>
        </p:spPr>
        <p:txBody>
          <a:bodyPr/>
          <a:lstStyle/>
          <a:p>
            <a:pPr marL="0" indent="0">
              <a:buNone/>
            </a:pPr>
            <a:r>
              <a:rPr lang="en-US" dirty="0">
                <a:latin typeface="Times New Roman" panose="02020603050405020304" pitchFamily="18" charset="0"/>
                <a:cs typeface="Times New Roman" panose="02020603050405020304" pitchFamily="18" charset="0"/>
              </a:rPr>
              <a:t>In Python, the for loop is used to run a block of code for certain number of times.							</a:t>
            </a:r>
          </a:p>
        </p:txBody>
      </p:sp>
      <p:graphicFrame>
        <p:nvGraphicFramePr>
          <p:cNvPr id="4" name="Table 3"/>
          <p:cNvGraphicFramePr>
            <a:graphicFrameLocks noGrp="1"/>
          </p:cNvGraphicFramePr>
          <p:nvPr>
            <p:extLst>
              <p:ext uri="{D42A27DB-BD31-4B8C-83A1-F6EECF244321}">
                <p14:modId xmlns:p14="http://schemas.microsoft.com/office/powerpoint/2010/main" val="4174961591"/>
              </p:ext>
            </p:extLst>
          </p:nvPr>
        </p:nvGraphicFramePr>
        <p:xfrm>
          <a:off x="180108" y="2230581"/>
          <a:ext cx="11748656" cy="4433453"/>
        </p:xfrm>
        <a:graphic>
          <a:graphicData uri="http://schemas.openxmlformats.org/drawingml/2006/table">
            <a:tbl>
              <a:tblPr firstRow="1" bandRow="1">
                <a:tableStyleId>{5940675A-B579-460E-94D1-54222C63F5DA}</a:tableStyleId>
              </a:tblPr>
              <a:tblGrid>
                <a:gridCol w="5874328">
                  <a:extLst>
                    <a:ext uri="{9D8B030D-6E8A-4147-A177-3AD203B41FA5}">
                      <a16:colId xmlns:a16="http://schemas.microsoft.com/office/drawing/2014/main" val="2184293921"/>
                    </a:ext>
                  </a:extLst>
                </a:gridCol>
                <a:gridCol w="5874328">
                  <a:extLst>
                    <a:ext uri="{9D8B030D-6E8A-4147-A177-3AD203B41FA5}">
                      <a16:colId xmlns:a16="http://schemas.microsoft.com/office/drawing/2014/main" val="78370032"/>
                    </a:ext>
                  </a:extLst>
                </a:gridCol>
              </a:tblGrid>
              <a:tr h="886691">
                <a:tc>
                  <a:txBody>
                    <a:bodyPr/>
                    <a:lstStyle/>
                    <a:p>
                      <a:r>
                        <a:rPr lang="en-US" sz="2400" dirty="0">
                          <a:latin typeface="Times New Roman" panose="02020603050405020304" pitchFamily="18" charset="0"/>
                          <a:cs typeface="Times New Roman" panose="02020603050405020304" pitchFamily="18" charset="0"/>
                        </a:rPr>
                        <a:t>Syntax</a:t>
                      </a:r>
                      <a:endParaRPr lang="en-IN" sz="2400" dirty="0">
                        <a:latin typeface="Times New Roman" panose="02020603050405020304" pitchFamily="18" charset="0"/>
                        <a:cs typeface="Times New Roman" panose="02020603050405020304" pitchFamily="18" charset="0"/>
                      </a:endParaRPr>
                    </a:p>
                  </a:txBody>
                  <a:tcPr/>
                </a:tc>
                <a:tc>
                  <a:txBody>
                    <a:bodyPr/>
                    <a:lstStyle/>
                    <a:p>
                      <a:r>
                        <a:rPr lang="en-US" sz="2400" dirty="0">
                          <a:latin typeface="Times New Roman" panose="02020603050405020304" pitchFamily="18" charset="0"/>
                          <a:cs typeface="Times New Roman" panose="02020603050405020304" pitchFamily="18" charset="0"/>
                        </a:rPr>
                        <a:t>Example</a:t>
                      </a:r>
                      <a:endParaRPr lang="en-IN"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338447217"/>
                  </a:ext>
                </a:extLst>
              </a:tr>
              <a:tr h="3546762">
                <a:tc>
                  <a:txBody>
                    <a:bodyPr/>
                    <a:lstStyle/>
                    <a:p>
                      <a:r>
                        <a:rPr lang="en-IN" sz="2400" dirty="0">
                          <a:effectLst/>
                          <a:latin typeface="Times New Roman" panose="02020603050405020304" pitchFamily="18" charset="0"/>
                          <a:cs typeface="Times New Roman" panose="02020603050405020304" pitchFamily="18" charset="0"/>
                        </a:rPr>
                        <a:t>while condition:</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       </a:t>
                      </a:r>
                      <a:r>
                        <a:rPr lang="en-IN" sz="2400" dirty="0">
                          <a:effectLst/>
                          <a:latin typeface="Times New Roman" panose="02020603050405020304" pitchFamily="18" charset="0"/>
                          <a:cs typeface="Times New Roman" panose="02020603050405020304" pitchFamily="18" charset="0"/>
                        </a:rPr>
                        <a:t>statement(s)</a:t>
                      </a:r>
                      <a:endParaRPr lang="en-IN" sz="2400" dirty="0">
                        <a:latin typeface="Times New Roman" panose="02020603050405020304" pitchFamily="18" charset="0"/>
                        <a:cs typeface="Times New Roman" panose="02020603050405020304" pitchFamily="18" charset="0"/>
                      </a:endParaRPr>
                    </a:p>
                  </a:txBody>
                  <a:tcPr/>
                </a:tc>
                <a:tc>
                  <a:txBody>
                    <a:bodyPr/>
                    <a:lstStyle/>
                    <a:p>
                      <a:r>
                        <a:rPr lang="en-IN" sz="2400" kern="1200" dirty="0">
                          <a:solidFill>
                            <a:schemeClr val="tx1"/>
                          </a:solidFill>
                          <a:effectLst/>
                          <a:latin typeface="Times New Roman" panose="02020603050405020304" pitchFamily="18" charset="0"/>
                          <a:ea typeface="+mn-ea"/>
                          <a:cs typeface="Times New Roman" panose="02020603050405020304" pitchFamily="18" charset="0"/>
                        </a:rPr>
                        <a:t>for</a:t>
                      </a:r>
                      <a:r>
                        <a:rPr lang="en-IN" sz="3200" dirty="0">
                          <a:latin typeface="Times New Roman" panose="02020603050405020304" pitchFamily="18" charset="0"/>
                          <a:cs typeface="Times New Roman" panose="02020603050405020304" pitchFamily="18" charset="0"/>
                        </a:rPr>
                        <a:t> </a:t>
                      </a:r>
                      <a:r>
                        <a:rPr lang="en-IN" sz="3200" dirty="0" err="1">
                          <a:latin typeface="Times New Roman" panose="02020603050405020304" pitchFamily="18" charset="0"/>
                          <a:cs typeface="Times New Roman" panose="02020603050405020304" pitchFamily="18" charset="0"/>
                        </a:rPr>
                        <a:t>i</a:t>
                      </a:r>
                      <a:r>
                        <a:rPr lang="en-IN" sz="3200" dirty="0">
                          <a:latin typeface="Times New Roman" panose="02020603050405020304" pitchFamily="18" charset="0"/>
                          <a:cs typeface="Times New Roman" panose="02020603050405020304" pitchFamily="18" charset="0"/>
                        </a:rPr>
                        <a:t> </a:t>
                      </a:r>
                      <a:r>
                        <a:rPr lang="en-IN" sz="2400" kern="1200" dirty="0">
                          <a:solidFill>
                            <a:schemeClr val="tx1"/>
                          </a:solidFill>
                          <a:effectLst/>
                          <a:latin typeface="Times New Roman" panose="02020603050405020304" pitchFamily="18" charset="0"/>
                          <a:ea typeface="+mn-ea"/>
                          <a:cs typeface="Times New Roman" panose="02020603050405020304" pitchFamily="18" charset="0"/>
                        </a:rPr>
                        <a:t>in</a:t>
                      </a:r>
                      <a:r>
                        <a:rPr lang="en-IN" sz="3200" dirty="0">
                          <a:latin typeface="Times New Roman" panose="02020603050405020304" pitchFamily="18" charset="0"/>
                          <a:cs typeface="Times New Roman" panose="02020603050405020304" pitchFamily="18" charset="0"/>
                        </a:rPr>
                        <a:t> range(1,4): </a:t>
                      </a:r>
                    </a:p>
                    <a:p>
                      <a:r>
                        <a:rPr lang="en-IN" sz="3200" kern="1200" dirty="0">
                          <a:solidFill>
                            <a:schemeClr val="tx1"/>
                          </a:solidFill>
                          <a:effectLst/>
                          <a:latin typeface="Times New Roman" panose="02020603050405020304" pitchFamily="18" charset="0"/>
                          <a:ea typeface="+mn-ea"/>
                          <a:cs typeface="Times New Roman" panose="02020603050405020304" pitchFamily="18" charset="0"/>
                        </a:rPr>
                        <a:t>      </a:t>
                      </a:r>
                      <a:r>
                        <a:rPr lang="en-IN" sz="2400" kern="1200" dirty="0">
                          <a:solidFill>
                            <a:schemeClr val="tx1"/>
                          </a:solidFill>
                          <a:effectLst/>
                          <a:latin typeface="Times New Roman" panose="02020603050405020304" pitchFamily="18" charset="0"/>
                          <a:ea typeface="+mn-ea"/>
                          <a:cs typeface="Times New Roman" panose="02020603050405020304" pitchFamily="18" charset="0"/>
                        </a:rPr>
                        <a:t>print</a:t>
                      </a:r>
                      <a:r>
                        <a:rPr lang="en-IN" sz="3200" dirty="0">
                          <a:latin typeface="Times New Roman" panose="02020603050405020304" pitchFamily="18" charset="0"/>
                          <a:cs typeface="Times New Roman" panose="02020603050405020304" pitchFamily="18" charset="0"/>
                        </a:rPr>
                        <a:t>(</a:t>
                      </a:r>
                      <a:r>
                        <a:rPr lang="en-IN" sz="3200" dirty="0" err="1">
                          <a:latin typeface="Times New Roman" panose="02020603050405020304" pitchFamily="18" charset="0"/>
                          <a:cs typeface="Times New Roman" panose="02020603050405020304" pitchFamily="18" charset="0"/>
                        </a:rPr>
                        <a:t>i</a:t>
                      </a:r>
                      <a:r>
                        <a:rPr lang="en-IN" sz="3200" dirty="0">
                          <a:latin typeface="Times New Roman" panose="02020603050405020304" pitchFamily="18" charset="0"/>
                          <a:cs typeface="Times New Roman" panose="02020603050405020304" pitchFamily="18" charset="0"/>
                        </a:rPr>
                        <a:t>)</a:t>
                      </a:r>
                    </a:p>
                    <a:p>
                      <a:r>
                        <a:rPr lang="en-US" sz="3200" b="1" dirty="0">
                          <a:latin typeface="Times New Roman" panose="02020603050405020304" pitchFamily="18" charset="0"/>
                          <a:cs typeface="Times New Roman" panose="02020603050405020304" pitchFamily="18" charset="0"/>
                        </a:rPr>
                        <a:t>output:</a:t>
                      </a:r>
                    </a:p>
                    <a:p>
                      <a:r>
                        <a:rPr lang="en-US" sz="3200" dirty="0">
                          <a:latin typeface="Times New Roman" panose="02020603050405020304" pitchFamily="18" charset="0"/>
                          <a:cs typeface="Times New Roman" panose="02020603050405020304" pitchFamily="18" charset="0"/>
                        </a:rPr>
                        <a:t>1</a:t>
                      </a:r>
                    </a:p>
                    <a:p>
                      <a:r>
                        <a:rPr lang="en-US" sz="3200" dirty="0">
                          <a:latin typeface="Times New Roman" panose="02020603050405020304" pitchFamily="18" charset="0"/>
                          <a:cs typeface="Times New Roman" panose="02020603050405020304" pitchFamily="18" charset="0"/>
                        </a:rPr>
                        <a:t>2</a:t>
                      </a:r>
                    </a:p>
                    <a:p>
                      <a:r>
                        <a:rPr lang="en-US" sz="3200" dirty="0">
                          <a:latin typeface="Times New Roman" panose="02020603050405020304" pitchFamily="18" charset="0"/>
                          <a:cs typeface="Times New Roman" panose="02020603050405020304" pitchFamily="18" charset="0"/>
                        </a:rPr>
                        <a:t>3</a:t>
                      </a:r>
                      <a:endParaRPr lang="en-IN" sz="3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80301329"/>
                  </a:ext>
                </a:extLst>
              </a:tr>
            </a:tbl>
          </a:graphicData>
        </a:graphic>
      </p:graphicFrame>
    </p:spTree>
    <p:extLst>
      <p:ext uri="{BB962C8B-B14F-4D97-AF65-F5344CB8AC3E}">
        <p14:creationId xmlns:p14="http://schemas.microsoft.com/office/powerpoint/2010/main" val="7514956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109" y="110837"/>
            <a:ext cx="11748655" cy="484908"/>
          </a:xfrm>
        </p:spPr>
        <p:txBody>
          <a:bodyPr>
            <a:normAutofit fontScale="90000"/>
          </a:bodyPr>
          <a:lstStyle/>
          <a:p>
            <a:r>
              <a:rPr lang="en-US" b="1" dirty="0">
                <a:latin typeface="Times New Roman" panose="02020603050405020304" pitchFamily="18" charset="0"/>
                <a:cs typeface="Times New Roman" panose="02020603050405020304" pitchFamily="18" charset="0"/>
              </a:rPr>
              <a:t>Difference between interactive and script mode</a:t>
            </a:r>
            <a:endParaRPr lang="en-IN" b="1" dirty="0">
              <a:latin typeface="Times New Roman" panose="02020603050405020304" pitchFamily="18" charset="0"/>
              <a:cs typeface="Times New Roman" panose="02020603050405020304"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51189697"/>
              </p:ext>
            </p:extLst>
          </p:nvPr>
        </p:nvGraphicFramePr>
        <p:xfrm>
          <a:off x="179386" y="831272"/>
          <a:ext cx="11874068" cy="5901928"/>
        </p:xfrm>
        <a:graphic>
          <a:graphicData uri="http://schemas.openxmlformats.org/drawingml/2006/table">
            <a:tbl>
              <a:tblPr firstRow="1" bandRow="1">
                <a:tableStyleId>{5940675A-B579-460E-94D1-54222C63F5DA}</a:tableStyleId>
              </a:tblPr>
              <a:tblGrid>
                <a:gridCol w="5937034">
                  <a:extLst>
                    <a:ext uri="{9D8B030D-6E8A-4147-A177-3AD203B41FA5}">
                      <a16:colId xmlns:a16="http://schemas.microsoft.com/office/drawing/2014/main" val="3733875889"/>
                    </a:ext>
                  </a:extLst>
                </a:gridCol>
                <a:gridCol w="5937034">
                  <a:extLst>
                    <a:ext uri="{9D8B030D-6E8A-4147-A177-3AD203B41FA5}">
                      <a16:colId xmlns:a16="http://schemas.microsoft.com/office/drawing/2014/main" val="538262437"/>
                    </a:ext>
                  </a:extLst>
                </a:gridCol>
              </a:tblGrid>
              <a:tr h="436005">
                <a:tc>
                  <a:txBody>
                    <a:bodyPr/>
                    <a:lstStyle/>
                    <a:p>
                      <a:pPr algn="ctr"/>
                      <a:r>
                        <a:rPr lang="en-US" sz="2400" dirty="0">
                          <a:latin typeface="Times New Roman" panose="02020603050405020304" pitchFamily="18" charset="0"/>
                          <a:cs typeface="Times New Roman" panose="02020603050405020304" pitchFamily="18" charset="0"/>
                        </a:rPr>
                        <a:t>Interactive Mode</a:t>
                      </a:r>
                      <a:endParaRPr lang="en-IN"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a:latin typeface="Times New Roman" panose="02020603050405020304" pitchFamily="18" charset="0"/>
                          <a:cs typeface="Times New Roman" panose="02020603050405020304" pitchFamily="18" charset="0"/>
                        </a:rPr>
                        <a:t>Script Mode</a:t>
                      </a:r>
                      <a:endParaRPr lang="en-IN"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50923696"/>
                  </a:ext>
                </a:extLst>
              </a:tr>
              <a:tr h="1482418">
                <a:tc>
                  <a:txBody>
                    <a:bodyPr/>
                    <a:lstStyle/>
                    <a:p>
                      <a:pPr algn="ctr"/>
                      <a:r>
                        <a:rPr lang="en-US" sz="2400" dirty="0">
                          <a:latin typeface="Times New Roman" panose="02020603050405020304" pitchFamily="18" charset="0"/>
                          <a:cs typeface="Times New Roman" panose="02020603050405020304" pitchFamily="18" charset="0"/>
                        </a:rPr>
                        <a:t>It is a way</a:t>
                      </a:r>
                      <a:r>
                        <a:rPr lang="en-US" sz="2400" baseline="0" dirty="0">
                          <a:latin typeface="Times New Roman" panose="02020603050405020304" pitchFamily="18" charset="0"/>
                          <a:cs typeface="Times New Roman" panose="02020603050405020304" pitchFamily="18" charset="0"/>
                        </a:rPr>
                        <a:t> of executing a python statements in command prompt and result is obtained on the same.</a:t>
                      </a:r>
                      <a:endParaRPr lang="en-IN"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a:latin typeface="Times New Roman" panose="02020603050405020304" pitchFamily="18" charset="0"/>
                          <a:cs typeface="Times New Roman" panose="02020603050405020304" pitchFamily="18" charset="0"/>
                        </a:rPr>
                        <a:t>In the script mode the python program is written in a file python interpreter</a:t>
                      </a:r>
                      <a:r>
                        <a:rPr lang="en-US" sz="2400" baseline="0" dirty="0">
                          <a:latin typeface="Times New Roman" panose="02020603050405020304" pitchFamily="18" charset="0"/>
                          <a:cs typeface="Times New Roman" panose="02020603050405020304" pitchFamily="18" charset="0"/>
                        </a:rPr>
                        <a:t> reads the file and then executes it and provides the desired result.</a:t>
                      </a:r>
                      <a:endParaRPr lang="en-IN"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602830076"/>
                  </a:ext>
                </a:extLst>
              </a:tr>
              <a:tr h="784809">
                <a:tc>
                  <a:txBody>
                    <a:bodyPr/>
                    <a:lstStyle/>
                    <a:p>
                      <a:pPr algn="ctr"/>
                      <a:r>
                        <a:rPr lang="en-US" sz="2400" dirty="0">
                          <a:latin typeface="Times New Roman" panose="02020603050405020304" pitchFamily="18" charset="0"/>
                          <a:cs typeface="Times New Roman" panose="02020603050405020304" pitchFamily="18" charset="0"/>
                        </a:rPr>
                        <a:t>The interactive</a:t>
                      </a:r>
                      <a:r>
                        <a:rPr lang="en-US" sz="2400" baseline="0" dirty="0">
                          <a:latin typeface="Times New Roman" panose="02020603050405020304" pitchFamily="18" charset="0"/>
                          <a:cs typeface="Times New Roman" panose="02020603050405020304" pitchFamily="18" charset="0"/>
                        </a:rPr>
                        <a:t> mode is more is more suitable for writing very short programs</a:t>
                      </a:r>
                      <a:endParaRPr lang="en-IN"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a:latin typeface="Times New Roman" panose="02020603050405020304" pitchFamily="18" charset="0"/>
                          <a:cs typeface="Times New Roman" panose="02020603050405020304" pitchFamily="18" charset="0"/>
                        </a:rPr>
                        <a:t>Script mode is more</a:t>
                      </a:r>
                      <a:r>
                        <a:rPr lang="en-US" sz="2400" baseline="0" dirty="0">
                          <a:latin typeface="Times New Roman" panose="02020603050405020304" pitchFamily="18" charset="0"/>
                          <a:cs typeface="Times New Roman" panose="02020603050405020304" pitchFamily="18" charset="0"/>
                        </a:rPr>
                        <a:t> suitable for writing long programs</a:t>
                      </a:r>
                      <a:endParaRPr lang="en-IN"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129021157"/>
                  </a:ext>
                </a:extLst>
              </a:tr>
              <a:tr h="710684">
                <a:tc>
                  <a:txBody>
                    <a:bodyPr/>
                    <a:lstStyle/>
                    <a:p>
                      <a:pPr algn="ctr"/>
                      <a:r>
                        <a:rPr lang="en-US" sz="2400" dirty="0">
                          <a:latin typeface="Times New Roman" panose="02020603050405020304" pitchFamily="18" charset="0"/>
                          <a:cs typeface="Times New Roman" panose="02020603050405020304" pitchFamily="18" charset="0"/>
                        </a:rPr>
                        <a:t>Editing of code is difficult</a:t>
                      </a:r>
                      <a:r>
                        <a:rPr lang="en-US" sz="2400" baseline="0" dirty="0">
                          <a:latin typeface="Times New Roman" panose="02020603050405020304" pitchFamily="18" charset="0"/>
                          <a:cs typeface="Times New Roman" panose="02020603050405020304" pitchFamily="18" charset="0"/>
                        </a:rPr>
                        <a:t> task</a:t>
                      </a:r>
                      <a:endParaRPr lang="en-IN"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a:latin typeface="Times New Roman" panose="02020603050405020304" pitchFamily="18" charset="0"/>
                          <a:cs typeface="Times New Roman" panose="02020603050405020304" pitchFamily="18" charset="0"/>
                        </a:rPr>
                        <a:t>Editing of code is easy</a:t>
                      </a:r>
                      <a:endParaRPr lang="en-IN"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50757977"/>
                  </a:ext>
                </a:extLst>
              </a:tr>
              <a:tr h="784809">
                <a:tc>
                  <a:txBody>
                    <a:bodyPr/>
                    <a:lstStyle/>
                    <a:p>
                      <a:pPr algn="ctr"/>
                      <a:r>
                        <a:rPr lang="en-US" sz="2400" dirty="0">
                          <a:latin typeface="Times New Roman" panose="02020603050405020304" pitchFamily="18" charset="0"/>
                          <a:cs typeface="Times New Roman" panose="02020603050405020304" pitchFamily="18" charset="0"/>
                        </a:rPr>
                        <a:t>We get output</a:t>
                      </a:r>
                      <a:r>
                        <a:rPr lang="en-US" sz="2400" baseline="0" dirty="0">
                          <a:latin typeface="Times New Roman" panose="02020603050405020304" pitchFamily="18" charset="0"/>
                          <a:cs typeface="Times New Roman" panose="02020603050405020304" pitchFamily="18" charset="0"/>
                        </a:rPr>
                        <a:t> every single line of code</a:t>
                      </a:r>
                      <a:endParaRPr lang="en-IN"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a:latin typeface="Times New Roman" panose="02020603050405020304" pitchFamily="18" charset="0"/>
                          <a:cs typeface="Times New Roman" panose="02020603050405020304" pitchFamily="18" charset="0"/>
                        </a:rPr>
                        <a:t>In script mode entire program is first compiled and then executed.</a:t>
                      </a:r>
                      <a:endParaRPr lang="en-IN"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577516169"/>
                  </a:ext>
                </a:extLst>
              </a:tr>
              <a:tr h="784809">
                <a:tc>
                  <a:txBody>
                    <a:bodyPr/>
                    <a:lstStyle/>
                    <a:p>
                      <a:pPr algn="ctr"/>
                      <a:r>
                        <a:rPr lang="en-US" sz="2400" dirty="0">
                          <a:latin typeface="Times New Roman" panose="02020603050405020304" pitchFamily="18" charset="0"/>
                          <a:cs typeface="Times New Roman" panose="02020603050405020304" pitchFamily="18" charset="0"/>
                        </a:rPr>
                        <a:t>Code</a:t>
                      </a:r>
                      <a:r>
                        <a:rPr lang="en-US" sz="2400" baseline="0" dirty="0">
                          <a:latin typeface="Times New Roman" panose="02020603050405020304" pitchFamily="18" charset="0"/>
                          <a:cs typeface="Times New Roman" panose="02020603050405020304" pitchFamily="18" charset="0"/>
                        </a:rPr>
                        <a:t> cannot be saved and used in the future </a:t>
                      </a:r>
                      <a:endParaRPr lang="en-IN"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a:latin typeface="Times New Roman" panose="02020603050405020304" pitchFamily="18" charset="0"/>
                          <a:cs typeface="Times New Roman" panose="02020603050405020304" pitchFamily="18" charset="0"/>
                        </a:rPr>
                        <a:t>Code</a:t>
                      </a:r>
                      <a:r>
                        <a:rPr lang="en-US" sz="2400" baseline="0" dirty="0">
                          <a:latin typeface="Times New Roman" panose="02020603050405020304" pitchFamily="18" charset="0"/>
                          <a:cs typeface="Times New Roman" panose="02020603050405020304" pitchFamily="18" charset="0"/>
                        </a:rPr>
                        <a:t> can be saved and can be used in the future</a:t>
                      </a:r>
                      <a:endParaRPr lang="en-IN"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05679392"/>
                  </a:ext>
                </a:extLst>
              </a:tr>
              <a:tr h="710684">
                <a:tc>
                  <a:txBody>
                    <a:bodyPr/>
                    <a:lstStyle/>
                    <a:p>
                      <a:pPr algn="ctr"/>
                      <a:r>
                        <a:rPr lang="en-US" sz="2400" dirty="0">
                          <a:latin typeface="Times New Roman" panose="02020603050405020304" pitchFamily="18" charset="0"/>
                          <a:cs typeface="Times New Roman" panose="02020603050405020304" pitchFamily="18" charset="0"/>
                        </a:rPr>
                        <a:t>It is more preferred by beginners</a:t>
                      </a:r>
                      <a:endParaRPr lang="en-IN"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a:latin typeface="Times New Roman" panose="02020603050405020304" pitchFamily="18" charset="0"/>
                          <a:cs typeface="Times New Roman" panose="02020603050405020304" pitchFamily="18" charset="0"/>
                        </a:rPr>
                        <a:t>It is more preferred</a:t>
                      </a:r>
                      <a:r>
                        <a:rPr lang="en-US" sz="2400" baseline="0" dirty="0">
                          <a:latin typeface="Times New Roman" panose="02020603050405020304" pitchFamily="18" charset="0"/>
                          <a:cs typeface="Times New Roman" panose="02020603050405020304" pitchFamily="18" charset="0"/>
                        </a:rPr>
                        <a:t> by experts.</a:t>
                      </a:r>
                      <a:endParaRPr lang="en-IN"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79713965"/>
                  </a:ext>
                </a:extLst>
              </a:tr>
            </a:tbl>
          </a:graphicData>
        </a:graphic>
      </p:graphicFrame>
    </p:spTree>
    <p:extLst>
      <p:ext uri="{BB962C8B-B14F-4D97-AF65-F5344CB8AC3E}">
        <p14:creationId xmlns:p14="http://schemas.microsoft.com/office/powerpoint/2010/main" val="168983102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109" y="180109"/>
            <a:ext cx="11748655" cy="581891"/>
          </a:xfrm>
        </p:spPr>
        <p:txBody>
          <a:bodyPr>
            <a:normAutofit fontScale="90000"/>
          </a:bodyPr>
          <a:lstStyle/>
          <a:p>
            <a:r>
              <a:rPr lang="en-US" dirty="0">
                <a:latin typeface="Times New Roman" panose="02020603050405020304" pitchFamily="18" charset="0"/>
                <a:cs typeface="Times New Roman" panose="02020603050405020304" pitchFamily="18" charset="0"/>
              </a:rPr>
              <a:t>The range() function </a:t>
            </a:r>
            <a:r>
              <a:rPr lang="en-US">
                <a:latin typeface="Times New Roman" panose="02020603050405020304" pitchFamily="18" charset="0"/>
                <a:cs typeface="Times New Roman" panose="02020603050405020304" pitchFamily="18" charset="0"/>
              </a:rPr>
              <a:t>in python</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80109" y="886690"/>
            <a:ext cx="11748655" cy="5777345"/>
          </a:xfrm>
        </p:spPr>
        <p:txBody>
          <a:bodyPr/>
          <a:lstStyle/>
          <a:p>
            <a:pPr marL="0" indent="0">
              <a:buNone/>
            </a:pPr>
            <a:r>
              <a:rPr lang="en-US" dirty="0">
                <a:latin typeface="Times New Roman" panose="02020603050405020304" pitchFamily="18" charset="0"/>
                <a:cs typeface="Times New Roman" panose="02020603050405020304" pitchFamily="18" charset="0"/>
              </a:rPr>
              <a:t>The Python range() function returns a sequence of numbers, in a given range. The most common use of it is to iterate sequences on a sequence of numbers using Python loops.</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Example</a:t>
            </a:r>
          </a:p>
          <a:p>
            <a:pPr marL="0" indent="0">
              <a:buNone/>
            </a:pPr>
            <a:r>
              <a:rPr lang="en-US" dirty="0">
                <a:latin typeface="Times New Roman" panose="02020603050405020304" pitchFamily="18" charset="0"/>
                <a:cs typeface="Times New Roman" panose="02020603050405020304" pitchFamily="18" charset="0"/>
              </a:rPr>
              <a:t>In the given example, we are printing the number from 0 to 4.</a:t>
            </a:r>
          </a:p>
          <a:p>
            <a:pPr marL="0" indent="0">
              <a:buNone/>
            </a:pPr>
            <a:r>
              <a:rPr lang="en-US" dirty="0">
                <a:latin typeface="Times New Roman" panose="02020603050405020304" pitchFamily="18" charset="0"/>
                <a:cs typeface="Times New Roman" panose="02020603050405020304" pitchFamily="18" charset="0"/>
              </a:rPr>
              <a:t>for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in range(5):</a:t>
            </a:r>
          </a:p>
          <a:p>
            <a:pPr marL="0" indent="0">
              <a:buNone/>
            </a:pPr>
            <a:r>
              <a:rPr lang="en-US" dirty="0">
                <a:latin typeface="Times New Roman" panose="02020603050405020304" pitchFamily="18" charset="0"/>
                <a:cs typeface="Times New Roman" panose="02020603050405020304" pitchFamily="18" charset="0"/>
              </a:rPr>
              <a:t>	print(</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print()</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0 1 2 3 4</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6651733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0109" y="166256"/>
            <a:ext cx="11748655" cy="6497780"/>
          </a:xfrm>
        </p:spPr>
        <p:txBody>
          <a:bodyPr/>
          <a:lstStyle/>
          <a:p>
            <a:pPr marL="0" indent="0">
              <a:buNone/>
            </a:pPr>
            <a:r>
              <a:rPr lang="en-US" b="1" dirty="0">
                <a:latin typeface="Times New Roman" panose="02020603050405020304" pitchFamily="18" charset="0"/>
                <a:cs typeface="Times New Roman" panose="02020603050405020304" pitchFamily="18" charset="0"/>
              </a:rPr>
              <a:t>Syntax: </a:t>
            </a:r>
            <a:r>
              <a:rPr lang="en-US" dirty="0">
                <a:latin typeface="Times New Roman" panose="02020603050405020304" pitchFamily="18" charset="0"/>
                <a:cs typeface="Times New Roman" panose="02020603050405020304" pitchFamily="18" charset="0"/>
              </a:rPr>
              <a:t>	range(start, stop, step)</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Parameter :</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start: [ optional ] start value of the sequence</a:t>
            </a:r>
          </a:p>
          <a:p>
            <a:pPr marL="0" indent="0">
              <a:buNone/>
            </a:pPr>
            <a:r>
              <a:rPr lang="en-US" dirty="0">
                <a:latin typeface="Times New Roman" panose="02020603050405020304" pitchFamily="18" charset="0"/>
                <a:cs typeface="Times New Roman" panose="02020603050405020304" pitchFamily="18" charset="0"/>
              </a:rPr>
              <a:t>stop: next value after the end value of the sequence</a:t>
            </a:r>
          </a:p>
          <a:p>
            <a:pPr marL="0" indent="0">
              <a:buNone/>
            </a:pPr>
            <a:r>
              <a:rPr lang="en-US" dirty="0">
                <a:latin typeface="Times New Roman" panose="02020603050405020304" pitchFamily="18" charset="0"/>
                <a:cs typeface="Times New Roman" panose="02020603050405020304" pitchFamily="18" charset="0"/>
              </a:rPr>
              <a:t>step: [ optional ] integer value, denoting the difference between any two numbers in the sequence							</a:t>
            </a:r>
          </a:p>
        </p:txBody>
      </p:sp>
    </p:spTree>
    <p:extLst>
      <p:ext uri="{BB962C8B-B14F-4D97-AF65-F5344CB8AC3E}">
        <p14:creationId xmlns:p14="http://schemas.microsoft.com/office/powerpoint/2010/main" val="167174033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0109" y="290946"/>
            <a:ext cx="11748655" cy="6373090"/>
          </a:xfrm>
        </p:spPr>
        <p:txBody>
          <a:bodyPr/>
          <a:lstStyle/>
          <a:p>
            <a:pPr marL="0" indent="0">
              <a:buNone/>
            </a:pPr>
            <a:r>
              <a:rPr lang="en-US" dirty="0">
                <a:latin typeface="Times New Roman" panose="02020603050405020304" pitchFamily="18" charset="0"/>
                <a:cs typeface="Times New Roman" panose="02020603050405020304" pitchFamily="18" charset="0"/>
              </a:rPr>
              <a:t>Example of Python range (start, stop, step)</a:t>
            </a:r>
          </a:p>
          <a:p>
            <a:pPr marL="0" indent="0">
              <a:buNone/>
            </a:pPr>
            <a:r>
              <a:rPr lang="en-US" dirty="0">
                <a:latin typeface="Times New Roman" panose="02020603050405020304" pitchFamily="18" charset="0"/>
                <a:cs typeface="Times New Roman" panose="02020603050405020304" pitchFamily="18" charset="0"/>
              </a:rPr>
              <a:t>for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in range(0, 10, 2):</a:t>
            </a:r>
          </a:p>
          <a:p>
            <a:pPr marL="0" indent="0">
              <a:buNone/>
            </a:pPr>
            <a:r>
              <a:rPr lang="en-US" dirty="0">
                <a:latin typeface="Times New Roman" panose="02020603050405020304" pitchFamily="18" charset="0"/>
                <a:cs typeface="Times New Roman" panose="02020603050405020304" pitchFamily="18" charset="0"/>
              </a:rPr>
              <a:t>	print(</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print()</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Output:</a:t>
            </a:r>
          </a:p>
          <a:p>
            <a:pPr marL="0" indent="0">
              <a:buNone/>
            </a:pPr>
            <a:r>
              <a:rPr lang="en-US" dirty="0">
                <a:latin typeface="Times New Roman" panose="02020603050405020304" pitchFamily="18" charset="0"/>
                <a:cs typeface="Times New Roman" panose="02020603050405020304" pitchFamily="18" charset="0"/>
              </a:rPr>
              <a:t>0 2 4 6 8</a:t>
            </a:r>
          </a:p>
        </p:txBody>
      </p:sp>
    </p:spTree>
    <p:extLst>
      <p:ext uri="{BB962C8B-B14F-4D97-AF65-F5344CB8AC3E}">
        <p14:creationId xmlns:p14="http://schemas.microsoft.com/office/powerpoint/2010/main" val="44189221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109" y="180109"/>
            <a:ext cx="11748655" cy="581891"/>
          </a:xfrm>
        </p:spPr>
        <p:txBody>
          <a:bodyPr>
            <a:normAutofit fontScale="90000"/>
          </a:bodyPr>
          <a:lstStyle/>
          <a:p>
            <a:r>
              <a:rPr lang="en-US" dirty="0">
                <a:latin typeface="Times New Roman" panose="02020603050405020304" pitchFamily="18" charset="0"/>
                <a:cs typeface="Times New Roman" panose="02020603050405020304" pitchFamily="18" charset="0"/>
              </a:rPr>
              <a:t>Loops with Else Block</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80109" y="886690"/>
            <a:ext cx="11748655" cy="5777345"/>
          </a:xfrm>
        </p:spPr>
        <p:txBody>
          <a:bodyPr/>
          <a:lstStyle/>
          <a:p>
            <a:pPr marL="0" indent="0">
              <a:buNone/>
            </a:pPr>
            <a:r>
              <a:rPr lang="en-US" b="1" dirty="0">
                <a:latin typeface="Times New Roman" panose="02020603050405020304" pitchFamily="18" charset="0"/>
                <a:cs typeface="Times New Roman" panose="02020603050405020304" pitchFamily="18" charset="0"/>
              </a:rPr>
              <a:t>While Loop with else statement:</a:t>
            </a:r>
          </a:p>
          <a:p>
            <a:pPr marL="0" indent="0">
              <a:buNone/>
            </a:pPr>
            <a:r>
              <a:rPr lang="en-US" dirty="0">
                <a:latin typeface="Times New Roman" panose="02020603050405020304" pitchFamily="18" charset="0"/>
                <a:cs typeface="Times New Roman" panose="02020603050405020304" pitchFamily="18" charset="0"/>
              </a:rPr>
              <a:t>The condition is checked at the beginning of each iteration. The statements inside the while statement will execute as long as the condition is true. The else part is executed after the condition in the while loop evaluates to false.</a:t>
            </a:r>
          </a:p>
          <a:p>
            <a:pPr marL="0" indent="0">
              <a:buNone/>
            </a:pPr>
            <a:endParaRPr lang="en-US" dirty="0">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472106412"/>
              </p:ext>
            </p:extLst>
          </p:nvPr>
        </p:nvGraphicFramePr>
        <p:xfrm>
          <a:off x="346364" y="2909453"/>
          <a:ext cx="11402290" cy="3511902"/>
        </p:xfrm>
        <a:graphic>
          <a:graphicData uri="http://schemas.openxmlformats.org/drawingml/2006/table">
            <a:tbl>
              <a:tblPr firstRow="1" bandRow="1">
                <a:tableStyleId>{5940675A-B579-460E-94D1-54222C63F5DA}</a:tableStyleId>
              </a:tblPr>
              <a:tblGrid>
                <a:gridCol w="5701145">
                  <a:extLst>
                    <a:ext uri="{9D8B030D-6E8A-4147-A177-3AD203B41FA5}">
                      <a16:colId xmlns:a16="http://schemas.microsoft.com/office/drawing/2014/main" val="3865730392"/>
                    </a:ext>
                  </a:extLst>
                </a:gridCol>
                <a:gridCol w="5701145">
                  <a:extLst>
                    <a:ext uri="{9D8B030D-6E8A-4147-A177-3AD203B41FA5}">
                      <a16:colId xmlns:a16="http://schemas.microsoft.com/office/drawing/2014/main" val="3896020339"/>
                    </a:ext>
                  </a:extLst>
                </a:gridCol>
              </a:tblGrid>
              <a:tr h="526474">
                <a:tc>
                  <a:txBody>
                    <a:bodyPr/>
                    <a:lstStyle/>
                    <a:p>
                      <a:r>
                        <a:rPr lang="en-US" sz="2800" dirty="0">
                          <a:latin typeface="Times New Roman" panose="02020603050405020304" pitchFamily="18" charset="0"/>
                          <a:cs typeface="Times New Roman" panose="02020603050405020304" pitchFamily="18" charset="0"/>
                        </a:rPr>
                        <a:t>Syntax</a:t>
                      </a:r>
                      <a:endParaRPr lang="en-IN" sz="2800" dirty="0">
                        <a:latin typeface="Times New Roman" panose="02020603050405020304" pitchFamily="18" charset="0"/>
                        <a:cs typeface="Times New Roman" panose="02020603050405020304" pitchFamily="18" charset="0"/>
                      </a:endParaRPr>
                    </a:p>
                  </a:txBody>
                  <a:tcPr/>
                </a:tc>
                <a:tc>
                  <a:txBody>
                    <a:bodyPr/>
                    <a:lstStyle/>
                    <a:p>
                      <a:r>
                        <a:rPr lang="en-US" sz="2800" dirty="0">
                          <a:latin typeface="Times New Roman" panose="02020603050405020304" pitchFamily="18" charset="0"/>
                          <a:cs typeface="Times New Roman" panose="02020603050405020304" pitchFamily="18" charset="0"/>
                        </a:rPr>
                        <a:t>Example</a:t>
                      </a:r>
                      <a:endParaRPr lang="en-IN" sz="2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67601995"/>
                  </a:ext>
                </a:extLst>
              </a:tr>
              <a:tr h="2985428">
                <a:tc>
                  <a:txBody>
                    <a:bodyPr/>
                    <a:lstStyle/>
                    <a:p>
                      <a:r>
                        <a:rPr lang="en-US" sz="2800" dirty="0">
                          <a:latin typeface="Times New Roman" panose="02020603050405020304" pitchFamily="18" charset="0"/>
                          <a:cs typeface="Times New Roman" panose="02020603050405020304" pitchFamily="18" charset="0"/>
                        </a:rPr>
                        <a:t>while(condition):</a:t>
                      </a:r>
                    </a:p>
                    <a:p>
                      <a:r>
                        <a:rPr lang="en-US" sz="2800" dirty="0">
                          <a:latin typeface="Times New Roman" panose="02020603050405020304" pitchFamily="18" charset="0"/>
                          <a:cs typeface="Times New Roman" panose="02020603050405020304" pitchFamily="18" charset="0"/>
                        </a:rPr>
                        <a:t>       statements</a:t>
                      </a:r>
                    </a:p>
                    <a:p>
                      <a:r>
                        <a:rPr lang="en-US" sz="2800" dirty="0">
                          <a:latin typeface="Times New Roman" panose="02020603050405020304" pitchFamily="18" charset="0"/>
                          <a:cs typeface="Times New Roman" panose="02020603050405020304" pitchFamily="18" charset="0"/>
                        </a:rPr>
                        <a:t>else:</a:t>
                      </a:r>
                    </a:p>
                    <a:p>
                      <a:r>
                        <a:rPr lang="en-US" sz="2800" dirty="0">
                          <a:latin typeface="Times New Roman" panose="02020603050405020304" pitchFamily="18" charset="0"/>
                          <a:cs typeface="Times New Roman" panose="02020603050405020304" pitchFamily="18" charset="0"/>
                        </a:rPr>
                        <a:t>       statements</a:t>
                      </a:r>
                      <a:endParaRPr lang="en-IN" sz="2800" dirty="0">
                        <a:latin typeface="Times New Roman" panose="02020603050405020304" pitchFamily="18" charset="0"/>
                        <a:cs typeface="Times New Roman" panose="02020603050405020304" pitchFamily="18" charset="0"/>
                      </a:endParaRPr>
                    </a:p>
                  </a:txBody>
                  <a:tcPr/>
                </a:tc>
                <a:tc>
                  <a:txBody>
                    <a:bodyPr/>
                    <a:lstStyle/>
                    <a:p>
                      <a:r>
                        <a:rPr lang="en-US" sz="2800" dirty="0">
                          <a:latin typeface="Times New Roman" panose="02020603050405020304" pitchFamily="18" charset="0"/>
                          <a:cs typeface="Times New Roman" panose="02020603050405020304" pitchFamily="18" charset="0"/>
                        </a:rPr>
                        <a:t>x=1</a:t>
                      </a:r>
                    </a:p>
                    <a:p>
                      <a:r>
                        <a:rPr lang="en-US" sz="2800" dirty="0">
                          <a:latin typeface="Times New Roman" panose="02020603050405020304" pitchFamily="18" charset="0"/>
                          <a:cs typeface="Times New Roman" panose="02020603050405020304" pitchFamily="18" charset="0"/>
                        </a:rPr>
                        <a:t>while</a:t>
                      </a:r>
                      <a:r>
                        <a:rPr lang="en-US" sz="2800" baseline="0" dirty="0">
                          <a:latin typeface="Times New Roman" panose="02020603050405020304" pitchFamily="18" charset="0"/>
                          <a:cs typeface="Times New Roman" panose="02020603050405020304" pitchFamily="18" charset="0"/>
                        </a:rPr>
                        <a:t> x&lt;=2</a:t>
                      </a:r>
                    </a:p>
                    <a:p>
                      <a:r>
                        <a:rPr lang="en-US" sz="2800" baseline="0" dirty="0">
                          <a:latin typeface="Times New Roman" panose="02020603050405020304" pitchFamily="18" charset="0"/>
                          <a:cs typeface="Times New Roman" panose="02020603050405020304" pitchFamily="18" charset="0"/>
                        </a:rPr>
                        <a:t>      print(“HI”)</a:t>
                      </a:r>
                    </a:p>
                    <a:p>
                      <a:r>
                        <a:rPr lang="en-US" sz="2800" baseline="0" dirty="0">
                          <a:latin typeface="Times New Roman" panose="02020603050405020304" pitchFamily="18" charset="0"/>
                          <a:cs typeface="Times New Roman" panose="02020603050405020304" pitchFamily="18" charset="0"/>
                        </a:rPr>
                        <a:t>      x=x+1</a:t>
                      </a:r>
                    </a:p>
                    <a:p>
                      <a:r>
                        <a:rPr lang="en-US" sz="2800" baseline="0" dirty="0">
                          <a:latin typeface="Times New Roman" panose="02020603050405020304" pitchFamily="18" charset="0"/>
                          <a:cs typeface="Times New Roman" panose="02020603050405020304" pitchFamily="18" charset="0"/>
                        </a:rPr>
                        <a:t>else:</a:t>
                      </a:r>
                    </a:p>
                    <a:p>
                      <a:r>
                        <a:rPr lang="en-US" sz="2800" baseline="0" dirty="0">
                          <a:latin typeface="Times New Roman" panose="02020603050405020304" pitchFamily="18" charset="0"/>
                          <a:cs typeface="Times New Roman" panose="02020603050405020304" pitchFamily="18" charset="0"/>
                        </a:rPr>
                        <a:t>      print(“BYE”)</a:t>
                      </a:r>
                      <a:endParaRPr lang="en-IN" sz="2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32639029"/>
                  </a:ext>
                </a:extLst>
              </a:tr>
            </a:tbl>
          </a:graphicData>
        </a:graphic>
      </p:graphicFrame>
    </p:spTree>
    <p:extLst>
      <p:ext uri="{BB962C8B-B14F-4D97-AF65-F5344CB8AC3E}">
        <p14:creationId xmlns:p14="http://schemas.microsoft.com/office/powerpoint/2010/main" val="56597751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0109" y="110836"/>
            <a:ext cx="11748655" cy="6553199"/>
          </a:xfrm>
        </p:spPr>
        <p:txBody>
          <a:bodyPr/>
          <a:lstStyle/>
          <a:p>
            <a:pPr marL="0" indent="0">
              <a:buNone/>
            </a:pPr>
            <a:r>
              <a:rPr lang="en-US" b="1" dirty="0">
                <a:latin typeface="Times New Roman" panose="02020603050405020304" pitchFamily="18" charset="0"/>
                <a:cs typeface="Times New Roman" panose="02020603050405020304" pitchFamily="18" charset="0"/>
              </a:rPr>
              <a:t>for Loop with else statement:</a:t>
            </a:r>
          </a:p>
          <a:p>
            <a:pPr marL="0" indent="0">
              <a:buNone/>
            </a:pPr>
            <a:r>
              <a:rPr lang="en-US" dirty="0">
                <a:latin typeface="Times New Roman" panose="02020603050405020304" pitchFamily="18" charset="0"/>
                <a:cs typeface="Times New Roman" panose="02020603050405020304" pitchFamily="18" charset="0"/>
              </a:rPr>
              <a:t>In Python, the for statement may have an optional else clause:</a:t>
            </a:r>
          </a:p>
        </p:txBody>
      </p:sp>
      <p:graphicFrame>
        <p:nvGraphicFramePr>
          <p:cNvPr id="4" name="Table 3"/>
          <p:cNvGraphicFramePr>
            <a:graphicFrameLocks noGrp="1"/>
          </p:cNvGraphicFramePr>
          <p:nvPr>
            <p:extLst>
              <p:ext uri="{D42A27DB-BD31-4B8C-83A1-F6EECF244321}">
                <p14:modId xmlns:p14="http://schemas.microsoft.com/office/powerpoint/2010/main" val="1269999507"/>
              </p:ext>
            </p:extLst>
          </p:nvPr>
        </p:nvGraphicFramePr>
        <p:xfrm>
          <a:off x="346364" y="1330035"/>
          <a:ext cx="11402290" cy="3261638"/>
        </p:xfrm>
        <a:graphic>
          <a:graphicData uri="http://schemas.openxmlformats.org/drawingml/2006/table">
            <a:tbl>
              <a:tblPr firstRow="1" bandRow="1">
                <a:tableStyleId>{5940675A-B579-460E-94D1-54222C63F5DA}</a:tableStyleId>
              </a:tblPr>
              <a:tblGrid>
                <a:gridCol w="5701145">
                  <a:extLst>
                    <a:ext uri="{9D8B030D-6E8A-4147-A177-3AD203B41FA5}">
                      <a16:colId xmlns:a16="http://schemas.microsoft.com/office/drawing/2014/main" val="3865730392"/>
                    </a:ext>
                  </a:extLst>
                </a:gridCol>
                <a:gridCol w="5701145">
                  <a:extLst>
                    <a:ext uri="{9D8B030D-6E8A-4147-A177-3AD203B41FA5}">
                      <a16:colId xmlns:a16="http://schemas.microsoft.com/office/drawing/2014/main" val="3896020339"/>
                    </a:ext>
                  </a:extLst>
                </a:gridCol>
              </a:tblGrid>
              <a:tr h="651165">
                <a:tc>
                  <a:txBody>
                    <a:bodyPr/>
                    <a:lstStyle/>
                    <a:p>
                      <a:r>
                        <a:rPr lang="en-US" sz="2800" dirty="0">
                          <a:latin typeface="Times New Roman" panose="02020603050405020304" pitchFamily="18" charset="0"/>
                          <a:cs typeface="Times New Roman" panose="02020603050405020304" pitchFamily="18" charset="0"/>
                        </a:rPr>
                        <a:t>Syntax</a:t>
                      </a:r>
                      <a:endParaRPr lang="en-IN" sz="2800" dirty="0">
                        <a:latin typeface="Times New Roman" panose="02020603050405020304" pitchFamily="18" charset="0"/>
                        <a:cs typeface="Times New Roman" panose="02020603050405020304" pitchFamily="18" charset="0"/>
                      </a:endParaRPr>
                    </a:p>
                  </a:txBody>
                  <a:tcPr/>
                </a:tc>
                <a:tc>
                  <a:txBody>
                    <a:bodyPr/>
                    <a:lstStyle/>
                    <a:p>
                      <a:r>
                        <a:rPr lang="en-US" sz="2800" dirty="0">
                          <a:latin typeface="Times New Roman" panose="02020603050405020304" pitchFamily="18" charset="0"/>
                          <a:cs typeface="Times New Roman" panose="02020603050405020304" pitchFamily="18" charset="0"/>
                        </a:rPr>
                        <a:t>Example</a:t>
                      </a:r>
                      <a:endParaRPr lang="en-IN" sz="2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67601995"/>
                  </a:ext>
                </a:extLst>
              </a:tr>
              <a:tr h="2610473">
                <a:tc>
                  <a:txBody>
                    <a:bodyPr/>
                    <a:lstStyle/>
                    <a:p>
                      <a:r>
                        <a:rPr lang="en-US" sz="2800" dirty="0">
                          <a:latin typeface="Times New Roman" panose="02020603050405020304" pitchFamily="18" charset="0"/>
                          <a:cs typeface="Times New Roman" panose="02020603050405020304" pitchFamily="18" charset="0"/>
                        </a:rPr>
                        <a:t>for </a:t>
                      </a:r>
                      <a:r>
                        <a:rPr lang="en-US" sz="2800" dirty="0" err="1">
                          <a:latin typeface="Times New Roman" panose="02020603050405020304" pitchFamily="18" charset="0"/>
                          <a:cs typeface="Times New Roman" panose="02020603050405020304" pitchFamily="18" charset="0"/>
                        </a:rPr>
                        <a:t>val</a:t>
                      </a:r>
                      <a:r>
                        <a:rPr lang="en-US" sz="2800" dirty="0">
                          <a:latin typeface="Times New Roman" panose="02020603050405020304" pitchFamily="18" charset="0"/>
                          <a:cs typeface="Times New Roman" panose="02020603050405020304" pitchFamily="18" charset="0"/>
                        </a:rPr>
                        <a:t> in sequence:</a:t>
                      </a:r>
                    </a:p>
                    <a:p>
                      <a:r>
                        <a:rPr lang="en-US" sz="2800" dirty="0">
                          <a:latin typeface="Times New Roman" panose="02020603050405020304" pitchFamily="18" charset="0"/>
                          <a:cs typeface="Times New Roman" panose="02020603050405020304" pitchFamily="18" charset="0"/>
                        </a:rPr>
                        <a:t>     statements</a:t>
                      </a:r>
                    </a:p>
                    <a:p>
                      <a:r>
                        <a:rPr lang="en-US" sz="2800" dirty="0">
                          <a:latin typeface="Times New Roman" panose="02020603050405020304" pitchFamily="18" charset="0"/>
                          <a:cs typeface="Times New Roman" panose="02020603050405020304" pitchFamily="18" charset="0"/>
                        </a:rPr>
                        <a:t>else:</a:t>
                      </a:r>
                    </a:p>
                    <a:p>
                      <a:r>
                        <a:rPr lang="en-US" sz="2800" baseline="0" dirty="0">
                          <a:latin typeface="Times New Roman" panose="02020603050405020304" pitchFamily="18" charset="0"/>
                          <a:cs typeface="Times New Roman" panose="02020603050405020304" pitchFamily="18" charset="0"/>
                        </a:rPr>
                        <a:t>     statements</a:t>
                      </a:r>
                      <a:endParaRPr lang="en-IN" sz="2800" dirty="0">
                        <a:latin typeface="Times New Roman" panose="02020603050405020304" pitchFamily="18" charset="0"/>
                        <a:cs typeface="Times New Roman" panose="02020603050405020304" pitchFamily="18" charset="0"/>
                      </a:endParaRPr>
                    </a:p>
                  </a:txBody>
                  <a:tcPr/>
                </a:tc>
                <a:tc>
                  <a:txBody>
                    <a:bodyPr/>
                    <a:lstStyle/>
                    <a:p>
                      <a:r>
                        <a:rPr lang="en-US" sz="2800" dirty="0">
                          <a:latin typeface="Times New Roman" panose="02020603050405020304" pitchFamily="18" charset="0"/>
                          <a:cs typeface="Times New Roman" panose="02020603050405020304" pitchFamily="18" charset="0"/>
                        </a:rPr>
                        <a:t>for I in range(6):</a:t>
                      </a:r>
                    </a:p>
                    <a:p>
                      <a:r>
                        <a:rPr lang="en-US" sz="2800" baseline="0" dirty="0">
                          <a:latin typeface="Times New Roman" panose="02020603050405020304" pitchFamily="18" charset="0"/>
                          <a:cs typeface="Times New Roman" panose="02020603050405020304" pitchFamily="18" charset="0"/>
                        </a:rPr>
                        <a:t>    print(I)</a:t>
                      </a:r>
                    </a:p>
                    <a:p>
                      <a:r>
                        <a:rPr lang="en-US" sz="2800" baseline="0" dirty="0">
                          <a:latin typeface="Times New Roman" panose="02020603050405020304" pitchFamily="18" charset="0"/>
                          <a:cs typeface="Times New Roman" panose="02020603050405020304" pitchFamily="18" charset="0"/>
                        </a:rPr>
                        <a:t>else:</a:t>
                      </a:r>
                    </a:p>
                    <a:p>
                      <a:r>
                        <a:rPr lang="en-US" sz="2800" baseline="0" dirty="0">
                          <a:latin typeface="Times New Roman" panose="02020603050405020304" pitchFamily="18" charset="0"/>
                          <a:cs typeface="Times New Roman" panose="02020603050405020304" pitchFamily="18" charset="0"/>
                        </a:rPr>
                        <a:t>    print(“Bye”)</a:t>
                      </a:r>
                      <a:endParaRPr lang="en-IN" sz="2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32639029"/>
                  </a:ext>
                </a:extLst>
              </a:tr>
            </a:tbl>
          </a:graphicData>
        </a:graphic>
      </p:graphicFrame>
    </p:spTree>
    <p:extLst>
      <p:ext uri="{BB962C8B-B14F-4D97-AF65-F5344CB8AC3E}">
        <p14:creationId xmlns:p14="http://schemas.microsoft.com/office/powerpoint/2010/main" val="234553654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109" y="180109"/>
            <a:ext cx="11748655" cy="581891"/>
          </a:xfrm>
        </p:spPr>
        <p:txBody>
          <a:bodyPr>
            <a:normAutofit fontScale="90000"/>
          </a:bodyPr>
          <a:lstStyle/>
          <a:p>
            <a:r>
              <a:rPr lang="en-US" dirty="0">
                <a:latin typeface="Times New Roman" panose="02020603050405020304" pitchFamily="18" charset="0"/>
                <a:cs typeface="Times New Roman" panose="02020603050405020304" pitchFamily="18" charset="0"/>
              </a:rPr>
              <a:t>Jump Statements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80109" y="886690"/>
            <a:ext cx="11748655" cy="5777345"/>
          </a:xfrm>
        </p:spPr>
        <p:txBody>
          <a:bodyPr/>
          <a:lstStyle/>
          <a:p>
            <a:pPr marL="0" indent="0">
              <a:buNone/>
            </a:pPr>
            <a:r>
              <a:rPr lang="en-US" dirty="0">
                <a:latin typeface="Times New Roman" panose="02020603050405020304" pitchFamily="18" charset="0"/>
                <a:cs typeface="Times New Roman" panose="02020603050405020304" pitchFamily="18" charset="0"/>
              </a:rPr>
              <a:t>As the name suggests, a jump statement is used to break the normal flow of the program and jump onto a specific line of code in the program if the specific condition is true.</a:t>
            </a:r>
          </a:p>
          <a:p>
            <a:pPr marL="0" indent="0">
              <a:buNone/>
            </a:pPr>
            <a:r>
              <a:rPr lang="en-US" b="1" dirty="0">
                <a:latin typeface="Times New Roman" panose="02020603050405020304" pitchFamily="18" charset="0"/>
                <a:cs typeface="Times New Roman" panose="02020603050405020304" pitchFamily="18" charset="0"/>
              </a:rPr>
              <a:t>The Break Statement</a:t>
            </a:r>
          </a:p>
          <a:p>
            <a:pPr marL="0" indent="0">
              <a:buNone/>
            </a:pPr>
            <a:r>
              <a:rPr lang="en-US" dirty="0">
                <a:latin typeface="Times New Roman" panose="02020603050405020304" pitchFamily="18" charset="0"/>
                <a:cs typeface="Times New Roman" panose="02020603050405020304" pitchFamily="18" charset="0"/>
              </a:rPr>
              <a:t>break statement is used to break or stop a flow control. This is generally used in a loop</a:t>
            </a:r>
          </a:p>
          <a:p>
            <a:pPr marL="0" indent="0">
              <a:buNone/>
            </a:pPr>
            <a:endParaRPr lang="en-US" dirty="0">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415477628"/>
              </p:ext>
            </p:extLst>
          </p:nvPr>
        </p:nvGraphicFramePr>
        <p:xfrm>
          <a:off x="180108" y="3602182"/>
          <a:ext cx="5874328" cy="2784209"/>
        </p:xfrm>
        <a:graphic>
          <a:graphicData uri="http://schemas.openxmlformats.org/drawingml/2006/table">
            <a:tbl>
              <a:tblPr firstRow="1" bandRow="1">
                <a:tableStyleId>{5940675A-B579-460E-94D1-54222C63F5DA}</a:tableStyleId>
              </a:tblPr>
              <a:tblGrid>
                <a:gridCol w="5874328">
                  <a:extLst>
                    <a:ext uri="{9D8B030D-6E8A-4147-A177-3AD203B41FA5}">
                      <a16:colId xmlns:a16="http://schemas.microsoft.com/office/drawing/2014/main" val="3946787340"/>
                    </a:ext>
                  </a:extLst>
                </a:gridCol>
              </a:tblGrid>
              <a:tr h="457200">
                <a:tc>
                  <a:txBody>
                    <a:bodyPr/>
                    <a:lstStyle/>
                    <a:p>
                      <a:r>
                        <a:rPr lang="en-US" sz="2000" dirty="0">
                          <a:latin typeface="Times New Roman" panose="02020603050405020304" pitchFamily="18" charset="0"/>
                          <a:cs typeface="Times New Roman" panose="02020603050405020304" pitchFamily="18" charset="0"/>
                        </a:rPr>
                        <a:t>Example</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58012654"/>
                  </a:ext>
                </a:extLst>
              </a:tr>
              <a:tr h="2327009">
                <a:tc>
                  <a:txBody>
                    <a:bodyPr/>
                    <a:lstStyle/>
                    <a:p>
                      <a:r>
                        <a:rPr lang="en-US" sz="2000" dirty="0">
                          <a:latin typeface="Times New Roman" panose="02020603050405020304" pitchFamily="18" charset="0"/>
                          <a:cs typeface="Times New Roman" panose="02020603050405020304" pitchFamily="18" charset="0"/>
                        </a:rPr>
                        <a:t>for </a:t>
                      </a: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 in range(1, 5):</a:t>
                      </a:r>
                    </a:p>
                    <a:p>
                      <a:r>
                        <a:rPr lang="en-US" sz="2000" dirty="0">
                          <a:latin typeface="Times New Roman" panose="02020603050405020304" pitchFamily="18" charset="0"/>
                          <a:cs typeface="Times New Roman" panose="02020603050405020304" pitchFamily="18" charset="0"/>
                        </a:rPr>
                        <a:t>	if(</a:t>
                      </a: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 == 3):</a:t>
                      </a:r>
                    </a:p>
                    <a:p>
                      <a:r>
                        <a:rPr lang="en-US" sz="2000" dirty="0">
                          <a:latin typeface="Times New Roman" panose="02020603050405020304" pitchFamily="18" charset="0"/>
                          <a:cs typeface="Times New Roman" panose="02020603050405020304" pitchFamily="18" charset="0"/>
                        </a:rPr>
                        <a:t>		break</a:t>
                      </a:r>
                    </a:p>
                    <a:p>
                      <a:r>
                        <a:rPr lang="en-US" sz="2000" dirty="0">
                          <a:latin typeface="Times New Roman" panose="02020603050405020304" pitchFamily="18" charset="0"/>
                          <a:cs typeface="Times New Roman" panose="02020603050405020304" pitchFamily="18" charset="0"/>
                        </a:rPr>
                        <a:t>	print(</a:t>
                      </a: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Output:</a:t>
                      </a:r>
                    </a:p>
                    <a:p>
                      <a:r>
                        <a:rPr lang="en-US" sz="2000" dirty="0">
                          <a:latin typeface="Times New Roman" panose="02020603050405020304" pitchFamily="18" charset="0"/>
                          <a:cs typeface="Times New Roman" panose="02020603050405020304" pitchFamily="18" charset="0"/>
                        </a:rPr>
                        <a:t>1</a:t>
                      </a:r>
                    </a:p>
                    <a:p>
                      <a:r>
                        <a:rPr lang="en-US" sz="2000" dirty="0">
                          <a:latin typeface="Times New Roman" panose="02020603050405020304" pitchFamily="18" charset="0"/>
                          <a:cs typeface="Times New Roman" panose="02020603050405020304" pitchFamily="18" charset="0"/>
                        </a:rPr>
                        <a:t>2</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548406463"/>
                  </a:ext>
                </a:extLst>
              </a:tr>
            </a:tbl>
          </a:graphicData>
        </a:graphic>
      </p:graphicFrame>
    </p:spTree>
    <p:extLst>
      <p:ext uri="{BB962C8B-B14F-4D97-AF65-F5344CB8AC3E}">
        <p14:creationId xmlns:p14="http://schemas.microsoft.com/office/powerpoint/2010/main" val="258418941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0109" y="249382"/>
            <a:ext cx="11748655" cy="6414653"/>
          </a:xfrm>
        </p:spPr>
        <p:txBody>
          <a:bodyPr>
            <a:normAutofit/>
          </a:bodyPr>
          <a:lstStyle/>
          <a:p>
            <a:pPr marL="0" indent="0">
              <a:buNone/>
            </a:pPr>
            <a:r>
              <a:rPr lang="en-US" b="1" dirty="0">
                <a:latin typeface="Times New Roman" panose="02020603050405020304" pitchFamily="18" charset="0"/>
                <a:cs typeface="Times New Roman" panose="02020603050405020304" pitchFamily="18" charset="0"/>
              </a:rPr>
              <a:t>The Continue Statement</a:t>
            </a:r>
          </a:p>
          <a:p>
            <a:pPr marL="0" indent="0">
              <a:buNone/>
            </a:pPr>
            <a:r>
              <a:rPr lang="en-US" dirty="0">
                <a:latin typeface="Times New Roman" panose="02020603050405020304" pitchFamily="18" charset="0"/>
                <a:cs typeface="Times New Roman" panose="02020603050405020304" pitchFamily="18" charset="0"/>
              </a:rPr>
              <a:t>A break statement terminates the entire loop but the continue statement skips only the current iteration and continues with the rest steps. So, if we use the continue statement in a loop, it will only skip one iteration when the associated condition is true and then continue the rest of the loop unlike the break statement.</a:t>
            </a:r>
          </a:p>
          <a:p>
            <a:pPr marL="0" indent="0">
              <a:buNone/>
            </a:pPr>
            <a:r>
              <a:rPr lang="en-US" b="1" dirty="0">
                <a:latin typeface="Times New Roman" panose="02020603050405020304" pitchFamily="18" charset="0"/>
                <a:cs typeface="Times New Roman" panose="02020603050405020304" pitchFamily="18" charset="0"/>
              </a:rPr>
              <a:t>Example    </a:t>
            </a:r>
            <a:r>
              <a:rPr lang="en-US" dirty="0">
                <a:latin typeface="Times New Roman" panose="02020603050405020304" pitchFamily="18" charset="0"/>
                <a:cs typeface="Times New Roman" panose="02020603050405020304" pitchFamily="18" charset="0"/>
              </a:rPr>
              <a:t>for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in range(1, 5):</a:t>
            </a:r>
          </a:p>
          <a:p>
            <a:pPr marL="0" indent="0">
              <a:buNone/>
            </a:pPr>
            <a:r>
              <a:rPr lang="en-US" dirty="0">
                <a:latin typeface="Times New Roman" panose="02020603050405020304" pitchFamily="18" charset="0"/>
                <a:cs typeface="Times New Roman" panose="02020603050405020304" pitchFamily="18" charset="0"/>
              </a:rPr>
              <a:t>			if(</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 2):</a:t>
            </a:r>
          </a:p>
          <a:p>
            <a:pPr marL="0" indent="0">
              <a:buNone/>
            </a:pPr>
            <a:r>
              <a:rPr lang="en-US" dirty="0">
                <a:latin typeface="Times New Roman" panose="02020603050405020304" pitchFamily="18" charset="0"/>
                <a:cs typeface="Times New Roman" panose="02020603050405020304" pitchFamily="18" charset="0"/>
              </a:rPr>
              <a:t>                                      continue</a:t>
            </a:r>
          </a:p>
          <a:p>
            <a:pPr marL="0" indent="0">
              <a:buNone/>
            </a:pPr>
            <a:r>
              <a:rPr lang="en-US" dirty="0">
                <a:latin typeface="Times New Roman" panose="02020603050405020304" pitchFamily="18" charset="0"/>
                <a:cs typeface="Times New Roman" panose="02020603050405020304" pitchFamily="18" charset="0"/>
              </a:rPr>
              <a:t>	                     print(</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Output:</a:t>
            </a:r>
          </a:p>
          <a:p>
            <a:pPr marL="0" indent="0">
              <a:buNone/>
            </a:pPr>
            <a:r>
              <a:rPr lang="en-US" dirty="0">
                <a:latin typeface="Times New Roman" panose="02020603050405020304" pitchFamily="18" charset="0"/>
                <a:cs typeface="Times New Roman" panose="02020603050405020304" pitchFamily="18" charset="0"/>
              </a:rPr>
              <a:t>                         1  3  4</a:t>
            </a:r>
          </a:p>
        </p:txBody>
      </p:sp>
    </p:spTree>
    <p:extLst>
      <p:ext uri="{BB962C8B-B14F-4D97-AF65-F5344CB8AC3E}">
        <p14:creationId xmlns:p14="http://schemas.microsoft.com/office/powerpoint/2010/main" val="209085955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109" y="180109"/>
            <a:ext cx="11748655" cy="581891"/>
          </a:xfrm>
        </p:spPr>
        <p:txBody>
          <a:bodyPr>
            <a:normAutofit fontScale="90000"/>
          </a:bodyPr>
          <a:lstStyle/>
          <a:p>
            <a:r>
              <a:rPr lang="en-US" dirty="0">
                <a:latin typeface="Times New Roman" panose="02020603050405020304" pitchFamily="18" charset="0"/>
                <a:cs typeface="Times New Roman" panose="02020603050405020304" pitchFamily="18" charset="0"/>
              </a:rPr>
              <a:t>Nested Loops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80109" y="886690"/>
            <a:ext cx="11748655" cy="5777345"/>
          </a:xfrm>
        </p:spPr>
        <p:txBody>
          <a:bodyPr/>
          <a:lstStyle/>
          <a:p>
            <a:pPr marL="0" indent="0">
              <a:buNone/>
            </a:pPr>
            <a:r>
              <a:rPr lang="en-US" dirty="0">
                <a:latin typeface="Times New Roman" panose="02020603050405020304" pitchFamily="18" charset="0"/>
                <a:cs typeface="Times New Roman" panose="02020603050405020304" pitchFamily="18" charset="0"/>
              </a:rPr>
              <a:t>A loop enclosed with in another loop is known as nesting of loops.</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Syntax</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Nested For Loop</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Nested While Loop</a:t>
            </a:r>
          </a:p>
          <a:p>
            <a:pPr marL="0" indent="0">
              <a:buNone/>
            </a:pPr>
            <a:r>
              <a:rPr lang="en-US" dirty="0">
                <a:latin typeface="Times New Roman" panose="02020603050405020304" pitchFamily="18" charset="0"/>
                <a:cs typeface="Times New Roman" panose="02020603050405020304" pitchFamily="18" charset="0"/>
              </a:rPr>
              <a:t>for </a:t>
            </a:r>
            <a:r>
              <a:rPr lang="en-US" dirty="0" err="1">
                <a:latin typeface="Times New Roman" panose="02020603050405020304" pitchFamily="18" charset="0"/>
                <a:cs typeface="Times New Roman" panose="02020603050405020304" pitchFamily="18" charset="0"/>
              </a:rPr>
              <a:t>val</a:t>
            </a:r>
            <a:r>
              <a:rPr lang="en-US" dirty="0">
                <a:latin typeface="Times New Roman" panose="02020603050405020304" pitchFamily="18" charset="0"/>
                <a:cs typeface="Times New Roman" panose="02020603050405020304" pitchFamily="18" charset="0"/>
              </a:rPr>
              <a:t> in sequence:					while condition:</a:t>
            </a:r>
          </a:p>
          <a:p>
            <a:pPr marL="0" indent="0">
              <a:buNone/>
            </a:pPr>
            <a:r>
              <a:rPr lang="en-US" dirty="0">
                <a:latin typeface="Times New Roman" panose="02020603050405020304" pitchFamily="18" charset="0"/>
                <a:cs typeface="Times New Roman" panose="02020603050405020304" pitchFamily="18" charset="0"/>
              </a:rPr>
              <a:t>	for </a:t>
            </a:r>
            <a:r>
              <a:rPr lang="en-US" dirty="0" err="1">
                <a:latin typeface="Times New Roman" panose="02020603050405020304" pitchFamily="18" charset="0"/>
                <a:cs typeface="Times New Roman" panose="02020603050405020304" pitchFamily="18" charset="0"/>
              </a:rPr>
              <a:t>val</a:t>
            </a:r>
            <a:r>
              <a:rPr lang="en-US" dirty="0">
                <a:latin typeface="Times New Roman" panose="02020603050405020304" pitchFamily="18" charset="0"/>
                <a:cs typeface="Times New Roman" panose="02020603050405020304" pitchFamily="18" charset="0"/>
              </a:rPr>
              <a:t> in sequence:					while condition:			statements1							statements1</a:t>
            </a:r>
          </a:p>
          <a:p>
            <a:pPr marL="0" indent="0">
              <a:buNone/>
            </a:pPr>
            <a:r>
              <a:rPr lang="en-US" dirty="0">
                <a:latin typeface="Times New Roman" panose="02020603050405020304" pitchFamily="18" charset="0"/>
                <a:cs typeface="Times New Roman" panose="02020603050405020304" pitchFamily="18" charset="0"/>
              </a:rPr>
              <a:t>	statements2							statements2	</a:t>
            </a:r>
          </a:p>
          <a:p>
            <a:pPr marL="0" indent="0">
              <a:buNone/>
            </a:pPr>
            <a:r>
              <a:rPr lang="en-US"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24940895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109" y="180109"/>
            <a:ext cx="11748655" cy="581891"/>
          </a:xfrm>
        </p:spPr>
        <p:txBody>
          <a:bodyPr>
            <a:normAutofit fontScale="90000"/>
          </a:bodyPr>
          <a:lstStyle/>
          <a:p>
            <a:r>
              <a:rPr lang="en-US" dirty="0">
                <a:latin typeface="Times New Roman" panose="02020603050405020304" pitchFamily="18" charset="0"/>
                <a:cs typeface="Times New Roman" panose="02020603050405020304" pitchFamily="18" charset="0"/>
              </a:rPr>
              <a:t>Example</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80109" y="886690"/>
            <a:ext cx="11748655" cy="5777345"/>
          </a:xfrm>
        </p:spPr>
        <p:txBody>
          <a:bodyPr/>
          <a:lstStyle/>
          <a:p>
            <a:pPr marL="0" indent="0">
              <a:buNone/>
            </a:pPr>
            <a:r>
              <a:rPr lang="en-US" dirty="0">
                <a:latin typeface="Times New Roman" panose="02020603050405020304" pitchFamily="18" charset="0"/>
                <a:cs typeface="Times New Roman" panose="02020603050405020304" pitchFamily="18" charset="0"/>
              </a:rPr>
              <a:t>for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in range(1,11):</a:t>
            </a:r>
          </a:p>
          <a:p>
            <a:pPr marL="0" indent="0">
              <a:buNone/>
            </a:pPr>
            <a:r>
              <a:rPr lang="en-US" dirty="0">
                <a:latin typeface="Times New Roman" panose="02020603050405020304" pitchFamily="18" charset="0"/>
                <a:cs typeface="Times New Roman" panose="02020603050405020304" pitchFamily="18" charset="0"/>
              </a:rPr>
              <a:t>	for j in range(1,11):</a:t>
            </a:r>
          </a:p>
          <a:p>
            <a:pPr marL="0" indent="0">
              <a:buNone/>
            </a:pPr>
            <a:r>
              <a:rPr lang="en-US" dirty="0">
                <a:latin typeface="Times New Roman" panose="02020603050405020304" pitchFamily="18" charset="0"/>
                <a:cs typeface="Times New Roman" panose="02020603050405020304" pitchFamily="18" charset="0"/>
              </a:rPr>
              <a:t>		print(</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*j)</a:t>
            </a:r>
          </a:p>
          <a:p>
            <a:pPr marL="0" indent="0">
              <a:buNone/>
            </a:pPr>
            <a:r>
              <a:rPr lang="en-US" dirty="0">
                <a:latin typeface="Times New Roman" panose="02020603050405020304" pitchFamily="18" charset="0"/>
                <a:cs typeface="Times New Roman" panose="02020603050405020304" pitchFamily="18" charset="0"/>
              </a:rPr>
              <a:t>	print()</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4399877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109" y="180109"/>
            <a:ext cx="11748655" cy="581891"/>
          </a:xfrm>
        </p:spPr>
        <p:txBody>
          <a:bodyPr>
            <a:normAutofit fontScale="90000"/>
          </a:bodyPr>
          <a:lstStyle/>
          <a:p>
            <a:r>
              <a:rPr lang="en-US" dirty="0">
                <a:latin typeface="Times New Roman" panose="02020603050405020304" pitchFamily="18" charset="0"/>
                <a:cs typeface="Times New Roman" panose="02020603050405020304" pitchFamily="18" charset="0"/>
              </a:rPr>
              <a:t>The exit() function</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80109" y="886690"/>
            <a:ext cx="11748655" cy="5777345"/>
          </a:xfrm>
        </p:spPr>
        <p:txBody>
          <a:bodyPr/>
          <a:lstStyle/>
          <a:p>
            <a:pPr marL="0" indent="0">
              <a:buNone/>
            </a:pPr>
            <a:r>
              <a:rPr lang="en-US" dirty="0">
                <a:latin typeface="Times New Roman" panose="02020603050405020304" pitchFamily="18" charset="0"/>
                <a:cs typeface="Times New Roman" panose="02020603050405020304" pitchFamily="18" charset="0"/>
              </a:rPr>
              <a:t>The exit() function in python is a built in function that is used to end and exit from the python program.</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Example:</a:t>
            </a:r>
          </a:p>
          <a:p>
            <a:pPr marL="0" indent="0">
              <a:buNone/>
            </a:pPr>
            <a:r>
              <a:rPr lang="en-US" dirty="0">
                <a:latin typeface="Times New Roman" panose="02020603050405020304" pitchFamily="18" charset="0"/>
                <a:cs typeface="Times New Roman" panose="02020603050405020304" pitchFamily="18" charset="0"/>
              </a:rPr>
              <a:t>print(“Hello B.Sc Students”)</a:t>
            </a:r>
          </a:p>
          <a:p>
            <a:pPr marL="0" indent="0">
              <a:buNone/>
            </a:pPr>
            <a:r>
              <a:rPr lang="en-US" dirty="0">
                <a:latin typeface="Times New Roman" panose="02020603050405020304" pitchFamily="18" charset="0"/>
                <a:cs typeface="Times New Roman" panose="02020603050405020304" pitchFamily="18" charset="0"/>
              </a:rPr>
              <a:t>exit()</a:t>
            </a:r>
          </a:p>
          <a:p>
            <a:pPr marL="0" indent="0">
              <a:buNone/>
            </a:pPr>
            <a:r>
              <a:rPr lang="en-US" dirty="0">
                <a:latin typeface="Times New Roman" panose="02020603050405020304" pitchFamily="18" charset="0"/>
                <a:cs typeface="Times New Roman" panose="02020603050405020304" pitchFamily="18" charset="0"/>
              </a:rPr>
              <a:t>print(“Hello BCA Students”)</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Output:</a:t>
            </a:r>
          </a:p>
          <a:p>
            <a:pPr marL="0" indent="0">
              <a:buNone/>
            </a:pPr>
            <a:r>
              <a:rPr lang="en-US" dirty="0">
                <a:latin typeface="Times New Roman" panose="02020603050405020304" pitchFamily="18" charset="0"/>
                <a:cs typeface="Times New Roman" panose="02020603050405020304" pitchFamily="18" charset="0"/>
              </a:rPr>
              <a:t>Hello B.Sc Students</a:t>
            </a:r>
          </a:p>
        </p:txBody>
      </p:sp>
    </p:spTree>
    <p:extLst>
      <p:ext uri="{BB962C8B-B14F-4D97-AF65-F5344CB8AC3E}">
        <p14:creationId xmlns:p14="http://schemas.microsoft.com/office/powerpoint/2010/main" val="38557177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109" y="180109"/>
            <a:ext cx="11748655" cy="706581"/>
          </a:xfrm>
        </p:spPr>
        <p:txBody>
          <a:bodyPr>
            <a:normAutofit fontScale="90000"/>
          </a:bodyPr>
          <a:lstStyle/>
          <a:p>
            <a:r>
              <a:rPr lang="en-US" b="1" dirty="0">
                <a:latin typeface="Times New Roman" panose="02020603050405020304" pitchFamily="18" charset="0"/>
                <a:cs typeface="Times New Roman" panose="02020603050405020304" pitchFamily="18" charset="0"/>
              </a:rPr>
              <a:t>Executing Python Command or Scripts in Command Line</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80109" y="1163782"/>
            <a:ext cx="11748655" cy="5500253"/>
          </a:xfrm>
        </p:spPr>
        <p:txBody>
          <a:bodyPr/>
          <a:lstStyle/>
          <a:p>
            <a:pPr marL="0" indent="0">
              <a:buNone/>
            </a:pPr>
            <a:r>
              <a:rPr lang="en-US" sz="4000" b="1" dirty="0">
                <a:latin typeface="Times New Roman" panose="02020603050405020304" pitchFamily="18" charset="0"/>
                <a:cs typeface="Times New Roman" panose="02020603050405020304" pitchFamily="18" charset="0"/>
              </a:rPr>
              <a:t>Interactive Mode Using Command Line</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*On windows the command line usually known as command prompt</a:t>
            </a:r>
          </a:p>
          <a:p>
            <a:pPr marL="0" indent="0">
              <a:buNone/>
            </a:pPr>
            <a:r>
              <a:rPr lang="en-US" dirty="0">
                <a:latin typeface="Times New Roman" panose="02020603050405020304" pitchFamily="18" charset="0"/>
                <a:cs typeface="Times New Roman" panose="02020603050405020304" pitchFamily="18" charset="0"/>
              </a:rPr>
              <a:t>*Open command and type python in the command prompt. It will invoke the interpreter in immediate mode.</a:t>
            </a:r>
          </a:p>
          <a:p>
            <a:pPr marL="0" indent="0">
              <a:buNone/>
            </a:pPr>
            <a:r>
              <a:rPr lang="en-US" dirty="0">
                <a:latin typeface="Times New Roman" panose="02020603050405020304" pitchFamily="18" charset="0"/>
                <a:cs typeface="Times New Roman" panose="02020603050405020304" pitchFamily="18" charset="0"/>
              </a:rPr>
              <a:t>*To work in the interactive mode, we can simply type python statement on the prompt directly.</a:t>
            </a:r>
          </a:p>
          <a:p>
            <a:pPr marL="0" indent="0">
              <a:buNone/>
            </a:pPr>
            <a:r>
              <a:rPr lang="en-US" dirty="0">
                <a:latin typeface="Times New Roman" panose="02020603050405020304" pitchFamily="18" charset="0"/>
                <a:cs typeface="Times New Roman" panose="02020603050405020304" pitchFamily="18" charset="0"/>
              </a:rPr>
              <a:t>* Press enter output will be displayed.</a:t>
            </a:r>
          </a:p>
        </p:txBody>
      </p:sp>
    </p:spTree>
    <p:extLst>
      <p:ext uri="{BB962C8B-B14F-4D97-AF65-F5344CB8AC3E}">
        <p14:creationId xmlns:p14="http://schemas.microsoft.com/office/powerpoint/2010/main" val="354404960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109" y="180109"/>
            <a:ext cx="11748655" cy="581891"/>
          </a:xfrm>
        </p:spPr>
        <p:txBody>
          <a:bodyPr>
            <a:normAutofit fontScale="90000"/>
          </a:bodyPr>
          <a:lstStyle/>
          <a:p>
            <a:r>
              <a:rPr lang="en-US" dirty="0">
                <a:latin typeface="Times New Roman" panose="02020603050405020304" pitchFamily="18" charset="0"/>
                <a:cs typeface="Times New Roman" panose="02020603050405020304" pitchFamily="18" charset="0"/>
              </a:rPr>
              <a:t>The Pass Statement</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80109" y="886690"/>
            <a:ext cx="11748655" cy="5777345"/>
          </a:xfrm>
        </p:spPr>
        <p:txBody>
          <a:bodyPr/>
          <a:lstStyle/>
          <a:p>
            <a:pPr marL="0" indent="0">
              <a:buNone/>
            </a:pPr>
            <a:r>
              <a:rPr lang="en-US" dirty="0">
                <a:latin typeface="Times New Roman" panose="02020603050405020304" pitchFamily="18" charset="0"/>
                <a:cs typeface="Times New Roman" panose="02020603050405020304" pitchFamily="18" charset="0"/>
              </a:rPr>
              <a:t>In python programming the pass statement is a null statement which can be used as a place holder for future code.</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Example</a:t>
            </a:r>
          </a:p>
          <a:p>
            <a:pPr marL="0" indent="0">
              <a:buNone/>
            </a:pPr>
            <a:r>
              <a:rPr lang="en-US" dirty="0">
                <a:latin typeface="Times New Roman" panose="02020603050405020304" pitchFamily="18" charset="0"/>
                <a:cs typeface="Times New Roman" panose="02020603050405020304" pitchFamily="18" charset="0"/>
              </a:rPr>
              <a:t>		if x&lt;0:</a:t>
            </a:r>
          </a:p>
          <a:p>
            <a:pPr marL="0" indent="0">
              <a:buNone/>
            </a:pPr>
            <a:r>
              <a:rPr lang="en-US" dirty="0">
                <a:latin typeface="Times New Roman" panose="02020603050405020304" pitchFamily="18" charset="0"/>
                <a:cs typeface="Times New Roman" panose="02020603050405020304" pitchFamily="18" charset="0"/>
              </a:rPr>
              <a:t>			pass			#Do nothing</a:t>
            </a:r>
          </a:p>
          <a:p>
            <a:pPr marL="0" indent="0">
              <a:buNone/>
            </a:pPr>
            <a:r>
              <a:rPr lang="en-US" dirty="0">
                <a:latin typeface="Times New Roman" panose="02020603050405020304" pitchFamily="18" charset="0"/>
                <a:cs typeface="Times New Roman" panose="02020603050405020304" pitchFamily="18" charset="0"/>
              </a:rPr>
              <a:t>		else:</a:t>
            </a:r>
          </a:p>
          <a:p>
            <a:pPr marL="0" indent="0">
              <a:buNone/>
            </a:pPr>
            <a:r>
              <a:rPr lang="en-US" dirty="0">
                <a:latin typeface="Times New Roman" panose="02020603050405020304" pitchFamily="18" charset="0"/>
                <a:cs typeface="Times New Roman" panose="02020603050405020304" pitchFamily="18" charset="0"/>
              </a:rPr>
              <a:t>			print(x)</a:t>
            </a:r>
          </a:p>
        </p:txBody>
      </p:sp>
    </p:spTree>
    <p:extLst>
      <p:ext uri="{BB962C8B-B14F-4D97-AF65-F5344CB8AC3E}">
        <p14:creationId xmlns:p14="http://schemas.microsoft.com/office/powerpoint/2010/main" val="158391963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109" y="180109"/>
            <a:ext cx="11748655" cy="581891"/>
          </a:xfrm>
        </p:spPr>
        <p:txBody>
          <a:bodyPr>
            <a:normAutofit fontScale="90000"/>
          </a:bodyPr>
          <a:lstStyle/>
          <a:p>
            <a:r>
              <a:rPr lang="en-US" dirty="0">
                <a:latin typeface="Times New Roman" panose="02020603050405020304" pitchFamily="18" charset="0"/>
                <a:cs typeface="Times New Roman" panose="02020603050405020304" pitchFamily="18" charset="0"/>
              </a:rPr>
              <a:t>Chapter 4		Exception Handling</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80109" y="886690"/>
            <a:ext cx="11748655" cy="5777345"/>
          </a:xfrm>
        </p:spPr>
        <p:txBody>
          <a:bodyPr/>
          <a:lstStyle/>
          <a:p>
            <a:pPr marL="0" indent="0">
              <a:buNone/>
            </a:pPr>
            <a:r>
              <a:rPr lang="en-US" b="1" dirty="0">
                <a:latin typeface="Times New Roman" panose="02020603050405020304" pitchFamily="18" charset="0"/>
                <a:cs typeface="Times New Roman" panose="02020603050405020304" pitchFamily="18" charset="0"/>
              </a:rPr>
              <a:t>Error</a:t>
            </a:r>
          </a:p>
          <a:p>
            <a:pPr marL="0" indent="0">
              <a:buNone/>
            </a:pPr>
            <a:r>
              <a:rPr lang="en-US" dirty="0">
                <a:latin typeface="Times New Roman" panose="02020603050405020304" pitchFamily="18" charset="0"/>
                <a:cs typeface="Times New Roman" panose="02020603050405020304" pitchFamily="18" charset="0"/>
              </a:rPr>
              <a:t>In any Programming an error is an unexpected or incorrect behavior that occurs when a program is executed.</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Types of Errors</a:t>
            </a:r>
          </a:p>
          <a:p>
            <a:pPr marL="0" indent="0">
              <a:buNone/>
            </a:pPr>
            <a:r>
              <a:rPr lang="en-US" dirty="0">
                <a:latin typeface="Times New Roman" panose="02020603050405020304" pitchFamily="18" charset="0"/>
                <a:cs typeface="Times New Roman" panose="02020603050405020304" pitchFamily="18" charset="0"/>
              </a:rPr>
              <a:t>1.Syntax Error</a:t>
            </a:r>
          </a:p>
          <a:p>
            <a:pPr marL="0" indent="0">
              <a:buNone/>
            </a:pPr>
            <a:r>
              <a:rPr lang="en-US" dirty="0">
                <a:latin typeface="Times New Roman" panose="02020603050405020304" pitchFamily="18" charset="0"/>
                <a:cs typeface="Times New Roman" panose="02020603050405020304" pitchFamily="18" charset="0"/>
              </a:rPr>
              <a:t>2.Logical Error</a:t>
            </a:r>
          </a:p>
          <a:p>
            <a:pPr marL="0" indent="0">
              <a:buNone/>
            </a:pPr>
            <a:r>
              <a:rPr lang="en-US" dirty="0">
                <a:latin typeface="Times New Roman" panose="02020603050405020304" pitchFamily="18" charset="0"/>
                <a:cs typeface="Times New Roman" panose="02020603050405020304" pitchFamily="18" charset="0"/>
              </a:rPr>
              <a:t>3.Runtime Error</a:t>
            </a:r>
          </a:p>
        </p:txBody>
      </p:sp>
    </p:spTree>
    <p:extLst>
      <p:ext uri="{BB962C8B-B14F-4D97-AF65-F5344CB8AC3E}">
        <p14:creationId xmlns:p14="http://schemas.microsoft.com/office/powerpoint/2010/main" val="396843826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109" y="180109"/>
            <a:ext cx="11748655" cy="581891"/>
          </a:xfrm>
        </p:spPr>
        <p:txBody>
          <a:bodyPr>
            <a:normAutofit fontScale="90000"/>
          </a:bodyPr>
          <a:lstStyle/>
          <a:p>
            <a:r>
              <a:rPr lang="en-US" dirty="0">
                <a:latin typeface="Times New Roman" panose="02020603050405020304" pitchFamily="18" charset="0"/>
                <a:cs typeface="Times New Roman" panose="02020603050405020304" pitchFamily="18" charset="0"/>
              </a:rPr>
              <a:t>Syntax Errors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80109" y="886690"/>
            <a:ext cx="11748655" cy="5777345"/>
          </a:xfrm>
        </p:spPr>
        <p:txBody>
          <a:bodyPr/>
          <a:lstStyle/>
          <a:p>
            <a:pPr marL="0" indent="0">
              <a:buNone/>
            </a:pPr>
            <a:r>
              <a:rPr lang="en-US" dirty="0">
                <a:latin typeface="Times New Roman" panose="02020603050405020304" pitchFamily="18" charset="0"/>
                <a:cs typeface="Times New Roman" panose="02020603050405020304" pitchFamily="18" charset="0"/>
              </a:rPr>
              <a:t>Syntax Errors in python occur when the python parser is unable to understand a line of code due to incorrect syntax or structure.</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169932094"/>
              </p:ext>
            </p:extLst>
          </p:nvPr>
        </p:nvGraphicFramePr>
        <p:xfrm>
          <a:off x="180108" y="1856504"/>
          <a:ext cx="11748656" cy="4850940"/>
        </p:xfrm>
        <a:graphic>
          <a:graphicData uri="http://schemas.openxmlformats.org/drawingml/2006/table">
            <a:tbl>
              <a:tblPr firstRow="1" bandRow="1">
                <a:tableStyleId>{5940675A-B579-460E-94D1-54222C63F5DA}</a:tableStyleId>
              </a:tblPr>
              <a:tblGrid>
                <a:gridCol w="5112328">
                  <a:extLst>
                    <a:ext uri="{9D8B030D-6E8A-4147-A177-3AD203B41FA5}">
                      <a16:colId xmlns:a16="http://schemas.microsoft.com/office/drawing/2014/main" val="728302781"/>
                    </a:ext>
                  </a:extLst>
                </a:gridCol>
                <a:gridCol w="6636328">
                  <a:extLst>
                    <a:ext uri="{9D8B030D-6E8A-4147-A177-3AD203B41FA5}">
                      <a16:colId xmlns:a16="http://schemas.microsoft.com/office/drawing/2014/main" val="3808526340"/>
                    </a:ext>
                  </a:extLst>
                </a:gridCol>
              </a:tblGrid>
              <a:tr h="801255">
                <a:tc>
                  <a:txBody>
                    <a:bodyPr/>
                    <a:lstStyle/>
                    <a:p>
                      <a:r>
                        <a:rPr lang="en-US" sz="2400" dirty="0">
                          <a:latin typeface="Times New Roman" panose="02020603050405020304" pitchFamily="18" charset="0"/>
                          <a:cs typeface="Times New Roman" panose="02020603050405020304" pitchFamily="18" charset="0"/>
                        </a:rPr>
                        <a:t>Syntax Error</a:t>
                      </a:r>
                      <a:endParaRPr lang="en-IN" sz="2400" dirty="0">
                        <a:latin typeface="Times New Roman" panose="02020603050405020304" pitchFamily="18" charset="0"/>
                        <a:cs typeface="Times New Roman" panose="02020603050405020304" pitchFamily="18" charset="0"/>
                      </a:endParaRPr>
                    </a:p>
                  </a:txBody>
                  <a:tcPr/>
                </a:tc>
                <a:tc>
                  <a:txBody>
                    <a:bodyPr/>
                    <a:lstStyle/>
                    <a:p>
                      <a:r>
                        <a:rPr lang="en-US" sz="2400" dirty="0">
                          <a:latin typeface="Times New Roman" panose="02020603050405020304" pitchFamily="18" charset="0"/>
                          <a:cs typeface="Times New Roman" panose="02020603050405020304" pitchFamily="18" charset="0"/>
                        </a:rPr>
                        <a:t>Example</a:t>
                      </a:r>
                      <a:endParaRPr lang="en-IN"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631981515"/>
                  </a:ext>
                </a:extLst>
              </a:tr>
              <a:tr h="801255">
                <a:tc>
                  <a:txBody>
                    <a:bodyPr/>
                    <a:lstStyle/>
                    <a:p>
                      <a:r>
                        <a:rPr lang="en-US" sz="2400" dirty="0">
                          <a:latin typeface="Times New Roman" panose="02020603050405020304" pitchFamily="18" charset="0"/>
                          <a:cs typeface="Times New Roman" panose="02020603050405020304" pitchFamily="18" charset="0"/>
                        </a:rPr>
                        <a:t>Missing Parentheses in call to ‘print’</a:t>
                      </a:r>
                      <a:endParaRPr lang="en-IN" sz="2400" dirty="0">
                        <a:latin typeface="Times New Roman" panose="02020603050405020304" pitchFamily="18" charset="0"/>
                        <a:cs typeface="Times New Roman" panose="02020603050405020304" pitchFamily="18" charset="0"/>
                      </a:endParaRPr>
                    </a:p>
                  </a:txBody>
                  <a:tcPr/>
                </a:tc>
                <a:tc>
                  <a:txBody>
                    <a:bodyPr/>
                    <a:lstStyle/>
                    <a:p>
                      <a:r>
                        <a:rPr lang="en-US" sz="2400" dirty="0">
                          <a:latin typeface="Times New Roman" panose="02020603050405020304" pitchFamily="18" charset="0"/>
                          <a:cs typeface="Times New Roman" panose="02020603050405020304" pitchFamily="18" charset="0"/>
                        </a:rPr>
                        <a:t>print  “Hello”</a:t>
                      </a:r>
                      <a:endParaRPr lang="en-IN"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016239685"/>
                  </a:ext>
                </a:extLst>
              </a:tr>
              <a:tr h="801255">
                <a:tc>
                  <a:txBody>
                    <a:bodyPr/>
                    <a:lstStyle/>
                    <a:p>
                      <a:r>
                        <a:rPr lang="en-US" sz="2400" dirty="0">
                          <a:latin typeface="Times New Roman" panose="02020603050405020304" pitchFamily="18" charset="0"/>
                          <a:cs typeface="Times New Roman" panose="02020603050405020304" pitchFamily="18" charset="0"/>
                        </a:rPr>
                        <a:t>Improper indentation</a:t>
                      </a:r>
                      <a:endParaRPr lang="en-IN" sz="2400" dirty="0">
                        <a:latin typeface="Times New Roman" panose="02020603050405020304" pitchFamily="18" charset="0"/>
                        <a:cs typeface="Times New Roman" panose="02020603050405020304" pitchFamily="18" charset="0"/>
                      </a:endParaRPr>
                    </a:p>
                  </a:txBody>
                  <a:tcPr/>
                </a:tc>
                <a:tc>
                  <a:txBody>
                    <a:bodyPr/>
                    <a:lstStyle/>
                    <a:p>
                      <a:r>
                        <a:rPr lang="en-US" sz="2400" dirty="0">
                          <a:latin typeface="Times New Roman" panose="02020603050405020304" pitchFamily="18" charset="0"/>
                          <a:cs typeface="Times New Roman" panose="02020603050405020304" pitchFamily="18" charset="0"/>
                        </a:rPr>
                        <a:t>if True:</a:t>
                      </a:r>
                    </a:p>
                    <a:p>
                      <a:r>
                        <a:rPr lang="en-US" sz="2400" dirty="0">
                          <a:latin typeface="Times New Roman" panose="02020603050405020304" pitchFamily="18" charset="0"/>
                          <a:cs typeface="Times New Roman" panose="02020603050405020304" pitchFamily="18" charset="0"/>
                        </a:rPr>
                        <a:t>print(“HI”)</a:t>
                      </a:r>
                      <a:endParaRPr lang="en-IN"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43785681"/>
                  </a:ext>
                </a:extLst>
              </a:tr>
              <a:tr h="801255">
                <a:tc>
                  <a:txBody>
                    <a:bodyPr/>
                    <a:lstStyle/>
                    <a:p>
                      <a:r>
                        <a:rPr lang="en-US" sz="2400" dirty="0">
                          <a:latin typeface="Times New Roman" panose="02020603050405020304" pitchFamily="18" charset="0"/>
                          <a:cs typeface="Times New Roman" panose="02020603050405020304" pitchFamily="18" charset="0"/>
                        </a:rPr>
                        <a:t>unclosed quotes</a:t>
                      </a:r>
                      <a:endParaRPr lang="en-IN" sz="2400" dirty="0">
                        <a:latin typeface="Times New Roman" panose="02020603050405020304" pitchFamily="18" charset="0"/>
                        <a:cs typeface="Times New Roman" panose="02020603050405020304" pitchFamily="18" charset="0"/>
                      </a:endParaRPr>
                    </a:p>
                  </a:txBody>
                  <a:tcPr/>
                </a:tc>
                <a:tc>
                  <a:txBody>
                    <a:bodyPr/>
                    <a:lstStyle/>
                    <a:p>
                      <a:r>
                        <a:rPr lang="en-US" sz="2400" dirty="0">
                          <a:latin typeface="Times New Roman" panose="02020603050405020304" pitchFamily="18" charset="0"/>
                          <a:cs typeface="Times New Roman" panose="02020603050405020304" pitchFamily="18" charset="0"/>
                        </a:rPr>
                        <a:t>print(“hello’)</a:t>
                      </a:r>
                      <a:endParaRPr lang="en-IN"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971148405"/>
                  </a:ext>
                </a:extLst>
              </a:tr>
              <a:tr h="801255">
                <a:tc>
                  <a:txBody>
                    <a:bodyPr/>
                    <a:lstStyle/>
                    <a:p>
                      <a:r>
                        <a:rPr lang="en-US" sz="2400" dirty="0">
                          <a:latin typeface="Times New Roman" panose="02020603050405020304" pitchFamily="18" charset="0"/>
                          <a:cs typeface="Times New Roman" panose="02020603050405020304" pitchFamily="18" charset="0"/>
                        </a:rPr>
                        <a:t>unexpected EOF while parsing</a:t>
                      </a:r>
                      <a:endParaRPr lang="en-IN" sz="2400" dirty="0">
                        <a:latin typeface="Times New Roman" panose="02020603050405020304" pitchFamily="18" charset="0"/>
                        <a:cs typeface="Times New Roman" panose="02020603050405020304" pitchFamily="18" charset="0"/>
                      </a:endParaRPr>
                    </a:p>
                  </a:txBody>
                  <a:tcPr/>
                </a:tc>
                <a:tc>
                  <a:txBody>
                    <a:bodyPr/>
                    <a:lstStyle/>
                    <a:p>
                      <a:r>
                        <a:rPr lang="en-US" sz="2400" dirty="0">
                          <a:latin typeface="Times New Roman" panose="02020603050405020304" pitchFamily="18" charset="0"/>
                          <a:cs typeface="Times New Roman" panose="02020603050405020304" pitchFamily="18" charset="0"/>
                        </a:rPr>
                        <a:t>print(“hello</a:t>
                      </a:r>
                      <a:endParaRPr lang="en-IN"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742683782"/>
                  </a:ext>
                </a:extLst>
              </a:tr>
              <a:tr h="801255">
                <a:tc>
                  <a:txBody>
                    <a:bodyPr/>
                    <a:lstStyle/>
                    <a:p>
                      <a:r>
                        <a:rPr lang="en-US" sz="2400" dirty="0">
                          <a:latin typeface="Times New Roman" panose="02020603050405020304" pitchFamily="18" charset="0"/>
                          <a:cs typeface="Times New Roman" panose="02020603050405020304" pitchFamily="18" charset="0"/>
                        </a:rPr>
                        <a:t>Invalid syntax</a:t>
                      </a:r>
                      <a:endParaRPr lang="en-IN" sz="2400" dirty="0">
                        <a:latin typeface="Times New Roman" panose="02020603050405020304" pitchFamily="18" charset="0"/>
                        <a:cs typeface="Times New Roman" panose="02020603050405020304" pitchFamily="18" charset="0"/>
                      </a:endParaRPr>
                    </a:p>
                  </a:txBody>
                  <a:tcPr/>
                </a:tc>
                <a:tc>
                  <a:txBody>
                    <a:bodyPr/>
                    <a:lstStyle/>
                    <a:p>
                      <a:r>
                        <a:rPr lang="en-US" sz="2400" dirty="0">
                          <a:latin typeface="Times New Roman" panose="02020603050405020304" pitchFamily="18" charset="0"/>
                          <a:cs typeface="Times New Roman" panose="02020603050405020304" pitchFamily="18" charset="0"/>
                        </a:rPr>
                        <a:t>if x=1:</a:t>
                      </a:r>
                    </a:p>
                    <a:p>
                      <a:r>
                        <a:rPr lang="en-US" sz="2400" dirty="0">
                          <a:latin typeface="Times New Roman" panose="02020603050405020304" pitchFamily="18" charset="0"/>
                          <a:cs typeface="Times New Roman" panose="02020603050405020304" pitchFamily="18" charset="0"/>
                        </a:rPr>
                        <a:t>       print(x)</a:t>
                      </a:r>
                      <a:endParaRPr lang="en-IN"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768711703"/>
                  </a:ext>
                </a:extLst>
              </a:tr>
            </a:tbl>
          </a:graphicData>
        </a:graphic>
      </p:graphicFrame>
    </p:spTree>
    <p:extLst>
      <p:ext uri="{BB962C8B-B14F-4D97-AF65-F5344CB8AC3E}">
        <p14:creationId xmlns:p14="http://schemas.microsoft.com/office/powerpoint/2010/main" val="65018982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109" y="180109"/>
            <a:ext cx="11748655" cy="581891"/>
          </a:xfrm>
        </p:spPr>
        <p:txBody>
          <a:bodyPr>
            <a:normAutofit fontScale="90000"/>
          </a:bodyPr>
          <a:lstStyle/>
          <a:p>
            <a:r>
              <a:rPr lang="en-US" dirty="0">
                <a:latin typeface="Times New Roman" panose="02020603050405020304" pitchFamily="18" charset="0"/>
                <a:cs typeface="Times New Roman" panose="02020603050405020304" pitchFamily="18" charset="0"/>
              </a:rPr>
              <a:t>Logical Errors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80109" y="886690"/>
            <a:ext cx="11748655" cy="5777345"/>
          </a:xfrm>
        </p:spPr>
        <p:txBody>
          <a:bodyPr/>
          <a:lstStyle/>
          <a:p>
            <a:pPr marL="0" indent="0">
              <a:buNone/>
            </a:pPr>
            <a:r>
              <a:rPr lang="en-US" dirty="0">
                <a:latin typeface="Times New Roman" panose="02020603050405020304" pitchFamily="18" charset="0"/>
                <a:cs typeface="Times New Roman" panose="02020603050405020304" pitchFamily="18" charset="0"/>
              </a:rPr>
              <a:t>Logical errors is also known as semantic errors and it occur when the program runs but produces incorrect or unexpected results.</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Example</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err="1">
                <a:latin typeface="Times New Roman" panose="02020603050405020304" pitchFamily="18" charset="0"/>
                <a:cs typeface="Times New Roman" panose="02020603050405020304" pitchFamily="18" charset="0"/>
              </a:rPr>
              <a:t>def</a:t>
            </a:r>
            <a:r>
              <a:rPr lang="en-US">
                <a:latin typeface="Times New Roman" panose="02020603050405020304" pitchFamily="18" charset="0"/>
                <a:cs typeface="Times New Roman" panose="02020603050405020304" pitchFamily="18" charset="0"/>
              </a:rPr>
              <a:t> average(num_list)</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return sum(num_list)</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print(average([1,2,3,4,5]))</a:t>
            </a:r>
          </a:p>
          <a:p>
            <a:pPr marL="0" indent="0">
              <a:buNone/>
            </a:pPr>
            <a:endParaRPr lang="en-US" b="1"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Output:</a:t>
            </a:r>
          </a:p>
          <a:p>
            <a:pPr marL="0" indent="0">
              <a:buNone/>
            </a:pPr>
            <a:r>
              <a:rPr lang="en-US" dirty="0">
                <a:latin typeface="Times New Roman" panose="02020603050405020304" pitchFamily="18" charset="0"/>
                <a:cs typeface="Times New Roman" panose="02020603050405020304" pitchFamily="18" charset="0"/>
              </a:rPr>
              <a:t>15</a:t>
            </a:r>
          </a:p>
        </p:txBody>
      </p:sp>
    </p:spTree>
    <p:extLst>
      <p:ext uri="{BB962C8B-B14F-4D97-AF65-F5344CB8AC3E}">
        <p14:creationId xmlns:p14="http://schemas.microsoft.com/office/powerpoint/2010/main" val="77627211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109" y="180109"/>
            <a:ext cx="11748655" cy="581891"/>
          </a:xfrm>
        </p:spPr>
        <p:txBody>
          <a:bodyPr>
            <a:normAutofit fontScale="90000"/>
          </a:bodyPr>
          <a:lstStyle/>
          <a:p>
            <a:r>
              <a:rPr lang="en-US" dirty="0">
                <a:latin typeface="Times New Roman" panose="02020603050405020304" pitchFamily="18" charset="0"/>
                <a:cs typeface="Times New Roman" panose="02020603050405020304" pitchFamily="18" charset="0"/>
              </a:rPr>
              <a:t>Runtime Errors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80109" y="886690"/>
            <a:ext cx="11748655" cy="5777345"/>
          </a:xfrm>
        </p:spPr>
        <p:txBody>
          <a:bodyPr/>
          <a:lstStyle/>
          <a:p>
            <a:pPr marL="0" indent="0">
              <a:buNone/>
            </a:pPr>
            <a:r>
              <a:rPr lang="en-US" dirty="0">
                <a:latin typeface="Times New Roman" panose="02020603050405020304" pitchFamily="18" charset="0"/>
                <a:cs typeface="Times New Roman" panose="02020603050405020304" pitchFamily="18" charset="0"/>
              </a:rPr>
              <a:t>Runtime errors in python occur when the program is running and an unexpected condition or situation arises that causes the program to terminate abruptly.</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Example</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b="1" dirty="0" err="1">
                <a:latin typeface="Times New Roman" panose="02020603050405020304" pitchFamily="18" charset="0"/>
                <a:cs typeface="Times New Roman" panose="02020603050405020304" pitchFamily="18" charset="0"/>
              </a:rPr>
              <a:t>ZeroDivisonError</a:t>
            </a:r>
            <a:r>
              <a:rPr lang="en-US" b="1" dirty="0">
                <a:latin typeface="Times New Roman" panose="02020603050405020304" pitchFamily="18" charset="0"/>
                <a:cs typeface="Times New Roman" panose="02020603050405020304" pitchFamily="18" charset="0"/>
              </a:rPr>
              <a:t>-</a:t>
            </a:r>
          </a:p>
          <a:p>
            <a:pPr marL="0" indent="0">
              <a:buNone/>
            </a:pP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It occurs when the program attempts to divide a number by zero.</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815882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109" y="180109"/>
            <a:ext cx="11748655" cy="581891"/>
          </a:xfrm>
        </p:spPr>
        <p:txBody>
          <a:bodyPr>
            <a:normAutofit fontScale="90000"/>
          </a:bodyPr>
          <a:lstStyle/>
          <a:p>
            <a:r>
              <a:rPr lang="en-US" dirty="0">
                <a:latin typeface="Times New Roman" panose="02020603050405020304" pitchFamily="18" charset="0"/>
                <a:cs typeface="Times New Roman" panose="02020603050405020304" pitchFamily="18" charset="0"/>
              </a:rPr>
              <a:t>What is an Exception</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80109" y="886690"/>
            <a:ext cx="11748655" cy="5777345"/>
          </a:xfrm>
        </p:spPr>
        <p:txBody>
          <a:bodyPr/>
          <a:lstStyle/>
          <a:p>
            <a:pPr marL="0" indent="0">
              <a:buNone/>
            </a:pPr>
            <a:r>
              <a:rPr lang="en-US" dirty="0">
                <a:latin typeface="Times New Roman" panose="02020603050405020304" pitchFamily="18" charset="0"/>
                <a:cs typeface="Times New Roman" panose="02020603050405020304" pitchFamily="18" charset="0"/>
              </a:rPr>
              <a:t>An exception is a type of runtime error that occurs during the execution of a program.</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There are many reasons for exception can occur in python. Some common examples include:</a:t>
            </a:r>
          </a:p>
          <a:p>
            <a:r>
              <a:rPr lang="en-US" dirty="0">
                <a:latin typeface="Times New Roman" panose="02020603050405020304" pitchFamily="18" charset="0"/>
                <a:cs typeface="Times New Roman" panose="02020603050405020304" pitchFamily="18" charset="0"/>
              </a:rPr>
              <a:t>Invalid input</a:t>
            </a:r>
          </a:p>
          <a:p>
            <a:r>
              <a:rPr lang="en-US" dirty="0">
                <a:latin typeface="Times New Roman" panose="02020603050405020304" pitchFamily="18" charset="0"/>
                <a:cs typeface="Times New Roman" panose="02020603050405020304" pitchFamily="18" charset="0"/>
              </a:rPr>
              <a:t>Division by zero</a:t>
            </a:r>
          </a:p>
          <a:p>
            <a:r>
              <a:rPr lang="en-US" dirty="0">
                <a:latin typeface="Times New Roman" panose="02020603050405020304" pitchFamily="18" charset="0"/>
                <a:cs typeface="Times New Roman" panose="02020603050405020304" pitchFamily="18" charset="0"/>
              </a:rPr>
              <a:t>Accessing an index that is out of range</a:t>
            </a:r>
          </a:p>
          <a:p>
            <a:r>
              <a:rPr lang="en-US" dirty="0">
                <a:latin typeface="Times New Roman" panose="02020603050405020304" pitchFamily="18" charset="0"/>
                <a:cs typeface="Times New Roman" panose="02020603050405020304" pitchFamily="18" charset="0"/>
              </a:rPr>
              <a:t>File not found</a:t>
            </a:r>
          </a:p>
        </p:txBody>
      </p:sp>
    </p:spTree>
    <p:extLst>
      <p:ext uri="{BB962C8B-B14F-4D97-AF65-F5344CB8AC3E}">
        <p14:creationId xmlns:p14="http://schemas.microsoft.com/office/powerpoint/2010/main" val="177200330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109" y="180109"/>
            <a:ext cx="11748655" cy="581891"/>
          </a:xfrm>
        </p:spPr>
        <p:txBody>
          <a:bodyPr>
            <a:normAutofit fontScale="90000"/>
          </a:bodyPr>
          <a:lstStyle/>
          <a:p>
            <a:r>
              <a:rPr lang="en-US" dirty="0">
                <a:latin typeface="Times New Roman" panose="02020603050405020304" pitchFamily="18" charset="0"/>
                <a:cs typeface="Times New Roman" panose="02020603050405020304" pitchFamily="18" charset="0"/>
              </a:rPr>
              <a:t>Built in Exception in Python</a:t>
            </a:r>
            <a:endParaRPr lang="en-IN" dirty="0">
              <a:latin typeface="Times New Roman" panose="02020603050405020304" pitchFamily="18" charset="0"/>
              <a:cs typeface="Times New Roman" panose="02020603050405020304"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74089936"/>
              </p:ext>
            </p:extLst>
          </p:nvPr>
        </p:nvGraphicFramePr>
        <p:xfrm>
          <a:off x="179386" y="887415"/>
          <a:ext cx="11874068" cy="5665784"/>
        </p:xfrm>
        <a:graphic>
          <a:graphicData uri="http://schemas.openxmlformats.org/drawingml/2006/table">
            <a:tbl>
              <a:tblPr firstRow="1" bandRow="1">
                <a:tableStyleId>{5940675A-B579-460E-94D1-54222C63F5DA}</a:tableStyleId>
              </a:tblPr>
              <a:tblGrid>
                <a:gridCol w="2508396">
                  <a:extLst>
                    <a:ext uri="{9D8B030D-6E8A-4147-A177-3AD203B41FA5}">
                      <a16:colId xmlns:a16="http://schemas.microsoft.com/office/drawing/2014/main" val="3705610295"/>
                    </a:ext>
                  </a:extLst>
                </a:gridCol>
                <a:gridCol w="9365672">
                  <a:extLst>
                    <a:ext uri="{9D8B030D-6E8A-4147-A177-3AD203B41FA5}">
                      <a16:colId xmlns:a16="http://schemas.microsoft.com/office/drawing/2014/main" val="1225148626"/>
                    </a:ext>
                  </a:extLst>
                </a:gridCol>
              </a:tblGrid>
              <a:tr h="708223">
                <a:tc>
                  <a:txBody>
                    <a:bodyPr/>
                    <a:lstStyle/>
                    <a:p>
                      <a:r>
                        <a:rPr lang="en-US" sz="2400" b="1" dirty="0">
                          <a:latin typeface="Times New Roman" panose="02020603050405020304" pitchFamily="18" charset="0"/>
                          <a:cs typeface="Times New Roman" panose="02020603050405020304" pitchFamily="18" charset="0"/>
                        </a:rPr>
                        <a:t>Exception Name</a:t>
                      </a:r>
                      <a:endParaRPr lang="en-IN" sz="2400" b="1" dirty="0">
                        <a:latin typeface="Times New Roman" panose="02020603050405020304" pitchFamily="18" charset="0"/>
                        <a:cs typeface="Times New Roman" panose="02020603050405020304" pitchFamily="18" charset="0"/>
                      </a:endParaRPr>
                    </a:p>
                  </a:txBody>
                  <a:tcPr/>
                </a:tc>
                <a:tc>
                  <a:txBody>
                    <a:bodyPr/>
                    <a:lstStyle/>
                    <a:p>
                      <a:r>
                        <a:rPr lang="en-US" sz="2400" b="1" dirty="0">
                          <a:latin typeface="Times New Roman" panose="02020603050405020304" pitchFamily="18" charset="0"/>
                          <a:cs typeface="Times New Roman" panose="02020603050405020304" pitchFamily="18" charset="0"/>
                        </a:rPr>
                        <a:t>Description</a:t>
                      </a:r>
                      <a:endParaRPr lang="en-IN" sz="24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28418380"/>
                  </a:ext>
                </a:extLst>
              </a:tr>
              <a:tr h="708223">
                <a:tc>
                  <a:txBody>
                    <a:bodyPr/>
                    <a:lstStyle/>
                    <a:p>
                      <a:r>
                        <a:rPr lang="en-US" sz="2400" dirty="0" err="1">
                          <a:latin typeface="Times New Roman" panose="02020603050405020304" pitchFamily="18" charset="0"/>
                          <a:cs typeface="Times New Roman" panose="02020603050405020304" pitchFamily="18" charset="0"/>
                        </a:rPr>
                        <a:t>Type</a:t>
                      </a:r>
                      <a:r>
                        <a:rPr lang="en-US" sz="2400" baseline="0" dirty="0" err="1">
                          <a:latin typeface="Times New Roman" panose="02020603050405020304" pitchFamily="18" charset="0"/>
                          <a:cs typeface="Times New Roman" panose="02020603050405020304" pitchFamily="18" charset="0"/>
                        </a:rPr>
                        <a:t>Error</a:t>
                      </a:r>
                      <a:endParaRPr lang="en-IN" sz="2400" dirty="0">
                        <a:latin typeface="Times New Roman" panose="02020603050405020304" pitchFamily="18" charset="0"/>
                        <a:cs typeface="Times New Roman" panose="02020603050405020304" pitchFamily="18" charset="0"/>
                      </a:endParaRPr>
                    </a:p>
                  </a:txBody>
                  <a:tcPr/>
                </a:tc>
                <a:tc>
                  <a:txBody>
                    <a:bodyPr/>
                    <a:lstStyle/>
                    <a:p>
                      <a:r>
                        <a:rPr lang="en-US" sz="2400" dirty="0">
                          <a:latin typeface="Times New Roman" panose="02020603050405020304" pitchFamily="18" charset="0"/>
                          <a:cs typeface="Times New Roman" panose="02020603050405020304" pitchFamily="18" charset="0"/>
                        </a:rPr>
                        <a:t>Raised when an operation is applied to</a:t>
                      </a:r>
                      <a:r>
                        <a:rPr lang="en-US" sz="2400" baseline="0" dirty="0">
                          <a:latin typeface="Times New Roman" panose="02020603050405020304" pitchFamily="18" charset="0"/>
                          <a:cs typeface="Times New Roman" panose="02020603050405020304" pitchFamily="18" charset="0"/>
                        </a:rPr>
                        <a:t> inappropriate type.</a:t>
                      </a:r>
                      <a:r>
                        <a:rPr lang="en-IN" sz="2400" baseline="0" dirty="0">
                          <a:latin typeface="Times New Roman" panose="02020603050405020304" pitchFamily="18" charset="0"/>
                          <a:cs typeface="Times New Roman" panose="02020603050405020304" pitchFamily="18" charset="0"/>
                        </a:rPr>
                        <a:t>    1+’hello’</a:t>
                      </a:r>
                      <a:endParaRPr lang="en-US" sz="2400" baseline="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32493851"/>
                  </a:ext>
                </a:extLst>
              </a:tr>
              <a:tr h="708223">
                <a:tc>
                  <a:txBody>
                    <a:bodyPr/>
                    <a:lstStyle/>
                    <a:p>
                      <a:r>
                        <a:rPr lang="en-US" sz="2400" dirty="0" err="1">
                          <a:latin typeface="Times New Roman" panose="02020603050405020304" pitchFamily="18" charset="0"/>
                          <a:cs typeface="Times New Roman" panose="02020603050405020304" pitchFamily="18" charset="0"/>
                        </a:rPr>
                        <a:t>ValueError</a:t>
                      </a:r>
                      <a:endParaRPr lang="en-IN" sz="2400" dirty="0">
                        <a:latin typeface="Times New Roman" panose="02020603050405020304" pitchFamily="18" charset="0"/>
                        <a:cs typeface="Times New Roman" panose="02020603050405020304" pitchFamily="18" charset="0"/>
                      </a:endParaRPr>
                    </a:p>
                  </a:txBody>
                  <a:tcPr/>
                </a:tc>
                <a:tc>
                  <a:txBody>
                    <a:bodyPr/>
                    <a:lstStyle/>
                    <a:p>
                      <a:r>
                        <a:rPr lang="en-US" sz="2400" dirty="0">
                          <a:latin typeface="Times New Roman" panose="02020603050405020304" pitchFamily="18" charset="0"/>
                          <a:cs typeface="Times New Roman" panose="02020603050405020304" pitchFamily="18" charset="0"/>
                        </a:rPr>
                        <a:t>when it is</a:t>
                      </a:r>
                      <a:r>
                        <a:rPr lang="en-US" sz="2400" baseline="0" dirty="0">
                          <a:latin typeface="Times New Roman" panose="02020603050405020304" pitchFamily="18" charset="0"/>
                          <a:cs typeface="Times New Roman" panose="02020603050405020304" pitchFamily="18" charset="0"/>
                        </a:rPr>
                        <a:t> inappropriate value             </a:t>
                      </a:r>
                      <a:r>
                        <a:rPr lang="en-US" sz="2400" baseline="0" dirty="0" err="1">
                          <a:latin typeface="Times New Roman" panose="02020603050405020304" pitchFamily="18" charset="0"/>
                          <a:cs typeface="Times New Roman" panose="02020603050405020304" pitchFamily="18" charset="0"/>
                        </a:rPr>
                        <a:t>int</a:t>
                      </a:r>
                      <a:r>
                        <a:rPr lang="en-US" sz="2400" baseline="0" dirty="0">
                          <a:latin typeface="Times New Roman" panose="02020603050405020304" pitchFamily="18" charset="0"/>
                          <a:cs typeface="Times New Roman" panose="02020603050405020304" pitchFamily="18" charset="0"/>
                        </a:rPr>
                        <a:t>(‘hello’)</a:t>
                      </a:r>
                      <a:endParaRPr lang="en-IN"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25606450"/>
                  </a:ext>
                </a:extLst>
              </a:tr>
              <a:tr h="708223">
                <a:tc>
                  <a:txBody>
                    <a:bodyPr/>
                    <a:lstStyle/>
                    <a:p>
                      <a:r>
                        <a:rPr lang="en-US" sz="2400" dirty="0" err="1">
                          <a:latin typeface="Times New Roman" panose="02020603050405020304" pitchFamily="18" charset="0"/>
                          <a:cs typeface="Times New Roman" panose="02020603050405020304" pitchFamily="18" charset="0"/>
                        </a:rPr>
                        <a:t>ZeroDivisionError</a:t>
                      </a:r>
                      <a:endParaRPr lang="en-IN" sz="2400" dirty="0">
                        <a:latin typeface="Times New Roman" panose="02020603050405020304" pitchFamily="18" charset="0"/>
                        <a:cs typeface="Times New Roman" panose="02020603050405020304" pitchFamily="18" charset="0"/>
                      </a:endParaRPr>
                    </a:p>
                  </a:txBody>
                  <a:tcPr/>
                </a:tc>
                <a:tc>
                  <a:txBody>
                    <a:bodyPr/>
                    <a:lstStyle/>
                    <a:p>
                      <a:r>
                        <a:rPr lang="en-US" sz="2400" dirty="0">
                          <a:latin typeface="Times New Roman" panose="02020603050405020304" pitchFamily="18" charset="0"/>
                          <a:cs typeface="Times New Roman" panose="02020603050405020304" pitchFamily="18" charset="0"/>
                        </a:rPr>
                        <a:t>When is zero</a:t>
                      </a:r>
                      <a:r>
                        <a:rPr lang="en-US" sz="2400" baseline="0" dirty="0">
                          <a:latin typeface="Times New Roman" panose="02020603050405020304" pitchFamily="18" charset="0"/>
                          <a:cs typeface="Times New Roman" panose="02020603050405020304" pitchFamily="18" charset="0"/>
                        </a:rPr>
                        <a:t> divide the value               12/0</a:t>
                      </a:r>
                      <a:endParaRPr lang="en-IN"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10522236"/>
                  </a:ext>
                </a:extLst>
              </a:tr>
              <a:tr h="708223">
                <a:tc>
                  <a:txBody>
                    <a:bodyPr/>
                    <a:lstStyle/>
                    <a:p>
                      <a:r>
                        <a:rPr lang="en-US" sz="2400" dirty="0" err="1">
                          <a:latin typeface="Times New Roman" panose="02020603050405020304" pitchFamily="18" charset="0"/>
                          <a:cs typeface="Times New Roman" panose="02020603050405020304" pitchFamily="18" charset="0"/>
                        </a:rPr>
                        <a:t>ImportError</a:t>
                      </a:r>
                      <a:endParaRPr lang="en-IN" sz="2400" dirty="0">
                        <a:latin typeface="Times New Roman" panose="02020603050405020304" pitchFamily="18" charset="0"/>
                        <a:cs typeface="Times New Roman" panose="02020603050405020304" pitchFamily="18" charset="0"/>
                      </a:endParaRPr>
                    </a:p>
                  </a:txBody>
                  <a:tcPr/>
                </a:tc>
                <a:tc>
                  <a:txBody>
                    <a:bodyPr/>
                    <a:lstStyle/>
                    <a:p>
                      <a:r>
                        <a:rPr lang="en-US" sz="2400" dirty="0">
                          <a:latin typeface="Times New Roman" panose="02020603050405020304" pitchFamily="18" charset="0"/>
                          <a:cs typeface="Times New Roman" panose="02020603050405020304" pitchFamily="18" charset="0"/>
                        </a:rPr>
                        <a:t>import statement fails to find the specified module</a:t>
                      </a:r>
                      <a:endParaRPr lang="en-IN"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928983918"/>
                  </a:ext>
                </a:extLst>
              </a:tr>
              <a:tr h="708223">
                <a:tc>
                  <a:txBody>
                    <a:bodyPr/>
                    <a:lstStyle/>
                    <a:p>
                      <a:r>
                        <a:rPr lang="en-US" sz="2400" dirty="0" err="1">
                          <a:latin typeface="Times New Roman" panose="02020603050405020304" pitchFamily="18" charset="0"/>
                          <a:cs typeface="Times New Roman" panose="02020603050405020304" pitchFamily="18" charset="0"/>
                        </a:rPr>
                        <a:t>IdentationError</a:t>
                      </a:r>
                      <a:endParaRPr lang="en-IN" sz="2400" dirty="0">
                        <a:latin typeface="Times New Roman" panose="02020603050405020304" pitchFamily="18" charset="0"/>
                        <a:cs typeface="Times New Roman" panose="02020603050405020304" pitchFamily="18" charset="0"/>
                      </a:endParaRPr>
                    </a:p>
                  </a:txBody>
                  <a:tcPr/>
                </a:tc>
                <a:tc>
                  <a:txBody>
                    <a:bodyPr/>
                    <a:lstStyle/>
                    <a:p>
                      <a:r>
                        <a:rPr lang="en-US" sz="2400" dirty="0">
                          <a:latin typeface="Times New Roman" panose="02020603050405020304" pitchFamily="18" charset="0"/>
                          <a:cs typeface="Times New Roman" panose="02020603050405020304" pitchFamily="18" charset="0"/>
                        </a:rPr>
                        <a:t>When the indentation is</a:t>
                      </a:r>
                      <a:r>
                        <a:rPr lang="en-US" sz="2400" baseline="0" dirty="0">
                          <a:latin typeface="Times New Roman" panose="02020603050405020304" pitchFamily="18" charset="0"/>
                          <a:cs typeface="Times New Roman" panose="02020603050405020304" pitchFamily="18" charset="0"/>
                        </a:rPr>
                        <a:t> wrong</a:t>
                      </a:r>
                      <a:endParaRPr lang="en-IN"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53030595"/>
                  </a:ext>
                </a:extLst>
              </a:tr>
              <a:tr h="708223">
                <a:tc>
                  <a:txBody>
                    <a:bodyPr/>
                    <a:lstStyle/>
                    <a:p>
                      <a:r>
                        <a:rPr lang="en-US" sz="2400" dirty="0" err="1">
                          <a:latin typeface="Times New Roman" panose="02020603050405020304" pitchFamily="18" charset="0"/>
                          <a:cs typeface="Times New Roman" panose="02020603050405020304" pitchFamily="18" charset="0"/>
                        </a:rPr>
                        <a:t>IndexError</a:t>
                      </a:r>
                      <a:endParaRPr lang="en-IN" sz="2400" dirty="0">
                        <a:latin typeface="Times New Roman" panose="02020603050405020304" pitchFamily="18" charset="0"/>
                        <a:cs typeface="Times New Roman" panose="02020603050405020304" pitchFamily="18" charset="0"/>
                      </a:endParaRPr>
                    </a:p>
                  </a:txBody>
                  <a:tcPr/>
                </a:tc>
                <a:tc>
                  <a:txBody>
                    <a:bodyPr/>
                    <a:lstStyle/>
                    <a:p>
                      <a:r>
                        <a:rPr lang="en-US" sz="2400" dirty="0">
                          <a:latin typeface="Times New Roman" panose="02020603050405020304" pitchFamily="18" charset="0"/>
                          <a:cs typeface="Times New Roman" panose="02020603050405020304" pitchFamily="18" charset="0"/>
                        </a:rPr>
                        <a:t>When an index is out of range</a:t>
                      </a:r>
                      <a:endParaRPr lang="en-IN"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86724871"/>
                  </a:ext>
                </a:extLst>
              </a:tr>
              <a:tr h="708223">
                <a:tc>
                  <a:txBody>
                    <a:bodyPr/>
                    <a:lstStyle/>
                    <a:p>
                      <a:r>
                        <a:rPr lang="en-US" sz="2400" dirty="0" err="1">
                          <a:latin typeface="Times New Roman" panose="02020603050405020304" pitchFamily="18" charset="0"/>
                          <a:cs typeface="Times New Roman" panose="02020603050405020304" pitchFamily="18" charset="0"/>
                        </a:rPr>
                        <a:t>NameError</a:t>
                      </a:r>
                      <a:endParaRPr lang="en-IN" sz="2400" dirty="0">
                        <a:latin typeface="Times New Roman" panose="02020603050405020304" pitchFamily="18" charset="0"/>
                        <a:cs typeface="Times New Roman" panose="02020603050405020304" pitchFamily="18" charset="0"/>
                      </a:endParaRPr>
                    </a:p>
                  </a:txBody>
                  <a:tcPr/>
                </a:tc>
                <a:tc>
                  <a:txBody>
                    <a:bodyPr/>
                    <a:lstStyle/>
                    <a:p>
                      <a:r>
                        <a:rPr lang="en-US" sz="2400" dirty="0">
                          <a:latin typeface="Times New Roman" panose="02020603050405020304" pitchFamily="18" charset="0"/>
                          <a:cs typeface="Times New Roman" panose="02020603050405020304" pitchFamily="18" charset="0"/>
                        </a:rPr>
                        <a:t>When a variable name is not found</a:t>
                      </a:r>
                      <a:endParaRPr lang="en-IN"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28825564"/>
                  </a:ext>
                </a:extLst>
              </a:tr>
            </a:tbl>
          </a:graphicData>
        </a:graphic>
      </p:graphicFrame>
    </p:spTree>
    <p:extLst>
      <p:ext uri="{BB962C8B-B14F-4D97-AF65-F5344CB8AC3E}">
        <p14:creationId xmlns:p14="http://schemas.microsoft.com/office/powerpoint/2010/main" val="422003281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109" y="180109"/>
            <a:ext cx="11748655" cy="581891"/>
          </a:xfrm>
        </p:spPr>
        <p:txBody>
          <a:bodyPr>
            <a:normAutofit fontScale="90000"/>
          </a:bodyPr>
          <a:lstStyle/>
          <a:p>
            <a:r>
              <a:rPr lang="en-US" dirty="0">
                <a:latin typeface="Times New Roman" panose="02020603050405020304" pitchFamily="18" charset="0"/>
                <a:cs typeface="Times New Roman" panose="02020603050405020304" pitchFamily="18" charset="0"/>
              </a:rPr>
              <a:t>Exception Handling</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80109" y="886690"/>
            <a:ext cx="11748655" cy="5777345"/>
          </a:xfrm>
        </p:spPr>
        <p:txBody>
          <a:bodyPr/>
          <a:lstStyle/>
          <a:p>
            <a:pPr marL="0" indent="0">
              <a:buNone/>
            </a:pPr>
            <a:r>
              <a:rPr lang="en-US" dirty="0">
                <a:latin typeface="Times New Roman" panose="02020603050405020304" pitchFamily="18" charset="0"/>
                <a:cs typeface="Times New Roman" panose="02020603050405020304" pitchFamily="18" charset="0"/>
              </a:rPr>
              <a:t>Exception handling is a mechanism in programming that allows us to handle errors or exceptional situations that may occur during the execution of a program.</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Need of Exception Handling</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Preventing Crashes</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Maintaining Program flow</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Informative error reporting</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Handling External Conditions</a:t>
            </a:r>
          </a:p>
        </p:txBody>
      </p:sp>
    </p:spTree>
    <p:extLst>
      <p:ext uri="{BB962C8B-B14F-4D97-AF65-F5344CB8AC3E}">
        <p14:creationId xmlns:p14="http://schemas.microsoft.com/office/powerpoint/2010/main" val="373285834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109" y="180109"/>
            <a:ext cx="11748655" cy="581891"/>
          </a:xfrm>
        </p:spPr>
        <p:txBody>
          <a:bodyPr>
            <a:normAutofit fontScale="90000"/>
          </a:bodyPr>
          <a:lstStyle/>
          <a:p>
            <a:r>
              <a:rPr lang="en-US" dirty="0">
                <a:latin typeface="Times New Roman" panose="02020603050405020304" pitchFamily="18" charset="0"/>
                <a:cs typeface="Times New Roman" panose="02020603050405020304" pitchFamily="18" charset="0"/>
              </a:rPr>
              <a:t>Process of Exception Handling</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80109" y="886690"/>
            <a:ext cx="11748655" cy="5777345"/>
          </a:xfrm>
        </p:spPr>
        <p:txBody>
          <a:bodyPr/>
          <a:lstStyle/>
          <a:p>
            <a:pPr marL="0" indent="0">
              <a:buNone/>
            </a:pPr>
            <a:r>
              <a:rPr lang="en-US" dirty="0">
                <a:latin typeface="Times New Roman" panose="02020603050405020304" pitchFamily="18" charset="0"/>
                <a:cs typeface="Times New Roman" panose="02020603050405020304" pitchFamily="18" charset="0"/>
              </a:rPr>
              <a:t>The process of exception handling in python generally follows these steps:</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Error Occurrence</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Exception Object Creation</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Exception is Raised</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Handler Search</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Handler Found in Call Stack</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No Handler Found</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Continuing Execution</a:t>
            </a:r>
          </a:p>
        </p:txBody>
      </p:sp>
    </p:spTree>
    <p:extLst>
      <p:ext uri="{BB962C8B-B14F-4D97-AF65-F5344CB8AC3E}">
        <p14:creationId xmlns:p14="http://schemas.microsoft.com/office/powerpoint/2010/main" val="363878866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109" y="180109"/>
            <a:ext cx="11748655" cy="581891"/>
          </a:xfrm>
        </p:spPr>
        <p:txBody>
          <a:bodyPr>
            <a:normAutofit fontScale="90000"/>
          </a:bodyPr>
          <a:lstStyle/>
          <a:p>
            <a:r>
              <a:rPr lang="en-US" dirty="0">
                <a:latin typeface="Times New Roman" panose="02020603050405020304" pitchFamily="18" charset="0"/>
                <a:cs typeface="Times New Roman" panose="02020603050405020304" pitchFamily="18" charset="0"/>
              </a:rPr>
              <a:t>Exception Handling Using try/except</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80109" y="886690"/>
            <a:ext cx="11748655" cy="5777345"/>
          </a:xfrm>
        </p:spPr>
        <p:txBody>
          <a:bodyPr/>
          <a:lstStyle/>
          <a:p>
            <a:pPr marL="0" indent="0">
              <a:buNone/>
            </a:pPr>
            <a:r>
              <a:rPr lang="en-US" dirty="0">
                <a:latin typeface="Times New Roman" panose="02020603050405020304" pitchFamily="18" charset="0"/>
                <a:cs typeface="Times New Roman" panose="02020603050405020304" pitchFamily="18" charset="0"/>
              </a:rPr>
              <a:t>The try block contains the code that may raise an exception, and the except block contains the code that handles the exception if it occurs.</a:t>
            </a:r>
          </a:p>
          <a:p>
            <a:pPr marL="0" indent="0">
              <a:buNone/>
            </a:pPr>
            <a:endParaRPr lang="en-US" dirty="0">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609127254"/>
              </p:ext>
            </p:extLst>
          </p:nvPr>
        </p:nvGraphicFramePr>
        <p:xfrm>
          <a:off x="180108" y="1856508"/>
          <a:ext cx="11748656" cy="4807527"/>
        </p:xfrm>
        <a:graphic>
          <a:graphicData uri="http://schemas.openxmlformats.org/drawingml/2006/table">
            <a:tbl>
              <a:tblPr firstRow="1" bandRow="1">
                <a:tableStyleId>{5940675A-B579-460E-94D1-54222C63F5DA}</a:tableStyleId>
              </a:tblPr>
              <a:tblGrid>
                <a:gridCol w="5874328">
                  <a:extLst>
                    <a:ext uri="{9D8B030D-6E8A-4147-A177-3AD203B41FA5}">
                      <a16:colId xmlns:a16="http://schemas.microsoft.com/office/drawing/2014/main" val="525838373"/>
                    </a:ext>
                  </a:extLst>
                </a:gridCol>
                <a:gridCol w="5874328">
                  <a:extLst>
                    <a:ext uri="{9D8B030D-6E8A-4147-A177-3AD203B41FA5}">
                      <a16:colId xmlns:a16="http://schemas.microsoft.com/office/drawing/2014/main" val="418040896"/>
                    </a:ext>
                  </a:extLst>
                </a:gridCol>
              </a:tblGrid>
              <a:tr h="1007501">
                <a:tc>
                  <a:txBody>
                    <a:bodyPr/>
                    <a:lstStyle/>
                    <a:p>
                      <a:r>
                        <a:rPr lang="en-US" sz="2800" dirty="0">
                          <a:latin typeface="Times New Roman" panose="02020603050405020304" pitchFamily="18" charset="0"/>
                          <a:cs typeface="Times New Roman" panose="02020603050405020304" pitchFamily="18" charset="0"/>
                        </a:rPr>
                        <a:t>Syntax</a:t>
                      </a:r>
                      <a:endParaRPr lang="en-IN" sz="2800" dirty="0">
                        <a:latin typeface="Times New Roman" panose="02020603050405020304" pitchFamily="18" charset="0"/>
                        <a:cs typeface="Times New Roman" panose="02020603050405020304" pitchFamily="18" charset="0"/>
                      </a:endParaRPr>
                    </a:p>
                  </a:txBody>
                  <a:tcPr/>
                </a:tc>
                <a:tc>
                  <a:txBody>
                    <a:bodyPr/>
                    <a:lstStyle/>
                    <a:p>
                      <a:r>
                        <a:rPr lang="en-US" sz="2800" dirty="0">
                          <a:latin typeface="Times New Roman" panose="02020603050405020304" pitchFamily="18" charset="0"/>
                          <a:cs typeface="Times New Roman" panose="02020603050405020304" pitchFamily="18" charset="0"/>
                        </a:rPr>
                        <a:t>Example</a:t>
                      </a:r>
                      <a:endParaRPr lang="en-IN" sz="2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444873350"/>
                  </a:ext>
                </a:extLst>
              </a:tr>
              <a:tr h="3800026">
                <a:tc>
                  <a:txBody>
                    <a:bodyPr/>
                    <a:lstStyle/>
                    <a:p>
                      <a:r>
                        <a:rPr lang="en-US" sz="2800" dirty="0">
                          <a:latin typeface="Times New Roman" panose="02020603050405020304" pitchFamily="18" charset="0"/>
                          <a:cs typeface="Times New Roman" panose="02020603050405020304" pitchFamily="18" charset="0"/>
                        </a:rPr>
                        <a:t>try:</a:t>
                      </a:r>
                    </a:p>
                    <a:p>
                      <a:r>
                        <a:rPr lang="en-US" sz="2800" dirty="0">
                          <a:latin typeface="Times New Roman" panose="02020603050405020304" pitchFamily="18" charset="0"/>
                          <a:cs typeface="Times New Roman" panose="02020603050405020304" pitchFamily="18" charset="0"/>
                        </a:rPr>
                        <a:t>      #code that may raise an exception</a:t>
                      </a:r>
                    </a:p>
                    <a:p>
                      <a:r>
                        <a:rPr lang="en-US" sz="2800" dirty="0">
                          <a:latin typeface="Times New Roman" panose="02020603050405020304" pitchFamily="18" charset="0"/>
                          <a:cs typeface="Times New Roman" panose="02020603050405020304" pitchFamily="18" charset="0"/>
                        </a:rPr>
                        <a:t>except </a:t>
                      </a:r>
                      <a:r>
                        <a:rPr lang="en-US" sz="2800" dirty="0" err="1">
                          <a:latin typeface="Times New Roman" panose="02020603050405020304" pitchFamily="18" charset="0"/>
                          <a:cs typeface="Times New Roman" panose="02020603050405020304" pitchFamily="18" charset="0"/>
                        </a:rPr>
                        <a:t>ExceptionType</a:t>
                      </a:r>
                      <a:r>
                        <a:rPr lang="en-US" sz="2800" dirty="0">
                          <a:latin typeface="Times New Roman" panose="02020603050405020304" pitchFamily="18" charset="0"/>
                          <a:cs typeface="Times New Roman" panose="02020603050405020304" pitchFamily="18" charset="0"/>
                        </a:rPr>
                        <a:t>:</a:t>
                      </a:r>
                    </a:p>
                    <a:p>
                      <a:r>
                        <a:rPr lang="en-US" sz="2800" dirty="0">
                          <a:latin typeface="Times New Roman" panose="02020603050405020304" pitchFamily="18" charset="0"/>
                          <a:cs typeface="Times New Roman" panose="02020603050405020304" pitchFamily="18" charset="0"/>
                        </a:rPr>
                        <a:t>      #code to handle the Exception</a:t>
                      </a:r>
                      <a:endParaRPr lang="en-IN" sz="2800" dirty="0">
                        <a:latin typeface="Times New Roman" panose="02020603050405020304" pitchFamily="18" charset="0"/>
                        <a:cs typeface="Times New Roman" panose="02020603050405020304" pitchFamily="18" charset="0"/>
                      </a:endParaRPr>
                    </a:p>
                  </a:txBody>
                  <a:tcPr/>
                </a:tc>
                <a:tc>
                  <a:txBody>
                    <a:bodyPr/>
                    <a:lstStyle/>
                    <a:p>
                      <a:r>
                        <a:rPr lang="en-US" sz="2800" dirty="0">
                          <a:latin typeface="Times New Roman" panose="02020603050405020304" pitchFamily="18" charset="0"/>
                          <a:cs typeface="Times New Roman" panose="02020603050405020304" pitchFamily="18" charset="0"/>
                        </a:rPr>
                        <a:t>try:</a:t>
                      </a:r>
                    </a:p>
                    <a:p>
                      <a:r>
                        <a:rPr lang="en-US" sz="2800">
                          <a:latin typeface="Times New Roman" panose="02020603050405020304" pitchFamily="18" charset="0"/>
                          <a:cs typeface="Times New Roman" panose="02020603050405020304" pitchFamily="18" charset="0"/>
                        </a:rPr>
                        <a:t>     list=[</a:t>
                      </a:r>
                      <a:r>
                        <a:rPr lang="en-US" sz="2800" dirty="0">
                          <a:latin typeface="Times New Roman" panose="02020603050405020304" pitchFamily="18" charset="0"/>
                          <a:cs typeface="Times New Roman" panose="02020603050405020304" pitchFamily="18" charset="0"/>
                        </a:rPr>
                        <a:t>1,2,3]</a:t>
                      </a:r>
                    </a:p>
                    <a:p>
                      <a:r>
                        <a:rPr lang="en-US" sz="2800" baseline="0">
                          <a:latin typeface="Times New Roman" panose="02020603050405020304" pitchFamily="18" charset="0"/>
                          <a:cs typeface="Times New Roman" panose="02020603050405020304" pitchFamily="18" charset="0"/>
                        </a:rPr>
                        <a:t>     print(list[10</a:t>
                      </a:r>
                      <a:r>
                        <a:rPr lang="en-US" sz="2800" baseline="0" dirty="0">
                          <a:latin typeface="Times New Roman" panose="02020603050405020304" pitchFamily="18" charset="0"/>
                          <a:cs typeface="Times New Roman" panose="02020603050405020304" pitchFamily="18" charset="0"/>
                        </a:rPr>
                        <a:t>])</a:t>
                      </a:r>
                    </a:p>
                    <a:p>
                      <a:r>
                        <a:rPr lang="en-US" sz="2800" baseline="0" dirty="0">
                          <a:latin typeface="Times New Roman" panose="02020603050405020304" pitchFamily="18" charset="0"/>
                          <a:cs typeface="Times New Roman" panose="02020603050405020304" pitchFamily="18" charset="0"/>
                        </a:rPr>
                        <a:t>except </a:t>
                      </a:r>
                      <a:r>
                        <a:rPr lang="en-US" sz="2800" baseline="0" dirty="0" err="1">
                          <a:latin typeface="Times New Roman" panose="02020603050405020304" pitchFamily="18" charset="0"/>
                          <a:cs typeface="Times New Roman" panose="02020603050405020304" pitchFamily="18" charset="0"/>
                        </a:rPr>
                        <a:t>IndexError</a:t>
                      </a:r>
                      <a:r>
                        <a:rPr lang="en-US" sz="2800" baseline="0" dirty="0">
                          <a:latin typeface="Times New Roman" panose="02020603050405020304" pitchFamily="18" charset="0"/>
                          <a:cs typeface="Times New Roman" panose="02020603050405020304" pitchFamily="18" charset="0"/>
                        </a:rPr>
                        <a:t>:</a:t>
                      </a:r>
                    </a:p>
                    <a:p>
                      <a:r>
                        <a:rPr lang="en-US" sz="2800" baseline="0" dirty="0">
                          <a:latin typeface="Times New Roman" panose="02020603050405020304" pitchFamily="18" charset="0"/>
                          <a:cs typeface="Times New Roman" panose="02020603050405020304" pitchFamily="18" charset="0"/>
                        </a:rPr>
                        <a:t>     print(“The index is not in </a:t>
                      </a:r>
                      <a:r>
                        <a:rPr lang="en-US" sz="2800" baseline="0">
                          <a:latin typeface="Times New Roman" panose="02020603050405020304" pitchFamily="18" charset="0"/>
                          <a:cs typeface="Times New Roman" panose="02020603050405020304" pitchFamily="18" charset="0"/>
                        </a:rPr>
                        <a:t>the list”)</a:t>
                      </a:r>
                      <a:endParaRPr lang="en-IN" sz="2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30980437"/>
                  </a:ext>
                </a:extLst>
              </a:tr>
            </a:tbl>
          </a:graphicData>
        </a:graphic>
      </p:graphicFrame>
    </p:spTree>
    <p:extLst>
      <p:ext uri="{BB962C8B-B14F-4D97-AF65-F5344CB8AC3E}">
        <p14:creationId xmlns:p14="http://schemas.microsoft.com/office/powerpoint/2010/main" val="28421438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109" y="180109"/>
            <a:ext cx="11748655" cy="581891"/>
          </a:xfrm>
        </p:spPr>
        <p:txBody>
          <a:bodyPr>
            <a:normAutofit fontScale="90000"/>
          </a:bodyPr>
          <a:lstStyle/>
          <a:p>
            <a:r>
              <a:rPr lang="en-US" b="1" dirty="0">
                <a:latin typeface="Times New Roman" panose="02020603050405020304" pitchFamily="18" charset="0"/>
                <a:cs typeface="Times New Roman" panose="02020603050405020304" pitchFamily="18" charset="0"/>
              </a:rPr>
              <a:t>Script Mode using Command Line</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80109" y="886690"/>
            <a:ext cx="11748655" cy="5777345"/>
          </a:xfrm>
        </p:spPr>
        <p:txBody>
          <a:bodyPr/>
          <a:lstStyle/>
          <a:p>
            <a:r>
              <a:rPr lang="en-US" dirty="0">
                <a:latin typeface="Times New Roman" panose="02020603050405020304" pitchFamily="18" charset="0"/>
                <a:cs typeface="Times New Roman" panose="02020603050405020304" pitchFamily="18" charset="0"/>
              </a:rPr>
              <a:t>Python supports script mode in command line.</a:t>
            </a:r>
          </a:p>
          <a:p>
            <a:r>
              <a:rPr lang="en-US" dirty="0">
                <a:latin typeface="Times New Roman" panose="02020603050405020304" pitchFamily="18" charset="0"/>
                <a:cs typeface="Times New Roman" panose="02020603050405020304" pitchFamily="18" charset="0"/>
              </a:rPr>
              <a:t>To run a python script open terminal navigate directory.</a:t>
            </a:r>
          </a:p>
          <a:p>
            <a:r>
              <a:rPr lang="en-US" dirty="0">
                <a:latin typeface="Times New Roman" panose="02020603050405020304" pitchFamily="18" charset="0"/>
                <a:cs typeface="Times New Roman" panose="02020603050405020304" pitchFamily="18" charset="0"/>
              </a:rPr>
              <a:t>Script can be run by typing python followed by the name of the script file and enter key.  </a:t>
            </a:r>
          </a:p>
          <a:p>
            <a:r>
              <a:rPr lang="en-US" dirty="0">
                <a:latin typeface="Times New Roman" panose="02020603050405020304" pitchFamily="18" charset="0"/>
                <a:cs typeface="Times New Roman" panose="02020603050405020304" pitchFamily="18" charset="0"/>
              </a:rPr>
              <a:t>Using command line mode, the interpreter reads the code from the file and executes it.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6891211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109" y="180109"/>
            <a:ext cx="11748655" cy="706581"/>
          </a:xfrm>
        </p:spPr>
        <p:txBody>
          <a:bodyPr>
            <a:normAutofit fontScale="90000"/>
          </a:bodyPr>
          <a:lstStyle/>
          <a:p>
            <a:r>
              <a:rPr lang="en-US" dirty="0">
                <a:latin typeface="Times New Roman" panose="02020603050405020304" pitchFamily="18" charset="0"/>
                <a:cs typeface="Times New Roman" panose="02020603050405020304" pitchFamily="18" charset="0"/>
              </a:rPr>
              <a:t>Exception Handling Using try and multiple except Clauses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80109" y="1094509"/>
            <a:ext cx="11748655" cy="5569526"/>
          </a:xfrm>
        </p:spPr>
        <p:txBody>
          <a:bodyPr/>
          <a:lstStyle/>
          <a:p>
            <a:pPr marL="0" indent="0">
              <a:buNone/>
            </a:pPr>
            <a:r>
              <a:rPr lang="en-US" dirty="0">
                <a:latin typeface="Times New Roman" panose="02020603050405020304" pitchFamily="18" charset="0"/>
                <a:cs typeface="Times New Roman" panose="02020603050405020304" pitchFamily="18" charset="0"/>
              </a:rPr>
              <a:t>We can handle different types of exceptions using multiple except clauses</a:t>
            </a:r>
          </a:p>
        </p:txBody>
      </p:sp>
      <p:graphicFrame>
        <p:nvGraphicFramePr>
          <p:cNvPr id="4" name="Table 3"/>
          <p:cNvGraphicFramePr>
            <a:graphicFrameLocks noGrp="1"/>
          </p:cNvGraphicFramePr>
          <p:nvPr>
            <p:extLst>
              <p:ext uri="{D42A27DB-BD31-4B8C-83A1-F6EECF244321}">
                <p14:modId xmlns:p14="http://schemas.microsoft.com/office/powerpoint/2010/main" val="1910410462"/>
              </p:ext>
            </p:extLst>
          </p:nvPr>
        </p:nvGraphicFramePr>
        <p:xfrm>
          <a:off x="180108" y="1856508"/>
          <a:ext cx="11748656" cy="4807527"/>
        </p:xfrm>
        <a:graphic>
          <a:graphicData uri="http://schemas.openxmlformats.org/drawingml/2006/table">
            <a:tbl>
              <a:tblPr firstRow="1" bandRow="1">
                <a:tableStyleId>{5940675A-B579-460E-94D1-54222C63F5DA}</a:tableStyleId>
              </a:tblPr>
              <a:tblGrid>
                <a:gridCol w="5874328">
                  <a:extLst>
                    <a:ext uri="{9D8B030D-6E8A-4147-A177-3AD203B41FA5}">
                      <a16:colId xmlns:a16="http://schemas.microsoft.com/office/drawing/2014/main" val="525838373"/>
                    </a:ext>
                  </a:extLst>
                </a:gridCol>
                <a:gridCol w="5874328">
                  <a:extLst>
                    <a:ext uri="{9D8B030D-6E8A-4147-A177-3AD203B41FA5}">
                      <a16:colId xmlns:a16="http://schemas.microsoft.com/office/drawing/2014/main" val="418040896"/>
                    </a:ext>
                  </a:extLst>
                </a:gridCol>
              </a:tblGrid>
              <a:tr h="1007501">
                <a:tc>
                  <a:txBody>
                    <a:bodyPr/>
                    <a:lstStyle/>
                    <a:p>
                      <a:r>
                        <a:rPr lang="en-US" sz="2800" dirty="0">
                          <a:latin typeface="Times New Roman" panose="02020603050405020304" pitchFamily="18" charset="0"/>
                          <a:cs typeface="Times New Roman" panose="02020603050405020304" pitchFamily="18" charset="0"/>
                        </a:rPr>
                        <a:t>Syntax</a:t>
                      </a:r>
                      <a:endParaRPr lang="en-IN" sz="2800" dirty="0">
                        <a:latin typeface="Times New Roman" panose="02020603050405020304" pitchFamily="18" charset="0"/>
                        <a:cs typeface="Times New Roman" panose="02020603050405020304" pitchFamily="18" charset="0"/>
                      </a:endParaRPr>
                    </a:p>
                  </a:txBody>
                  <a:tcPr/>
                </a:tc>
                <a:tc>
                  <a:txBody>
                    <a:bodyPr/>
                    <a:lstStyle/>
                    <a:p>
                      <a:r>
                        <a:rPr lang="en-US" sz="2800" dirty="0">
                          <a:latin typeface="Times New Roman" panose="02020603050405020304" pitchFamily="18" charset="0"/>
                          <a:cs typeface="Times New Roman" panose="02020603050405020304" pitchFamily="18" charset="0"/>
                        </a:rPr>
                        <a:t>Example</a:t>
                      </a:r>
                      <a:endParaRPr lang="en-IN" sz="2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444873350"/>
                  </a:ext>
                </a:extLst>
              </a:tr>
              <a:tr h="3800026">
                <a:tc>
                  <a:txBody>
                    <a:bodyPr/>
                    <a:lstStyle/>
                    <a:p>
                      <a:r>
                        <a:rPr lang="en-US" sz="2800" dirty="0">
                          <a:latin typeface="Times New Roman" panose="02020603050405020304" pitchFamily="18" charset="0"/>
                          <a:cs typeface="Times New Roman" panose="02020603050405020304" pitchFamily="18" charset="0"/>
                        </a:rPr>
                        <a:t>try:</a:t>
                      </a:r>
                    </a:p>
                    <a:p>
                      <a:r>
                        <a:rPr lang="en-US" sz="2800" dirty="0">
                          <a:latin typeface="Times New Roman" panose="02020603050405020304" pitchFamily="18" charset="0"/>
                          <a:cs typeface="Times New Roman" panose="02020603050405020304" pitchFamily="18" charset="0"/>
                        </a:rPr>
                        <a:t>      #code that may raise an exception</a:t>
                      </a:r>
                    </a:p>
                    <a:p>
                      <a:r>
                        <a:rPr lang="en-US" sz="2800" dirty="0">
                          <a:latin typeface="Times New Roman" panose="02020603050405020304" pitchFamily="18" charset="0"/>
                          <a:cs typeface="Times New Roman" panose="02020603050405020304" pitchFamily="18" charset="0"/>
                        </a:rPr>
                        <a:t>except </a:t>
                      </a:r>
                      <a:r>
                        <a:rPr lang="en-US" sz="2800" dirty="0" err="1">
                          <a:latin typeface="Times New Roman" panose="02020603050405020304" pitchFamily="18" charset="0"/>
                          <a:cs typeface="Times New Roman" panose="02020603050405020304" pitchFamily="18" charset="0"/>
                        </a:rPr>
                        <a:t>ExceptionType</a:t>
                      </a:r>
                      <a:r>
                        <a:rPr lang="en-US" sz="2800" dirty="0">
                          <a:latin typeface="Times New Roman" panose="02020603050405020304" pitchFamily="18" charset="0"/>
                          <a:cs typeface="Times New Roman" panose="02020603050405020304" pitchFamily="18" charset="0"/>
                        </a:rPr>
                        <a:t>:</a:t>
                      </a:r>
                    </a:p>
                    <a:p>
                      <a:r>
                        <a:rPr lang="en-US" sz="2800" dirty="0">
                          <a:latin typeface="Times New Roman" panose="02020603050405020304" pitchFamily="18" charset="0"/>
                          <a:cs typeface="Times New Roman" panose="02020603050405020304" pitchFamily="18" charset="0"/>
                        </a:rPr>
                        <a:t>      #code to handle the Exception1</a:t>
                      </a:r>
                    </a:p>
                    <a:p>
                      <a:r>
                        <a:rPr lang="en-US" sz="2800" dirty="0">
                          <a:latin typeface="Times New Roman" panose="02020603050405020304" pitchFamily="18" charset="0"/>
                          <a:cs typeface="Times New Roman" panose="02020603050405020304" pitchFamily="18" charset="0"/>
                        </a:rPr>
                        <a:t>except </a:t>
                      </a:r>
                      <a:r>
                        <a:rPr lang="en-US" sz="2800" dirty="0" err="1">
                          <a:latin typeface="Times New Roman" panose="02020603050405020304" pitchFamily="18" charset="0"/>
                          <a:cs typeface="Times New Roman" panose="02020603050405020304" pitchFamily="18" charset="0"/>
                        </a:rPr>
                        <a:t>ExceptionType</a:t>
                      </a:r>
                      <a:r>
                        <a:rPr lang="en-US" sz="2800" dirty="0">
                          <a:latin typeface="Times New Roman" panose="02020603050405020304" pitchFamily="18" charset="0"/>
                          <a:cs typeface="Times New Roman" panose="02020603050405020304" pitchFamily="18" charset="0"/>
                        </a:rPr>
                        <a:t>:</a:t>
                      </a:r>
                    </a:p>
                    <a:p>
                      <a:r>
                        <a:rPr lang="en-US" sz="2800" dirty="0">
                          <a:latin typeface="Times New Roman" panose="02020603050405020304" pitchFamily="18" charset="0"/>
                          <a:cs typeface="Times New Roman" panose="02020603050405020304" pitchFamily="18" charset="0"/>
                        </a:rPr>
                        <a:t>      #code to handle the Exception2</a:t>
                      </a:r>
                      <a:endParaRPr lang="en-IN" sz="2800" dirty="0">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a:txBody>
                  <a:tcPr/>
                </a:tc>
                <a:tc>
                  <a:txBody>
                    <a:bodyPr/>
                    <a:lstStyle/>
                    <a:p>
                      <a:r>
                        <a:rPr lang="en-US" sz="2400" dirty="0">
                          <a:latin typeface="Times New Roman" panose="02020603050405020304" pitchFamily="18" charset="0"/>
                          <a:cs typeface="Times New Roman" panose="02020603050405020304" pitchFamily="18" charset="0"/>
                        </a:rPr>
                        <a:t>try:</a:t>
                      </a:r>
                    </a:p>
                    <a:p>
                      <a:r>
                        <a:rPr lang="en-US" sz="2400">
                          <a:latin typeface="Times New Roman" panose="02020603050405020304" pitchFamily="18" charset="0"/>
                          <a:cs typeface="Times New Roman" panose="02020603050405020304" pitchFamily="18" charset="0"/>
                        </a:rPr>
                        <a:t>     list=[</a:t>
                      </a:r>
                      <a:r>
                        <a:rPr lang="en-US" sz="2400" dirty="0">
                          <a:latin typeface="Times New Roman" panose="02020603050405020304" pitchFamily="18" charset="0"/>
                          <a:cs typeface="Times New Roman" panose="02020603050405020304" pitchFamily="18" charset="0"/>
                        </a:rPr>
                        <a:t>1,2,3,0]</a:t>
                      </a:r>
                    </a:p>
                    <a:p>
                      <a:r>
                        <a:rPr lang="en-US" sz="2400" baseline="0">
                          <a:latin typeface="Times New Roman" panose="02020603050405020304" pitchFamily="18" charset="0"/>
                          <a:cs typeface="Times New Roman" panose="02020603050405020304" pitchFamily="18" charset="0"/>
                        </a:rPr>
                        <a:t>     print(list[10</a:t>
                      </a:r>
                      <a:r>
                        <a:rPr lang="en-US" sz="2400" baseline="0" dirty="0">
                          <a:latin typeface="Times New Roman" panose="02020603050405020304" pitchFamily="18" charset="0"/>
                          <a:cs typeface="Times New Roman" panose="02020603050405020304" pitchFamily="18" charset="0"/>
                        </a:rPr>
                        <a:t>])</a:t>
                      </a:r>
                    </a:p>
                    <a:p>
                      <a:r>
                        <a:rPr lang="en-US" sz="2400" baseline="0">
                          <a:latin typeface="Times New Roman" panose="02020603050405020304" pitchFamily="18" charset="0"/>
                          <a:cs typeface="Times New Roman" panose="02020603050405020304" pitchFamily="18" charset="0"/>
                        </a:rPr>
                        <a:t>     print(list[3]/list[2</a:t>
                      </a:r>
                      <a:r>
                        <a:rPr lang="en-US" sz="2400" baseline="0" dirty="0">
                          <a:latin typeface="Times New Roman" panose="02020603050405020304" pitchFamily="18" charset="0"/>
                          <a:cs typeface="Times New Roman" panose="02020603050405020304" pitchFamily="18" charset="0"/>
                        </a:rPr>
                        <a:t>])</a:t>
                      </a:r>
                    </a:p>
                    <a:p>
                      <a:r>
                        <a:rPr lang="en-US" sz="2400" baseline="0" dirty="0">
                          <a:latin typeface="Times New Roman" panose="02020603050405020304" pitchFamily="18" charset="0"/>
                          <a:cs typeface="Times New Roman" panose="02020603050405020304" pitchFamily="18" charset="0"/>
                        </a:rPr>
                        <a:t>except </a:t>
                      </a:r>
                      <a:r>
                        <a:rPr lang="en-US" sz="2400" baseline="0" dirty="0" err="1">
                          <a:latin typeface="Times New Roman" panose="02020603050405020304" pitchFamily="18" charset="0"/>
                          <a:cs typeface="Times New Roman" panose="02020603050405020304" pitchFamily="18" charset="0"/>
                        </a:rPr>
                        <a:t>IndexError</a:t>
                      </a:r>
                      <a:r>
                        <a:rPr lang="en-US" sz="2400" baseline="0" dirty="0">
                          <a:latin typeface="Times New Roman" panose="02020603050405020304" pitchFamily="18" charset="0"/>
                          <a:cs typeface="Times New Roman" panose="02020603050405020304" pitchFamily="18" charset="0"/>
                        </a:rPr>
                        <a:t>:</a:t>
                      </a:r>
                    </a:p>
                    <a:p>
                      <a:r>
                        <a:rPr lang="en-US" sz="2400" baseline="0" dirty="0">
                          <a:latin typeface="Times New Roman" panose="02020603050405020304" pitchFamily="18" charset="0"/>
                          <a:cs typeface="Times New Roman" panose="02020603050405020304" pitchFamily="18" charset="0"/>
                        </a:rPr>
                        <a:t>     print(“The index is not in </a:t>
                      </a:r>
                      <a:r>
                        <a:rPr lang="en-US" sz="2400" baseline="0">
                          <a:latin typeface="Times New Roman" panose="02020603050405020304" pitchFamily="18" charset="0"/>
                          <a:cs typeface="Times New Roman" panose="02020603050405020304" pitchFamily="18" charset="0"/>
                        </a:rPr>
                        <a:t>the list”)</a:t>
                      </a:r>
                      <a:endParaRPr lang="en-US" sz="2400" baseline="0" dirty="0">
                        <a:latin typeface="Times New Roman" panose="02020603050405020304" pitchFamily="18" charset="0"/>
                        <a:cs typeface="Times New Roman" panose="02020603050405020304" pitchFamily="18" charset="0"/>
                      </a:endParaRPr>
                    </a:p>
                    <a:p>
                      <a:r>
                        <a:rPr lang="en-US" sz="2400" baseline="0" dirty="0">
                          <a:latin typeface="Times New Roman" panose="02020603050405020304" pitchFamily="18" charset="0"/>
                          <a:cs typeface="Times New Roman" panose="02020603050405020304" pitchFamily="18" charset="0"/>
                        </a:rPr>
                        <a:t>except </a:t>
                      </a:r>
                      <a:r>
                        <a:rPr lang="en-US" sz="2400" baseline="0" dirty="0" err="1">
                          <a:latin typeface="Times New Roman" panose="02020603050405020304" pitchFamily="18" charset="0"/>
                          <a:cs typeface="Times New Roman" panose="02020603050405020304" pitchFamily="18" charset="0"/>
                        </a:rPr>
                        <a:t>ZeroDivisionError</a:t>
                      </a:r>
                      <a:r>
                        <a:rPr lang="en-US" sz="2400" baseline="0" dirty="0">
                          <a:latin typeface="Times New Roman" panose="02020603050405020304" pitchFamily="18" charset="0"/>
                          <a:cs typeface="Times New Roman" panose="02020603050405020304" pitchFamily="18" charset="0"/>
                        </a:rPr>
                        <a:t>:</a:t>
                      </a:r>
                    </a:p>
                    <a:p>
                      <a:r>
                        <a:rPr lang="en-US" sz="2400" baseline="0" dirty="0">
                          <a:latin typeface="Times New Roman" panose="02020603050405020304" pitchFamily="18" charset="0"/>
                          <a:cs typeface="Times New Roman" panose="02020603050405020304" pitchFamily="18" charset="0"/>
                        </a:rPr>
                        <a:t>     print(“You can not divide a value with 0”)</a:t>
                      </a:r>
                      <a:endParaRPr lang="en-IN"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30980437"/>
                  </a:ext>
                </a:extLst>
              </a:tr>
            </a:tbl>
          </a:graphicData>
        </a:graphic>
      </p:graphicFrame>
    </p:spTree>
    <p:extLst>
      <p:ext uri="{BB962C8B-B14F-4D97-AF65-F5344CB8AC3E}">
        <p14:creationId xmlns:p14="http://schemas.microsoft.com/office/powerpoint/2010/main" val="313971137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109" y="180109"/>
            <a:ext cx="11748655" cy="706581"/>
          </a:xfrm>
        </p:spPr>
        <p:txBody>
          <a:bodyPr>
            <a:normAutofit/>
          </a:bodyPr>
          <a:lstStyle/>
          <a:p>
            <a:r>
              <a:rPr lang="en-US" dirty="0">
                <a:latin typeface="Times New Roman" panose="02020603050405020304" pitchFamily="18" charset="0"/>
                <a:cs typeface="Times New Roman" panose="02020603050405020304" pitchFamily="18" charset="0"/>
              </a:rPr>
              <a:t>Exception Handling Using try/except/else</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80109" y="1094509"/>
            <a:ext cx="11748655" cy="5569526"/>
          </a:xfrm>
        </p:spPr>
        <p:txBody>
          <a:bodyPr/>
          <a:lstStyle/>
          <a:p>
            <a:pPr marL="0" indent="0">
              <a:buNone/>
            </a:pPr>
            <a:r>
              <a:rPr lang="en-US" dirty="0">
                <a:latin typeface="Times New Roman" panose="02020603050405020304" pitchFamily="18" charset="0"/>
                <a:cs typeface="Times New Roman" panose="02020603050405020304" pitchFamily="18" charset="0"/>
              </a:rPr>
              <a:t>Here try block contains code that may raise an exception ,except block contains      code to handle the Exception and else block contains code to execute no Exception</a:t>
            </a:r>
          </a:p>
          <a:p>
            <a:pPr marL="0" indent="0">
              <a:buNone/>
            </a:pPr>
            <a:endParaRPr lang="en-US" dirty="0">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865478178"/>
              </p:ext>
            </p:extLst>
          </p:nvPr>
        </p:nvGraphicFramePr>
        <p:xfrm>
          <a:off x="180108" y="2382983"/>
          <a:ext cx="11748656" cy="4281052"/>
        </p:xfrm>
        <a:graphic>
          <a:graphicData uri="http://schemas.openxmlformats.org/drawingml/2006/table">
            <a:tbl>
              <a:tblPr firstRow="1" bandRow="1">
                <a:tableStyleId>{5940675A-B579-460E-94D1-54222C63F5DA}</a:tableStyleId>
              </a:tblPr>
              <a:tblGrid>
                <a:gridCol w="5874328">
                  <a:extLst>
                    <a:ext uri="{9D8B030D-6E8A-4147-A177-3AD203B41FA5}">
                      <a16:colId xmlns:a16="http://schemas.microsoft.com/office/drawing/2014/main" val="525838373"/>
                    </a:ext>
                  </a:extLst>
                </a:gridCol>
                <a:gridCol w="5874328">
                  <a:extLst>
                    <a:ext uri="{9D8B030D-6E8A-4147-A177-3AD203B41FA5}">
                      <a16:colId xmlns:a16="http://schemas.microsoft.com/office/drawing/2014/main" val="418040896"/>
                    </a:ext>
                  </a:extLst>
                </a:gridCol>
              </a:tblGrid>
              <a:tr h="897169">
                <a:tc>
                  <a:txBody>
                    <a:bodyPr/>
                    <a:lstStyle/>
                    <a:p>
                      <a:r>
                        <a:rPr lang="en-US" sz="2800" dirty="0">
                          <a:latin typeface="Times New Roman" panose="02020603050405020304" pitchFamily="18" charset="0"/>
                          <a:cs typeface="Times New Roman" panose="02020603050405020304" pitchFamily="18" charset="0"/>
                        </a:rPr>
                        <a:t>Syntax</a:t>
                      </a:r>
                      <a:endParaRPr lang="en-IN" sz="2800" dirty="0">
                        <a:latin typeface="Times New Roman" panose="02020603050405020304" pitchFamily="18" charset="0"/>
                        <a:cs typeface="Times New Roman" panose="02020603050405020304" pitchFamily="18" charset="0"/>
                      </a:endParaRPr>
                    </a:p>
                  </a:txBody>
                  <a:tcPr/>
                </a:tc>
                <a:tc>
                  <a:txBody>
                    <a:bodyPr/>
                    <a:lstStyle/>
                    <a:p>
                      <a:r>
                        <a:rPr lang="en-US" sz="2800" dirty="0">
                          <a:latin typeface="Times New Roman" panose="02020603050405020304" pitchFamily="18" charset="0"/>
                          <a:cs typeface="Times New Roman" panose="02020603050405020304" pitchFamily="18" charset="0"/>
                        </a:rPr>
                        <a:t>Example</a:t>
                      </a:r>
                      <a:endParaRPr lang="en-IN" sz="2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444873350"/>
                  </a:ext>
                </a:extLst>
              </a:tr>
              <a:tr h="3383883">
                <a:tc>
                  <a:txBody>
                    <a:bodyPr/>
                    <a:lstStyle/>
                    <a:p>
                      <a:r>
                        <a:rPr lang="en-US" sz="2800" dirty="0">
                          <a:latin typeface="Times New Roman" panose="02020603050405020304" pitchFamily="18" charset="0"/>
                          <a:cs typeface="Times New Roman" panose="02020603050405020304" pitchFamily="18" charset="0"/>
                        </a:rPr>
                        <a:t>try:</a:t>
                      </a:r>
                    </a:p>
                    <a:p>
                      <a:r>
                        <a:rPr lang="en-US" sz="2800" dirty="0">
                          <a:latin typeface="Times New Roman" panose="02020603050405020304" pitchFamily="18" charset="0"/>
                          <a:cs typeface="Times New Roman" panose="02020603050405020304" pitchFamily="18" charset="0"/>
                        </a:rPr>
                        <a:t>      #code that may raise an exception</a:t>
                      </a:r>
                    </a:p>
                    <a:p>
                      <a:r>
                        <a:rPr lang="en-US" sz="2800" dirty="0">
                          <a:latin typeface="Times New Roman" panose="02020603050405020304" pitchFamily="18" charset="0"/>
                          <a:cs typeface="Times New Roman" panose="02020603050405020304" pitchFamily="18" charset="0"/>
                        </a:rPr>
                        <a:t>except </a:t>
                      </a:r>
                      <a:r>
                        <a:rPr lang="en-US" sz="2800" dirty="0" err="1">
                          <a:latin typeface="Times New Roman" panose="02020603050405020304" pitchFamily="18" charset="0"/>
                          <a:cs typeface="Times New Roman" panose="02020603050405020304" pitchFamily="18" charset="0"/>
                        </a:rPr>
                        <a:t>ExceptionType</a:t>
                      </a:r>
                      <a:r>
                        <a:rPr lang="en-US" sz="2800" dirty="0">
                          <a:latin typeface="Times New Roman" panose="02020603050405020304" pitchFamily="18" charset="0"/>
                          <a:cs typeface="Times New Roman" panose="02020603050405020304" pitchFamily="18" charset="0"/>
                        </a:rPr>
                        <a:t>:</a:t>
                      </a:r>
                    </a:p>
                    <a:p>
                      <a:r>
                        <a:rPr lang="en-US" sz="2800" dirty="0">
                          <a:latin typeface="Times New Roman" panose="02020603050405020304" pitchFamily="18" charset="0"/>
                          <a:cs typeface="Times New Roman" panose="02020603050405020304" pitchFamily="18" charset="0"/>
                        </a:rPr>
                        <a:t>      #code to handle the Exception</a:t>
                      </a:r>
                    </a:p>
                    <a:p>
                      <a:r>
                        <a:rPr lang="en-US" sz="2800" dirty="0">
                          <a:latin typeface="Times New Roman" panose="02020603050405020304" pitchFamily="18" charset="0"/>
                          <a:cs typeface="Times New Roman" panose="02020603050405020304" pitchFamily="18" charset="0"/>
                        </a:rPr>
                        <a:t>else:</a:t>
                      </a:r>
                    </a:p>
                    <a:p>
                      <a:r>
                        <a:rPr lang="en-US" sz="2800" dirty="0">
                          <a:latin typeface="Times New Roman" panose="02020603050405020304" pitchFamily="18" charset="0"/>
                          <a:cs typeface="Times New Roman" panose="02020603050405020304" pitchFamily="18" charset="0"/>
                        </a:rPr>
                        <a:t>      #code to execute</a:t>
                      </a:r>
                      <a:r>
                        <a:rPr lang="en-US" sz="2800" baseline="0" dirty="0">
                          <a:latin typeface="Times New Roman" panose="02020603050405020304" pitchFamily="18" charset="0"/>
                          <a:cs typeface="Times New Roman" panose="02020603050405020304" pitchFamily="18" charset="0"/>
                        </a:rPr>
                        <a:t> no Exception</a:t>
                      </a:r>
                      <a:endParaRPr lang="en-IN" sz="2800" dirty="0">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a:txBody>
                  <a:tcPr/>
                </a:tc>
                <a:tc>
                  <a:txBody>
                    <a:bodyPr/>
                    <a:lstStyle/>
                    <a:p>
                      <a:r>
                        <a:rPr lang="en-US" sz="2400" dirty="0">
                          <a:latin typeface="Times New Roman" panose="02020603050405020304" pitchFamily="18" charset="0"/>
                          <a:cs typeface="Times New Roman" panose="02020603050405020304" pitchFamily="18" charset="0"/>
                        </a:rPr>
                        <a:t>try:</a:t>
                      </a:r>
                    </a:p>
                    <a:p>
                      <a:r>
                        <a:rPr lang="en-US" sz="2400">
                          <a:latin typeface="Times New Roman" panose="02020603050405020304" pitchFamily="18" charset="0"/>
                          <a:cs typeface="Times New Roman" panose="02020603050405020304" pitchFamily="18" charset="0"/>
                        </a:rPr>
                        <a:t>     list=[</a:t>
                      </a:r>
                      <a:r>
                        <a:rPr lang="en-US" sz="2400" dirty="0">
                          <a:latin typeface="Times New Roman" panose="02020603050405020304" pitchFamily="18" charset="0"/>
                          <a:cs typeface="Times New Roman" panose="02020603050405020304" pitchFamily="18" charset="0"/>
                        </a:rPr>
                        <a:t>1,2,3,0]</a:t>
                      </a:r>
                      <a:endParaRPr lang="en-US" sz="2400" baseline="0" dirty="0">
                        <a:latin typeface="Times New Roman" panose="02020603050405020304" pitchFamily="18" charset="0"/>
                        <a:cs typeface="Times New Roman" panose="02020603050405020304" pitchFamily="18" charset="0"/>
                      </a:endParaRPr>
                    </a:p>
                    <a:p>
                      <a:r>
                        <a:rPr lang="en-US" sz="2400" baseline="0" dirty="0">
                          <a:latin typeface="Times New Roman" panose="02020603050405020304" pitchFamily="18" charset="0"/>
                          <a:cs typeface="Times New Roman" panose="02020603050405020304" pitchFamily="18" charset="0"/>
                        </a:rPr>
                        <a:t>except </a:t>
                      </a:r>
                      <a:r>
                        <a:rPr lang="en-US" sz="2400" baseline="0" dirty="0" err="1">
                          <a:latin typeface="Times New Roman" panose="02020603050405020304" pitchFamily="18" charset="0"/>
                          <a:cs typeface="Times New Roman" panose="02020603050405020304" pitchFamily="18" charset="0"/>
                        </a:rPr>
                        <a:t>IndexError</a:t>
                      </a:r>
                      <a:r>
                        <a:rPr lang="en-US" sz="2400" baseline="0" dirty="0">
                          <a:latin typeface="Times New Roman" panose="02020603050405020304" pitchFamily="18" charset="0"/>
                          <a:cs typeface="Times New Roman" panose="02020603050405020304" pitchFamily="18" charset="0"/>
                        </a:rPr>
                        <a:t>:</a:t>
                      </a:r>
                    </a:p>
                    <a:p>
                      <a:r>
                        <a:rPr lang="en-US" sz="2400" baseline="0" dirty="0">
                          <a:latin typeface="Times New Roman" panose="02020603050405020304" pitchFamily="18" charset="0"/>
                          <a:cs typeface="Times New Roman" panose="02020603050405020304" pitchFamily="18" charset="0"/>
                        </a:rPr>
                        <a:t>     print(“The index is not in </a:t>
                      </a:r>
                      <a:r>
                        <a:rPr lang="en-US" sz="2400" baseline="0">
                          <a:latin typeface="Times New Roman" panose="02020603050405020304" pitchFamily="18" charset="0"/>
                          <a:cs typeface="Times New Roman" panose="02020603050405020304" pitchFamily="18" charset="0"/>
                        </a:rPr>
                        <a:t>the list”)</a:t>
                      </a:r>
                      <a:endParaRPr lang="en-US" sz="2400" baseline="0" dirty="0">
                        <a:latin typeface="Times New Roman" panose="02020603050405020304" pitchFamily="18" charset="0"/>
                        <a:cs typeface="Times New Roman" panose="02020603050405020304" pitchFamily="18" charset="0"/>
                      </a:endParaRPr>
                    </a:p>
                    <a:p>
                      <a:r>
                        <a:rPr lang="en-US" sz="2400" baseline="0" dirty="0">
                          <a:latin typeface="Times New Roman" panose="02020603050405020304" pitchFamily="18" charset="0"/>
                          <a:cs typeface="Times New Roman" panose="02020603050405020304" pitchFamily="18" charset="0"/>
                        </a:rPr>
                        <a:t>else:</a:t>
                      </a:r>
                    </a:p>
                    <a:p>
                      <a:r>
                        <a:rPr lang="en-US" sz="2400" baseline="0">
                          <a:latin typeface="Times New Roman" panose="02020603050405020304" pitchFamily="18" charset="0"/>
                          <a:cs typeface="Times New Roman" panose="02020603050405020304" pitchFamily="18" charset="0"/>
                        </a:rPr>
                        <a:t>     print(list[0</a:t>
                      </a:r>
                      <a:r>
                        <a:rPr lang="en-US" sz="2400" baseline="0" dirty="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30980437"/>
                  </a:ext>
                </a:extLst>
              </a:tr>
            </a:tbl>
          </a:graphicData>
        </a:graphic>
      </p:graphicFrame>
    </p:spTree>
    <p:extLst>
      <p:ext uri="{BB962C8B-B14F-4D97-AF65-F5344CB8AC3E}">
        <p14:creationId xmlns:p14="http://schemas.microsoft.com/office/powerpoint/2010/main" val="116793577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109" y="180109"/>
            <a:ext cx="11748655" cy="706581"/>
          </a:xfrm>
        </p:spPr>
        <p:txBody>
          <a:bodyPr>
            <a:normAutofit/>
          </a:bodyPr>
          <a:lstStyle/>
          <a:p>
            <a:r>
              <a:rPr lang="en-US" dirty="0">
                <a:latin typeface="Times New Roman" panose="02020603050405020304" pitchFamily="18" charset="0"/>
                <a:cs typeface="Times New Roman" panose="02020603050405020304" pitchFamily="18" charset="0"/>
              </a:rPr>
              <a:t>Exception Handling Using try/except/else/finally</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80109" y="886690"/>
            <a:ext cx="11748655" cy="5777345"/>
          </a:xfrm>
        </p:spPr>
        <p:txBody>
          <a:bodyPr/>
          <a:lstStyle/>
          <a:p>
            <a:pPr marL="0" indent="0">
              <a:buNone/>
            </a:pPr>
            <a:r>
              <a:rPr lang="en-US" dirty="0">
                <a:latin typeface="Times New Roman" panose="02020603050405020304" pitchFamily="18" charset="0"/>
                <a:cs typeface="Times New Roman" panose="02020603050405020304" pitchFamily="18" charset="0"/>
              </a:rPr>
              <a:t>Here try block contains code that may raise an exception ,except block contains      code to handle the Exception ,else block contains code to execute no Exception and finally contains code that is always executed. </a:t>
            </a:r>
          </a:p>
          <a:p>
            <a:pPr marL="0" indent="0">
              <a:buNone/>
            </a:pPr>
            <a:endParaRPr lang="en-US" dirty="0">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856402432"/>
              </p:ext>
            </p:extLst>
          </p:nvPr>
        </p:nvGraphicFramePr>
        <p:xfrm>
          <a:off x="180108" y="2147455"/>
          <a:ext cx="11748656" cy="4554853"/>
        </p:xfrm>
        <a:graphic>
          <a:graphicData uri="http://schemas.openxmlformats.org/drawingml/2006/table">
            <a:tbl>
              <a:tblPr firstRow="1" bandRow="1">
                <a:tableStyleId>{5940675A-B579-460E-94D1-54222C63F5DA}</a:tableStyleId>
              </a:tblPr>
              <a:tblGrid>
                <a:gridCol w="5874328">
                  <a:extLst>
                    <a:ext uri="{9D8B030D-6E8A-4147-A177-3AD203B41FA5}">
                      <a16:colId xmlns:a16="http://schemas.microsoft.com/office/drawing/2014/main" val="525838373"/>
                    </a:ext>
                  </a:extLst>
                </a:gridCol>
                <a:gridCol w="5874328">
                  <a:extLst>
                    <a:ext uri="{9D8B030D-6E8A-4147-A177-3AD203B41FA5}">
                      <a16:colId xmlns:a16="http://schemas.microsoft.com/office/drawing/2014/main" val="418040896"/>
                    </a:ext>
                  </a:extLst>
                </a:gridCol>
              </a:tblGrid>
              <a:tr h="479887">
                <a:tc>
                  <a:txBody>
                    <a:bodyPr/>
                    <a:lstStyle/>
                    <a:p>
                      <a:r>
                        <a:rPr lang="en-US" sz="2800" dirty="0">
                          <a:latin typeface="Times New Roman" panose="02020603050405020304" pitchFamily="18" charset="0"/>
                          <a:cs typeface="Times New Roman" panose="02020603050405020304" pitchFamily="18" charset="0"/>
                        </a:rPr>
                        <a:t>Syntax</a:t>
                      </a:r>
                      <a:endParaRPr lang="en-IN" sz="2800" dirty="0">
                        <a:latin typeface="Times New Roman" panose="02020603050405020304" pitchFamily="18" charset="0"/>
                        <a:cs typeface="Times New Roman" panose="02020603050405020304" pitchFamily="18" charset="0"/>
                      </a:endParaRPr>
                    </a:p>
                  </a:txBody>
                  <a:tcPr/>
                </a:tc>
                <a:tc>
                  <a:txBody>
                    <a:bodyPr/>
                    <a:lstStyle/>
                    <a:p>
                      <a:r>
                        <a:rPr lang="en-US" sz="2800" dirty="0">
                          <a:latin typeface="Times New Roman" panose="02020603050405020304" pitchFamily="18" charset="0"/>
                          <a:cs typeface="Times New Roman" panose="02020603050405020304" pitchFamily="18" charset="0"/>
                        </a:rPr>
                        <a:t>Example</a:t>
                      </a:r>
                      <a:endParaRPr lang="en-IN" sz="2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444873350"/>
                  </a:ext>
                </a:extLst>
              </a:tr>
              <a:tr h="4036693">
                <a:tc>
                  <a:txBody>
                    <a:bodyPr/>
                    <a:lstStyle/>
                    <a:p>
                      <a:r>
                        <a:rPr lang="en-US" sz="2800" dirty="0">
                          <a:latin typeface="Times New Roman" panose="02020603050405020304" pitchFamily="18" charset="0"/>
                          <a:cs typeface="Times New Roman" panose="02020603050405020304" pitchFamily="18" charset="0"/>
                        </a:rPr>
                        <a:t>try:</a:t>
                      </a:r>
                    </a:p>
                    <a:p>
                      <a:r>
                        <a:rPr lang="en-US" sz="2800" dirty="0">
                          <a:latin typeface="Times New Roman" panose="02020603050405020304" pitchFamily="18" charset="0"/>
                          <a:cs typeface="Times New Roman" panose="02020603050405020304" pitchFamily="18" charset="0"/>
                        </a:rPr>
                        <a:t>      #code that may raise an exception</a:t>
                      </a:r>
                    </a:p>
                    <a:p>
                      <a:r>
                        <a:rPr lang="en-US" sz="2800" dirty="0">
                          <a:latin typeface="Times New Roman" panose="02020603050405020304" pitchFamily="18" charset="0"/>
                          <a:cs typeface="Times New Roman" panose="02020603050405020304" pitchFamily="18" charset="0"/>
                        </a:rPr>
                        <a:t>except </a:t>
                      </a:r>
                      <a:r>
                        <a:rPr lang="en-US" sz="2800" dirty="0" err="1">
                          <a:latin typeface="Times New Roman" panose="02020603050405020304" pitchFamily="18" charset="0"/>
                          <a:cs typeface="Times New Roman" panose="02020603050405020304" pitchFamily="18" charset="0"/>
                        </a:rPr>
                        <a:t>ExceptionType</a:t>
                      </a:r>
                      <a:r>
                        <a:rPr lang="en-US" sz="2800" dirty="0">
                          <a:latin typeface="Times New Roman" panose="02020603050405020304" pitchFamily="18" charset="0"/>
                          <a:cs typeface="Times New Roman" panose="02020603050405020304" pitchFamily="18" charset="0"/>
                        </a:rPr>
                        <a:t>:</a:t>
                      </a:r>
                    </a:p>
                    <a:p>
                      <a:r>
                        <a:rPr lang="en-US" sz="2800" dirty="0">
                          <a:latin typeface="Times New Roman" panose="02020603050405020304" pitchFamily="18" charset="0"/>
                          <a:cs typeface="Times New Roman" panose="02020603050405020304" pitchFamily="18" charset="0"/>
                        </a:rPr>
                        <a:t>      #code to handle the Exception</a:t>
                      </a:r>
                    </a:p>
                    <a:p>
                      <a:r>
                        <a:rPr lang="en-US" sz="2800" dirty="0">
                          <a:latin typeface="Times New Roman" panose="02020603050405020304" pitchFamily="18" charset="0"/>
                          <a:cs typeface="Times New Roman" panose="02020603050405020304" pitchFamily="18" charset="0"/>
                        </a:rPr>
                        <a:t>else:</a:t>
                      </a:r>
                    </a:p>
                    <a:p>
                      <a:r>
                        <a:rPr lang="en-US" sz="2800" dirty="0">
                          <a:latin typeface="Times New Roman" panose="02020603050405020304" pitchFamily="18" charset="0"/>
                          <a:cs typeface="Times New Roman" panose="02020603050405020304" pitchFamily="18" charset="0"/>
                        </a:rPr>
                        <a:t>      #code to execute</a:t>
                      </a:r>
                      <a:r>
                        <a:rPr lang="en-US" sz="2800" baseline="0" dirty="0">
                          <a:latin typeface="Times New Roman" panose="02020603050405020304" pitchFamily="18" charset="0"/>
                          <a:cs typeface="Times New Roman" panose="02020603050405020304" pitchFamily="18" charset="0"/>
                        </a:rPr>
                        <a:t> no Exception</a:t>
                      </a:r>
                    </a:p>
                    <a:p>
                      <a:r>
                        <a:rPr lang="en-US" sz="2800" baseline="0" dirty="0">
                          <a:latin typeface="Times New Roman" panose="02020603050405020304" pitchFamily="18" charset="0"/>
                          <a:cs typeface="Times New Roman" panose="02020603050405020304" pitchFamily="18" charset="0"/>
                        </a:rPr>
                        <a:t>finally:</a:t>
                      </a:r>
                    </a:p>
                    <a:p>
                      <a:r>
                        <a:rPr lang="en-US" sz="2800" baseline="0" dirty="0">
                          <a:latin typeface="Times New Roman" panose="02020603050405020304" pitchFamily="18" charset="0"/>
                          <a:cs typeface="Times New Roman" panose="02020603050405020304" pitchFamily="18" charset="0"/>
                        </a:rPr>
                        <a:t>       #code that always executed</a:t>
                      </a:r>
                    </a:p>
                  </a:txBody>
                  <a:tcPr/>
                </a:tc>
                <a:tc>
                  <a:txBody>
                    <a:bodyPr/>
                    <a:lstStyle/>
                    <a:p>
                      <a:r>
                        <a:rPr lang="en-US" sz="2400" dirty="0">
                          <a:latin typeface="Times New Roman" panose="02020603050405020304" pitchFamily="18" charset="0"/>
                          <a:cs typeface="Times New Roman" panose="02020603050405020304" pitchFamily="18" charset="0"/>
                        </a:rPr>
                        <a:t>try:</a:t>
                      </a:r>
                    </a:p>
                    <a:p>
                      <a:r>
                        <a:rPr lang="en-US" sz="2400">
                          <a:latin typeface="Times New Roman" panose="02020603050405020304" pitchFamily="18" charset="0"/>
                          <a:cs typeface="Times New Roman" panose="02020603050405020304" pitchFamily="18" charset="0"/>
                        </a:rPr>
                        <a:t>     list=[</a:t>
                      </a:r>
                      <a:r>
                        <a:rPr lang="en-US" sz="2400" dirty="0">
                          <a:latin typeface="Times New Roman" panose="02020603050405020304" pitchFamily="18" charset="0"/>
                          <a:cs typeface="Times New Roman" panose="02020603050405020304" pitchFamily="18" charset="0"/>
                        </a:rPr>
                        <a:t>1,2,3,0]</a:t>
                      </a:r>
                      <a:endParaRPr lang="en-US" sz="2400" baseline="0" dirty="0">
                        <a:latin typeface="Times New Roman" panose="02020603050405020304" pitchFamily="18" charset="0"/>
                        <a:cs typeface="Times New Roman" panose="02020603050405020304" pitchFamily="18" charset="0"/>
                      </a:endParaRPr>
                    </a:p>
                    <a:p>
                      <a:r>
                        <a:rPr lang="en-US" sz="2400" baseline="0" dirty="0">
                          <a:latin typeface="Times New Roman" panose="02020603050405020304" pitchFamily="18" charset="0"/>
                          <a:cs typeface="Times New Roman" panose="02020603050405020304" pitchFamily="18" charset="0"/>
                        </a:rPr>
                        <a:t>except </a:t>
                      </a:r>
                      <a:r>
                        <a:rPr lang="en-US" sz="2400" baseline="0" dirty="0" err="1">
                          <a:latin typeface="Times New Roman" panose="02020603050405020304" pitchFamily="18" charset="0"/>
                          <a:cs typeface="Times New Roman" panose="02020603050405020304" pitchFamily="18" charset="0"/>
                        </a:rPr>
                        <a:t>IndexError</a:t>
                      </a:r>
                      <a:r>
                        <a:rPr lang="en-US" sz="2400" baseline="0" dirty="0">
                          <a:latin typeface="Times New Roman" panose="02020603050405020304" pitchFamily="18" charset="0"/>
                          <a:cs typeface="Times New Roman" panose="02020603050405020304" pitchFamily="18" charset="0"/>
                        </a:rPr>
                        <a:t>:</a:t>
                      </a:r>
                    </a:p>
                    <a:p>
                      <a:r>
                        <a:rPr lang="en-US" sz="2400" baseline="0" dirty="0">
                          <a:latin typeface="Times New Roman" panose="02020603050405020304" pitchFamily="18" charset="0"/>
                          <a:cs typeface="Times New Roman" panose="02020603050405020304" pitchFamily="18" charset="0"/>
                        </a:rPr>
                        <a:t>     print(“The index is not in </a:t>
                      </a:r>
                      <a:r>
                        <a:rPr lang="en-US" sz="2400" baseline="0">
                          <a:latin typeface="Times New Roman" panose="02020603050405020304" pitchFamily="18" charset="0"/>
                          <a:cs typeface="Times New Roman" panose="02020603050405020304" pitchFamily="18" charset="0"/>
                        </a:rPr>
                        <a:t>the list”)</a:t>
                      </a:r>
                      <a:endParaRPr lang="en-US" sz="2400" baseline="0" dirty="0">
                        <a:latin typeface="Times New Roman" panose="02020603050405020304" pitchFamily="18" charset="0"/>
                        <a:cs typeface="Times New Roman" panose="02020603050405020304" pitchFamily="18" charset="0"/>
                      </a:endParaRPr>
                    </a:p>
                    <a:p>
                      <a:r>
                        <a:rPr lang="en-US" sz="2400" baseline="0" dirty="0">
                          <a:latin typeface="Times New Roman" panose="02020603050405020304" pitchFamily="18" charset="0"/>
                          <a:cs typeface="Times New Roman" panose="02020603050405020304" pitchFamily="18" charset="0"/>
                        </a:rPr>
                        <a:t>else:</a:t>
                      </a:r>
                    </a:p>
                    <a:p>
                      <a:r>
                        <a:rPr lang="en-US" sz="2400" baseline="0">
                          <a:latin typeface="Times New Roman" panose="02020603050405020304" pitchFamily="18" charset="0"/>
                          <a:cs typeface="Times New Roman" panose="02020603050405020304" pitchFamily="18" charset="0"/>
                        </a:rPr>
                        <a:t>     print(list[0</a:t>
                      </a:r>
                      <a:r>
                        <a:rPr lang="en-US" sz="2400" baseline="0" dirty="0">
                          <a:latin typeface="Times New Roman" panose="02020603050405020304" pitchFamily="18" charset="0"/>
                          <a:cs typeface="Times New Roman" panose="02020603050405020304" pitchFamily="18" charset="0"/>
                        </a:rPr>
                        <a:t>])</a:t>
                      </a:r>
                    </a:p>
                    <a:p>
                      <a:r>
                        <a:rPr lang="en-US" sz="2400" baseline="0" dirty="0">
                          <a:latin typeface="Times New Roman" panose="02020603050405020304" pitchFamily="18" charset="0"/>
                          <a:cs typeface="Times New Roman" panose="02020603050405020304" pitchFamily="18" charset="0"/>
                        </a:rPr>
                        <a:t>finally:</a:t>
                      </a:r>
                    </a:p>
                    <a:p>
                      <a:r>
                        <a:rPr lang="en-US" sz="2400" baseline="0" dirty="0">
                          <a:latin typeface="Times New Roman" panose="02020603050405020304" pitchFamily="18" charset="0"/>
                          <a:cs typeface="Times New Roman" panose="02020603050405020304" pitchFamily="18" charset="0"/>
                        </a:rPr>
                        <a:t>     print(“It is always executed”)</a:t>
                      </a:r>
                      <a:endParaRPr lang="en-IN"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30980437"/>
                  </a:ext>
                </a:extLst>
              </a:tr>
            </a:tbl>
          </a:graphicData>
        </a:graphic>
      </p:graphicFrame>
    </p:spTree>
    <p:extLst>
      <p:ext uri="{BB962C8B-B14F-4D97-AF65-F5344CB8AC3E}">
        <p14:creationId xmlns:p14="http://schemas.microsoft.com/office/powerpoint/2010/main" val="218889231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109" y="180109"/>
            <a:ext cx="11748655" cy="581891"/>
          </a:xfrm>
        </p:spPr>
        <p:txBody>
          <a:bodyPr>
            <a:normAutofit fontScale="90000"/>
          </a:bodyPr>
          <a:lstStyle/>
          <a:p>
            <a:r>
              <a:rPr lang="en-US" dirty="0">
                <a:latin typeface="Times New Roman" panose="02020603050405020304" pitchFamily="18" charset="0"/>
                <a:cs typeface="Times New Roman" panose="02020603050405020304" pitchFamily="18" charset="0"/>
              </a:rPr>
              <a:t>Raising Exceptions-The raise statement</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80109" y="886690"/>
            <a:ext cx="11748655" cy="5777345"/>
          </a:xfrm>
        </p:spPr>
        <p:txBody>
          <a:bodyPr/>
          <a:lstStyle/>
          <a:p>
            <a:pPr marL="0" indent="0">
              <a:buNone/>
            </a:pPr>
            <a:r>
              <a:rPr lang="en-US" dirty="0">
                <a:latin typeface="Times New Roman" panose="02020603050405020304" pitchFamily="18" charset="0"/>
                <a:cs typeface="Times New Roman" panose="02020603050405020304" pitchFamily="18" charset="0"/>
              </a:rPr>
              <a:t>The raise statement is used to raise an exception manually.</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Syntax:</a:t>
            </a:r>
          </a:p>
          <a:p>
            <a:pPr marL="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riase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ExceptionType</a:t>
            </a:r>
            <a:r>
              <a:rPr lang="en-US" dirty="0">
                <a:latin typeface="Times New Roman" panose="02020603050405020304" pitchFamily="18" charset="0"/>
                <a:cs typeface="Times New Roman" panose="02020603050405020304" pitchFamily="18" charset="0"/>
              </a:rPr>
              <a:t>(“</a:t>
            </a:r>
            <a:r>
              <a:rPr lang="en-US">
                <a:latin typeface="Times New Roman" panose="02020603050405020304" pitchFamily="18" charset="0"/>
                <a:cs typeface="Times New Roman" panose="02020603050405020304" pitchFamily="18" charset="0"/>
              </a:rPr>
              <a:t>Error Message”)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5378120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109" y="180109"/>
            <a:ext cx="11748655" cy="581891"/>
          </a:xfrm>
        </p:spPr>
        <p:txBody>
          <a:bodyPr>
            <a:normAutofit fontScale="90000"/>
          </a:bodyPr>
          <a:lstStyle/>
          <a:p>
            <a:pPr algn="ctr"/>
            <a:r>
              <a:rPr lang="en-US" dirty="0">
                <a:latin typeface="Times New Roman" panose="02020603050405020304" pitchFamily="18" charset="0"/>
                <a:cs typeface="Times New Roman" panose="02020603050405020304" pitchFamily="18" charset="0"/>
              </a:rPr>
              <a:t>Python Functions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80109" y="886690"/>
            <a:ext cx="11748655" cy="5777345"/>
          </a:xfrm>
        </p:spPr>
        <p:txBody>
          <a:bodyPr/>
          <a:lstStyle/>
          <a:p>
            <a:pPr marL="0" indent="0">
              <a:buNone/>
            </a:pPr>
            <a:r>
              <a:rPr lang="en-US" dirty="0">
                <a:latin typeface="Times New Roman" panose="02020603050405020304" pitchFamily="18" charset="0"/>
                <a:cs typeface="Times New Roman" panose="02020603050405020304" pitchFamily="18" charset="0"/>
              </a:rPr>
              <a:t>Python Functions is a block of statements that return the specific task. </a:t>
            </a:r>
          </a:p>
          <a:p>
            <a:pPr marL="0" indent="0">
              <a:buNone/>
            </a:pPr>
            <a:r>
              <a:rPr lang="en-US" dirty="0">
                <a:latin typeface="Times New Roman" panose="02020603050405020304" pitchFamily="18" charset="0"/>
                <a:cs typeface="Times New Roman" panose="02020603050405020304" pitchFamily="18" charset="0"/>
              </a:rPr>
              <a:t>The idea is to put some commonly or repeatedly done tasks together and make a function so that instead of writing the same code again and again.</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Advantages</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Easy To Read</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Reuse</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Easy To Test</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Faster Developments</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Reduced Code</a:t>
            </a:r>
          </a:p>
        </p:txBody>
      </p:sp>
    </p:spTree>
    <p:extLst>
      <p:ext uri="{BB962C8B-B14F-4D97-AF65-F5344CB8AC3E}">
        <p14:creationId xmlns:p14="http://schemas.microsoft.com/office/powerpoint/2010/main" val="327793337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109" y="180109"/>
            <a:ext cx="11748655" cy="581891"/>
          </a:xfrm>
        </p:spPr>
        <p:txBody>
          <a:bodyPr>
            <a:normAutofit fontScale="90000"/>
          </a:bodyPr>
          <a:lstStyle/>
          <a:p>
            <a:r>
              <a:rPr lang="en-US" dirty="0">
                <a:latin typeface="Times New Roman" panose="02020603050405020304" pitchFamily="18" charset="0"/>
                <a:cs typeface="Times New Roman" panose="02020603050405020304" pitchFamily="18" charset="0"/>
              </a:rPr>
              <a:t>Types of Functions in Python</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80109" y="886690"/>
            <a:ext cx="11748655" cy="5777345"/>
          </a:xfrm>
        </p:spPr>
        <p:txBody>
          <a:bodyPr/>
          <a:lstStyle/>
          <a:p>
            <a:pPr marL="0" indent="0">
              <a:buNone/>
            </a:pPr>
            <a:r>
              <a:rPr lang="en-US" b="1" dirty="0">
                <a:latin typeface="Times New Roman" panose="02020603050405020304" pitchFamily="18" charset="0"/>
                <a:cs typeface="Times New Roman" panose="02020603050405020304" pitchFamily="18" charset="0"/>
              </a:rPr>
              <a:t>Built-in library function: </a:t>
            </a:r>
            <a:r>
              <a:rPr lang="en-US" dirty="0">
                <a:latin typeface="Times New Roman" panose="02020603050405020304" pitchFamily="18" charset="0"/>
                <a:cs typeface="Times New Roman" panose="02020603050405020304" pitchFamily="18" charset="0"/>
              </a:rPr>
              <a:t>These are Standard functions in Python that are available to use.</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User-defined function: </a:t>
            </a:r>
            <a:r>
              <a:rPr lang="en-US" dirty="0">
                <a:latin typeface="Times New Roman" panose="02020603050405020304" pitchFamily="18" charset="0"/>
                <a:cs typeface="Times New Roman" panose="02020603050405020304" pitchFamily="18" charset="0"/>
              </a:rPr>
              <a:t>We can create our own functions based on our requirements.</a:t>
            </a:r>
          </a:p>
        </p:txBody>
      </p:sp>
    </p:spTree>
    <p:extLst>
      <p:ext uri="{BB962C8B-B14F-4D97-AF65-F5344CB8AC3E}">
        <p14:creationId xmlns:p14="http://schemas.microsoft.com/office/powerpoint/2010/main" val="16865059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109" y="1"/>
            <a:ext cx="11748655" cy="495945"/>
          </a:xfrm>
        </p:spPr>
        <p:txBody>
          <a:bodyPr>
            <a:normAutofit fontScale="90000"/>
          </a:bodyPr>
          <a:lstStyle/>
          <a:p>
            <a:r>
              <a:rPr lang="en-IN" dirty="0">
                <a:latin typeface="Times New Roman" panose="02020603050405020304" pitchFamily="18" charset="0"/>
                <a:cs typeface="Times New Roman" panose="02020603050405020304" pitchFamily="18" charset="0"/>
              </a:rPr>
              <a:t>Python Built-in </a:t>
            </a:r>
            <a:r>
              <a:rPr lang="en-IN">
                <a:latin typeface="Times New Roman" panose="02020603050405020304" pitchFamily="18" charset="0"/>
                <a:cs typeface="Times New Roman" panose="02020603050405020304" pitchFamily="18" charset="0"/>
              </a:rPr>
              <a:t>Functions List</a:t>
            </a:r>
            <a:endParaRPr lang="en-IN" dirty="0">
              <a:latin typeface="Times New Roman" panose="02020603050405020304" pitchFamily="18" charset="0"/>
              <a:cs typeface="Times New Roman" panose="02020603050405020304"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04343978"/>
              </p:ext>
            </p:extLst>
          </p:nvPr>
        </p:nvGraphicFramePr>
        <p:xfrm>
          <a:off x="180108" y="495944"/>
          <a:ext cx="12011892" cy="6245818"/>
        </p:xfrm>
        <a:graphic>
          <a:graphicData uri="http://schemas.openxmlformats.org/drawingml/2006/table">
            <a:tbl>
              <a:tblPr>
                <a:tableStyleId>{5940675A-B579-460E-94D1-54222C63F5DA}</a:tableStyleId>
              </a:tblPr>
              <a:tblGrid>
                <a:gridCol w="2919553">
                  <a:extLst>
                    <a:ext uri="{9D8B030D-6E8A-4147-A177-3AD203B41FA5}">
                      <a16:colId xmlns:a16="http://schemas.microsoft.com/office/drawing/2014/main" val="2604385069"/>
                    </a:ext>
                  </a:extLst>
                </a:gridCol>
                <a:gridCol w="9092339">
                  <a:extLst>
                    <a:ext uri="{9D8B030D-6E8A-4147-A177-3AD203B41FA5}">
                      <a16:colId xmlns:a16="http://schemas.microsoft.com/office/drawing/2014/main" val="1597301928"/>
                    </a:ext>
                  </a:extLst>
                </a:gridCol>
              </a:tblGrid>
              <a:tr h="429791">
                <a:tc>
                  <a:txBody>
                    <a:bodyPr/>
                    <a:lstStyle/>
                    <a:p>
                      <a:pPr algn="ctr" rtl="0" fontAlgn="base"/>
                      <a:r>
                        <a:rPr lang="en-IN" sz="2400" dirty="0">
                          <a:effectLst/>
                          <a:latin typeface="Times New Roman" panose="02020603050405020304" pitchFamily="18" charset="0"/>
                          <a:cs typeface="Times New Roman" panose="02020603050405020304" pitchFamily="18" charset="0"/>
                        </a:rPr>
                        <a:t>Function Name</a:t>
                      </a:r>
                      <a:endParaRPr lang="en-IN" sz="2400" b="1" dirty="0">
                        <a:effectLst/>
                        <a:latin typeface="Times New Roman" panose="02020603050405020304" pitchFamily="18" charset="0"/>
                        <a:cs typeface="Times New Roman" panose="02020603050405020304" pitchFamily="18" charset="0"/>
                      </a:endParaRPr>
                    </a:p>
                  </a:txBody>
                  <a:tcPr marL="6129" marR="6129" marT="15322" marB="15322" anchor="ctr"/>
                </a:tc>
                <a:tc>
                  <a:txBody>
                    <a:bodyPr/>
                    <a:lstStyle/>
                    <a:p>
                      <a:pPr algn="ctr" rtl="0" fontAlgn="base"/>
                      <a:r>
                        <a:rPr lang="en-IN" sz="2400">
                          <a:effectLst/>
                          <a:latin typeface="Times New Roman" panose="02020603050405020304" pitchFamily="18" charset="0"/>
                          <a:cs typeface="Times New Roman" panose="02020603050405020304" pitchFamily="18" charset="0"/>
                        </a:rPr>
                        <a:t>Description</a:t>
                      </a:r>
                      <a:endParaRPr lang="en-IN" sz="2400" b="1">
                        <a:effectLst/>
                        <a:latin typeface="Times New Roman" panose="02020603050405020304" pitchFamily="18" charset="0"/>
                        <a:cs typeface="Times New Roman" panose="02020603050405020304" pitchFamily="18" charset="0"/>
                      </a:endParaRPr>
                    </a:p>
                  </a:txBody>
                  <a:tcPr marL="15322" marR="15322" marT="15322" marB="15322" anchor="ctr"/>
                </a:tc>
                <a:extLst>
                  <a:ext uri="{0D108BD9-81ED-4DB2-BD59-A6C34878D82A}">
                    <a16:rowId xmlns:a16="http://schemas.microsoft.com/office/drawing/2014/main" val="1346313838"/>
                  </a:ext>
                </a:extLst>
              </a:tr>
              <a:tr h="443079">
                <a:tc>
                  <a:txBody>
                    <a:bodyPr/>
                    <a:lstStyle/>
                    <a:p>
                      <a:pPr algn="ctr" fontAlgn="base"/>
                      <a:r>
                        <a:rPr lang="en-IN" sz="2400" u="sng">
                          <a:effectLst/>
                          <a:latin typeface="Times New Roman" panose="02020603050405020304" pitchFamily="18" charset="0"/>
                          <a:cs typeface="Times New Roman" panose="02020603050405020304" pitchFamily="18" charset="0"/>
                          <a:hlinkClick r:id="rId2"/>
                        </a:rPr>
                        <a:t>Python abs() Function</a:t>
                      </a:r>
                      <a:r>
                        <a:rPr lang="en-IN" sz="2400">
                          <a:effectLst/>
                          <a:latin typeface="Times New Roman" panose="02020603050405020304" pitchFamily="18" charset="0"/>
                          <a:cs typeface="Times New Roman" panose="02020603050405020304" pitchFamily="18" charset="0"/>
                        </a:rPr>
                        <a:t> </a:t>
                      </a:r>
                      <a:endParaRPr lang="en-IN" sz="2400" b="0">
                        <a:effectLst/>
                        <a:latin typeface="Times New Roman" panose="02020603050405020304" pitchFamily="18" charset="0"/>
                        <a:cs typeface="Times New Roman" panose="02020603050405020304" pitchFamily="18" charset="0"/>
                      </a:endParaRPr>
                    </a:p>
                  </a:txBody>
                  <a:tcPr marL="15322" marR="15322" marT="21450" marB="21450" anchor="ctr"/>
                </a:tc>
                <a:tc>
                  <a:txBody>
                    <a:bodyPr/>
                    <a:lstStyle/>
                    <a:p>
                      <a:pPr algn="ctr" fontAlgn="ctr"/>
                      <a:r>
                        <a:rPr lang="en-US" sz="2400">
                          <a:effectLst/>
                          <a:latin typeface="Times New Roman" panose="02020603050405020304" pitchFamily="18" charset="0"/>
                          <a:cs typeface="Times New Roman" panose="02020603050405020304" pitchFamily="18" charset="0"/>
                        </a:rPr>
                        <a:t>Return the absolute value of a number</a:t>
                      </a:r>
                      <a:endParaRPr lang="en-US" sz="2400" b="0">
                        <a:effectLst/>
                        <a:latin typeface="Times New Roman" panose="02020603050405020304" pitchFamily="18" charset="0"/>
                        <a:cs typeface="Times New Roman" panose="02020603050405020304" pitchFamily="18" charset="0"/>
                      </a:endParaRPr>
                    </a:p>
                  </a:txBody>
                  <a:tcPr marL="15322" marR="15322" marT="21450" marB="21450" anchor="ctr"/>
                </a:tc>
                <a:extLst>
                  <a:ext uri="{0D108BD9-81ED-4DB2-BD59-A6C34878D82A}">
                    <a16:rowId xmlns:a16="http://schemas.microsoft.com/office/drawing/2014/main" val="720014377"/>
                  </a:ext>
                </a:extLst>
              </a:tr>
              <a:tr h="839645">
                <a:tc>
                  <a:txBody>
                    <a:bodyPr/>
                    <a:lstStyle/>
                    <a:p>
                      <a:pPr algn="ctr" rtl="0" fontAlgn="base"/>
                      <a:r>
                        <a:rPr lang="en-IN" sz="2400" u="sng" dirty="0">
                          <a:effectLst/>
                          <a:latin typeface="Times New Roman" panose="02020603050405020304" pitchFamily="18" charset="0"/>
                          <a:cs typeface="Times New Roman" panose="02020603050405020304" pitchFamily="18" charset="0"/>
                          <a:hlinkClick r:id="rId3"/>
                        </a:rPr>
                        <a:t>Python input() Function</a:t>
                      </a:r>
                      <a:endParaRPr lang="en-IN" sz="2400" b="0" dirty="0">
                        <a:effectLst/>
                        <a:latin typeface="Times New Roman" panose="02020603050405020304" pitchFamily="18" charset="0"/>
                        <a:cs typeface="Times New Roman" panose="02020603050405020304" pitchFamily="18" charset="0"/>
                      </a:endParaRPr>
                    </a:p>
                  </a:txBody>
                  <a:tcPr marL="15322" marR="15322" marT="21450" marB="21450" anchor="ctr"/>
                </a:tc>
                <a:tc>
                  <a:txBody>
                    <a:bodyPr/>
                    <a:lstStyle/>
                    <a:p>
                      <a:pPr algn="ctr" fontAlgn="ctr"/>
                      <a:r>
                        <a:rPr lang="en-US" sz="2400">
                          <a:effectLst/>
                          <a:latin typeface="Times New Roman" panose="02020603050405020304" pitchFamily="18" charset="0"/>
                          <a:cs typeface="Times New Roman" panose="02020603050405020304" pitchFamily="18" charset="0"/>
                        </a:rPr>
                        <a:t>Take input from the user as a string</a:t>
                      </a:r>
                      <a:endParaRPr lang="en-US" sz="2400" b="0">
                        <a:effectLst/>
                        <a:latin typeface="Times New Roman" panose="02020603050405020304" pitchFamily="18" charset="0"/>
                        <a:cs typeface="Times New Roman" panose="02020603050405020304" pitchFamily="18" charset="0"/>
                      </a:endParaRPr>
                    </a:p>
                  </a:txBody>
                  <a:tcPr marL="15322" marR="15322" marT="21450" marB="21450" anchor="ctr"/>
                </a:tc>
                <a:extLst>
                  <a:ext uri="{0D108BD9-81ED-4DB2-BD59-A6C34878D82A}">
                    <a16:rowId xmlns:a16="http://schemas.microsoft.com/office/drawing/2014/main" val="2842131589"/>
                  </a:ext>
                </a:extLst>
              </a:tr>
              <a:tr h="443079">
                <a:tc>
                  <a:txBody>
                    <a:bodyPr/>
                    <a:lstStyle/>
                    <a:p>
                      <a:pPr algn="ctr" rtl="0" fontAlgn="base"/>
                      <a:r>
                        <a:rPr lang="en-IN" sz="2400" u="sng" dirty="0">
                          <a:effectLst/>
                          <a:latin typeface="Times New Roman" panose="02020603050405020304" pitchFamily="18" charset="0"/>
                          <a:cs typeface="Times New Roman" panose="02020603050405020304" pitchFamily="18" charset="0"/>
                          <a:hlinkClick r:id="rId4"/>
                        </a:rPr>
                        <a:t>Python </a:t>
                      </a:r>
                      <a:r>
                        <a:rPr lang="en-IN" sz="2400" u="sng" dirty="0" err="1">
                          <a:effectLst/>
                          <a:latin typeface="Times New Roman" panose="02020603050405020304" pitchFamily="18" charset="0"/>
                          <a:cs typeface="Times New Roman" panose="02020603050405020304" pitchFamily="18" charset="0"/>
                          <a:hlinkClick r:id="rId4"/>
                        </a:rPr>
                        <a:t>len</a:t>
                      </a:r>
                      <a:r>
                        <a:rPr lang="en-IN" sz="2400" u="sng" dirty="0">
                          <a:effectLst/>
                          <a:latin typeface="Times New Roman" panose="02020603050405020304" pitchFamily="18" charset="0"/>
                          <a:cs typeface="Times New Roman" panose="02020603050405020304" pitchFamily="18" charset="0"/>
                          <a:hlinkClick r:id="rId4"/>
                        </a:rPr>
                        <a:t>() Function</a:t>
                      </a:r>
                      <a:endParaRPr lang="en-IN" sz="2400" b="0" dirty="0">
                        <a:effectLst/>
                        <a:latin typeface="Times New Roman" panose="02020603050405020304" pitchFamily="18" charset="0"/>
                        <a:cs typeface="Times New Roman" panose="02020603050405020304" pitchFamily="18" charset="0"/>
                      </a:endParaRPr>
                    </a:p>
                  </a:txBody>
                  <a:tcPr marL="15322" marR="15322" marT="21450" marB="21450" anchor="ctr"/>
                </a:tc>
                <a:tc>
                  <a:txBody>
                    <a:bodyPr/>
                    <a:lstStyle/>
                    <a:p>
                      <a:pPr algn="ctr" fontAlgn="ctr"/>
                      <a:r>
                        <a:rPr lang="en-US" sz="2400" dirty="0">
                          <a:effectLst/>
                          <a:latin typeface="Times New Roman" panose="02020603050405020304" pitchFamily="18" charset="0"/>
                          <a:cs typeface="Times New Roman" panose="02020603050405020304" pitchFamily="18" charset="0"/>
                        </a:rPr>
                        <a:t>Returns the length of the object</a:t>
                      </a:r>
                      <a:endParaRPr lang="en-US" sz="2400" b="0" dirty="0">
                        <a:effectLst/>
                        <a:latin typeface="Times New Roman" panose="02020603050405020304" pitchFamily="18" charset="0"/>
                        <a:cs typeface="Times New Roman" panose="02020603050405020304" pitchFamily="18" charset="0"/>
                      </a:endParaRPr>
                    </a:p>
                  </a:txBody>
                  <a:tcPr marL="15322" marR="15322" marT="21450" marB="21450" anchor="ctr"/>
                </a:tc>
                <a:extLst>
                  <a:ext uri="{0D108BD9-81ED-4DB2-BD59-A6C34878D82A}">
                    <a16:rowId xmlns:a16="http://schemas.microsoft.com/office/drawing/2014/main" val="673704651"/>
                  </a:ext>
                </a:extLst>
              </a:tr>
              <a:tr h="443079">
                <a:tc>
                  <a:txBody>
                    <a:bodyPr/>
                    <a:lstStyle/>
                    <a:p>
                      <a:pPr algn="ctr" rtl="0" fontAlgn="base"/>
                      <a:r>
                        <a:rPr lang="en-IN" sz="2400" u="sng">
                          <a:effectLst/>
                          <a:latin typeface="Times New Roman" panose="02020603050405020304" pitchFamily="18" charset="0"/>
                          <a:cs typeface="Times New Roman" panose="02020603050405020304" pitchFamily="18" charset="0"/>
                          <a:hlinkClick r:id="rId5"/>
                        </a:rPr>
                        <a:t>Python list() </a:t>
                      </a:r>
                      <a:r>
                        <a:rPr lang="en-IN" sz="2400" u="sng" dirty="0">
                          <a:effectLst/>
                          <a:latin typeface="Times New Roman" panose="02020603050405020304" pitchFamily="18" charset="0"/>
                          <a:cs typeface="Times New Roman" panose="02020603050405020304" pitchFamily="18" charset="0"/>
                          <a:hlinkClick r:id="rId5"/>
                        </a:rPr>
                        <a:t>Function</a:t>
                      </a:r>
                      <a:endParaRPr lang="en-IN" sz="2400" b="0" dirty="0">
                        <a:effectLst/>
                        <a:latin typeface="Times New Roman" panose="02020603050405020304" pitchFamily="18" charset="0"/>
                        <a:cs typeface="Times New Roman" panose="02020603050405020304" pitchFamily="18" charset="0"/>
                      </a:endParaRPr>
                    </a:p>
                  </a:txBody>
                  <a:tcPr marL="15322" marR="15322" marT="21450" marB="21450" anchor="ctr"/>
                </a:tc>
                <a:tc>
                  <a:txBody>
                    <a:bodyPr/>
                    <a:lstStyle/>
                    <a:p>
                      <a:pPr algn="ctr" fontAlgn="ctr"/>
                      <a:r>
                        <a:rPr lang="en-US" sz="2400" dirty="0">
                          <a:effectLst/>
                          <a:latin typeface="Times New Roman" panose="02020603050405020304" pitchFamily="18" charset="0"/>
                          <a:cs typeface="Times New Roman" panose="02020603050405020304" pitchFamily="18" charset="0"/>
                        </a:rPr>
                        <a:t>Creates </a:t>
                      </a:r>
                      <a:r>
                        <a:rPr lang="en-US" sz="2400">
                          <a:effectLst/>
                          <a:latin typeface="Times New Roman" panose="02020603050405020304" pitchFamily="18" charset="0"/>
                          <a:cs typeface="Times New Roman" panose="02020603050405020304" pitchFamily="18" charset="0"/>
                        </a:rPr>
                        <a:t>a list </a:t>
                      </a:r>
                      <a:r>
                        <a:rPr lang="en-US" sz="2400" dirty="0">
                          <a:effectLst/>
                          <a:latin typeface="Times New Roman" panose="02020603050405020304" pitchFamily="18" charset="0"/>
                          <a:cs typeface="Times New Roman" panose="02020603050405020304" pitchFamily="18" charset="0"/>
                        </a:rPr>
                        <a:t>in Python</a:t>
                      </a:r>
                      <a:endParaRPr lang="en-US" sz="2400" b="0" dirty="0">
                        <a:effectLst/>
                        <a:latin typeface="Times New Roman" panose="02020603050405020304" pitchFamily="18" charset="0"/>
                        <a:cs typeface="Times New Roman" panose="02020603050405020304" pitchFamily="18" charset="0"/>
                      </a:endParaRPr>
                    </a:p>
                  </a:txBody>
                  <a:tcPr marL="15322" marR="15322" marT="21450" marB="21450" anchor="ctr"/>
                </a:tc>
                <a:extLst>
                  <a:ext uri="{0D108BD9-81ED-4DB2-BD59-A6C34878D82A}">
                    <a16:rowId xmlns:a16="http://schemas.microsoft.com/office/drawing/2014/main" val="3283648102"/>
                  </a:ext>
                </a:extLst>
              </a:tr>
              <a:tr h="839645">
                <a:tc>
                  <a:txBody>
                    <a:bodyPr/>
                    <a:lstStyle/>
                    <a:p>
                      <a:pPr algn="ctr" rtl="0" fontAlgn="base"/>
                      <a:r>
                        <a:rPr lang="en-IN" sz="2400" u="sng" dirty="0">
                          <a:effectLst/>
                          <a:latin typeface="Times New Roman" panose="02020603050405020304" pitchFamily="18" charset="0"/>
                          <a:cs typeface="Times New Roman" panose="02020603050405020304" pitchFamily="18" charset="0"/>
                          <a:hlinkClick r:id="rId6"/>
                        </a:rPr>
                        <a:t>Python max() Function</a:t>
                      </a:r>
                      <a:endParaRPr lang="en-IN" sz="2400" b="0" dirty="0">
                        <a:effectLst/>
                        <a:latin typeface="Times New Roman" panose="02020603050405020304" pitchFamily="18" charset="0"/>
                        <a:cs typeface="Times New Roman" panose="02020603050405020304" pitchFamily="18" charset="0"/>
                      </a:endParaRPr>
                    </a:p>
                  </a:txBody>
                  <a:tcPr marL="15322" marR="15322" marT="21450" marB="21450" anchor="ctr"/>
                </a:tc>
                <a:tc>
                  <a:txBody>
                    <a:bodyPr/>
                    <a:lstStyle/>
                    <a:p>
                      <a:pPr algn="ctr" fontAlgn="ctr"/>
                      <a:r>
                        <a:rPr lang="en-US" sz="2400">
                          <a:effectLst/>
                          <a:latin typeface="Times New Roman" panose="02020603050405020304" pitchFamily="18" charset="0"/>
                          <a:cs typeface="Times New Roman" panose="02020603050405020304" pitchFamily="18" charset="0"/>
                        </a:rPr>
                        <a:t>Returns the largest item in an iterable or the largest of two or more arguments</a:t>
                      </a:r>
                      <a:endParaRPr lang="en-US" sz="2400" b="0">
                        <a:effectLst/>
                        <a:latin typeface="Times New Roman" panose="02020603050405020304" pitchFamily="18" charset="0"/>
                        <a:cs typeface="Times New Roman" panose="02020603050405020304" pitchFamily="18" charset="0"/>
                      </a:endParaRPr>
                    </a:p>
                  </a:txBody>
                  <a:tcPr marL="15322" marR="15322" marT="21450" marB="21450" anchor="ctr"/>
                </a:tc>
                <a:extLst>
                  <a:ext uri="{0D108BD9-81ED-4DB2-BD59-A6C34878D82A}">
                    <a16:rowId xmlns:a16="http://schemas.microsoft.com/office/drawing/2014/main" val="680317653"/>
                  </a:ext>
                </a:extLst>
              </a:tr>
              <a:tr h="443079">
                <a:tc>
                  <a:txBody>
                    <a:bodyPr/>
                    <a:lstStyle/>
                    <a:p>
                      <a:pPr algn="ctr" rtl="0" fontAlgn="base"/>
                      <a:r>
                        <a:rPr lang="en-IN" sz="2400" u="sng" dirty="0">
                          <a:effectLst/>
                          <a:latin typeface="Times New Roman" panose="02020603050405020304" pitchFamily="18" charset="0"/>
                          <a:cs typeface="Times New Roman" panose="02020603050405020304" pitchFamily="18" charset="0"/>
                          <a:hlinkClick r:id="rId7"/>
                        </a:rPr>
                        <a:t>Python pow() Function</a:t>
                      </a:r>
                      <a:endParaRPr lang="en-IN" sz="2400" b="0" dirty="0">
                        <a:effectLst/>
                        <a:latin typeface="Times New Roman" panose="02020603050405020304" pitchFamily="18" charset="0"/>
                        <a:cs typeface="Times New Roman" panose="02020603050405020304" pitchFamily="18" charset="0"/>
                      </a:endParaRPr>
                    </a:p>
                  </a:txBody>
                  <a:tcPr marL="15322" marR="15322" marT="21450" marB="21450" anchor="ctr"/>
                </a:tc>
                <a:tc>
                  <a:txBody>
                    <a:bodyPr/>
                    <a:lstStyle/>
                    <a:p>
                      <a:pPr algn="ctr" fontAlgn="ctr"/>
                      <a:r>
                        <a:rPr lang="en-US" sz="2400">
                          <a:effectLst/>
                          <a:latin typeface="Times New Roman" panose="02020603050405020304" pitchFamily="18" charset="0"/>
                          <a:cs typeface="Times New Roman" panose="02020603050405020304" pitchFamily="18" charset="0"/>
                        </a:rPr>
                        <a:t>Compute the power of a number</a:t>
                      </a:r>
                      <a:endParaRPr lang="en-US" sz="2400" b="0">
                        <a:effectLst/>
                        <a:latin typeface="Times New Roman" panose="02020603050405020304" pitchFamily="18" charset="0"/>
                        <a:cs typeface="Times New Roman" panose="02020603050405020304" pitchFamily="18" charset="0"/>
                      </a:endParaRPr>
                    </a:p>
                  </a:txBody>
                  <a:tcPr marL="15322" marR="15322" marT="21450" marB="21450" anchor="ctr"/>
                </a:tc>
                <a:extLst>
                  <a:ext uri="{0D108BD9-81ED-4DB2-BD59-A6C34878D82A}">
                    <a16:rowId xmlns:a16="http://schemas.microsoft.com/office/drawing/2014/main" val="1590453782"/>
                  </a:ext>
                </a:extLst>
              </a:tr>
              <a:tr h="839645">
                <a:tc>
                  <a:txBody>
                    <a:bodyPr/>
                    <a:lstStyle/>
                    <a:p>
                      <a:pPr algn="ctr" rtl="0" fontAlgn="base"/>
                      <a:r>
                        <a:rPr lang="en-IN" sz="2400" u="sng" dirty="0">
                          <a:effectLst/>
                          <a:latin typeface="Times New Roman" panose="02020603050405020304" pitchFamily="18" charset="0"/>
                          <a:cs typeface="Times New Roman" panose="02020603050405020304" pitchFamily="18" charset="0"/>
                          <a:hlinkClick r:id="rId8"/>
                        </a:rPr>
                        <a:t>Python range() Function</a:t>
                      </a:r>
                      <a:endParaRPr lang="en-IN" sz="2400" b="0" dirty="0">
                        <a:effectLst/>
                        <a:latin typeface="Times New Roman" panose="02020603050405020304" pitchFamily="18" charset="0"/>
                        <a:cs typeface="Times New Roman" panose="02020603050405020304" pitchFamily="18" charset="0"/>
                      </a:endParaRPr>
                    </a:p>
                  </a:txBody>
                  <a:tcPr marL="15322" marR="15322" marT="21450" marB="21450" anchor="ctr"/>
                </a:tc>
                <a:tc>
                  <a:txBody>
                    <a:bodyPr/>
                    <a:lstStyle/>
                    <a:p>
                      <a:pPr algn="ctr" fontAlgn="ctr"/>
                      <a:r>
                        <a:rPr lang="en-US" sz="2400">
                          <a:effectLst/>
                          <a:latin typeface="Times New Roman" panose="02020603050405020304" pitchFamily="18" charset="0"/>
                          <a:cs typeface="Times New Roman" panose="02020603050405020304" pitchFamily="18" charset="0"/>
                        </a:rPr>
                        <a:t>Generate a sequence of numbers</a:t>
                      </a:r>
                      <a:endParaRPr lang="en-US" sz="2400" b="0">
                        <a:effectLst/>
                        <a:latin typeface="Times New Roman" panose="02020603050405020304" pitchFamily="18" charset="0"/>
                        <a:cs typeface="Times New Roman" panose="02020603050405020304" pitchFamily="18" charset="0"/>
                      </a:endParaRPr>
                    </a:p>
                  </a:txBody>
                  <a:tcPr marL="15322" marR="15322" marT="21450" marB="21450" anchor="ctr"/>
                </a:tc>
                <a:extLst>
                  <a:ext uri="{0D108BD9-81ED-4DB2-BD59-A6C34878D82A}">
                    <a16:rowId xmlns:a16="http://schemas.microsoft.com/office/drawing/2014/main" val="3836624832"/>
                  </a:ext>
                </a:extLst>
              </a:tr>
              <a:tr h="1081697">
                <a:tc>
                  <a:txBody>
                    <a:bodyPr/>
                    <a:lstStyle/>
                    <a:p>
                      <a:pPr algn="ctr" rtl="0" fontAlgn="base"/>
                      <a:r>
                        <a:rPr lang="en-IN" sz="2400" u="sng" dirty="0">
                          <a:effectLst/>
                          <a:latin typeface="Times New Roman" panose="02020603050405020304" pitchFamily="18" charset="0"/>
                          <a:cs typeface="Times New Roman" panose="02020603050405020304" pitchFamily="18" charset="0"/>
                          <a:hlinkClick r:id="rId9"/>
                        </a:rPr>
                        <a:t>Python sorted() Function</a:t>
                      </a:r>
                      <a:endParaRPr lang="en-IN" sz="2400" b="0" dirty="0">
                        <a:effectLst/>
                        <a:latin typeface="Times New Roman" panose="02020603050405020304" pitchFamily="18" charset="0"/>
                        <a:cs typeface="Times New Roman" panose="02020603050405020304" pitchFamily="18" charset="0"/>
                      </a:endParaRPr>
                    </a:p>
                  </a:txBody>
                  <a:tcPr marL="15322" marR="15322" marT="21450" marB="21450" anchor="ctr"/>
                </a:tc>
                <a:tc>
                  <a:txBody>
                    <a:bodyPr/>
                    <a:lstStyle/>
                    <a:p>
                      <a:pPr algn="ctr" fontAlgn="ctr"/>
                      <a:r>
                        <a:rPr lang="en-US" sz="2400" dirty="0">
                          <a:effectLst/>
                          <a:latin typeface="Times New Roman" panose="02020603050405020304" pitchFamily="18" charset="0"/>
                          <a:cs typeface="Times New Roman" panose="02020603050405020304" pitchFamily="18" charset="0"/>
                        </a:rPr>
                        <a:t>Returns </a:t>
                      </a:r>
                      <a:r>
                        <a:rPr lang="en-US" sz="2400">
                          <a:effectLst/>
                          <a:latin typeface="Times New Roman" panose="02020603050405020304" pitchFamily="18" charset="0"/>
                          <a:cs typeface="Times New Roman" panose="02020603050405020304" pitchFamily="18" charset="0"/>
                        </a:rPr>
                        <a:t>a list </a:t>
                      </a:r>
                      <a:r>
                        <a:rPr lang="en-US" sz="2400" dirty="0">
                          <a:effectLst/>
                          <a:latin typeface="Times New Roman" panose="02020603050405020304" pitchFamily="18" charset="0"/>
                          <a:cs typeface="Times New Roman" panose="02020603050405020304" pitchFamily="18" charset="0"/>
                        </a:rPr>
                        <a:t>with the elements in a sorted manner, without modifying the original sequence</a:t>
                      </a:r>
                      <a:endParaRPr lang="en-US" sz="2400" b="0" dirty="0">
                        <a:effectLst/>
                        <a:latin typeface="Times New Roman" panose="02020603050405020304" pitchFamily="18" charset="0"/>
                        <a:cs typeface="Times New Roman" panose="02020603050405020304" pitchFamily="18" charset="0"/>
                      </a:endParaRPr>
                    </a:p>
                  </a:txBody>
                  <a:tcPr marL="15322" marR="15322" marT="21450" marB="21450" anchor="ctr"/>
                </a:tc>
                <a:extLst>
                  <a:ext uri="{0D108BD9-81ED-4DB2-BD59-A6C34878D82A}">
                    <a16:rowId xmlns:a16="http://schemas.microsoft.com/office/drawing/2014/main" val="1024253234"/>
                  </a:ext>
                </a:extLst>
              </a:tr>
              <a:tr h="443079">
                <a:tc>
                  <a:txBody>
                    <a:bodyPr/>
                    <a:lstStyle/>
                    <a:p>
                      <a:pPr algn="ctr" rtl="0" fontAlgn="base"/>
                      <a:r>
                        <a:rPr lang="en-IN" sz="2400" u="sng" dirty="0">
                          <a:effectLst/>
                          <a:latin typeface="Times New Roman" panose="02020603050405020304" pitchFamily="18" charset="0"/>
                          <a:cs typeface="Times New Roman" panose="02020603050405020304" pitchFamily="18" charset="0"/>
                          <a:hlinkClick r:id="rId10"/>
                        </a:rPr>
                        <a:t>Python sum() Function</a:t>
                      </a:r>
                      <a:endParaRPr lang="en-IN" sz="2400" b="0" dirty="0">
                        <a:effectLst/>
                        <a:latin typeface="Times New Roman" panose="02020603050405020304" pitchFamily="18" charset="0"/>
                        <a:cs typeface="Times New Roman" panose="02020603050405020304" pitchFamily="18" charset="0"/>
                      </a:endParaRPr>
                    </a:p>
                  </a:txBody>
                  <a:tcPr marL="15322" marR="15322" marT="21450" marB="21450" anchor="ctr"/>
                </a:tc>
                <a:tc>
                  <a:txBody>
                    <a:bodyPr/>
                    <a:lstStyle/>
                    <a:p>
                      <a:pPr algn="ctr" fontAlgn="ctr"/>
                      <a:r>
                        <a:rPr lang="en-US" sz="2400" dirty="0">
                          <a:effectLst/>
                          <a:latin typeface="Times New Roman" panose="02020603050405020304" pitchFamily="18" charset="0"/>
                          <a:cs typeface="Times New Roman" panose="02020603050405020304" pitchFamily="18" charset="0"/>
                        </a:rPr>
                        <a:t>Sums up the numbers in </a:t>
                      </a:r>
                      <a:r>
                        <a:rPr lang="en-US" sz="2400">
                          <a:effectLst/>
                          <a:latin typeface="Times New Roman" panose="02020603050405020304" pitchFamily="18" charset="0"/>
                          <a:cs typeface="Times New Roman" panose="02020603050405020304" pitchFamily="18" charset="0"/>
                        </a:rPr>
                        <a:t>the list</a:t>
                      </a:r>
                      <a:endParaRPr lang="en-US" sz="2400" b="0" dirty="0">
                        <a:effectLst/>
                        <a:latin typeface="Times New Roman" panose="02020603050405020304" pitchFamily="18" charset="0"/>
                        <a:cs typeface="Times New Roman" panose="02020603050405020304" pitchFamily="18" charset="0"/>
                      </a:endParaRPr>
                    </a:p>
                  </a:txBody>
                  <a:tcPr marL="15322" marR="15322" marT="21450" marB="21450" anchor="ctr"/>
                </a:tc>
                <a:extLst>
                  <a:ext uri="{0D108BD9-81ED-4DB2-BD59-A6C34878D82A}">
                    <a16:rowId xmlns:a16="http://schemas.microsoft.com/office/drawing/2014/main" val="2942580650"/>
                  </a:ext>
                </a:extLst>
              </a:tr>
            </a:tbl>
          </a:graphicData>
        </a:graphic>
      </p:graphicFrame>
    </p:spTree>
    <p:extLst>
      <p:ext uri="{BB962C8B-B14F-4D97-AF65-F5344CB8AC3E}">
        <p14:creationId xmlns:p14="http://schemas.microsoft.com/office/powerpoint/2010/main" val="4069777860"/>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109" y="180109"/>
            <a:ext cx="11748655" cy="581891"/>
          </a:xfrm>
        </p:spPr>
        <p:txBody>
          <a:bodyPr>
            <a:normAutofit fontScale="90000"/>
          </a:bodyPr>
          <a:lstStyle/>
          <a:p>
            <a:r>
              <a:rPr lang="en-US" dirty="0">
                <a:latin typeface="Times New Roman" panose="02020603050405020304" pitchFamily="18" charset="0"/>
                <a:cs typeface="Times New Roman" panose="02020603050405020304" pitchFamily="18" charset="0"/>
              </a:rPr>
              <a:t>Function Definition</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80109" y="886690"/>
            <a:ext cx="11748655" cy="5777345"/>
          </a:xfrm>
        </p:spPr>
        <p:txBody>
          <a:bodyPr/>
          <a:lstStyle/>
          <a:p>
            <a:pPr marL="0" indent="0">
              <a:buNone/>
            </a:pPr>
            <a:r>
              <a:rPr lang="en-US" dirty="0">
                <a:latin typeface="Times New Roman" panose="02020603050405020304" pitchFamily="18" charset="0"/>
                <a:cs typeface="Times New Roman" panose="02020603050405020304" pitchFamily="18" charset="0"/>
              </a:rPr>
              <a:t>A function definition consists of the function name, parameters and body.</a:t>
            </a:r>
          </a:p>
          <a:p>
            <a:pPr marL="0" indent="0">
              <a:buNone/>
            </a:pPr>
            <a:r>
              <a:rPr lang="en-US" dirty="0">
                <a:latin typeface="Times New Roman" panose="02020603050405020304" pitchFamily="18" charset="0"/>
                <a:cs typeface="Times New Roman" panose="02020603050405020304" pitchFamily="18" charset="0"/>
              </a:rPr>
              <a:t>A function definition begins with def.</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Syntax:					Example</a:t>
            </a:r>
          </a:p>
          <a:p>
            <a:pPr marL="0" indent="0">
              <a:buNone/>
            </a:pPr>
            <a:r>
              <a:rPr lang="en-US" dirty="0" err="1">
                <a:latin typeface="Times New Roman" panose="02020603050405020304" pitchFamily="18" charset="0"/>
                <a:cs typeface="Times New Roman" panose="02020603050405020304" pitchFamily="18" charset="0"/>
              </a:rPr>
              <a:t>def</a:t>
            </a:r>
            <a:r>
              <a:rPr lang="en-US" dirty="0">
                <a:latin typeface="Times New Roman" panose="02020603050405020304" pitchFamily="18" charset="0"/>
                <a:cs typeface="Times New Roman" panose="02020603050405020304" pitchFamily="18" charset="0"/>
              </a:rPr>
              <a:t> name(parameters):			</a:t>
            </a:r>
            <a:r>
              <a:rPr lang="en-US" dirty="0" err="1">
                <a:latin typeface="Times New Roman" panose="02020603050405020304" pitchFamily="18" charset="0"/>
                <a:cs typeface="Times New Roman" panose="02020603050405020304" pitchFamily="18" charset="0"/>
              </a:rPr>
              <a:t>def</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eventest</a:t>
            </a:r>
            <a:r>
              <a:rPr lang="en-US" dirty="0">
                <a:latin typeface="Times New Roman" panose="02020603050405020304" pitchFamily="18" charset="0"/>
                <a:cs typeface="Times New Roman" panose="02020603050405020304" pitchFamily="18" charset="0"/>
              </a:rPr>
              <a:t>(x):</a:t>
            </a:r>
          </a:p>
          <a:p>
            <a:pPr marL="0" indent="0">
              <a:buNone/>
            </a:pPr>
            <a:r>
              <a:rPr lang="en-US" dirty="0">
                <a:latin typeface="Times New Roman" panose="02020603050405020304" pitchFamily="18" charset="0"/>
                <a:cs typeface="Times New Roman" panose="02020603050405020304" pitchFamily="18" charset="0"/>
              </a:rPr>
              <a:t>	statement1					if x%2==0:</a:t>
            </a:r>
          </a:p>
          <a:p>
            <a:pPr marL="0" indent="0">
              <a:buNone/>
            </a:pPr>
            <a:r>
              <a:rPr lang="en-US" dirty="0">
                <a:latin typeface="Times New Roman" panose="02020603050405020304" pitchFamily="18" charset="0"/>
                <a:cs typeface="Times New Roman" panose="02020603050405020304" pitchFamily="18" charset="0"/>
              </a:rPr>
              <a:t>	statement2						print(“Even”)</a:t>
            </a:r>
          </a:p>
          <a:p>
            <a:pPr marL="0" indent="0">
              <a:buNone/>
            </a:pPr>
            <a:r>
              <a:rPr lang="en-US" dirty="0">
                <a:latin typeface="Times New Roman" panose="02020603050405020304" pitchFamily="18" charset="0"/>
                <a:cs typeface="Times New Roman" panose="02020603050405020304" pitchFamily="18" charset="0"/>
              </a:rPr>
              <a:t>							else	</a:t>
            </a:r>
          </a:p>
          <a:p>
            <a:pPr marL="0" indent="0">
              <a:buNone/>
            </a:pPr>
            <a:r>
              <a:rPr lang="en-US" dirty="0">
                <a:latin typeface="Times New Roman" panose="02020603050405020304" pitchFamily="18" charset="0"/>
                <a:cs typeface="Times New Roman" panose="02020603050405020304" pitchFamily="18" charset="0"/>
              </a:rPr>
              <a:t>	return value						print(“Odd”)</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parameters-which we can pass the values to function</a:t>
            </a:r>
          </a:p>
        </p:txBody>
      </p:sp>
    </p:spTree>
    <p:extLst>
      <p:ext uri="{BB962C8B-B14F-4D97-AF65-F5344CB8AC3E}">
        <p14:creationId xmlns:p14="http://schemas.microsoft.com/office/powerpoint/2010/main" val="417683627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109" y="180109"/>
            <a:ext cx="11748655" cy="581891"/>
          </a:xfrm>
        </p:spPr>
        <p:txBody>
          <a:bodyPr>
            <a:normAutofit fontScale="90000"/>
          </a:bodyPr>
          <a:lstStyle/>
          <a:p>
            <a:r>
              <a:rPr lang="en-US" dirty="0">
                <a:latin typeface="Times New Roman" panose="02020603050405020304" pitchFamily="18" charset="0"/>
                <a:cs typeface="Times New Roman" panose="02020603050405020304" pitchFamily="18" charset="0"/>
              </a:rPr>
              <a:t>Function Calling</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80109" y="886690"/>
            <a:ext cx="11748655" cy="5777345"/>
          </a:xfrm>
        </p:spPr>
        <p:txBody>
          <a:bodyPr/>
          <a:lstStyle/>
          <a:p>
            <a:pPr marL="0" indent="0">
              <a:buNone/>
            </a:pPr>
            <a:r>
              <a:rPr lang="en-US" dirty="0">
                <a:latin typeface="Times New Roman" panose="02020603050405020304" pitchFamily="18" charset="0"/>
                <a:cs typeface="Times New Roman" panose="02020603050405020304" pitchFamily="18" charset="0"/>
              </a:rPr>
              <a:t>To call a function in Python, you simply type the name of the function followed by parentheses (). </a:t>
            </a:r>
          </a:p>
          <a:p>
            <a:pPr marL="0" indent="0">
              <a:buNone/>
            </a:pPr>
            <a:r>
              <a:rPr lang="en-US" dirty="0">
                <a:latin typeface="Times New Roman" panose="02020603050405020304" pitchFamily="18" charset="0"/>
                <a:cs typeface="Times New Roman" panose="02020603050405020304" pitchFamily="18" charset="0"/>
              </a:rPr>
              <a:t>If the function takes any arguments, they are included within the parentheses.</a:t>
            </a:r>
          </a:p>
          <a:p>
            <a:pPr marL="0" indent="0">
              <a:buNone/>
            </a:pPr>
            <a:r>
              <a:rPr lang="en-US" b="1" dirty="0">
                <a:latin typeface="Times New Roman" panose="02020603050405020304" pitchFamily="18" charset="0"/>
                <a:cs typeface="Times New Roman" panose="02020603050405020304" pitchFamily="18" charset="0"/>
              </a:rPr>
              <a:t>Example</a:t>
            </a:r>
          </a:p>
          <a:p>
            <a:pPr marL="0" indent="0">
              <a:buNone/>
            </a:pPr>
            <a:r>
              <a:rPr lang="en-US" dirty="0" err="1">
                <a:latin typeface="Times New Roman" panose="02020603050405020304" pitchFamily="18" charset="0"/>
                <a:cs typeface="Times New Roman" panose="02020603050405020304" pitchFamily="18" charset="0"/>
              </a:rPr>
              <a:t>def</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mul</a:t>
            </a:r>
            <a:r>
              <a:rPr lang="en-US" dirty="0">
                <a:latin typeface="Times New Roman" panose="02020603050405020304" pitchFamily="18" charset="0"/>
                <a:cs typeface="Times New Roman" panose="02020603050405020304" pitchFamily="18" charset="0"/>
              </a:rPr>
              <a:t>(num1,num2):</a:t>
            </a:r>
          </a:p>
          <a:p>
            <a:pPr marL="0" indent="0">
              <a:buNone/>
            </a:pPr>
            <a:r>
              <a:rPr lang="en-US" dirty="0">
                <a:latin typeface="Times New Roman" panose="02020603050405020304" pitchFamily="18" charset="0"/>
                <a:cs typeface="Times New Roman" panose="02020603050405020304" pitchFamily="18" charset="0"/>
              </a:rPr>
              <a:t>	return num1*num2</a:t>
            </a:r>
          </a:p>
          <a:p>
            <a:pPr marL="0" indent="0">
              <a:buNone/>
            </a:pPr>
            <a:r>
              <a:rPr lang="en-US" dirty="0">
                <a:latin typeface="Times New Roman" panose="02020603050405020304" pitchFamily="18" charset="0"/>
                <a:cs typeface="Times New Roman" panose="02020603050405020304" pitchFamily="18" charset="0"/>
              </a:rPr>
              <a:t>result=</a:t>
            </a:r>
            <a:r>
              <a:rPr lang="en-US" dirty="0" err="1">
                <a:latin typeface="Times New Roman" panose="02020603050405020304" pitchFamily="18" charset="0"/>
                <a:cs typeface="Times New Roman" panose="02020603050405020304" pitchFamily="18" charset="0"/>
              </a:rPr>
              <a:t>mul</a:t>
            </a:r>
            <a:r>
              <a:rPr lang="en-US" dirty="0">
                <a:latin typeface="Times New Roman" panose="02020603050405020304" pitchFamily="18" charset="0"/>
                <a:cs typeface="Times New Roman" panose="02020603050405020304" pitchFamily="18" charset="0"/>
              </a:rPr>
              <a:t>(5,4)</a:t>
            </a:r>
          </a:p>
          <a:p>
            <a:pPr marL="0" indent="0">
              <a:buNone/>
            </a:pPr>
            <a:r>
              <a:rPr lang="en-US" dirty="0">
                <a:latin typeface="Times New Roman" panose="02020603050405020304" pitchFamily="18" charset="0"/>
                <a:cs typeface="Times New Roman" panose="02020603050405020304" pitchFamily="18" charset="0"/>
              </a:rPr>
              <a:t>print(“Multiplication of 5 and 4 </a:t>
            </a:r>
            <a:r>
              <a:rPr lang="en-US" dirty="0" err="1">
                <a:latin typeface="Times New Roman" panose="02020603050405020304" pitchFamily="18" charset="0"/>
                <a:cs typeface="Times New Roman" panose="02020603050405020304" pitchFamily="18" charset="0"/>
              </a:rPr>
              <a:t>is”,result</a:t>
            </a:r>
            <a:r>
              <a:rPr lang="en-US" dirty="0">
                <a:latin typeface="Times New Roman" panose="02020603050405020304" pitchFamily="18" charset="0"/>
                <a:cs typeface="Times New Roman" panose="02020603050405020304" pitchFamily="18" charset="0"/>
              </a:rPr>
              <a:t>)</a:t>
            </a:r>
          </a:p>
          <a:p>
            <a:pPr marL="0" indent="0">
              <a:buNone/>
            </a:pPr>
            <a:r>
              <a:rPr lang="en-US" b="1" dirty="0">
                <a:latin typeface="Times New Roman" panose="02020603050405020304" pitchFamily="18" charset="0"/>
                <a:cs typeface="Times New Roman" panose="02020603050405020304" pitchFamily="18" charset="0"/>
              </a:rPr>
              <a:t>Output</a:t>
            </a:r>
          </a:p>
          <a:p>
            <a:pPr marL="0" indent="0">
              <a:buNone/>
            </a:pPr>
            <a:r>
              <a:rPr lang="en-US" dirty="0">
                <a:latin typeface="Times New Roman" panose="02020603050405020304" pitchFamily="18" charset="0"/>
                <a:cs typeface="Times New Roman" panose="02020603050405020304" pitchFamily="18" charset="0"/>
              </a:rPr>
              <a:t>Multiplication of 5 and 4 is 20</a:t>
            </a:r>
          </a:p>
        </p:txBody>
      </p:sp>
    </p:spTree>
    <p:extLst>
      <p:ext uri="{BB962C8B-B14F-4D97-AF65-F5344CB8AC3E}">
        <p14:creationId xmlns:p14="http://schemas.microsoft.com/office/powerpoint/2010/main" val="289775957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109" y="180109"/>
            <a:ext cx="11748655" cy="581891"/>
          </a:xfrm>
        </p:spPr>
        <p:txBody>
          <a:bodyPr>
            <a:normAutofit fontScale="90000"/>
          </a:bodyPr>
          <a:lstStyle/>
          <a:p>
            <a:r>
              <a:rPr lang="en-US" dirty="0">
                <a:latin typeface="Times New Roman" panose="02020603050405020304" pitchFamily="18" charset="0"/>
                <a:cs typeface="Times New Roman" panose="02020603050405020304" pitchFamily="18" charset="0"/>
              </a:rPr>
              <a:t>The Return Statement</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80109" y="886690"/>
            <a:ext cx="11748655" cy="5777345"/>
          </a:xfrm>
        </p:spPr>
        <p:txBody>
          <a:bodyPr>
            <a:normAutofit fontScale="92500" lnSpcReduction="10000"/>
          </a:bodyPr>
          <a:lstStyle/>
          <a:p>
            <a:pPr marL="0" indent="0">
              <a:buNone/>
            </a:pPr>
            <a:r>
              <a:rPr lang="en-US" dirty="0">
                <a:latin typeface="Times New Roman" panose="02020603050405020304" pitchFamily="18" charset="0"/>
                <a:cs typeface="Times New Roman" panose="02020603050405020304" pitchFamily="18" charset="0"/>
              </a:rPr>
              <a:t>The return statement in python is an extremely useful statement used to return the value from a function to the caller.</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The keyword return is used to write the return statement</a:t>
            </a:r>
          </a:p>
          <a:p>
            <a:pPr marL="0" indent="0">
              <a:buNone/>
            </a:pPr>
            <a:r>
              <a:rPr lang="en-US" dirty="0">
                <a:latin typeface="Times New Roman" panose="02020603050405020304" pitchFamily="18" charset="0"/>
                <a:cs typeface="Times New Roman" panose="02020603050405020304" pitchFamily="18" charset="0"/>
              </a:rPr>
              <a:t>Syntax:</a:t>
            </a:r>
          </a:p>
          <a:p>
            <a:pPr marL="0" indent="0">
              <a:buNone/>
            </a:pPr>
            <a:r>
              <a:rPr lang="en-US" dirty="0">
                <a:latin typeface="Times New Roman" panose="02020603050405020304" pitchFamily="18" charset="0"/>
                <a:cs typeface="Times New Roman" panose="02020603050405020304" pitchFamily="18" charset="0"/>
              </a:rPr>
              <a:t>		return (expression)</a:t>
            </a:r>
          </a:p>
          <a:p>
            <a:pPr marL="0" indent="0">
              <a:buNone/>
            </a:pPr>
            <a:r>
              <a:rPr lang="en-US" b="1" dirty="0">
                <a:latin typeface="Times New Roman" panose="02020603050405020304" pitchFamily="18" charset="0"/>
                <a:cs typeface="Times New Roman" panose="02020603050405020304" pitchFamily="18" charset="0"/>
              </a:rPr>
              <a:t>Example</a:t>
            </a:r>
          </a:p>
          <a:p>
            <a:pPr marL="0" indent="0">
              <a:buNone/>
            </a:pPr>
            <a:r>
              <a:rPr lang="en-US" dirty="0" err="1">
                <a:latin typeface="Times New Roman" panose="02020603050405020304" pitchFamily="18" charset="0"/>
                <a:cs typeface="Times New Roman" panose="02020603050405020304" pitchFamily="18" charset="0"/>
              </a:rPr>
              <a:t>def</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mul</a:t>
            </a:r>
            <a:r>
              <a:rPr lang="en-US" dirty="0">
                <a:latin typeface="Times New Roman" panose="02020603050405020304" pitchFamily="18" charset="0"/>
                <a:cs typeface="Times New Roman" panose="02020603050405020304" pitchFamily="18" charset="0"/>
              </a:rPr>
              <a:t>(num1,num2):</a:t>
            </a:r>
          </a:p>
          <a:p>
            <a:pPr marL="0" indent="0">
              <a:buNone/>
            </a:pPr>
            <a:r>
              <a:rPr lang="en-US" dirty="0">
                <a:latin typeface="Times New Roman" panose="02020603050405020304" pitchFamily="18" charset="0"/>
                <a:cs typeface="Times New Roman" panose="02020603050405020304" pitchFamily="18" charset="0"/>
              </a:rPr>
              <a:t>	return num1*num2</a:t>
            </a:r>
          </a:p>
          <a:p>
            <a:pPr marL="0" indent="0">
              <a:buNone/>
            </a:pPr>
            <a:r>
              <a:rPr lang="en-US" dirty="0">
                <a:latin typeface="Times New Roman" panose="02020603050405020304" pitchFamily="18" charset="0"/>
                <a:cs typeface="Times New Roman" panose="02020603050405020304" pitchFamily="18" charset="0"/>
              </a:rPr>
              <a:t>result=</a:t>
            </a:r>
            <a:r>
              <a:rPr lang="en-US" dirty="0" err="1">
                <a:latin typeface="Times New Roman" panose="02020603050405020304" pitchFamily="18" charset="0"/>
                <a:cs typeface="Times New Roman" panose="02020603050405020304" pitchFamily="18" charset="0"/>
              </a:rPr>
              <a:t>mul</a:t>
            </a:r>
            <a:r>
              <a:rPr lang="en-US" dirty="0">
                <a:latin typeface="Times New Roman" panose="02020603050405020304" pitchFamily="18" charset="0"/>
                <a:cs typeface="Times New Roman" panose="02020603050405020304" pitchFamily="18" charset="0"/>
              </a:rPr>
              <a:t>(5,4)</a:t>
            </a:r>
          </a:p>
          <a:p>
            <a:pPr marL="0" indent="0">
              <a:buNone/>
            </a:pPr>
            <a:r>
              <a:rPr lang="en-US" dirty="0">
                <a:latin typeface="Times New Roman" panose="02020603050405020304" pitchFamily="18" charset="0"/>
                <a:cs typeface="Times New Roman" panose="02020603050405020304" pitchFamily="18" charset="0"/>
              </a:rPr>
              <a:t>print(“Multiplication of 5 and 4 </a:t>
            </a:r>
            <a:r>
              <a:rPr lang="en-US" dirty="0" err="1">
                <a:latin typeface="Times New Roman" panose="02020603050405020304" pitchFamily="18" charset="0"/>
                <a:cs typeface="Times New Roman" panose="02020603050405020304" pitchFamily="18" charset="0"/>
              </a:rPr>
              <a:t>is”,result</a:t>
            </a:r>
            <a:r>
              <a:rPr lang="en-US" dirty="0">
                <a:latin typeface="Times New Roman" panose="02020603050405020304" pitchFamily="18" charset="0"/>
                <a:cs typeface="Times New Roman" panose="02020603050405020304" pitchFamily="18" charset="0"/>
              </a:rPr>
              <a:t>)</a:t>
            </a:r>
          </a:p>
          <a:p>
            <a:pPr marL="0" indent="0">
              <a:buNone/>
            </a:pPr>
            <a:r>
              <a:rPr lang="en-US" b="1" dirty="0">
                <a:latin typeface="Times New Roman" panose="02020603050405020304" pitchFamily="18" charset="0"/>
                <a:cs typeface="Times New Roman" panose="02020603050405020304" pitchFamily="18" charset="0"/>
              </a:rPr>
              <a:t>Output</a:t>
            </a:r>
          </a:p>
          <a:p>
            <a:pPr marL="0" indent="0">
              <a:buNone/>
            </a:pPr>
            <a:r>
              <a:rPr lang="en-US" dirty="0">
                <a:latin typeface="Times New Roman" panose="02020603050405020304" pitchFamily="18" charset="0"/>
                <a:cs typeface="Times New Roman" panose="02020603050405020304" pitchFamily="18" charset="0"/>
              </a:rPr>
              <a:t>Multiplication of 5 and 4 is 20</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148383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4147</TotalTime>
  <Words>17411</Words>
  <Application>Microsoft Office PowerPoint</Application>
  <PresentationFormat>Widescreen</PresentationFormat>
  <Paragraphs>2627</Paragraphs>
  <Slides>260</Slides>
  <Notes>2</Notes>
  <HiddenSlides>0</HiddenSlides>
  <MMClips>0</MMClips>
  <ScaleCrop>false</ScaleCrop>
  <HeadingPairs>
    <vt:vector size="4" baseType="variant">
      <vt:variant>
        <vt:lpstr>Theme</vt:lpstr>
      </vt:variant>
      <vt:variant>
        <vt:i4>1</vt:i4>
      </vt:variant>
      <vt:variant>
        <vt:lpstr>Slide Titles</vt:lpstr>
      </vt:variant>
      <vt:variant>
        <vt:i4>260</vt:i4>
      </vt:variant>
    </vt:vector>
  </HeadingPairs>
  <TitlesOfParts>
    <vt:vector size="261" baseType="lpstr">
      <vt:lpstr>Office Theme</vt:lpstr>
      <vt:lpstr> Chapter-01 Difference between Java &amp; Python</vt:lpstr>
      <vt:lpstr>Python Versions</vt:lpstr>
      <vt:lpstr>Installing Python</vt:lpstr>
      <vt:lpstr>Python IDLE</vt:lpstr>
      <vt:lpstr>Interactive mode using python IDLE</vt:lpstr>
      <vt:lpstr>Executing Pythons Script using Python IDLE</vt:lpstr>
      <vt:lpstr>Difference between interactive and script mode</vt:lpstr>
      <vt:lpstr>Executing Python Command or Scripts in Command Line</vt:lpstr>
      <vt:lpstr>Script Mode using Command Line</vt:lpstr>
      <vt:lpstr>Chapter 2        Python Basics</vt:lpstr>
      <vt:lpstr>Identifier</vt:lpstr>
      <vt:lpstr>keywords</vt:lpstr>
      <vt:lpstr>Literals</vt:lpstr>
      <vt:lpstr>Variables</vt:lpstr>
      <vt:lpstr>Operators</vt:lpstr>
      <vt:lpstr>Arithmetic Operators </vt:lpstr>
      <vt:lpstr>Comparison Operators Or Relational Operators</vt:lpstr>
      <vt:lpstr>Logical Operators</vt:lpstr>
      <vt:lpstr>Identity Operators</vt:lpstr>
      <vt:lpstr>Membership Operators</vt:lpstr>
      <vt:lpstr>Bitwise Operators</vt:lpstr>
      <vt:lpstr>Assignment Operators</vt:lpstr>
      <vt:lpstr>Statements and Expressions</vt:lpstr>
      <vt:lpstr>PowerPoint Presentation</vt:lpstr>
      <vt:lpstr>Types of expressions</vt:lpstr>
      <vt:lpstr>Precedence and Associativity</vt:lpstr>
      <vt:lpstr>PowerPoint Presentation</vt:lpstr>
      <vt:lpstr>Associativity</vt:lpstr>
      <vt:lpstr> Data Types</vt:lpstr>
      <vt:lpstr>PowerPoint Presentation</vt:lpstr>
      <vt:lpstr>Numeric Data Type</vt:lpstr>
      <vt:lpstr>Sequence Data Type</vt:lpstr>
      <vt:lpstr>List Data Type</vt:lpstr>
      <vt:lpstr>Tuple Data Type</vt:lpstr>
      <vt:lpstr>Boolean Data Type</vt:lpstr>
      <vt:lpstr>Set Data Type</vt:lpstr>
      <vt:lpstr>Dictionary Data Type</vt:lpstr>
      <vt:lpstr>None data type</vt:lpstr>
      <vt:lpstr>The type() Function</vt:lpstr>
      <vt:lpstr>Comments in Python</vt:lpstr>
      <vt:lpstr>PowerPoint Presentation</vt:lpstr>
      <vt:lpstr>Python Modules</vt:lpstr>
      <vt:lpstr>PowerPoint Presentation</vt:lpstr>
      <vt:lpstr>Type Conversion</vt:lpstr>
      <vt:lpstr>PowerPoint Presentation</vt:lpstr>
      <vt:lpstr>Built-In Functions</vt:lpstr>
      <vt:lpstr>PowerPoint Presentation</vt:lpstr>
      <vt:lpstr>PowerPoint Presentation</vt:lpstr>
      <vt:lpstr>String Formatting or Output Formatting</vt:lpstr>
      <vt:lpstr>Formatting string using % Operator</vt:lpstr>
      <vt:lpstr>String Formatting using format()</vt:lpstr>
      <vt:lpstr>String formatting using f-string</vt:lpstr>
      <vt:lpstr>String Formatting using Template Class</vt:lpstr>
      <vt:lpstr>Python Libraries</vt:lpstr>
      <vt:lpstr>Types of libraries</vt:lpstr>
      <vt:lpstr>External Libraries</vt:lpstr>
      <vt:lpstr>Importing Standard Library Modules</vt:lpstr>
      <vt:lpstr>Indentation</vt:lpstr>
      <vt:lpstr>PowerPoint Presentation</vt:lpstr>
      <vt:lpstr>Chapter-3  Python Control Flow</vt:lpstr>
      <vt:lpstr>Simple If statement</vt:lpstr>
      <vt:lpstr>If else Statement</vt:lpstr>
      <vt:lpstr>If elif else Statement (Else If Ladder)</vt:lpstr>
      <vt:lpstr>PowerPoint Presentation</vt:lpstr>
      <vt:lpstr>Nested If Statements</vt:lpstr>
      <vt:lpstr>Loop Control Statements</vt:lpstr>
      <vt:lpstr>While Loop in Python </vt:lpstr>
      <vt:lpstr>While Loop in Python </vt:lpstr>
      <vt:lpstr>For Loop in Python </vt:lpstr>
      <vt:lpstr>The range() function in python</vt:lpstr>
      <vt:lpstr>PowerPoint Presentation</vt:lpstr>
      <vt:lpstr>PowerPoint Presentation</vt:lpstr>
      <vt:lpstr>Loops with Else Block</vt:lpstr>
      <vt:lpstr>PowerPoint Presentation</vt:lpstr>
      <vt:lpstr>Jump Statements</vt:lpstr>
      <vt:lpstr>PowerPoint Presentation</vt:lpstr>
      <vt:lpstr>Nested Loops</vt:lpstr>
      <vt:lpstr>Example</vt:lpstr>
      <vt:lpstr>The exit() function</vt:lpstr>
      <vt:lpstr>The Pass Statement</vt:lpstr>
      <vt:lpstr>Chapter 4  Exception Handling</vt:lpstr>
      <vt:lpstr>Syntax Errors</vt:lpstr>
      <vt:lpstr>Logical Errors</vt:lpstr>
      <vt:lpstr>Runtime Errors</vt:lpstr>
      <vt:lpstr>What is an Exception</vt:lpstr>
      <vt:lpstr>Built in Exception in Python</vt:lpstr>
      <vt:lpstr>Exception Handling</vt:lpstr>
      <vt:lpstr>Process of Exception Handling</vt:lpstr>
      <vt:lpstr>Exception Handling Using try/except</vt:lpstr>
      <vt:lpstr>Exception Handling Using try and multiple except Clauses</vt:lpstr>
      <vt:lpstr>Exception Handling Using try/except/else</vt:lpstr>
      <vt:lpstr>Exception Handling Using try/except/else/finally</vt:lpstr>
      <vt:lpstr>Raising Exceptions-The raise statement</vt:lpstr>
      <vt:lpstr>Python Functions</vt:lpstr>
      <vt:lpstr>Types of Functions in Python</vt:lpstr>
      <vt:lpstr>Python Built-in Functions List</vt:lpstr>
      <vt:lpstr>Function Definition</vt:lpstr>
      <vt:lpstr>Function Calling</vt:lpstr>
      <vt:lpstr>The Return Statement</vt:lpstr>
      <vt:lpstr>The void Functions</vt:lpstr>
      <vt:lpstr>Passing Arguments to Function</vt:lpstr>
      <vt:lpstr>Types of arguments in python</vt:lpstr>
      <vt:lpstr>Positional Arguments</vt:lpstr>
      <vt:lpstr>Keyword Arguments</vt:lpstr>
      <vt:lpstr>Default Arguments</vt:lpstr>
      <vt:lpstr>Arbitrary Arguments or Variable length Arguments</vt:lpstr>
      <vt:lpstr>Variable Length Keyword Arguments(**kwargs)</vt:lpstr>
      <vt:lpstr>Local and Global Variables</vt:lpstr>
      <vt:lpstr>PowerPoint Presentation</vt:lpstr>
      <vt:lpstr>The Global Keyword</vt:lpstr>
      <vt:lpstr>Anonymous Functions</vt:lpstr>
      <vt:lpstr>Recursive Functions</vt:lpstr>
      <vt:lpstr>Command Line Arguments</vt:lpstr>
      <vt:lpstr>Using sys.argv</vt:lpstr>
      <vt:lpstr>Using getopt module</vt:lpstr>
      <vt:lpstr>Using argparse module </vt:lpstr>
      <vt:lpstr>Chapter 6    Strings</vt:lpstr>
      <vt:lpstr>PowerPoint Presentation</vt:lpstr>
      <vt:lpstr>str() Function</vt:lpstr>
      <vt:lpstr>String Operations</vt:lpstr>
      <vt:lpstr>Concatenation or joining Strings Using join() Method</vt:lpstr>
      <vt:lpstr>Repetition of Strings</vt:lpstr>
      <vt:lpstr>Membership Operators(in and not in)</vt:lpstr>
      <vt:lpstr>PowerPoint Presentation</vt:lpstr>
      <vt:lpstr>Comparing Strings</vt:lpstr>
      <vt:lpstr>Slicing</vt:lpstr>
      <vt:lpstr>Format Specifiers </vt:lpstr>
      <vt:lpstr>Escape Sequences</vt:lpstr>
      <vt:lpstr>String Methods</vt:lpstr>
      <vt:lpstr>Raw Strings </vt:lpstr>
      <vt:lpstr>Regular Expressions</vt:lpstr>
      <vt:lpstr>PowerPoint Presentation</vt:lpstr>
      <vt:lpstr>Lists</vt:lpstr>
      <vt:lpstr>Example</vt:lpstr>
      <vt:lpstr>Accessing List Elements by Index Number</vt:lpstr>
      <vt:lpstr>List are mutable</vt:lpstr>
      <vt:lpstr>Operations on Lists</vt:lpstr>
      <vt:lpstr>PowerPoint Presentation</vt:lpstr>
      <vt:lpstr>Membership Operators(in and not in)</vt:lpstr>
      <vt:lpstr>PowerPoint Presentation</vt:lpstr>
      <vt:lpstr>Slicing</vt:lpstr>
      <vt:lpstr>PowerPoint Presentation</vt:lpstr>
      <vt:lpstr>PowerPoint Presentation</vt:lpstr>
      <vt:lpstr>Implementation of Stacks Using List</vt:lpstr>
      <vt:lpstr>Implementation of Queues using List</vt:lpstr>
      <vt:lpstr>Copying Lists</vt:lpstr>
      <vt:lpstr>Comparing Lists</vt:lpstr>
      <vt:lpstr>Repetition of Lists</vt:lpstr>
      <vt:lpstr>List Methods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Dictionaries</vt:lpstr>
      <vt:lpstr>Creating dictionary</vt:lpstr>
      <vt:lpstr>Empty Dictionary</vt:lpstr>
      <vt:lpstr>Accessing Key Value Pairs in a Dictionary</vt:lpstr>
      <vt:lpstr>Adding or Modifying Key Value Pairs in a Dictionary</vt:lpstr>
      <vt:lpstr>Built in functions</vt:lpstr>
      <vt:lpstr>Dictionary Methods</vt:lpstr>
      <vt:lpstr>Membership Operators(in and not in)</vt:lpstr>
      <vt:lpstr>PowerPoint Presentation</vt:lpstr>
      <vt:lpstr>Comparing Dictionaries</vt:lpstr>
      <vt:lpstr>Traversing or Iterating a Dictionary</vt:lpstr>
      <vt:lpstr>using keys directly</vt:lpstr>
      <vt:lpstr>Iterating Using keys()</vt:lpstr>
      <vt:lpstr>Iterating Using values()</vt:lpstr>
      <vt:lpstr>Iterating Using items()</vt:lpstr>
      <vt:lpstr>Chapter 9    Tuples and Sets</vt:lpstr>
      <vt:lpstr>Creating tuple</vt:lpstr>
      <vt:lpstr>Empty Tuple</vt:lpstr>
      <vt:lpstr>Accessing Tuple Elements by Index Number</vt:lpstr>
      <vt:lpstr>PowerPoint Presentation</vt:lpstr>
      <vt:lpstr>Membership Operators(in and not in)</vt:lpstr>
      <vt:lpstr>PowerPoint Presentation</vt:lpstr>
      <vt:lpstr>Comparing Tuples</vt:lpstr>
      <vt:lpstr>Operations on Tuples</vt:lpstr>
      <vt:lpstr>PowerPoint Presentation</vt:lpstr>
      <vt:lpstr>Copying tuples</vt:lpstr>
      <vt:lpstr>Slicing</vt:lpstr>
      <vt:lpstr>PowerPoint Presentation</vt:lpstr>
      <vt:lpstr>Tuple Methods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Chapter-11   Object Oriented Programming</vt:lpstr>
      <vt:lpstr>Basic Concepts of OOP</vt:lpstr>
      <vt:lpstr>Classes and Objects</vt:lpstr>
      <vt:lpstr>PowerPoint Presentation</vt:lpstr>
      <vt:lpstr>PowerPoint Presentation</vt:lpstr>
      <vt:lpstr>Defining Classes in Python</vt:lpstr>
      <vt:lpstr>PowerPoint Presentation</vt:lpstr>
      <vt:lpstr>Creating Empty Class</vt:lpstr>
      <vt:lpstr>Creating Objects and Accessing Methods using Objects</vt:lpstr>
      <vt:lpstr>Classes With Multiple Objects</vt:lpstr>
      <vt:lpstr>Classes With Multiple Objects</vt:lpstr>
      <vt:lpstr>Classes With Multiple Objects</vt:lpstr>
      <vt:lpstr>Example</vt:lpstr>
      <vt:lpstr>How Objects are Stored in Memory</vt:lpstr>
      <vt:lpstr>Garbage Collection</vt:lpstr>
      <vt:lpstr>The Constructor Method</vt:lpstr>
      <vt:lpstr>Example</vt:lpstr>
      <vt:lpstr>Types of Constructors</vt:lpstr>
      <vt:lpstr>Default Constructor</vt:lpstr>
      <vt:lpstr>Non-Parameterized Constructor</vt:lpstr>
      <vt:lpstr>Parameterized Constructor</vt:lpstr>
      <vt:lpstr>class attributes or class variables</vt:lpstr>
      <vt:lpstr>Data Attributes or Instance Variables</vt:lpstr>
      <vt:lpstr>Encapsulation</vt:lpstr>
      <vt:lpstr>Access Modifiers in Python</vt:lpstr>
      <vt:lpstr>Abstraction</vt:lpstr>
      <vt:lpstr>Inheritance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Different Ways of Achieving Polymorphism in Python</vt:lpstr>
      <vt:lpstr>Method Overloading</vt:lpstr>
      <vt:lpstr>Duck Typing</vt:lpstr>
      <vt:lpstr>Method Overriding in Python</vt:lpstr>
      <vt:lpstr>The Super Function</vt:lpstr>
      <vt:lpstr>PowerPoint Presentation</vt:lpstr>
      <vt:lpstr>PowerPoint Presentation</vt:lpstr>
      <vt:lpstr>PowerPoint Presentation</vt:lpstr>
    </vt:vector>
  </TitlesOfParts>
  <Company>NCB</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SRIHARI</dc:creator>
  <cp:lastModifiedBy>Anusha C</cp:lastModifiedBy>
  <cp:revision>376</cp:revision>
  <cp:lastPrinted>2024-01-01T09:21:58Z</cp:lastPrinted>
  <dcterms:created xsi:type="dcterms:W3CDTF">2023-11-08T08:31:56Z</dcterms:created>
  <dcterms:modified xsi:type="dcterms:W3CDTF">2024-06-10T18:11:26Z</dcterms:modified>
</cp:coreProperties>
</file>