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Gill Sans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STl+vv/IFZ9ViehgLTArL120P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3FAFFD6-8B08-4B24-8242-0013E7C8BFC8}">
  <a:tblStyle styleId="{93FAFFD6-8B08-4B24-8242-0013E7C8BFC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illSans-bold.fntdata"/><Relationship Id="rId12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caa3c95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41caa3c954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1caa3c95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It represents the information regarding the authenticity of banknotes. </a:t>
            </a:r>
            <a:r>
              <a:rPr b="1" lang="en-US" sz="1000">
                <a:solidFill>
                  <a:srgbClr val="123654"/>
                </a:solidFill>
              </a:rPr>
              <a:t>Abstract</a:t>
            </a:r>
            <a:r>
              <a:rPr lang="en-US" sz="1000">
                <a:solidFill>
                  <a:srgbClr val="123654"/>
                </a:solidFill>
              </a:rPr>
              <a:t>: Data were extracted from images that were taken for the evaluation of an authentication procedure for banknotes.</a:t>
            </a:r>
            <a:endParaRPr/>
          </a:p>
        </p:txBody>
      </p:sp>
      <p:sp>
        <p:nvSpPr>
          <p:cNvPr id="99" name="Google Shape;99;g41caa3c954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11cf491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6b11cf491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308ba6e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6308ba6e08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11cf49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6b11cf4919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9450603" y="127371"/>
            <a:ext cx="1038054" cy="1050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32600" y="2081625"/>
            <a:ext cx="11326800" cy="569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Binary Classification using Banknote Authentication Dataset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711975" y="4311275"/>
            <a:ext cx="58503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Submitted by</a:t>
            </a: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 Tamanna Baig | Netra Inamdar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 flipH="1" rot="10800000">
            <a:off x="767267" y="3631849"/>
            <a:ext cx="10655805" cy="288300"/>
          </a:xfrm>
          <a:custGeom>
            <a:rect b="b" l="l" r="r" t="t"/>
            <a:pathLst>
              <a:path extrusionOk="0" h="120000" w="3738879">
                <a:moveTo>
                  <a:pt x="0" y="0"/>
                </a:moveTo>
                <a:lnTo>
                  <a:pt x="3738786" y="0"/>
                </a:lnTo>
              </a:path>
            </a:pathLst>
          </a:custGeom>
          <a:noFill/>
          <a:ln cap="flat" cmpd="sng" w="19050">
            <a:solidFill>
              <a:srgbClr val="EB80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089601" y="4443500"/>
            <a:ext cx="225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November 25,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Clemson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209048" y="3228904"/>
            <a:ext cx="74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CPSC 6820:  Special Topics: Hands-on 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1caa3c954_0_16"/>
          <p:cNvSpPr txBox="1"/>
          <p:nvPr/>
        </p:nvSpPr>
        <p:spPr>
          <a:xfrm>
            <a:off x="1151155" y="321086"/>
            <a:ext cx="8768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Problem 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41caa3c954_0_16"/>
          <p:cNvSpPr/>
          <p:nvPr/>
        </p:nvSpPr>
        <p:spPr>
          <a:xfrm flipH="1" rot="10800000">
            <a:off x="436575" y="840450"/>
            <a:ext cx="11328803" cy="149400"/>
          </a:xfrm>
          <a:custGeom>
            <a:rect b="b" l="l" r="r" t="t"/>
            <a:pathLst>
              <a:path extrusionOk="0" h="120000" w="3738879">
                <a:moveTo>
                  <a:pt x="0" y="0"/>
                </a:moveTo>
                <a:lnTo>
                  <a:pt x="3738786" y="0"/>
                </a:lnTo>
              </a:path>
            </a:pathLst>
          </a:custGeom>
          <a:noFill/>
          <a:ln cap="flat" cmpd="sng" w="19050">
            <a:solidFill>
              <a:srgbClr val="EB80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41caa3c954_0_16"/>
          <p:cNvSpPr txBox="1"/>
          <p:nvPr/>
        </p:nvSpPr>
        <p:spPr>
          <a:xfrm>
            <a:off x="1311750" y="1877125"/>
            <a:ext cx="9568500" cy="4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➔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Banknote Authentication Dataset. This dataset was obtained from the UCI Machine Learning Repository and can be downloaded here.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➔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A wavelet tool has been used to extract features from the images. Hence, the dataset has 5 distinct features that are explained in the Data Description. 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➔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The aim of the project is to design a classification algorithm that will use the first 4 features as independent variables and predict a class outcome to distinguish between forged(0) and authentic(1) bank notes.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caa3c954_0_36"/>
          <p:cNvSpPr txBox="1"/>
          <p:nvPr/>
        </p:nvSpPr>
        <p:spPr>
          <a:xfrm>
            <a:off x="2444078" y="194250"/>
            <a:ext cx="6930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41caa3c954_0_36"/>
          <p:cNvSpPr/>
          <p:nvPr/>
        </p:nvSpPr>
        <p:spPr>
          <a:xfrm flipH="1" rot="10800000">
            <a:off x="711325" y="840450"/>
            <a:ext cx="10945568" cy="149400"/>
          </a:xfrm>
          <a:custGeom>
            <a:rect b="b" l="l" r="r" t="t"/>
            <a:pathLst>
              <a:path extrusionOk="0" h="120000" w="3738879">
                <a:moveTo>
                  <a:pt x="0" y="0"/>
                </a:moveTo>
                <a:lnTo>
                  <a:pt x="3738786" y="0"/>
                </a:lnTo>
              </a:path>
            </a:pathLst>
          </a:custGeom>
          <a:noFill/>
          <a:ln cap="flat" cmpd="sng" w="19050">
            <a:solidFill>
              <a:srgbClr val="EB80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41caa3c954_0_36"/>
          <p:cNvSpPr txBox="1"/>
          <p:nvPr/>
        </p:nvSpPr>
        <p:spPr>
          <a:xfrm>
            <a:off x="10325184" y="6488668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41caa3c954_0_36"/>
          <p:cNvSpPr txBox="1"/>
          <p:nvPr/>
        </p:nvSpPr>
        <p:spPr>
          <a:xfrm>
            <a:off x="323350" y="1235925"/>
            <a:ext cx="11651400" cy="54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➔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The dataset is a text file with 1372 rows and 5 features.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➔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Data was extracted from images that were taken from genuine and forged banknote-like specimen.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➔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Each image was converted into grayscale with a resolution of about 660 DPI.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➔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5 Features were extracted from these images using a Wavelet Transform tool.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latin typeface="Gill Sans"/>
                <a:ea typeface="Gill Sans"/>
                <a:cs typeface="Gill Sans"/>
                <a:sym typeface="Gill Sans"/>
              </a:rPr>
              <a:t>Attribute Information:</a:t>
            </a:r>
            <a:endParaRPr b="1"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1. variance of Wavelet Transformed image (continuous)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2. skewness of Wavelet Transformed image (continuous)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3. curtosis of Wavelet Transformed image (continuous)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4. entropy of image (continuous)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5. class (integer)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105" name="Google Shape;105;g41caa3c954_0_36"/>
          <p:cNvGraphicFramePr/>
          <p:nvPr/>
        </p:nvGraphicFramePr>
        <p:xfrm>
          <a:off x="5786650" y="3290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{93FAFFD6-8B08-4B24-8242-0013E7C8BFC8}</a:tableStyleId>
              </a:tblPr>
              <a:tblGrid>
                <a:gridCol w="1343400"/>
                <a:gridCol w="1071800"/>
                <a:gridCol w="1069475"/>
                <a:gridCol w="520575"/>
                <a:gridCol w="1022200"/>
                <a:gridCol w="970475"/>
              </a:tblGrid>
              <a:tr h="103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123654"/>
                          </a:solidFill>
                        </a:rPr>
                        <a:t>Data Set Characteristics:  </a:t>
                      </a:r>
                      <a:endParaRPr b="1" sz="1000">
                        <a:solidFill>
                          <a:srgbClr val="123654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123654"/>
                          </a:solidFill>
                        </a:rPr>
                        <a:t>Multivariate</a:t>
                      </a:r>
                      <a:endParaRPr sz="1000">
                        <a:solidFill>
                          <a:srgbClr val="123654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123654"/>
                          </a:solidFill>
                        </a:rPr>
                        <a:t>Number of Instances:</a:t>
                      </a:r>
                      <a:endParaRPr b="1" sz="1000">
                        <a:solidFill>
                          <a:srgbClr val="123654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123654"/>
                          </a:solidFill>
                        </a:rPr>
                        <a:t>1372</a:t>
                      </a:r>
                      <a:endParaRPr sz="1000">
                        <a:solidFill>
                          <a:srgbClr val="123654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123654"/>
                          </a:solidFill>
                        </a:rPr>
                        <a:t>Area:</a:t>
                      </a:r>
                      <a:endParaRPr b="1" sz="1000">
                        <a:solidFill>
                          <a:srgbClr val="123654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123654"/>
                          </a:solidFill>
                        </a:rPr>
                        <a:t>Computer</a:t>
                      </a:r>
                      <a:endParaRPr sz="1000">
                        <a:solidFill>
                          <a:srgbClr val="123654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123654"/>
                          </a:solidFill>
                        </a:rPr>
                        <a:t>Attribute Characteristics:</a:t>
                      </a:r>
                      <a:endParaRPr b="1" sz="1000">
                        <a:solidFill>
                          <a:srgbClr val="123654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123654"/>
                          </a:solidFill>
                        </a:rPr>
                        <a:t>Real</a:t>
                      </a:r>
                      <a:endParaRPr sz="1000">
                        <a:solidFill>
                          <a:srgbClr val="123654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123654"/>
                          </a:solidFill>
                        </a:rPr>
                        <a:t>Number of Attributes:</a:t>
                      </a:r>
                      <a:endParaRPr b="1" sz="1000">
                        <a:solidFill>
                          <a:srgbClr val="123654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123654"/>
                          </a:solidFill>
                        </a:rPr>
                        <a:t>5</a:t>
                      </a:r>
                      <a:endParaRPr sz="1000">
                        <a:solidFill>
                          <a:srgbClr val="123654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123654"/>
                          </a:solidFill>
                        </a:rPr>
                        <a:t>Date Donated</a:t>
                      </a:r>
                      <a:endParaRPr b="1" sz="1000">
                        <a:solidFill>
                          <a:srgbClr val="123654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123654"/>
                          </a:solidFill>
                        </a:rPr>
                        <a:t>2013-04-16</a:t>
                      </a:r>
                      <a:endParaRPr sz="1000">
                        <a:solidFill>
                          <a:srgbClr val="123654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2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123654"/>
                          </a:solidFill>
                        </a:rPr>
                        <a:t>Associated Tasks:</a:t>
                      </a:r>
                      <a:endParaRPr b="1" sz="1000">
                        <a:solidFill>
                          <a:srgbClr val="123654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123654"/>
                          </a:solidFill>
                        </a:rPr>
                        <a:t>Classification</a:t>
                      </a:r>
                      <a:endParaRPr sz="1000">
                        <a:solidFill>
                          <a:srgbClr val="123654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123654"/>
                          </a:solidFill>
                        </a:rPr>
                        <a:t>Missing Values?</a:t>
                      </a:r>
                      <a:endParaRPr b="1" sz="1000">
                        <a:solidFill>
                          <a:srgbClr val="123654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123654"/>
                          </a:solidFill>
                        </a:rPr>
                        <a:t>N/A</a:t>
                      </a:r>
                      <a:endParaRPr sz="1000">
                        <a:solidFill>
                          <a:srgbClr val="123654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123654"/>
                          </a:solidFill>
                        </a:rPr>
                        <a:t>Number of Web Hits:</a:t>
                      </a:r>
                      <a:endParaRPr b="1" sz="1000">
                        <a:solidFill>
                          <a:srgbClr val="123654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123654"/>
                          </a:solidFill>
                        </a:rPr>
                        <a:t>204945</a:t>
                      </a:r>
                      <a:endParaRPr sz="1000">
                        <a:solidFill>
                          <a:srgbClr val="123654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11cf4919_0_8"/>
          <p:cNvSpPr txBox="1"/>
          <p:nvPr/>
        </p:nvSpPr>
        <p:spPr>
          <a:xfrm>
            <a:off x="2444078" y="194250"/>
            <a:ext cx="6930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Algorithms and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6b11cf4919_0_8"/>
          <p:cNvSpPr/>
          <p:nvPr/>
        </p:nvSpPr>
        <p:spPr>
          <a:xfrm flipH="1" rot="10800000">
            <a:off x="711325" y="840450"/>
            <a:ext cx="10945568" cy="149400"/>
          </a:xfrm>
          <a:custGeom>
            <a:rect b="b" l="l" r="r" t="t"/>
            <a:pathLst>
              <a:path extrusionOk="0" h="120000" w="3738879">
                <a:moveTo>
                  <a:pt x="0" y="0"/>
                </a:moveTo>
                <a:lnTo>
                  <a:pt x="3738786" y="0"/>
                </a:lnTo>
              </a:path>
            </a:pathLst>
          </a:custGeom>
          <a:noFill/>
          <a:ln cap="flat" cmpd="sng" w="19050">
            <a:solidFill>
              <a:srgbClr val="EB80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6b11cf4919_0_8"/>
          <p:cNvSpPr txBox="1"/>
          <p:nvPr/>
        </p:nvSpPr>
        <p:spPr>
          <a:xfrm>
            <a:off x="10325184" y="6488668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6b11cf491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325" y="2840563"/>
            <a:ext cx="5011775" cy="3465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6b11cf4919_0_8"/>
          <p:cNvSpPr txBox="1"/>
          <p:nvPr/>
        </p:nvSpPr>
        <p:spPr>
          <a:xfrm>
            <a:off x="1289950" y="1338100"/>
            <a:ext cx="4356900" cy="2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Gill Sans"/>
                <a:ea typeface="Gill Sans"/>
                <a:cs typeface="Gill Sans"/>
                <a:sym typeface="Gill Sans"/>
              </a:rPr>
              <a:t>Binary Classification using kNN algorithm:</a:t>
            </a:r>
            <a:endParaRPr b="1"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g6b11cf4919_0_8"/>
          <p:cNvSpPr txBox="1"/>
          <p:nvPr/>
        </p:nvSpPr>
        <p:spPr>
          <a:xfrm>
            <a:off x="6341888" y="1338100"/>
            <a:ext cx="5138700" cy="2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Gill Sans"/>
                <a:ea typeface="Gill Sans"/>
                <a:cs typeface="Gill Sans"/>
                <a:sym typeface="Gill Sans"/>
              </a:rPr>
              <a:t>Binary Classification using Logistic Regression algorithm:</a:t>
            </a:r>
            <a:endParaRPr b="1"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6" name="Google Shape;116;g6b11cf4919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1900" y="2943379"/>
            <a:ext cx="4789100" cy="3363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08ba6e08_0_20"/>
          <p:cNvSpPr txBox="1"/>
          <p:nvPr/>
        </p:nvSpPr>
        <p:spPr>
          <a:xfrm>
            <a:off x="1709955" y="343525"/>
            <a:ext cx="8768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Description for train, test and validation methods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6308ba6e08_0_20"/>
          <p:cNvSpPr/>
          <p:nvPr/>
        </p:nvSpPr>
        <p:spPr>
          <a:xfrm flipH="1" rot="10800000">
            <a:off x="436575" y="840450"/>
            <a:ext cx="11328803" cy="149400"/>
          </a:xfrm>
          <a:custGeom>
            <a:rect b="b" l="l" r="r" t="t"/>
            <a:pathLst>
              <a:path extrusionOk="0" h="120000" w="3738879">
                <a:moveTo>
                  <a:pt x="0" y="0"/>
                </a:moveTo>
                <a:lnTo>
                  <a:pt x="3738786" y="0"/>
                </a:lnTo>
              </a:path>
            </a:pathLst>
          </a:custGeom>
          <a:noFill/>
          <a:ln cap="flat" cmpd="sng" w="19050">
            <a:solidFill>
              <a:srgbClr val="EB80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6308ba6e08_0_20"/>
          <p:cNvSpPr txBox="1"/>
          <p:nvPr/>
        </p:nvSpPr>
        <p:spPr>
          <a:xfrm>
            <a:off x="2847100" y="1418850"/>
            <a:ext cx="7221000" cy="51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➔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The dataset was split in a 80:20 ratio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➔"/>
            </a:pPr>
            <a:r>
              <a:rPr b="1" lang="en-US" sz="2400">
                <a:latin typeface="Gill Sans"/>
                <a:ea typeface="Gill Sans"/>
                <a:cs typeface="Gill Sans"/>
                <a:sym typeface="Gill Sans"/>
              </a:rPr>
              <a:t>Train set: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1097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➔"/>
            </a:pPr>
            <a:r>
              <a:rPr b="1" lang="en-US" sz="2400">
                <a:latin typeface="Gill Sans"/>
                <a:ea typeface="Gill Sans"/>
                <a:cs typeface="Gill Sans"/>
                <a:sym typeface="Gill Sans"/>
              </a:rPr>
              <a:t>Test set: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275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➔"/>
            </a:pPr>
            <a:r>
              <a:rPr b="1" lang="en-US" sz="2400">
                <a:latin typeface="Gill Sans"/>
                <a:ea typeface="Gill Sans"/>
                <a:cs typeface="Gill Sans"/>
                <a:sym typeface="Gill Sans"/>
              </a:rPr>
              <a:t>Feature Scaling: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Normalization/Scaling was applied to match the scales on all the features.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➔"/>
            </a:pPr>
            <a:r>
              <a:rPr b="1" lang="en-US" sz="2400">
                <a:latin typeface="Gill Sans"/>
                <a:ea typeface="Gill Sans"/>
                <a:cs typeface="Gill Sans"/>
                <a:sym typeface="Gill Sans"/>
              </a:rPr>
              <a:t>Cross Validation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: 5 fold cross validation was used in kNN algorithm along with train test split and normalization.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11cf4919_0_1"/>
          <p:cNvSpPr txBox="1"/>
          <p:nvPr/>
        </p:nvSpPr>
        <p:spPr>
          <a:xfrm>
            <a:off x="1709955" y="343525"/>
            <a:ext cx="8768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Evaluation of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6b11cf4919_0_1"/>
          <p:cNvSpPr/>
          <p:nvPr/>
        </p:nvSpPr>
        <p:spPr>
          <a:xfrm flipH="1" rot="10800000">
            <a:off x="436575" y="840450"/>
            <a:ext cx="11328803" cy="149400"/>
          </a:xfrm>
          <a:custGeom>
            <a:rect b="b" l="l" r="r" t="t"/>
            <a:pathLst>
              <a:path extrusionOk="0" h="120000" w="3738879">
                <a:moveTo>
                  <a:pt x="0" y="0"/>
                </a:moveTo>
                <a:lnTo>
                  <a:pt x="3738786" y="0"/>
                </a:lnTo>
              </a:path>
            </a:pathLst>
          </a:custGeom>
          <a:noFill/>
          <a:ln cap="flat" cmpd="sng" w="19050">
            <a:solidFill>
              <a:srgbClr val="EB80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0" name="Google Shape;130;g6b11cf4919_0_1"/>
          <p:cNvGraphicFramePr/>
          <p:nvPr/>
        </p:nvGraphicFramePr>
        <p:xfrm>
          <a:off x="338328" y="141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{93FAFFD6-8B08-4B24-8242-0013E7C8BFC8}</a:tableStyleId>
              </a:tblPr>
              <a:tblGrid>
                <a:gridCol w="1789700"/>
                <a:gridCol w="1867150"/>
                <a:gridCol w="1867150"/>
              </a:tblGrid>
              <a:tr h="524050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kNN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52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Our Algorithm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Sklearn Algorithm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2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Best k-value: </a:t>
                      </a:r>
                      <a:r>
                        <a:rPr lang="en-US" sz="1600"/>
                        <a:t>7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Best k-value: </a:t>
                      </a:r>
                      <a:r>
                        <a:rPr lang="en-US" sz="1600"/>
                        <a:t>16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For k-value = </a:t>
                      </a:r>
                      <a:r>
                        <a:rPr lang="en-US" sz="1600"/>
                        <a:t>7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1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TP, FP, TN, FN: </a:t>
                      </a:r>
                      <a:r>
                        <a:rPr lang="en-US" sz="1600"/>
                        <a:t>27 0 247 1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TP, FP, TN, FN: </a:t>
                      </a:r>
                      <a:r>
                        <a:rPr lang="en-US" sz="1600"/>
                        <a:t>149 0 126 0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TP, FP, TN, FN: </a:t>
                      </a:r>
                      <a:r>
                        <a:rPr lang="en-US" sz="1600"/>
                        <a:t>148 1 126 0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Accuracy:</a:t>
                      </a:r>
                      <a:r>
                        <a:rPr lang="en-US" sz="1600"/>
                        <a:t> 0.996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Accuracy: </a:t>
                      </a:r>
                      <a:r>
                        <a:rPr lang="en-US" sz="1600"/>
                        <a:t>1.0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Accuracy: </a:t>
                      </a:r>
                      <a:r>
                        <a:rPr lang="en-US" sz="1600"/>
                        <a:t>0.9963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Recall: </a:t>
                      </a:r>
                      <a:r>
                        <a:rPr lang="en-US" sz="1600"/>
                        <a:t>1.0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Recall: </a:t>
                      </a:r>
                      <a:r>
                        <a:rPr lang="en-US" sz="1600"/>
                        <a:t>1.0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Recall: </a:t>
                      </a:r>
                      <a:r>
                        <a:rPr lang="en-US" sz="1600"/>
                        <a:t>1.0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Precision: </a:t>
                      </a:r>
                      <a:r>
                        <a:rPr lang="en-US" sz="1600"/>
                        <a:t>0.964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Precision: </a:t>
                      </a:r>
                      <a:r>
                        <a:rPr lang="en-US" sz="1600"/>
                        <a:t>1.0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Precision: </a:t>
                      </a:r>
                      <a:r>
                        <a:rPr lang="en-US" sz="1600"/>
                        <a:t>0.9921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F1 Score: </a:t>
                      </a:r>
                      <a:r>
                        <a:rPr lang="en-US" sz="1600"/>
                        <a:t>0.982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F1 Score: </a:t>
                      </a:r>
                      <a:r>
                        <a:rPr lang="en-US" sz="1600"/>
                        <a:t>1.0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F1 Score: </a:t>
                      </a:r>
                      <a:r>
                        <a:rPr lang="en-US" sz="1600"/>
                        <a:t>0.9960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1" name="Google Shape;131;g6b11cf4919_0_1"/>
          <p:cNvGraphicFramePr/>
          <p:nvPr/>
        </p:nvGraphicFramePr>
        <p:xfrm>
          <a:off x="6241378" y="141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{93FAFFD6-8B08-4B24-8242-0013E7C8BFC8}</a:tableStyleId>
              </a:tblPr>
              <a:tblGrid>
                <a:gridCol w="2759150"/>
                <a:gridCol w="2764850"/>
              </a:tblGrid>
              <a:tr h="6646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Logistic Regression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Our Algorithm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Sklearn Algorithm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8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TP, FP, TN, FN: </a:t>
                      </a:r>
                      <a:r>
                        <a:rPr lang="en-US" sz="1600"/>
                        <a:t>27 4 230 14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TP, FP, TN, FN: </a:t>
                      </a:r>
                      <a:r>
                        <a:rPr lang="en-US" sz="1600"/>
                        <a:t>148 1 125 1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4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Accuracy:</a:t>
                      </a:r>
                      <a:r>
                        <a:rPr lang="en-US" sz="1600"/>
                        <a:t> 0.935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Accuracy: </a:t>
                      </a:r>
                      <a:r>
                        <a:rPr lang="en-US" sz="1600"/>
                        <a:t>0.9927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4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Recall: </a:t>
                      </a:r>
                      <a:r>
                        <a:rPr lang="en-US" sz="1600"/>
                        <a:t>0.659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Recall: </a:t>
                      </a:r>
                      <a:r>
                        <a:rPr lang="en-US" sz="1600"/>
                        <a:t>0.992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4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Precision: </a:t>
                      </a:r>
                      <a:r>
                        <a:rPr lang="en-US" sz="1600"/>
                        <a:t>0.871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Precision: </a:t>
                      </a:r>
                      <a:r>
                        <a:rPr lang="en-US" sz="1600"/>
                        <a:t>0.992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4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F1 Score: </a:t>
                      </a:r>
                      <a:r>
                        <a:rPr lang="en-US" sz="1600"/>
                        <a:t>0.753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F1 Score: </a:t>
                      </a:r>
                      <a:r>
                        <a:rPr lang="en-US" sz="1600"/>
                        <a:t>0.992</a:t>
                      </a:r>
                      <a:endParaRPr sz="16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g6b11cf4919_0_1"/>
          <p:cNvSpPr/>
          <p:nvPr/>
        </p:nvSpPr>
        <p:spPr>
          <a:xfrm>
            <a:off x="2137325" y="1579750"/>
            <a:ext cx="1765500" cy="4949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2019-09-04T15:48:01Z</dcterms:created>
  <dc:creator>Tamanna Baig</dc:creator>
</cp:coreProperties>
</file>