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0" r:id="rId5"/>
    <p:sldId id="261" r:id="rId6"/>
    <p:sldId id="267"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8338B1-0F98-43B3-8C1A-6F14F5D36A16}"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404634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338B1-0F98-43B3-8C1A-6F14F5D36A16}"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419484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338B1-0F98-43B3-8C1A-6F14F5D36A16}"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7395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338B1-0F98-43B3-8C1A-6F14F5D36A16}"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60C3B88-F15E-4CC8-9E95-41D92C82DB8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2176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338B1-0F98-43B3-8C1A-6F14F5D36A16}"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1480735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8338B1-0F98-43B3-8C1A-6F14F5D36A16}"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245425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8338B1-0F98-43B3-8C1A-6F14F5D36A16}"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2270173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338B1-0F98-43B3-8C1A-6F14F5D36A16}"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2243157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38338B1-0F98-43B3-8C1A-6F14F5D36A16}" type="datetimeFigureOut">
              <a:rPr lang="en-IN" smtClean="0"/>
              <a:t>14-07-2023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60C3B88-F15E-4CC8-9E95-41D92C82DB84}" type="slidenum">
              <a:rPr lang="en-IN" smtClean="0"/>
              <a:t>‹#›</a:t>
            </a:fld>
            <a:endParaRPr lang="en-IN"/>
          </a:p>
        </p:txBody>
      </p:sp>
    </p:spTree>
    <p:extLst>
      <p:ext uri="{BB962C8B-B14F-4D97-AF65-F5344CB8AC3E}">
        <p14:creationId xmlns:p14="http://schemas.microsoft.com/office/powerpoint/2010/main" val="147375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338B1-0F98-43B3-8C1A-6F14F5D36A16}"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372435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338B1-0F98-43B3-8C1A-6F14F5D36A16}"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81874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8338B1-0F98-43B3-8C1A-6F14F5D36A16}"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94849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8338B1-0F98-43B3-8C1A-6F14F5D36A16}" type="datetimeFigureOut">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254851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8338B1-0F98-43B3-8C1A-6F14F5D36A16}"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329720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8338B1-0F98-43B3-8C1A-6F14F5D36A16}" type="datetimeFigureOut">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399280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338B1-0F98-43B3-8C1A-6F14F5D36A16}"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25163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338B1-0F98-43B3-8C1A-6F14F5D36A16}"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0C3B88-F15E-4CC8-9E95-41D92C82DB84}" type="slidenum">
              <a:rPr lang="en-IN" smtClean="0"/>
              <a:t>‹#›</a:t>
            </a:fld>
            <a:endParaRPr lang="en-IN"/>
          </a:p>
        </p:txBody>
      </p:sp>
    </p:spTree>
    <p:extLst>
      <p:ext uri="{BB962C8B-B14F-4D97-AF65-F5344CB8AC3E}">
        <p14:creationId xmlns:p14="http://schemas.microsoft.com/office/powerpoint/2010/main" val="25750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8338B1-0F98-43B3-8C1A-6F14F5D36A16}" type="datetimeFigureOut">
              <a:rPr lang="en-IN" smtClean="0"/>
              <a:t>14-07-2023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60C3B88-F15E-4CC8-9E95-41D92C82DB84}" type="slidenum">
              <a:rPr lang="en-IN" smtClean="0"/>
              <a:t>‹#›</a:t>
            </a:fld>
            <a:endParaRPr lang="en-IN"/>
          </a:p>
        </p:txBody>
      </p:sp>
    </p:spTree>
    <p:extLst>
      <p:ext uri="{BB962C8B-B14F-4D97-AF65-F5344CB8AC3E}">
        <p14:creationId xmlns:p14="http://schemas.microsoft.com/office/powerpoint/2010/main" val="382538913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8F3D-849A-F5A3-4142-54B2F3975584}"/>
              </a:ext>
            </a:extLst>
          </p:cNvPr>
          <p:cNvSpPr>
            <a:spLocks noGrp="1"/>
          </p:cNvSpPr>
          <p:nvPr>
            <p:ph type="ctrTitle"/>
          </p:nvPr>
        </p:nvSpPr>
        <p:spPr>
          <a:xfrm>
            <a:off x="1220757" y="1166003"/>
            <a:ext cx="8373035" cy="1147482"/>
          </a:xfrm>
        </p:spPr>
        <p:txBody>
          <a:bodyPr>
            <a:normAutofit fontScale="90000"/>
          </a:bodyPr>
          <a:lstStyle/>
          <a:p>
            <a:pPr algn="ctr"/>
            <a:r>
              <a:rPr lang="en-US" dirty="0" err="1"/>
              <a:t>Provothon</a:t>
            </a:r>
            <a:r>
              <a:rPr lang="en-US" dirty="0"/>
              <a:t> </a:t>
            </a:r>
            <a:br>
              <a:rPr lang="en-US" dirty="0"/>
            </a:br>
            <a:br>
              <a:rPr lang="en-US" dirty="0"/>
            </a:br>
            <a:r>
              <a:rPr lang="en-US" sz="3600" dirty="0"/>
              <a:t>Real Time tracking of student’s academic performance</a:t>
            </a:r>
            <a:endParaRPr lang="en-IN" sz="3600" dirty="0"/>
          </a:p>
        </p:txBody>
      </p:sp>
      <p:sp>
        <p:nvSpPr>
          <p:cNvPr id="3" name="Subtitle 2">
            <a:extLst>
              <a:ext uri="{FF2B5EF4-FFF2-40B4-BE49-F238E27FC236}">
                <a16:creationId xmlns:a16="http://schemas.microsoft.com/office/drawing/2014/main" id="{77A0418E-7BD1-4592-F9A3-218D399C7CAB}"/>
              </a:ext>
            </a:extLst>
          </p:cNvPr>
          <p:cNvSpPr>
            <a:spLocks noGrp="1"/>
          </p:cNvSpPr>
          <p:nvPr>
            <p:ph type="subTitle" idx="1"/>
          </p:nvPr>
        </p:nvSpPr>
        <p:spPr>
          <a:xfrm>
            <a:off x="680322" y="2702561"/>
            <a:ext cx="8144134" cy="2809166"/>
          </a:xfrm>
        </p:spPr>
        <p:txBody>
          <a:bodyPr/>
          <a:lstStyle/>
          <a:p>
            <a:r>
              <a:rPr lang="en-US" dirty="0"/>
              <a:t>Team : PitchAI</a:t>
            </a:r>
          </a:p>
          <a:p>
            <a:r>
              <a:rPr lang="en-US" dirty="0"/>
              <a:t>Team Leader: Neha Tripathi</a:t>
            </a:r>
          </a:p>
          <a:p>
            <a:endParaRPr lang="en-US" dirty="0"/>
          </a:p>
          <a:p>
            <a:endParaRPr lang="en-US" dirty="0"/>
          </a:p>
          <a:p>
            <a:endParaRPr lang="en-US" dirty="0"/>
          </a:p>
          <a:p>
            <a:r>
              <a:rPr lang="en-US" dirty="0"/>
              <a:t>Link to </a:t>
            </a:r>
            <a:r>
              <a:rPr lang="en-US" dirty="0" err="1"/>
              <a:t>Github</a:t>
            </a:r>
            <a:r>
              <a:rPr lang="en-US" dirty="0"/>
              <a:t>: https://github.com/Netri-100224/ProvothonML</a:t>
            </a:r>
          </a:p>
          <a:p>
            <a:r>
              <a:rPr lang="en-US" dirty="0"/>
              <a:t>(Please copy and paste the link on your web browser)</a:t>
            </a:r>
            <a:endParaRPr lang="en-IN" dirty="0"/>
          </a:p>
        </p:txBody>
      </p:sp>
    </p:spTree>
    <p:extLst>
      <p:ext uri="{BB962C8B-B14F-4D97-AF65-F5344CB8AC3E}">
        <p14:creationId xmlns:p14="http://schemas.microsoft.com/office/powerpoint/2010/main" val="316959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59EE-B38F-EF7B-E56B-3C60FDCD14B4}"/>
              </a:ext>
            </a:extLst>
          </p:cNvPr>
          <p:cNvSpPr>
            <a:spLocks noGrp="1"/>
          </p:cNvSpPr>
          <p:nvPr>
            <p:ph type="title"/>
          </p:nvPr>
        </p:nvSpPr>
        <p:spPr>
          <a:xfrm>
            <a:off x="568561" y="-159127"/>
            <a:ext cx="9613861" cy="1080938"/>
          </a:xfrm>
        </p:spPr>
        <p:txBody>
          <a:bodyPr>
            <a:normAutofit/>
          </a:bodyPr>
          <a:lstStyle/>
          <a:p>
            <a:r>
              <a:rPr lang="en-IN" sz="2800" dirty="0"/>
              <a:t>Decision Tree Classifier  is the best model.</a:t>
            </a:r>
          </a:p>
        </p:txBody>
      </p:sp>
      <p:pic>
        <p:nvPicPr>
          <p:cNvPr id="4" name="Picture 3">
            <a:extLst>
              <a:ext uri="{FF2B5EF4-FFF2-40B4-BE49-F238E27FC236}">
                <a16:creationId xmlns:a16="http://schemas.microsoft.com/office/drawing/2014/main" id="{337EE2A2-97C6-407B-BBD0-6ED406D67773}"/>
              </a:ext>
            </a:extLst>
          </p:cNvPr>
          <p:cNvPicPr>
            <a:picLocks noChangeAspect="1"/>
          </p:cNvPicPr>
          <p:nvPr/>
        </p:nvPicPr>
        <p:blipFill>
          <a:blip r:embed="rId2"/>
          <a:stretch>
            <a:fillRect/>
          </a:stretch>
        </p:blipFill>
        <p:spPr>
          <a:xfrm>
            <a:off x="2273113" y="921811"/>
            <a:ext cx="4313294" cy="5883150"/>
          </a:xfrm>
          <a:prstGeom prst="rect">
            <a:avLst/>
          </a:prstGeom>
        </p:spPr>
      </p:pic>
    </p:spTree>
    <p:extLst>
      <p:ext uri="{BB962C8B-B14F-4D97-AF65-F5344CB8AC3E}">
        <p14:creationId xmlns:p14="http://schemas.microsoft.com/office/powerpoint/2010/main" val="371453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D544-3BC1-8DBC-1F0E-B0C43E639206}"/>
              </a:ext>
            </a:extLst>
          </p:cNvPr>
          <p:cNvSpPr>
            <a:spLocks noGrp="1"/>
          </p:cNvSpPr>
          <p:nvPr>
            <p:ph type="title"/>
          </p:nvPr>
        </p:nvSpPr>
        <p:spPr>
          <a:xfrm>
            <a:off x="568561" y="785753"/>
            <a:ext cx="9613861" cy="1080938"/>
          </a:xfrm>
        </p:spPr>
        <p:txBody>
          <a:bodyPr/>
          <a:lstStyle/>
          <a:p>
            <a:r>
              <a:rPr lang="en-IN" dirty="0"/>
              <a:t>Conclusion:</a:t>
            </a:r>
          </a:p>
        </p:txBody>
      </p:sp>
      <p:sp>
        <p:nvSpPr>
          <p:cNvPr id="3" name="Content Placeholder 2">
            <a:extLst>
              <a:ext uri="{FF2B5EF4-FFF2-40B4-BE49-F238E27FC236}">
                <a16:creationId xmlns:a16="http://schemas.microsoft.com/office/drawing/2014/main" id="{7597B631-B290-4601-C2D1-FF7BC5E0A9D0}"/>
              </a:ext>
            </a:extLst>
          </p:cNvPr>
          <p:cNvSpPr>
            <a:spLocks noGrp="1"/>
          </p:cNvSpPr>
          <p:nvPr>
            <p:ph idx="1"/>
          </p:nvPr>
        </p:nvSpPr>
        <p:spPr>
          <a:xfrm>
            <a:off x="741281" y="2722953"/>
            <a:ext cx="9613861" cy="3599316"/>
          </a:xfrm>
        </p:spPr>
        <p:txBody>
          <a:bodyPr>
            <a:normAutofit fontScale="92500" lnSpcReduction="20000"/>
          </a:bodyPr>
          <a:lstStyle/>
          <a:p>
            <a:r>
              <a:rPr lang="en-IN" dirty="0"/>
              <a:t>Since the Decision tree classifier predicts best accuracy and no overfitting so I have chosen it to be the best model for this problem statement.</a:t>
            </a:r>
          </a:p>
          <a:p>
            <a:endParaRPr lang="en-IN" dirty="0"/>
          </a:p>
          <a:p>
            <a:pPr>
              <a:lnSpc>
                <a:spcPct val="110000"/>
              </a:lnSpc>
            </a:pPr>
            <a:r>
              <a:rPr lang="en-US" kern="100" dirty="0">
                <a:effectLst/>
                <a:latin typeface="Calibri" panose="020F0502020204030204" pitchFamily="34" charset="0"/>
                <a:ea typeface="Calibri" panose="020F0502020204030204" pitchFamily="34" charset="0"/>
                <a:cs typeface="Times New Roman" panose="02020603050405020304" pitchFamily="18" charset="0"/>
              </a:rPr>
              <a:t>This project focuses on working with real time data  so more focus is made on conducting quiz, assignments all online and promote academic tutors and students to get familiar with the same so as to prevent any  discrepancies. The motive is to get insights on academic patterns of students .Thus monitor them  and help them enhance their performance and results. Instructors need to periodically update  the data to achieve best and accurate  results from the model.</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066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EA8B-9C53-A95C-3642-2016BA0C543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470ADFF-F9E4-EBCE-CC8A-19A6B69688EE}"/>
              </a:ext>
            </a:extLst>
          </p:cNvPr>
          <p:cNvSpPr>
            <a:spLocks noGrp="1"/>
          </p:cNvSpPr>
          <p:nvPr>
            <p:ph idx="1"/>
          </p:nvPr>
        </p:nvSpPr>
        <p:spPr/>
        <p:txBody>
          <a:bodyPr/>
          <a:lstStyle/>
          <a:p>
            <a:pPr>
              <a:lnSpc>
                <a:spcPct val="115000"/>
              </a:lnSpc>
            </a:pPr>
            <a:r>
              <a:rPr lang="en-IN" sz="1800" dirty="0">
                <a:effectLst/>
                <a:latin typeface="Calibri" panose="020F0502020204030204" pitchFamily="34" charset="0"/>
                <a:ea typeface="Times New Roman" panose="02020603050405020304" pitchFamily="18" charset="0"/>
              </a:rPr>
              <a:t>As the project title suggests, we have to track the performance of students  in real time.</a:t>
            </a:r>
            <a:r>
              <a:rPr lang="en-IN" sz="1800" spc="15" dirty="0">
                <a:effectLst/>
                <a:latin typeface="Calibri" panose="020F0502020204030204" pitchFamily="34" charset="0"/>
                <a:ea typeface="Times New Roman" panose="02020603050405020304" pitchFamily="18" charset="0"/>
              </a:rPr>
              <a:t> Effective teachers do not just deliver quality educational opportunities — they also diligently track student progress to measure results. Tracking progress benefits both students and teachers. Students can see how they’re doing in various subjects, and teachers can see which of their teaching approaches are working and where they might need to make adjustments.</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IN" sz="1800" spc="15" dirty="0">
                <a:effectLst/>
                <a:latin typeface="Calibri" panose="020F0502020204030204" pitchFamily="34" charset="0"/>
                <a:ea typeface="Times New Roman" panose="02020603050405020304" pitchFamily="18" charset="0"/>
              </a:rPr>
              <a:t>Of course, tracking is necessary to ensure you meet state standards, but checking off whether you have covered curriculum requirements does not necessarily mean that your students are learning the required skills. Tracking student growth lets you know how and when to adjust information as you teach to make sure students are actually learning.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0079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9EE9-FE13-E239-C20C-77A344D37116}"/>
              </a:ext>
            </a:extLst>
          </p:cNvPr>
          <p:cNvSpPr>
            <a:spLocks noGrp="1"/>
          </p:cNvSpPr>
          <p:nvPr>
            <p:ph type="title"/>
          </p:nvPr>
        </p:nvSpPr>
        <p:spPr/>
        <p:txBody>
          <a:bodyPr/>
          <a:lstStyle/>
          <a:p>
            <a:r>
              <a:rPr lang="en-US" dirty="0"/>
              <a:t>Technical Approach:</a:t>
            </a:r>
            <a:br>
              <a:rPr lang="en-US" dirty="0"/>
            </a:br>
            <a:endParaRPr lang="en-IN" dirty="0"/>
          </a:p>
        </p:txBody>
      </p:sp>
      <p:sp>
        <p:nvSpPr>
          <p:cNvPr id="3" name="Content Placeholder 2">
            <a:extLst>
              <a:ext uri="{FF2B5EF4-FFF2-40B4-BE49-F238E27FC236}">
                <a16:creationId xmlns:a16="http://schemas.microsoft.com/office/drawing/2014/main" id="{47CB146A-EEB4-C94C-039C-FE87AF9632DF}"/>
              </a:ext>
            </a:extLst>
          </p:cNvPr>
          <p:cNvSpPr>
            <a:spLocks noGrp="1"/>
          </p:cNvSpPr>
          <p:nvPr>
            <p:ph idx="1"/>
          </p:nvPr>
        </p:nvSpPr>
        <p:spPr/>
        <p:txBody>
          <a:bodyPr/>
          <a:lstStyle/>
          <a:p>
            <a:pPr marL="457200" indent="-457200">
              <a:buFont typeface="+mj-lt"/>
              <a:buAutoNum type="arabicPeriod"/>
            </a:pPr>
            <a:r>
              <a:rPr lang="en-US" sz="2000" dirty="0"/>
              <a:t>Gathering the data: I have searched for the data available among various websites. The best suited for problem statement is available at Kaggle dataset. The dataset consists of:</a:t>
            </a:r>
          </a:p>
          <a:p>
            <a:pPr algn="l" fontAlgn="base"/>
            <a:r>
              <a:rPr lang="en-US" sz="2000" b="0" i="0" dirty="0">
                <a:effectLst/>
                <a:latin typeface="Inter"/>
              </a:rPr>
              <a:t>Data Set Characteristics: Multivariate</a:t>
            </a:r>
          </a:p>
          <a:p>
            <a:pPr algn="l" fontAlgn="base"/>
            <a:r>
              <a:rPr lang="en-US" sz="2000" b="0" i="0" dirty="0">
                <a:effectLst/>
                <a:latin typeface="Inter"/>
              </a:rPr>
              <a:t>Number of Instances: 480</a:t>
            </a:r>
          </a:p>
          <a:p>
            <a:pPr algn="l" fontAlgn="base"/>
            <a:r>
              <a:rPr lang="en-US" sz="2000" b="0" i="0" dirty="0">
                <a:effectLst/>
                <a:latin typeface="Inter"/>
              </a:rPr>
              <a:t>Area: E-learning, Education, Predictive models, Educational Data Mining</a:t>
            </a:r>
          </a:p>
          <a:p>
            <a:pPr algn="l" fontAlgn="base"/>
            <a:r>
              <a:rPr lang="en-US" sz="2000" b="0" i="0" dirty="0">
                <a:effectLst/>
                <a:latin typeface="Inter"/>
              </a:rPr>
              <a:t>Attribute Characteristics: Integer/Categorical</a:t>
            </a:r>
          </a:p>
          <a:p>
            <a:pPr algn="l" fontAlgn="base"/>
            <a:r>
              <a:rPr lang="en-US" sz="2000" b="0" i="0" dirty="0">
                <a:effectLst/>
                <a:latin typeface="Inter"/>
              </a:rPr>
              <a:t>Number of Attributes: 16</a:t>
            </a:r>
          </a:p>
          <a:p>
            <a:pPr algn="l" fontAlgn="base"/>
            <a:r>
              <a:rPr lang="en-US" sz="2000" b="0" i="0" dirty="0">
                <a:effectLst/>
                <a:latin typeface="Inter"/>
              </a:rPr>
              <a:t>Associated Tasks: Classification</a:t>
            </a:r>
          </a:p>
          <a:p>
            <a:endParaRPr lang="en-US" sz="2000" dirty="0"/>
          </a:p>
          <a:p>
            <a:endParaRPr lang="en-IN" dirty="0"/>
          </a:p>
        </p:txBody>
      </p:sp>
    </p:spTree>
    <p:extLst>
      <p:ext uri="{BB962C8B-B14F-4D97-AF65-F5344CB8AC3E}">
        <p14:creationId xmlns:p14="http://schemas.microsoft.com/office/powerpoint/2010/main" val="241656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D21D-EF78-08BF-4668-CE067C8AA271}"/>
              </a:ext>
            </a:extLst>
          </p:cNvPr>
          <p:cNvSpPr>
            <a:spLocks noGrp="1"/>
          </p:cNvSpPr>
          <p:nvPr>
            <p:ph type="title"/>
          </p:nvPr>
        </p:nvSpPr>
        <p:spPr>
          <a:xfrm>
            <a:off x="485218" y="-319215"/>
            <a:ext cx="6704475" cy="2499981"/>
          </a:xfrm>
        </p:spPr>
        <p:txBody>
          <a:bodyPr>
            <a:normAutofit/>
          </a:bodyPr>
          <a:lstStyle/>
          <a:p>
            <a:r>
              <a:rPr lang="en-IN" dirty="0"/>
              <a:t>2 Cleaning data:</a:t>
            </a:r>
          </a:p>
        </p:txBody>
      </p:sp>
      <p:sp>
        <p:nvSpPr>
          <p:cNvPr id="3" name="Content Placeholder 2">
            <a:extLst>
              <a:ext uri="{FF2B5EF4-FFF2-40B4-BE49-F238E27FC236}">
                <a16:creationId xmlns:a16="http://schemas.microsoft.com/office/drawing/2014/main" id="{96EE25C3-9A71-42EB-AB36-93E4FA22547D}"/>
              </a:ext>
            </a:extLst>
          </p:cNvPr>
          <p:cNvSpPr>
            <a:spLocks noGrp="1"/>
          </p:cNvSpPr>
          <p:nvPr>
            <p:ph idx="1"/>
          </p:nvPr>
        </p:nvSpPr>
        <p:spPr>
          <a:xfrm>
            <a:off x="321731" y="1843814"/>
            <a:ext cx="9613861" cy="3599316"/>
          </a:xfrm>
        </p:spPr>
        <p:txBody>
          <a:bodyPr/>
          <a:lstStyle/>
          <a:p>
            <a:r>
              <a:rPr lang="en-IN" dirty="0"/>
              <a:t>Data cleaning is done by removing null values and </a:t>
            </a:r>
            <a:r>
              <a:rPr lang="en-IN" dirty="0" err="1"/>
              <a:t>NaN</a:t>
            </a:r>
            <a:r>
              <a:rPr lang="en-IN" dirty="0"/>
              <a:t> values.</a:t>
            </a:r>
          </a:p>
          <a:p>
            <a:r>
              <a:rPr lang="en-IN" dirty="0"/>
              <a:t>This works by removing rows with null values or substituting them with  median values.</a:t>
            </a:r>
          </a:p>
        </p:txBody>
      </p:sp>
      <p:pic>
        <p:nvPicPr>
          <p:cNvPr id="5" name="Picture 4">
            <a:extLst>
              <a:ext uri="{FF2B5EF4-FFF2-40B4-BE49-F238E27FC236}">
                <a16:creationId xmlns:a16="http://schemas.microsoft.com/office/drawing/2014/main" id="{F1A0AB3A-4870-D8FA-3FB3-EDBA99516D0C}"/>
              </a:ext>
            </a:extLst>
          </p:cNvPr>
          <p:cNvPicPr>
            <a:picLocks noChangeAspect="1"/>
          </p:cNvPicPr>
          <p:nvPr/>
        </p:nvPicPr>
        <p:blipFill>
          <a:blip r:embed="rId2"/>
          <a:stretch>
            <a:fillRect/>
          </a:stretch>
        </p:blipFill>
        <p:spPr>
          <a:xfrm>
            <a:off x="327646" y="2979454"/>
            <a:ext cx="4801016" cy="3878546"/>
          </a:xfrm>
          <a:prstGeom prst="rect">
            <a:avLst/>
          </a:prstGeom>
        </p:spPr>
      </p:pic>
    </p:spTree>
    <p:extLst>
      <p:ext uri="{BB962C8B-B14F-4D97-AF65-F5344CB8AC3E}">
        <p14:creationId xmlns:p14="http://schemas.microsoft.com/office/powerpoint/2010/main" val="244067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0D3A-E845-9849-51EB-8A2F4EA49E18}"/>
              </a:ext>
            </a:extLst>
          </p:cNvPr>
          <p:cNvSpPr>
            <a:spLocks noGrp="1"/>
          </p:cNvSpPr>
          <p:nvPr>
            <p:ph type="title"/>
          </p:nvPr>
        </p:nvSpPr>
        <p:spPr/>
        <p:txBody>
          <a:bodyPr/>
          <a:lstStyle/>
          <a:p>
            <a:r>
              <a:rPr lang="en-IN" dirty="0"/>
              <a:t>3 Data Preprocessing:</a:t>
            </a:r>
          </a:p>
        </p:txBody>
      </p:sp>
      <p:sp>
        <p:nvSpPr>
          <p:cNvPr id="3" name="Content Placeholder 2">
            <a:extLst>
              <a:ext uri="{FF2B5EF4-FFF2-40B4-BE49-F238E27FC236}">
                <a16:creationId xmlns:a16="http://schemas.microsoft.com/office/drawing/2014/main" id="{8F353508-6B38-8260-C5BE-26348B29B7C8}"/>
              </a:ext>
            </a:extLst>
          </p:cNvPr>
          <p:cNvSpPr>
            <a:spLocks noGrp="1"/>
          </p:cNvSpPr>
          <p:nvPr>
            <p:ph idx="1"/>
          </p:nvPr>
        </p:nvSpPr>
        <p:spPr/>
        <p:txBody>
          <a:bodyPr>
            <a:normAutofit fontScale="85000" lnSpcReduction="10000"/>
          </a:bodyPr>
          <a:lstStyle/>
          <a:p>
            <a:pPr>
              <a:lnSpc>
                <a:spcPct val="150000"/>
              </a:lnSpc>
            </a:pPr>
            <a:r>
              <a:rPr lang="en-IN" dirty="0"/>
              <a:t>Converting data into machine readable value is an important step.</a:t>
            </a:r>
          </a:p>
          <a:p>
            <a:pPr>
              <a:lnSpc>
                <a:spcPct val="150000"/>
              </a:lnSpc>
            </a:pPr>
            <a:r>
              <a:rPr lang="en-IN" dirty="0"/>
              <a:t>I have used StandardScaler() method to scale the data.</a:t>
            </a:r>
          </a:p>
          <a:p>
            <a:pPr>
              <a:lnSpc>
                <a:spcPct val="150000"/>
              </a:lnSpc>
            </a:pPr>
            <a:r>
              <a:rPr lang="en-IN" dirty="0"/>
              <a:t>I have used LabelEncoder() method to encode various alphabetical values into numerical values.</a:t>
            </a:r>
          </a:p>
          <a:p>
            <a:pPr>
              <a:lnSpc>
                <a:spcPct val="150000"/>
              </a:lnSpc>
            </a:pPr>
            <a:r>
              <a:rPr lang="en-IN" dirty="0"/>
              <a:t>Pandas dataframe is used  to concatenate these columns with changed values.</a:t>
            </a:r>
          </a:p>
          <a:p>
            <a:pPr>
              <a:lnSpc>
                <a:spcPct val="150000"/>
              </a:lnSpc>
            </a:pPr>
            <a:r>
              <a:rPr lang="en-IN" dirty="0"/>
              <a:t>NumPy library is used to perform numerical operations.</a:t>
            </a:r>
          </a:p>
          <a:p>
            <a:endParaRPr lang="en-IN" dirty="0"/>
          </a:p>
        </p:txBody>
      </p:sp>
    </p:spTree>
    <p:extLst>
      <p:ext uri="{BB962C8B-B14F-4D97-AF65-F5344CB8AC3E}">
        <p14:creationId xmlns:p14="http://schemas.microsoft.com/office/powerpoint/2010/main" val="95030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47F2-651F-6DEF-7841-2EDDA6C2957A}"/>
              </a:ext>
            </a:extLst>
          </p:cNvPr>
          <p:cNvSpPr>
            <a:spLocks noGrp="1"/>
          </p:cNvSpPr>
          <p:nvPr>
            <p:ph type="title"/>
          </p:nvPr>
        </p:nvSpPr>
        <p:spPr>
          <a:xfrm>
            <a:off x="619361" y="-151012"/>
            <a:ext cx="9613861" cy="1080938"/>
          </a:xfrm>
        </p:spPr>
        <p:txBody>
          <a:bodyPr/>
          <a:lstStyle/>
          <a:p>
            <a:r>
              <a:rPr lang="en-IN" dirty="0"/>
              <a:t>Data Analysis using </a:t>
            </a:r>
            <a:r>
              <a:rPr lang="en-IN" dirty="0" err="1"/>
              <a:t>PowerBI</a:t>
            </a:r>
            <a:r>
              <a:rPr lang="en-IN" dirty="0"/>
              <a:t> Dashboard</a:t>
            </a:r>
          </a:p>
        </p:txBody>
      </p:sp>
      <p:pic>
        <p:nvPicPr>
          <p:cNvPr id="5" name="Content Placeholder 4">
            <a:extLst>
              <a:ext uri="{FF2B5EF4-FFF2-40B4-BE49-F238E27FC236}">
                <a16:creationId xmlns:a16="http://schemas.microsoft.com/office/drawing/2014/main" id="{9B11E9D7-F7EE-D4DE-A82A-BB975E0CED49}"/>
              </a:ext>
            </a:extLst>
          </p:cNvPr>
          <p:cNvPicPr>
            <a:picLocks noGrp="1" noChangeAspect="1"/>
          </p:cNvPicPr>
          <p:nvPr>
            <p:ph idx="1"/>
          </p:nvPr>
        </p:nvPicPr>
        <p:blipFill>
          <a:blip r:embed="rId2"/>
          <a:stretch>
            <a:fillRect/>
          </a:stretch>
        </p:blipFill>
        <p:spPr>
          <a:xfrm>
            <a:off x="0" y="660400"/>
            <a:ext cx="12192000" cy="6197600"/>
          </a:xfrm>
        </p:spPr>
      </p:pic>
    </p:spTree>
    <p:extLst>
      <p:ext uri="{BB962C8B-B14F-4D97-AF65-F5344CB8AC3E}">
        <p14:creationId xmlns:p14="http://schemas.microsoft.com/office/powerpoint/2010/main" val="241916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822C-67C3-63D3-36FF-4701A7B5FA18}"/>
              </a:ext>
            </a:extLst>
          </p:cNvPr>
          <p:cNvSpPr>
            <a:spLocks noGrp="1"/>
          </p:cNvSpPr>
          <p:nvPr>
            <p:ph type="title"/>
          </p:nvPr>
        </p:nvSpPr>
        <p:spPr/>
        <p:txBody>
          <a:bodyPr/>
          <a:lstStyle/>
          <a:p>
            <a:r>
              <a:rPr lang="en-IN" dirty="0"/>
              <a:t>4 Selecting Model:</a:t>
            </a:r>
            <a:br>
              <a:rPr lang="en-IN" dirty="0"/>
            </a:br>
            <a:endParaRPr lang="en-IN" dirty="0"/>
          </a:p>
        </p:txBody>
      </p:sp>
      <p:sp>
        <p:nvSpPr>
          <p:cNvPr id="3" name="Content Placeholder 2">
            <a:extLst>
              <a:ext uri="{FF2B5EF4-FFF2-40B4-BE49-F238E27FC236}">
                <a16:creationId xmlns:a16="http://schemas.microsoft.com/office/drawing/2014/main" id="{E3B41BF4-61A6-2CFD-A5FF-E46FDF678310}"/>
              </a:ext>
            </a:extLst>
          </p:cNvPr>
          <p:cNvSpPr>
            <a:spLocks noGrp="1"/>
          </p:cNvSpPr>
          <p:nvPr>
            <p:ph idx="1"/>
          </p:nvPr>
        </p:nvSpPr>
        <p:spPr/>
        <p:txBody>
          <a:bodyPr/>
          <a:lstStyle/>
          <a:p>
            <a:r>
              <a:rPr lang="en-IN" dirty="0"/>
              <a:t>This is one of the most important step as selecting best model for our data would give better accuracy in prediction.</a:t>
            </a:r>
          </a:p>
          <a:p>
            <a:r>
              <a:rPr lang="en-IN" dirty="0"/>
              <a:t>This problem is a classification problem which is multivariate in nature.</a:t>
            </a:r>
          </a:p>
          <a:p>
            <a:r>
              <a:rPr lang="en-IN" dirty="0"/>
              <a:t>So I have used 3 classifiers:</a:t>
            </a:r>
          </a:p>
          <a:p>
            <a:pPr marL="457200" indent="-457200">
              <a:buFont typeface="+mj-lt"/>
              <a:buAutoNum type="arabicPeriod"/>
            </a:pPr>
            <a:r>
              <a:rPr lang="en-IN" dirty="0"/>
              <a:t>Random Forest Classifier</a:t>
            </a:r>
          </a:p>
          <a:p>
            <a:pPr marL="457200" indent="-457200">
              <a:buFont typeface="+mj-lt"/>
              <a:buAutoNum type="arabicPeriod"/>
            </a:pPr>
            <a:r>
              <a:rPr lang="en-IN" dirty="0"/>
              <a:t>Support Vector Classifier</a:t>
            </a:r>
          </a:p>
          <a:p>
            <a:pPr marL="457200" indent="-457200">
              <a:buFont typeface="+mj-lt"/>
              <a:buAutoNum type="arabicPeriod"/>
            </a:pPr>
            <a:r>
              <a:rPr lang="en-IN" dirty="0"/>
              <a:t>Decision Tree  Classifier</a:t>
            </a:r>
          </a:p>
        </p:txBody>
      </p:sp>
    </p:spTree>
    <p:extLst>
      <p:ext uri="{BB962C8B-B14F-4D97-AF65-F5344CB8AC3E}">
        <p14:creationId xmlns:p14="http://schemas.microsoft.com/office/powerpoint/2010/main" val="136773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BB28-B048-27F0-82E0-C5831EB80114}"/>
              </a:ext>
            </a:extLst>
          </p:cNvPr>
          <p:cNvSpPr>
            <a:spLocks noGrp="1"/>
          </p:cNvSpPr>
          <p:nvPr>
            <p:ph type="title"/>
          </p:nvPr>
        </p:nvSpPr>
        <p:spPr/>
        <p:txBody>
          <a:bodyPr>
            <a:normAutofit fontScale="90000"/>
          </a:bodyPr>
          <a:lstStyle/>
          <a:p>
            <a:r>
              <a:rPr lang="en-IN" sz="3100" dirty="0"/>
              <a:t>4 These three classifiers are compared with each other  to determine:</a:t>
            </a:r>
            <a:br>
              <a:rPr lang="en-IN" dirty="0"/>
            </a:br>
            <a:endParaRPr lang="en-IN" dirty="0"/>
          </a:p>
        </p:txBody>
      </p:sp>
      <p:sp>
        <p:nvSpPr>
          <p:cNvPr id="3" name="Content Placeholder 2">
            <a:extLst>
              <a:ext uri="{FF2B5EF4-FFF2-40B4-BE49-F238E27FC236}">
                <a16:creationId xmlns:a16="http://schemas.microsoft.com/office/drawing/2014/main" id="{982BFE12-E8C8-0F37-878E-138038DE22E1}"/>
              </a:ext>
            </a:extLst>
          </p:cNvPr>
          <p:cNvSpPr>
            <a:spLocks noGrp="1"/>
          </p:cNvSpPr>
          <p:nvPr>
            <p:ph idx="1"/>
          </p:nvPr>
        </p:nvSpPr>
        <p:spPr/>
        <p:txBody>
          <a:bodyPr/>
          <a:lstStyle/>
          <a:p>
            <a:pPr marL="457200" indent="-457200">
              <a:buFont typeface="+mj-lt"/>
              <a:buAutoNum type="arabicPeriod"/>
            </a:pPr>
            <a:r>
              <a:rPr lang="en-IN" dirty="0"/>
              <a:t>Train Set Prediction</a:t>
            </a:r>
          </a:p>
          <a:p>
            <a:pPr marL="457200" indent="-457200">
              <a:buFont typeface="+mj-lt"/>
              <a:buAutoNum type="arabicPeriod"/>
            </a:pPr>
            <a:r>
              <a:rPr lang="en-IN" dirty="0"/>
              <a:t>Test Set Prediction</a:t>
            </a:r>
          </a:p>
          <a:p>
            <a:pPr marL="457200" indent="-457200">
              <a:buFont typeface="+mj-lt"/>
              <a:buAutoNum type="arabicPeriod"/>
            </a:pPr>
            <a:r>
              <a:rPr lang="en-IN" dirty="0"/>
              <a:t>Confusion Matrix</a:t>
            </a:r>
          </a:p>
          <a:p>
            <a:pPr marL="457200" indent="-457200">
              <a:buFont typeface="+mj-lt"/>
              <a:buAutoNum type="arabicPeriod"/>
            </a:pPr>
            <a:r>
              <a:rPr lang="en-IN" dirty="0"/>
              <a:t>The outputs of them are as follows:</a:t>
            </a:r>
          </a:p>
          <a:p>
            <a:pPr marL="0" indent="0">
              <a:buNone/>
            </a:pPr>
            <a:endParaRPr lang="en-IN" dirty="0"/>
          </a:p>
          <a:p>
            <a:r>
              <a:rPr lang="en-IN" dirty="0"/>
              <a:t>Random Forest Classifier  and Support Vector Classifier are Overfitted.</a:t>
            </a:r>
          </a:p>
          <a:p>
            <a:r>
              <a:rPr lang="en-IN" dirty="0"/>
              <a:t>Decision Tree Classifier is fitted perfectly.</a:t>
            </a:r>
          </a:p>
        </p:txBody>
      </p:sp>
    </p:spTree>
    <p:extLst>
      <p:ext uri="{BB962C8B-B14F-4D97-AF65-F5344CB8AC3E}">
        <p14:creationId xmlns:p14="http://schemas.microsoft.com/office/powerpoint/2010/main" val="419209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2DE0-E4DC-055D-C0A4-28B43C2CA05D}"/>
              </a:ext>
            </a:extLst>
          </p:cNvPr>
          <p:cNvSpPr>
            <a:spLocks noGrp="1"/>
          </p:cNvSpPr>
          <p:nvPr>
            <p:ph type="title"/>
          </p:nvPr>
        </p:nvSpPr>
        <p:spPr>
          <a:xfrm>
            <a:off x="832721" y="0"/>
            <a:ext cx="9613861" cy="1080938"/>
          </a:xfrm>
        </p:spPr>
        <p:txBody>
          <a:bodyPr/>
          <a:lstStyle/>
          <a:p>
            <a:endParaRPr lang="en-IN" dirty="0"/>
          </a:p>
        </p:txBody>
      </p:sp>
      <p:pic>
        <p:nvPicPr>
          <p:cNvPr id="7" name="Picture 6">
            <a:extLst>
              <a:ext uri="{FF2B5EF4-FFF2-40B4-BE49-F238E27FC236}">
                <a16:creationId xmlns:a16="http://schemas.microsoft.com/office/drawing/2014/main" id="{19D98D21-431C-7AEF-469F-53483609D1E0}"/>
              </a:ext>
            </a:extLst>
          </p:cNvPr>
          <p:cNvPicPr>
            <a:picLocks noChangeAspect="1"/>
          </p:cNvPicPr>
          <p:nvPr/>
        </p:nvPicPr>
        <p:blipFill>
          <a:blip r:embed="rId2"/>
          <a:stretch>
            <a:fillRect/>
          </a:stretch>
        </p:blipFill>
        <p:spPr>
          <a:xfrm>
            <a:off x="832721" y="243734"/>
            <a:ext cx="4389500" cy="5692633"/>
          </a:xfrm>
          <a:prstGeom prst="rect">
            <a:avLst/>
          </a:prstGeom>
        </p:spPr>
      </p:pic>
      <p:pic>
        <p:nvPicPr>
          <p:cNvPr id="9" name="Picture 8">
            <a:extLst>
              <a:ext uri="{FF2B5EF4-FFF2-40B4-BE49-F238E27FC236}">
                <a16:creationId xmlns:a16="http://schemas.microsoft.com/office/drawing/2014/main" id="{90AB8E2D-0DB6-1BEA-6C28-58999FDB76C6}"/>
              </a:ext>
            </a:extLst>
          </p:cNvPr>
          <p:cNvPicPr>
            <a:picLocks noChangeAspect="1"/>
          </p:cNvPicPr>
          <p:nvPr/>
        </p:nvPicPr>
        <p:blipFill>
          <a:blip r:embed="rId3"/>
          <a:stretch>
            <a:fillRect/>
          </a:stretch>
        </p:blipFill>
        <p:spPr>
          <a:xfrm>
            <a:off x="6353208" y="281837"/>
            <a:ext cx="3482642" cy="5654530"/>
          </a:xfrm>
          <a:prstGeom prst="rect">
            <a:avLst/>
          </a:prstGeom>
        </p:spPr>
      </p:pic>
    </p:spTree>
    <p:extLst>
      <p:ext uri="{BB962C8B-B14F-4D97-AF65-F5344CB8AC3E}">
        <p14:creationId xmlns:p14="http://schemas.microsoft.com/office/powerpoint/2010/main" val="46077651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182</TotalTime>
  <Words>569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Inter</vt:lpstr>
      <vt:lpstr>Times New Roman</vt:lpstr>
      <vt:lpstr>Trebuchet MS</vt:lpstr>
      <vt:lpstr>Berlin</vt:lpstr>
      <vt:lpstr>Provothon   Real Time tracking of student’s academic performance</vt:lpstr>
      <vt:lpstr>Problem statement:</vt:lpstr>
      <vt:lpstr>Technical Approach: </vt:lpstr>
      <vt:lpstr>2 Cleaning data:</vt:lpstr>
      <vt:lpstr>3 Data Preprocessing:</vt:lpstr>
      <vt:lpstr>Data Analysis using PowerBI Dashboard</vt:lpstr>
      <vt:lpstr>4 Selecting Model: </vt:lpstr>
      <vt:lpstr>4 These three classifiers are compared with each other  to determine: </vt:lpstr>
      <vt:lpstr>PowerPoint Presentation</vt:lpstr>
      <vt:lpstr>Decision Tree Classifier  is the best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Provothon   Real Time tracking of student’s academic performance</dc:title>
  <dc:creator>neha tripathi</dc:creator>
  <cp:lastModifiedBy>neha tripathi</cp:lastModifiedBy>
  <cp:revision>2</cp:revision>
  <dcterms:created xsi:type="dcterms:W3CDTF">2023-07-14T04:09:44Z</dcterms:created>
  <dcterms:modified xsi:type="dcterms:W3CDTF">2023-07-14T07:12:25Z</dcterms:modified>
</cp:coreProperties>
</file>