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1"/>
  </p:notesMasterIdLst>
  <p:sldIdLst>
    <p:sldId id="256" r:id="rId2"/>
    <p:sldId id="268" r:id="rId3"/>
    <p:sldId id="257" r:id="rId4"/>
    <p:sldId id="272" r:id="rId5"/>
    <p:sldId id="273" r:id="rId6"/>
    <p:sldId id="258" r:id="rId7"/>
    <p:sldId id="259" r:id="rId8"/>
    <p:sldId id="260" r:id="rId9"/>
    <p:sldId id="262" r:id="rId10"/>
    <p:sldId id="263" r:id="rId11"/>
    <p:sldId id="264" r:id="rId12"/>
    <p:sldId id="271" r:id="rId13"/>
    <p:sldId id="276" r:id="rId14"/>
    <p:sldId id="277" r:id="rId15"/>
    <p:sldId id="278" r:id="rId16"/>
    <p:sldId id="274" r:id="rId17"/>
    <p:sldId id="27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76" d="100"/>
          <a:sy n="76"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059AB-8855-4ADE-87BE-4CEA2F58A4FC}" type="datetimeFigureOut">
              <a:rPr lang="en-US" smtClean="0"/>
              <a:t>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8CA3-CED3-4EEE-AD02-ACA1315030AC}" type="slidenum">
              <a:rPr lang="en-US" smtClean="0"/>
              <a:t>‹#›</a:t>
            </a:fld>
            <a:endParaRPr lang="en-US"/>
          </a:p>
        </p:txBody>
      </p:sp>
    </p:spTree>
    <p:extLst>
      <p:ext uri="{BB962C8B-B14F-4D97-AF65-F5344CB8AC3E}">
        <p14:creationId xmlns:p14="http://schemas.microsoft.com/office/powerpoint/2010/main" val="251580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439C848-383E-4F08-B811-C3F9B3BCDC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99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6BB445-2019-44D0-8F3B-2030C1282145}"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9C848-383E-4F08-B811-C3F9B3BCDC5E}" type="slidenum">
              <a:rPr lang="en-US" smtClean="0"/>
              <a:t>‹#›</a:t>
            </a:fld>
            <a:endParaRPr lang="en-US"/>
          </a:p>
        </p:txBody>
      </p:sp>
    </p:spTree>
    <p:extLst>
      <p:ext uri="{BB962C8B-B14F-4D97-AF65-F5344CB8AC3E}">
        <p14:creationId xmlns:p14="http://schemas.microsoft.com/office/powerpoint/2010/main" val="372604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492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224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spTree>
    <p:extLst>
      <p:ext uri="{BB962C8B-B14F-4D97-AF65-F5344CB8AC3E}">
        <p14:creationId xmlns:p14="http://schemas.microsoft.com/office/powerpoint/2010/main" val="1782271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347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947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395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408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spTree>
    <p:extLst>
      <p:ext uri="{BB962C8B-B14F-4D97-AF65-F5344CB8AC3E}">
        <p14:creationId xmlns:p14="http://schemas.microsoft.com/office/powerpoint/2010/main" val="240463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BB445-2019-44D0-8F3B-2030C1282145}"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9C848-383E-4F08-B811-C3F9B3BCDC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98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BB445-2019-44D0-8F3B-2030C1282145}"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9C848-383E-4F08-B811-C3F9B3BCDC5E}" type="slidenum">
              <a:rPr lang="en-US" smtClean="0"/>
              <a:t>‹#›</a:t>
            </a:fld>
            <a:endParaRPr lang="en-US"/>
          </a:p>
        </p:txBody>
      </p:sp>
    </p:spTree>
    <p:extLst>
      <p:ext uri="{BB962C8B-B14F-4D97-AF65-F5344CB8AC3E}">
        <p14:creationId xmlns:p14="http://schemas.microsoft.com/office/powerpoint/2010/main" val="323904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BB445-2019-44D0-8F3B-2030C1282145}"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9C848-383E-4F08-B811-C3F9B3BCDC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89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BB445-2019-44D0-8F3B-2030C1282145}"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9C848-383E-4F08-B811-C3F9B3BCDC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36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BB445-2019-44D0-8F3B-2030C1282145}"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9C848-383E-4F08-B811-C3F9B3BCDC5E}" type="slidenum">
              <a:rPr lang="en-US" smtClean="0"/>
              <a:t>‹#›</a:t>
            </a:fld>
            <a:endParaRPr lang="en-US"/>
          </a:p>
        </p:txBody>
      </p:sp>
    </p:spTree>
    <p:extLst>
      <p:ext uri="{BB962C8B-B14F-4D97-AF65-F5344CB8AC3E}">
        <p14:creationId xmlns:p14="http://schemas.microsoft.com/office/powerpoint/2010/main" val="216049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6BB445-2019-44D0-8F3B-2030C1282145}"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9C848-383E-4F08-B811-C3F9B3BCDC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07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6BB445-2019-44D0-8F3B-2030C1282145}"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9C848-383E-4F08-B811-C3F9B3BCDC5E}" type="slidenum">
              <a:rPr lang="en-US" smtClean="0"/>
              <a:t>‹#›</a:t>
            </a:fld>
            <a:endParaRPr lang="en-US"/>
          </a:p>
        </p:txBody>
      </p:sp>
    </p:spTree>
    <p:extLst>
      <p:ext uri="{BB962C8B-B14F-4D97-AF65-F5344CB8AC3E}">
        <p14:creationId xmlns:p14="http://schemas.microsoft.com/office/powerpoint/2010/main" val="90683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6BB445-2019-44D0-8F3B-2030C1282145}" type="datetimeFigureOut">
              <a:rPr lang="en-US" smtClean="0"/>
              <a:t>2/26/2023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39C848-383E-4F08-B811-C3F9B3BCDC5E}" type="slidenum">
              <a:rPr lang="en-US" smtClean="0"/>
              <a:t>‹#›</a:t>
            </a:fld>
            <a:endParaRPr lang="en-US"/>
          </a:p>
        </p:txBody>
      </p:sp>
    </p:spTree>
    <p:extLst>
      <p:ext uri="{BB962C8B-B14F-4D97-AF65-F5344CB8AC3E}">
        <p14:creationId xmlns:p14="http://schemas.microsoft.com/office/powerpoint/2010/main" val="338565774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Normalized%20ER%20Diagram%20-%20Final.pdf" TargetMode="External"/><Relationship Id="rId2" Type="http://schemas.openxmlformats.org/officeDocument/2006/relationships/hyperlink" Target="ER%20Diagram.drawio.pdf" TargetMode="External"/><Relationship Id="rId1" Type="http://schemas.openxmlformats.org/officeDocument/2006/relationships/slideLayout" Target="../slideLayouts/slideLayout2.xml"/><Relationship Id="rId4" Type="http://schemas.openxmlformats.org/officeDocument/2006/relationships/hyperlink" Target="D/Tables.sq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D/Views.sql" TargetMode="External"/><Relationship Id="rId2" Type="http://schemas.openxmlformats.org/officeDocument/2006/relationships/hyperlink" Target="D/Tables.sql" TargetMode="External"/><Relationship Id="rId1" Type="http://schemas.openxmlformats.org/officeDocument/2006/relationships/slideLayout" Target="../slideLayouts/slideLayout2.xml"/><Relationship Id="rId6" Type="http://schemas.openxmlformats.org/officeDocument/2006/relationships/hyperlink" Target="D/Updatind%20Procedure.sql" TargetMode="External"/><Relationship Id="rId5" Type="http://schemas.openxmlformats.org/officeDocument/2006/relationships/hyperlink" Target="D/Procedure.sql" TargetMode="External"/><Relationship Id="rId4" Type="http://schemas.openxmlformats.org/officeDocument/2006/relationships/hyperlink" Target="D/Inserted%20Data.sq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D/Trigger.sql" TargetMode="External"/><Relationship Id="rId2" Type="http://schemas.openxmlformats.org/officeDocument/2006/relationships/hyperlink" Target="D/Function.sql" TargetMode="External"/><Relationship Id="rId1" Type="http://schemas.openxmlformats.org/officeDocument/2006/relationships/slideLayout" Target="../slideLayouts/slideLayout2.xml"/><Relationship Id="rId6" Type="http://schemas.openxmlformats.org/officeDocument/2006/relationships/hyperlink" Target="D/Permissions.sql" TargetMode="External"/><Relationship Id="rId5" Type="http://schemas.openxmlformats.org/officeDocument/2006/relationships/hyperlink" Target="D/Schema.sql" TargetMode="External"/><Relationship Id="rId4" Type="http://schemas.openxmlformats.org/officeDocument/2006/relationships/hyperlink" Target="D/Login%20+%20Roles.sq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FACC-9171-4F5D-8A87-54BB6CBBDC4D}"/>
              </a:ext>
            </a:extLst>
          </p:cNvPr>
          <p:cNvSpPr>
            <a:spLocks noGrp="1"/>
          </p:cNvSpPr>
          <p:nvPr>
            <p:ph type="ctrTitle"/>
          </p:nvPr>
        </p:nvSpPr>
        <p:spPr>
          <a:xfrm>
            <a:off x="1604387" y="1624781"/>
            <a:ext cx="9144000" cy="1158613"/>
          </a:xfrm>
        </p:spPr>
        <p:txBody>
          <a:bodyPr>
            <a:noAutofit/>
          </a:bodyPr>
          <a:lstStyle/>
          <a:p>
            <a:pPr algn="ctr"/>
            <a:r>
              <a:rPr lang="en-US" sz="3600" dirty="0"/>
              <a:t>Restitution Payment and Rehabilitation Management System</a:t>
            </a:r>
          </a:p>
        </p:txBody>
      </p:sp>
      <p:sp>
        <p:nvSpPr>
          <p:cNvPr id="3" name="Subtitle 2">
            <a:extLst>
              <a:ext uri="{FF2B5EF4-FFF2-40B4-BE49-F238E27FC236}">
                <a16:creationId xmlns:a16="http://schemas.microsoft.com/office/drawing/2014/main" id="{72A24959-3A67-4769-9F99-0C02BC6456F5}"/>
              </a:ext>
            </a:extLst>
          </p:cNvPr>
          <p:cNvSpPr>
            <a:spLocks noGrp="1"/>
          </p:cNvSpPr>
          <p:nvPr>
            <p:ph type="subTitle" idx="1"/>
          </p:nvPr>
        </p:nvSpPr>
        <p:spPr>
          <a:xfrm>
            <a:off x="2552281" y="2783394"/>
            <a:ext cx="7114233" cy="2533670"/>
          </a:xfrm>
        </p:spPr>
        <p:txBody>
          <a:bodyPr>
            <a:noAutofit/>
          </a:bodyPr>
          <a:lstStyle/>
          <a:p>
            <a:pPr algn="ctr"/>
            <a:r>
              <a:rPr lang="en-US" sz="1600" dirty="0">
                <a:solidFill>
                  <a:schemeClr val="tx1"/>
                </a:solidFill>
              </a:rPr>
              <a:t>Group 5</a:t>
            </a:r>
          </a:p>
          <a:p>
            <a:pPr algn="l"/>
            <a:r>
              <a:rPr lang="en-US" sz="1600" dirty="0">
                <a:solidFill>
                  <a:schemeClr val="tx1"/>
                </a:solidFill>
              </a:rPr>
              <a:t>1. </a:t>
            </a:r>
            <a:r>
              <a:rPr lang="en-US" sz="1600" dirty="0" err="1">
                <a:solidFill>
                  <a:schemeClr val="tx1"/>
                </a:solidFill>
              </a:rPr>
              <a:t>Ezira</a:t>
            </a:r>
            <a:r>
              <a:rPr lang="en-US" sz="1600" dirty="0">
                <a:solidFill>
                  <a:schemeClr val="tx1"/>
                </a:solidFill>
              </a:rPr>
              <a:t> </a:t>
            </a:r>
            <a:r>
              <a:rPr lang="en-US" sz="1600" dirty="0" err="1">
                <a:solidFill>
                  <a:schemeClr val="tx1"/>
                </a:solidFill>
              </a:rPr>
              <a:t>Tigab</a:t>
            </a:r>
            <a:endParaRPr lang="en-US" sz="1600" dirty="0">
              <a:solidFill>
                <a:schemeClr val="tx1"/>
              </a:solidFill>
            </a:endParaRPr>
          </a:p>
          <a:p>
            <a:pPr algn="l"/>
            <a:r>
              <a:rPr lang="en-US" sz="1600" dirty="0">
                <a:solidFill>
                  <a:schemeClr val="tx1"/>
                </a:solidFill>
              </a:rPr>
              <a:t>2. Netsanet Alemu</a:t>
            </a:r>
          </a:p>
          <a:p>
            <a:pPr algn="l"/>
            <a:r>
              <a:rPr lang="en-US" sz="1600" dirty="0">
                <a:solidFill>
                  <a:schemeClr val="tx1"/>
                </a:solidFill>
              </a:rPr>
              <a:t>3. </a:t>
            </a:r>
            <a:r>
              <a:rPr lang="en-US" sz="1600" dirty="0" err="1">
                <a:solidFill>
                  <a:schemeClr val="tx1"/>
                </a:solidFill>
              </a:rPr>
              <a:t>Edmealem</a:t>
            </a:r>
            <a:r>
              <a:rPr lang="en-US" sz="1600" dirty="0">
                <a:solidFill>
                  <a:schemeClr val="tx1"/>
                </a:solidFill>
              </a:rPr>
              <a:t> </a:t>
            </a:r>
            <a:r>
              <a:rPr lang="en-US" sz="1600" dirty="0" err="1">
                <a:solidFill>
                  <a:schemeClr val="tx1"/>
                </a:solidFill>
              </a:rPr>
              <a:t>Kassahun</a:t>
            </a:r>
            <a:endParaRPr lang="en-US" sz="1600" dirty="0">
              <a:solidFill>
                <a:schemeClr val="tx1"/>
              </a:solidFill>
            </a:endParaRPr>
          </a:p>
          <a:p>
            <a:pPr algn="l"/>
            <a:r>
              <a:rPr lang="en-US" sz="1600" dirty="0">
                <a:solidFill>
                  <a:schemeClr val="tx1"/>
                </a:solidFill>
              </a:rPr>
              <a:t>4. Salem Solomon	</a:t>
            </a:r>
          </a:p>
          <a:p>
            <a:pPr algn="l"/>
            <a:r>
              <a:rPr lang="en-US" sz="1600" dirty="0">
                <a:solidFill>
                  <a:schemeClr val="tx1"/>
                </a:solidFill>
              </a:rPr>
              <a:t>5. </a:t>
            </a:r>
            <a:r>
              <a:rPr lang="en-US" sz="1600" dirty="0" err="1">
                <a:solidFill>
                  <a:schemeClr val="tx1"/>
                </a:solidFill>
              </a:rPr>
              <a:t>Biruk</a:t>
            </a:r>
            <a:r>
              <a:rPr lang="en-US" sz="1600" dirty="0">
                <a:solidFill>
                  <a:schemeClr val="tx1"/>
                </a:solidFill>
              </a:rPr>
              <a:t> </a:t>
            </a:r>
            <a:r>
              <a:rPr lang="en-US" sz="1600" dirty="0" err="1">
                <a:solidFill>
                  <a:schemeClr val="tx1"/>
                </a:solidFill>
              </a:rPr>
              <a:t>Getachaew</a:t>
            </a:r>
            <a:r>
              <a:rPr lang="en-US" sz="1600" dirty="0">
                <a:solidFill>
                  <a:schemeClr val="tx1"/>
                </a:solidFill>
              </a:rPr>
              <a:t>		</a:t>
            </a:r>
          </a:p>
          <a:p>
            <a:pPr algn="l"/>
            <a:r>
              <a:rPr lang="en-US" sz="1600" dirty="0">
                <a:solidFill>
                  <a:schemeClr val="tx1"/>
                </a:solidFill>
              </a:rPr>
              <a:t>6. </a:t>
            </a:r>
            <a:r>
              <a:rPr lang="en-US" sz="1600" dirty="0" err="1">
                <a:solidFill>
                  <a:schemeClr val="tx1"/>
                </a:solidFill>
              </a:rPr>
              <a:t>Wintana</a:t>
            </a:r>
            <a:r>
              <a:rPr lang="en-US" sz="1600" dirty="0">
                <a:solidFill>
                  <a:schemeClr val="tx1"/>
                </a:solidFill>
              </a:rPr>
              <a:t> </a:t>
            </a:r>
            <a:r>
              <a:rPr lang="en-US" sz="1600" dirty="0" err="1">
                <a:solidFill>
                  <a:schemeClr val="tx1"/>
                </a:solidFill>
              </a:rPr>
              <a:t>Gebrehiwot</a:t>
            </a:r>
            <a:endParaRPr lang="en-US" sz="1600" dirty="0">
              <a:solidFill>
                <a:schemeClr val="tx1"/>
              </a:solidFill>
            </a:endParaRPr>
          </a:p>
        </p:txBody>
      </p:sp>
      <p:sp>
        <p:nvSpPr>
          <p:cNvPr id="4" name="Slide Number Placeholder 3">
            <a:extLst>
              <a:ext uri="{FF2B5EF4-FFF2-40B4-BE49-F238E27FC236}">
                <a16:creationId xmlns:a16="http://schemas.microsoft.com/office/drawing/2014/main" id="{D242AB4D-CE6F-44A6-8F35-97450EEE57B8}"/>
              </a:ext>
            </a:extLst>
          </p:cNvPr>
          <p:cNvSpPr>
            <a:spLocks noGrp="1"/>
          </p:cNvSpPr>
          <p:nvPr>
            <p:ph type="sldNum" sz="quarter" idx="12"/>
          </p:nvPr>
        </p:nvSpPr>
        <p:spPr/>
        <p:txBody>
          <a:bodyPr/>
          <a:lstStyle/>
          <a:p>
            <a:fld id="{C439C848-383E-4F08-B811-C3F9B3BCDC5E}" type="slidenum">
              <a:rPr lang="en-US" smtClean="0"/>
              <a:t>1</a:t>
            </a:fld>
            <a:endParaRPr lang="en-US"/>
          </a:p>
        </p:txBody>
      </p:sp>
    </p:spTree>
    <p:extLst>
      <p:ext uri="{BB962C8B-B14F-4D97-AF65-F5344CB8AC3E}">
        <p14:creationId xmlns:p14="http://schemas.microsoft.com/office/powerpoint/2010/main" val="965256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0E56-D2BD-4F7B-8133-BE7C37328801}"/>
              </a:ext>
            </a:extLst>
          </p:cNvPr>
          <p:cNvSpPr>
            <a:spLocks noGrp="1"/>
          </p:cNvSpPr>
          <p:nvPr>
            <p:ph type="title"/>
          </p:nvPr>
        </p:nvSpPr>
        <p:spPr/>
        <p:txBody>
          <a:bodyPr/>
          <a:lstStyle/>
          <a:p>
            <a:pPr lvl="0"/>
            <a:r>
              <a:rPr lang="en-US" dirty="0"/>
              <a:t>Fundamental</a:t>
            </a:r>
            <a:r>
              <a:rPr lang="en-US" sz="3600" dirty="0"/>
              <a:t> </a:t>
            </a:r>
            <a:r>
              <a:rPr lang="en-US" dirty="0"/>
              <a:t>Design </a:t>
            </a:r>
            <a:endParaRPr lang="en-US" sz="3200" dirty="0"/>
          </a:p>
        </p:txBody>
      </p:sp>
      <p:sp>
        <p:nvSpPr>
          <p:cNvPr id="3" name="Content Placeholder 2">
            <a:extLst>
              <a:ext uri="{FF2B5EF4-FFF2-40B4-BE49-F238E27FC236}">
                <a16:creationId xmlns:a16="http://schemas.microsoft.com/office/drawing/2014/main" id="{E3C8B796-E4EA-46A3-9672-EFC8365279BB}"/>
              </a:ext>
            </a:extLst>
          </p:cNvPr>
          <p:cNvSpPr>
            <a:spLocks noGrp="1"/>
          </p:cNvSpPr>
          <p:nvPr>
            <p:ph idx="1"/>
          </p:nvPr>
        </p:nvSpPr>
        <p:spPr/>
        <p:txBody>
          <a:bodyPr>
            <a:normAutofit/>
          </a:bodyPr>
          <a:lstStyle/>
          <a:p>
            <a:pPr lvl="0"/>
            <a:r>
              <a:rPr lang="en-US" dirty="0"/>
              <a:t>ER diagrams with their proper descriptions </a:t>
            </a:r>
            <a:r>
              <a:rPr lang="en-US" dirty="0">
                <a:hlinkClick r:id="rId2" action="ppaction://hlinkfile"/>
              </a:rPr>
              <a:t>link</a:t>
            </a:r>
            <a:endParaRPr lang="en-US" sz="2400" dirty="0"/>
          </a:p>
          <a:p>
            <a:pPr lvl="0"/>
            <a:r>
              <a:rPr lang="en-US" dirty="0"/>
              <a:t>Normalized table relationships (logical model) </a:t>
            </a:r>
            <a:r>
              <a:rPr lang="en-US" dirty="0">
                <a:hlinkClick r:id="rId3" action="ppaction://hlinkfile"/>
              </a:rPr>
              <a:t>link</a:t>
            </a:r>
            <a:endParaRPr lang="en-US" dirty="0"/>
          </a:p>
          <a:p>
            <a:r>
              <a:rPr lang="en-US" dirty="0"/>
              <a:t>Mapping of ER diagrams to relational database </a:t>
            </a:r>
            <a:r>
              <a:rPr lang="en-US" dirty="0">
                <a:hlinkClick r:id="rId4" action="ppaction://hlinkfile"/>
              </a:rPr>
              <a:t>link</a:t>
            </a:r>
            <a:endParaRPr lang="en-US" dirty="0"/>
          </a:p>
          <a:p>
            <a:pPr lvl="0"/>
            <a:r>
              <a:rPr lang="en-US" dirty="0"/>
              <a:t>Database schema diagram (generated by MS SQL Server management studio) link</a:t>
            </a:r>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312412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2160-0DE3-43F1-BD4F-A90C2E601B7F}"/>
              </a:ext>
            </a:extLst>
          </p:cNvPr>
          <p:cNvSpPr>
            <a:spLocks noGrp="1"/>
          </p:cNvSpPr>
          <p:nvPr>
            <p:ph type="title"/>
          </p:nvPr>
        </p:nvSpPr>
        <p:spPr/>
        <p:txBody>
          <a:bodyPr/>
          <a:lstStyle/>
          <a:p>
            <a:r>
              <a:rPr lang="en-US" dirty="0"/>
              <a:t>Fundamental Implementation</a:t>
            </a:r>
          </a:p>
        </p:txBody>
      </p:sp>
      <p:sp>
        <p:nvSpPr>
          <p:cNvPr id="3" name="Content Placeholder 2">
            <a:extLst>
              <a:ext uri="{FF2B5EF4-FFF2-40B4-BE49-F238E27FC236}">
                <a16:creationId xmlns:a16="http://schemas.microsoft.com/office/drawing/2014/main" id="{FC048B11-C2A1-4CBA-807F-19AC14C7249F}"/>
              </a:ext>
            </a:extLst>
          </p:cNvPr>
          <p:cNvSpPr>
            <a:spLocks noGrp="1"/>
          </p:cNvSpPr>
          <p:nvPr>
            <p:ph idx="1"/>
          </p:nvPr>
        </p:nvSpPr>
        <p:spPr/>
        <p:txBody>
          <a:bodyPr/>
          <a:lstStyle/>
          <a:p>
            <a:pPr lvl="0"/>
            <a:r>
              <a:rPr lang="en-US" dirty="0"/>
              <a:t>Create the database and create tables, relationships and constraints </a:t>
            </a:r>
            <a:r>
              <a:rPr lang="en-US" dirty="0">
                <a:hlinkClick r:id="rId2" action="ppaction://hlinkfile"/>
              </a:rPr>
              <a:t>Tables</a:t>
            </a:r>
            <a:r>
              <a:rPr lang="en-US" dirty="0"/>
              <a:t>, </a:t>
            </a:r>
          </a:p>
          <a:p>
            <a:pPr lvl="0"/>
            <a:r>
              <a:rPr lang="en-US" dirty="0"/>
              <a:t>Create Views and indexes </a:t>
            </a:r>
            <a:r>
              <a:rPr lang="en-US" dirty="0">
                <a:hlinkClick r:id="rId3" action="ppaction://hlinkfile"/>
              </a:rPr>
              <a:t>link</a:t>
            </a:r>
            <a:endParaRPr lang="en-US" dirty="0"/>
          </a:p>
          <a:p>
            <a:r>
              <a:rPr lang="en-US" dirty="0"/>
              <a:t> Populate the tables with sample data </a:t>
            </a:r>
            <a:r>
              <a:rPr lang="en-US" dirty="0">
                <a:hlinkClick r:id="rId4" action="ppaction://hlinkfile"/>
              </a:rPr>
              <a:t>link</a:t>
            </a:r>
            <a:endParaRPr lang="en-US" dirty="0"/>
          </a:p>
          <a:p>
            <a:pPr lvl="0"/>
            <a:r>
              <a:rPr lang="en-US" dirty="0"/>
              <a:t>Show the different SQL statements to </a:t>
            </a:r>
            <a:r>
              <a:rPr lang="en-US" dirty="0">
                <a:hlinkClick r:id="rId5" action="ppaction://hlinkfile"/>
              </a:rPr>
              <a:t>retrieve</a:t>
            </a:r>
            <a:r>
              <a:rPr lang="en-US" dirty="0"/>
              <a:t>, delete and </a:t>
            </a:r>
            <a:r>
              <a:rPr lang="en-US" dirty="0">
                <a:hlinkClick r:id="rId6" action="ppaction://hlinkfile"/>
              </a:rPr>
              <a:t>update</a:t>
            </a:r>
            <a:r>
              <a:rPr lang="en-US" dirty="0"/>
              <a:t> data from one or more table.</a:t>
            </a:r>
          </a:p>
          <a:p>
            <a:pPr marL="0" indent="0">
              <a:buNone/>
            </a:pPr>
            <a:endParaRPr lang="en-US" dirty="0"/>
          </a:p>
        </p:txBody>
      </p:sp>
    </p:spTree>
    <p:extLst>
      <p:ext uri="{BB962C8B-B14F-4D97-AF65-F5344CB8AC3E}">
        <p14:creationId xmlns:p14="http://schemas.microsoft.com/office/powerpoint/2010/main" val="223159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1CA8-7C70-4EF5-937A-35F4812FBA84}"/>
              </a:ext>
            </a:extLst>
          </p:cNvPr>
          <p:cNvSpPr>
            <a:spLocks noGrp="1"/>
          </p:cNvSpPr>
          <p:nvPr>
            <p:ph type="title"/>
          </p:nvPr>
        </p:nvSpPr>
        <p:spPr/>
        <p:txBody>
          <a:bodyPr/>
          <a:lstStyle/>
          <a:p>
            <a:r>
              <a:rPr lang="en-US" dirty="0"/>
              <a:t>Advanced</a:t>
            </a:r>
          </a:p>
        </p:txBody>
      </p:sp>
      <p:sp>
        <p:nvSpPr>
          <p:cNvPr id="3" name="Content Placeholder 2">
            <a:extLst>
              <a:ext uri="{FF2B5EF4-FFF2-40B4-BE49-F238E27FC236}">
                <a16:creationId xmlns:a16="http://schemas.microsoft.com/office/drawing/2014/main" id="{A7B1AE23-5D85-429F-AB36-D2CAEF4F078E}"/>
              </a:ext>
            </a:extLst>
          </p:cNvPr>
          <p:cNvSpPr>
            <a:spLocks noGrp="1"/>
          </p:cNvSpPr>
          <p:nvPr>
            <p:ph idx="1"/>
          </p:nvPr>
        </p:nvSpPr>
        <p:spPr/>
        <p:txBody>
          <a:bodyPr>
            <a:normAutofit/>
          </a:bodyPr>
          <a:lstStyle/>
          <a:p>
            <a:r>
              <a:rPr lang="en-US" dirty="0"/>
              <a:t>Demonstrate the following concepts on your database. You can also add many additional advanced concepts by your own effort. </a:t>
            </a:r>
          </a:p>
          <a:p>
            <a:pPr lvl="2"/>
            <a:r>
              <a:rPr lang="en-US" sz="2800" dirty="0"/>
              <a:t>Create </a:t>
            </a:r>
            <a:r>
              <a:rPr lang="en-US" sz="2800" dirty="0">
                <a:hlinkClick r:id="rId2" action="ppaction://hlinkfile"/>
              </a:rPr>
              <a:t>Functions</a:t>
            </a:r>
            <a:r>
              <a:rPr lang="en-US" sz="2800" dirty="0"/>
              <a:t>, Stored procedures and </a:t>
            </a:r>
            <a:r>
              <a:rPr lang="en-US" sz="2800" dirty="0">
                <a:hlinkClick r:id="rId3" action="ppaction://hlinkfile"/>
              </a:rPr>
              <a:t>DML triggers </a:t>
            </a:r>
            <a:r>
              <a:rPr lang="en-US" sz="2800" dirty="0"/>
              <a:t>to solve most of the problems listed in the project</a:t>
            </a:r>
          </a:p>
          <a:p>
            <a:pPr lvl="2"/>
            <a:r>
              <a:rPr lang="en-US" sz="2800" dirty="0"/>
              <a:t> Implement database security and authorization (</a:t>
            </a:r>
            <a:r>
              <a:rPr lang="en-US" sz="2800" dirty="0">
                <a:hlinkClick r:id="rId4" action="ppaction://hlinkfile"/>
              </a:rPr>
              <a:t>logins</a:t>
            </a:r>
            <a:r>
              <a:rPr lang="en-US" sz="2800" dirty="0"/>
              <a:t>, users, roles, </a:t>
            </a:r>
            <a:r>
              <a:rPr lang="en-US" sz="2800" dirty="0">
                <a:hlinkClick r:id="rId5" action="ppaction://hlinkfile"/>
              </a:rPr>
              <a:t>schemas</a:t>
            </a:r>
            <a:r>
              <a:rPr lang="en-US" sz="2800" dirty="0"/>
              <a:t>, </a:t>
            </a:r>
            <a:r>
              <a:rPr lang="en-US" sz="2800" dirty="0">
                <a:hlinkClick r:id="rId6" action="ppaction://hlinkfile"/>
              </a:rPr>
              <a:t>permissions</a:t>
            </a:r>
            <a:r>
              <a:rPr lang="en-US" sz="2800" dirty="0"/>
              <a:t>) </a:t>
            </a:r>
          </a:p>
          <a:p>
            <a:pPr lvl="2"/>
            <a:endParaRPr lang="en-US" dirty="0"/>
          </a:p>
          <a:p>
            <a:endParaRPr lang="en-US" dirty="0"/>
          </a:p>
        </p:txBody>
      </p:sp>
    </p:spTree>
    <p:extLst>
      <p:ext uri="{BB962C8B-B14F-4D97-AF65-F5344CB8AC3E}">
        <p14:creationId xmlns:p14="http://schemas.microsoft.com/office/powerpoint/2010/main" val="3326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2ADA-8D2B-426A-B725-280BAD2F2316}"/>
              </a:ext>
            </a:extLst>
          </p:cNvPr>
          <p:cNvSpPr>
            <a:spLocks noGrp="1"/>
          </p:cNvSpPr>
          <p:nvPr>
            <p:ph type="title"/>
          </p:nvPr>
        </p:nvSpPr>
        <p:spPr/>
        <p:txBody>
          <a:bodyPr/>
          <a:lstStyle/>
          <a:p>
            <a:r>
              <a:rPr lang="en-US" dirty="0"/>
              <a:t>Security: Login</a:t>
            </a:r>
          </a:p>
        </p:txBody>
      </p:sp>
      <p:sp>
        <p:nvSpPr>
          <p:cNvPr id="3" name="Content Placeholder 2">
            <a:extLst>
              <a:ext uri="{FF2B5EF4-FFF2-40B4-BE49-F238E27FC236}">
                <a16:creationId xmlns:a16="http://schemas.microsoft.com/office/drawing/2014/main" id="{13BF386E-3786-4110-B55D-AEB6CBCB53A0}"/>
              </a:ext>
            </a:extLst>
          </p:cNvPr>
          <p:cNvSpPr>
            <a:spLocks noGrp="1"/>
          </p:cNvSpPr>
          <p:nvPr>
            <p:ph idx="1"/>
          </p:nvPr>
        </p:nvSpPr>
        <p:spPr/>
        <p:txBody>
          <a:bodyPr>
            <a:normAutofit fontScale="55000" lnSpcReduction="20000"/>
          </a:bodyPr>
          <a:lstStyle/>
          <a:p>
            <a:r>
              <a:rPr lang="en-US" dirty="0"/>
              <a:t>Netsanet</a:t>
            </a:r>
          </a:p>
          <a:p>
            <a:r>
              <a:rPr lang="en-US" dirty="0" err="1"/>
              <a:t>Hewan</a:t>
            </a:r>
            <a:endParaRPr lang="en-US" dirty="0"/>
          </a:p>
          <a:p>
            <a:r>
              <a:rPr lang="en-US" dirty="0" err="1"/>
              <a:t>Tamirat</a:t>
            </a:r>
            <a:endParaRPr lang="en-US" dirty="0"/>
          </a:p>
          <a:p>
            <a:r>
              <a:rPr lang="en-US" dirty="0" err="1"/>
              <a:t>Dawud</a:t>
            </a:r>
            <a:endParaRPr lang="en-US" dirty="0"/>
          </a:p>
          <a:p>
            <a:r>
              <a:rPr lang="en-US" dirty="0"/>
              <a:t>Afework</a:t>
            </a:r>
          </a:p>
          <a:p>
            <a:r>
              <a:rPr lang="en-US" dirty="0"/>
              <a:t>Dawit</a:t>
            </a:r>
          </a:p>
          <a:p>
            <a:r>
              <a:rPr lang="en-US" dirty="0"/>
              <a:t>Eyob</a:t>
            </a:r>
          </a:p>
          <a:p>
            <a:r>
              <a:rPr lang="en-US" dirty="0" err="1"/>
              <a:t>Feleke</a:t>
            </a:r>
            <a:endParaRPr lang="en-US" dirty="0"/>
          </a:p>
          <a:p>
            <a:r>
              <a:rPr lang="en-US" dirty="0" err="1"/>
              <a:t>Girma</a:t>
            </a:r>
            <a:endParaRPr lang="en-US" dirty="0"/>
          </a:p>
          <a:p>
            <a:r>
              <a:rPr lang="en-US" dirty="0" err="1"/>
              <a:t>Nardos</a:t>
            </a:r>
            <a:endParaRPr lang="en-US" dirty="0"/>
          </a:p>
          <a:p>
            <a:r>
              <a:rPr lang="en-US" dirty="0" err="1"/>
              <a:t>Kefyalew</a:t>
            </a:r>
            <a:endParaRPr lang="en-US" dirty="0"/>
          </a:p>
          <a:p>
            <a:endParaRPr lang="en-US" dirty="0"/>
          </a:p>
        </p:txBody>
      </p:sp>
    </p:spTree>
    <p:extLst>
      <p:ext uri="{BB962C8B-B14F-4D97-AF65-F5344CB8AC3E}">
        <p14:creationId xmlns:p14="http://schemas.microsoft.com/office/powerpoint/2010/main" val="78997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D803-05DD-4F02-90D9-B09062BFB2CE}"/>
              </a:ext>
            </a:extLst>
          </p:cNvPr>
          <p:cNvSpPr>
            <a:spLocks noGrp="1"/>
          </p:cNvSpPr>
          <p:nvPr>
            <p:ph type="title"/>
          </p:nvPr>
        </p:nvSpPr>
        <p:spPr/>
        <p:txBody>
          <a:bodyPr/>
          <a:lstStyle/>
          <a:p>
            <a:r>
              <a:rPr lang="en-US" dirty="0"/>
              <a:t>Security: Role</a:t>
            </a:r>
          </a:p>
        </p:txBody>
      </p:sp>
      <p:sp>
        <p:nvSpPr>
          <p:cNvPr id="3" name="Content Placeholder 2">
            <a:extLst>
              <a:ext uri="{FF2B5EF4-FFF2-40B4-BE49-F238E27FC236}">
                <a16:creationId xmlns:a16="http://schemas.microsoft.com/office/drawing/2014/main" id="{6F7C313A-32C3-429F-ADC1-73DB66F1FF98}"/>
              </a:ext>
            </a:extLst>
          </p:cNvPr>
          <p:cNvSpPr>
            <a:spLocks noGrp="1"/>
          </p:cNvSpPr>
          <p:nvPr>
            <p:ph idx="1"/>
          </p:nvPr>
        </p:nvSpPr>
        <p:spPr/>
        <p:txBody>
          <a:bodyPr>
            <a:normAutofit fontScale="77500" lnSpcReduction="20000"/>
          </a:bodyPr>
          <a:lstStyle/>
          <a:p>
            <a:r>
              <a:rPr lang="en-US" dirty="0" err="1"/>
              <a:t>systemAdmins</a:t>
            </a:r>
            <a:endParaRPr lang="en-US" dirty="0"/>
          </a:p>
          <a:p>
            <a:r>
              <a:rPr lang="en-US" dirty="0" err="1"/>
              <a:t>projectManagers</a:t>
            </a:r>
            <a:endParaRPr lang="en-US" dirty="0"/>
          </a:p>
          <a:p>
            <a:r>
              <a:rPr lang="en-US" dirty="0" err="1"/>
              <a:t>landOwners</a:t>
            </a:r>
            <a:endParaRPr lang="en-US" dirty="0"/>
          </a:p>
          <a:p>
            <a:r>
              <a:rPr lang="en-US" dirty="0"/>
              <a:t>Notifiers</a:t>
            </a:r>
          </a:p>
          <a:p>
            <a:r>
              <a:rPr lang="en-US" dirty="0" err="1"/>
              <a:t>minDocHolders</a:t>
            </a:r>
            <a:endParaRPr lang="en-US" dirty="0"/>
          </a:p>
          <a:p>
            <a:r>
              <a:rPr lang="en-US" dirty="0" err="1"/>
              <a:t>propCounters</a:t>
            </a:r>
            <a:endParaRPr lang="en-US" dirty="0"/>
          </a:p>
          <a:p>
            <a:r>
              <a:rPr lang="en-US" dirty="0"/>
              <a:t>Estimators</a:t>
            </a:r>
          </a:p>
          <a:p>
            <a:r>
              <a:rPr lang="en-US" dirty="0" err="1"/>
              <a:t>payCheckers</a:t>
            </a:r>
            <a:endParaRPr lang="en-US" dirty="0"/>
          </a:p>
          <a:p>
            <a:r>
              <a:rPr lang="en-US" dirty="0"/>
              <a:t>Rehabilitators</a:t>
            </a:r>
          </a:p>
        </p:txBody>
      </p:sp>
    </p:spTree>
    <p:extLst>
      <p:ext uri="{BB962C8B-B14F-4D97-AF65-F5344CB8AC3E}">
        <p14:creationId xmlns:p14="http://schemas.microsoft.com/office/powerpoint/2010/main" val="322183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633A-5C7B-4530-949E-020C3423E988}"/>
              </a:ext>
            </a:extLst>
          </p:cNvPr>
          <p:cNvSpPr>
            <a:spLocks noGrp="1"/>
          </p:cNvSpPr>
          <p:nvPr>
            <p:ph type="title"/>
          </p:nvPr>
        </p:nvSpPr>
        <p:spPr/>
        <p:txBody>
          <a:bodyPr/>
          <a:lstStyle/>
          <a:p>
            <a:r>
              <a:rPr lang="en-US"/>
              <a:t>Security: Schema</a:t>
            </a:r>
            <a:endParaRPr lang="en-US" dirty="0"/>
          </a:p>
        </p:txBody>
      </p:sp>
      <p:sp>
        <p:nvSpPr>
          <p:cNvPr id="3" name="Content Placeholder 2">
            <a:extLst>
              <a:ext uri="{FF2B5EF4-FFF2-40B4-BE49-F238E27FC236}">
                <a16:creationId xmlns:a16="http://schemas.microsoft.com/office/drawing/2014/main" id="{89DBFAAC-3BED-481A-BBBA-5B4415503F4C}"/>
              </a:ext>
            </a:extLst>
          </p:cNvPr>
          <p:cNvSpPr>
            <a:spLocks noGrp="1"/>
          </p:cNvSpPr>
          <p:nvPr>
            <p:ph idx="1"/>
          </p:nvPr>
        </p:nvSpPr>
        <p:spPr/>
        <p:txBody>
          <a:bodyPr>
            <a:normAutofit fontScale="92500" lnSpcReduction="10000"/>
          </a:bodyPr>
          <a:lstStyle/>
          <a:p>
            <a:r>
              <a:rPr lang="en-US" dirty="0"/>
              <a:t>Request authorized by  </a:t>
            </a:r>
            <a:r>
              <a:rPr lang="en-US" dirty="0" err="1"/>
              <a:t>Hewan</a:t>
            </a:r>
            <a:endParaRPr lang="en-US" dirty="0"/>
          </a:p>
          <a:p>
            <a:r>
              <a:rPr lang="en-US" dirty="0"/>
              <a:t>Staff authorized by </a:t>
            </a:r>
            <a:r>
              <a:rPr lang="en-US" dirty="0" err="1"/>
              <a:t>Feleke</a:t>
            </a:r>
            <a:endParaRPr lang="en-US" dirty="0"/>
          </a:p>
          <a:p>
            <a:r>
              <a:rPr lang="en-US" dirty="0" err="1"/>
              <a:t>LandOwner</a:t>
            </a:r>
            <a:r>
              <a:rPr lang="en-US" dirty="0"/>
              <a:t> authorized by Dawit</a:t>
            </a:r>
          </a:p>
          <a:p>
            <a:r>
              <a:rPr lang="en-US" dirty="0"/>
              <a:t>Property authorized by Eyob</a:t>
            </a:r>
          </a:p>
          <a:p>
            <a:r>
              <a:rPr lang="en-US" dirty="0" err="1"/>
              <a:t>CountProperty</a:t>
            </a:r>
            <a:r>
              <a:rPr lang="en-US" dirty="0"/>
              <a:t> authorized by </a:t>
            </a:r>
            <a:r>
              <a:rPr lang="en-US" dirty="0" err="1"/>
              <a:t>Tamirat</a:t>
            </a:r>
            <a:endParaRPr lang="en-US" dirty="0"/>
          </a:p>
          <a:p>
            <a:r>
              <a:rPr lang="en-US" dirty="0"/>
              <a:t>Compensation authorized by </a:t>
            </a:r>
            <a:r>
              <a:rPr lang="en-US" dirty="0" err="1"/>
              <a:t>Kefyalew</a:t>
            </a:r>
            <a:endParaRPr lang="en-US" dirty="0"/>
          </a:p>
          <a:p>
            <a:r>
              <a:rPr lang="en-US" dirty="0"/>
              <a:t>Rehabilitation authorized by </a:t>
            </a:r>
            <a:r>
              <a:rPr lang="en-US" dirty="0" err="1"/>
              <a:t>Dawud</a:t>
            </a:r>
            <a:endParaRPr lang="en-US" dirty="0"/>
          </a:p>
          <a:p>
            <a:endParaRPr lang="en-US" dirty="0"/>
          </a:p>
        </p:txBody>
      </p:sp>
    </p:spTree>
    <p:extLst>
      <p:ext uri="{BB962C8B-B14F-4D97-AF65-F5344CB8AC3E}">
        <p14:creationId xmlns:p14="http://schemas.microsoft.com/office/powerpoint/2010/main" val="419206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6557-4BEE-472C-AA91-4110E9EA576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263EDA50-CEF0-426D-AD50-5EB4D673CB05}"/>
              </a:ext>
            </a:extLst>
          </p:cNvPr>
          <p:cNvSpPr>
            <a:spLocks noGrp="1"/>
          </p:cNvSpPr>
          <p:nvPr>
            <p:ph idx="1"/>
          </p:nvPr>
        </p:nvSpPr>
        <p:spPr/>
        <p:txBody>
          <a:bodyPr/>
          <a:lstStyle/>
          <a:p>
            <a:r>
              <a:rPr lang="en-US" dirty="0"/>
              <a:t>To select land for the project</a:t>
            </a:r>
          </a:p>
          <a:p>
            <a:r>
              <a:rPr lang="en-US" dirty="0"/>
              <a:t>To compute estimated prices of counted properties</a:t>
            </a:r>
          </a:p>
          <a:p>
            <a:r>
              <a:rPr lang="en-US" dirty="0"/>
              <a:t>To calculate age of landowners</a:t>
            </a:r>
          </a:p>
          <a:p>
            <a:r>
              <a:rPr lang="en-US" dirty="0"/>
              <a:t>To check eligibility of landowner for city land</a:t>
            </a:r>
          </a:p>
          <a:p>
            <a:endParaRPr lang="en-US" dirty="0"/>
          </a:p>
        </p:txBody>
      </p:sp>
    </p:spTree>
    <p:extLst>
      <p:ext uri="{BB962C8B-B14F-4D97-AF65-F5344CB8AC3E}">
        <p14:creationId xmlns:p14="http://schemas.microsoft.com/office/powerpoint/2010/main" val="381850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C7C7-EDA4-4923-B571-4F62EF42AEFF}"/>
              </a:ext>
            </a:extLst>
          </p:cNvPr>
          <p:cNvSpPr>
            <a:spLocks noGrp="1"/>
          </p:cNvSpPr>
          <p:nvPr>
            <p:ph type="title"/>
          </p:nvPr>
        </p:nvSpPr>
        <p:spPr/>
        <p:txBody>
          <a:bodyPr/>
          <a:lstStyle/>
          <a:p>
            <a:r>
              <a:rPr lang="en-US" dirty="0"/>
              <a:t>Stored Procedures</a:t>
            </a:r>
          </a:p>
        </p:txBody>
      </p:sp>
      <p:sp>
        <p:nvSpPr>
          <p:cNvPr id="3" name="Content Placeholder 2">
            <a:extLst>
              <a:ext uri="{FF2B5EF4-FFF2-40B4-BE49-F238E27FC236}">
                <a16:creationId xmlns:a16="http://schemas.microsoft.com/office/drawing/2014/main" id="{5D9BCED6-33FF-4740-BC13-7047824EA141}"/>
              </a:ext>
            </a:extLst>
          </p:cNvPr>
          <p:cNvSpPr>
            <a:spLocks noGrp="1"/>
          </p:cNvSpPr>
          <p:nvPr>
            <p:ph idx="1"/>
          </p:nvPr>
        </p:nvSpPr>
        <p:spPr/>
        <p:txBody>
          <a:bodyPr>
            <a:normAutofit fontScale="92500" lnSpcReduction="10000"/>
          </a:bodyPr>
          <a:lstStyle/>
          <a:p>
            <a:r>
              <a:rPr lang="en-US" dirty="0"/>
              <a:t>To make request</a:t>
            </a:r>
          </a:p>
          <a:p>
            <a:r>
              <a:rPr lang="en-US" dirty="0"/>
              <a:t>To send notifications</a:t>
            </a:r>
          </a:p>
          <a:p>
            <a:r>
              <a:rPr lang="en-US" dirty="0"/>
              <a:t>To count properties and check counting</a:t>
            </a:r>
          </a:p>
          <a:p>
            <a:r>
              <a:rPr lang="en-US" dirty="0"/>
              <a:t>To make minute document</a:t>
            </a:r>
          </a:p>
          <a:p>
            <a:r>
              <a:rPr lang="en-US" dirty="0"/>
              <a:t>To calculate estimated prices of all counted properties and check estimation</a:t>
            </a:r>
          </a:p>
          <a:p>
            <a:r>
              <a:rPr lang="en-US" dirty="0"/>
              <a:t>To pay and check payment to landowners</a:t>
            </a:r>
          </a:p>
          <a:p>
            <a:r>
              <a:rPr lang="en-US" dirty="0"/>
              <a:t>To rehabilitate land owners</a:t>
            </a:r>
          </a:p>
          <a:p>
            <a:endParaRPr lang="en-US" dirty="0"/>
          </a:p>
        </p:txBody>
      </p:sp>
    </p:spTree>
    <p:extLst>
      <p:ext uri="{BB962C8B-B14F-4D97-AF65-F5344CB8AC3E}">
        <p14:creationId xmlns:p14="http://schemas.microsoft.com/office/powerpoint/2010/main" val="126907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86F7-43E6-4E62-9CA9-FAD2A341B953}"/>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0408119F-B4A4-40AE-82A1-7D1F372BEE90}"/>
              </a:ext>
            </a:extLst>
          </p:cNvPr>
          <p:cNvSpPr>
            <a:spLocks noGrp="1"/>
          </p:cNvSpPr>
          <p:nvPr>
            <p:ph idx="1"/>
          </p:nvPr>
        </p:nvSpPr>
        <p:spPr/>
        <p:txBody>
          <a:bodyPr/>
          <a:lstStyle/>
          <a:p>
            <a:pPr lvl="0"/>
            <a:r>
              <a:rPr lang="en-US" dirty="0"/>
              <a:t>Directive 44/2013 </a:t>
            </a:r>
          </a:p>
          <a:p>
            <a:pPr lvl="0"/>
            <a:r>
              <a:rPr lang="en-US" dirty="0"/>
              <a:t>Restitution Payment and Rehabilitation Directorate of Amhara Bureau of Rural Land Property Valuation, Rehabilitation and Project Preparation Director</a:t>
            </a:r>
          </a:p>
        </p:txBody>
      </p:sp>
    </p:spTree>
    <p:extLst>
      <p:ext uri="{BB962C8B-B14F-4D97-AF65-F5344CB8AC3E}">
        <p14:creationId xmlns:p14="http://schemas.microsoft.com/office/powerpoint/2010/main" val="1472138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788A-BBF5-4113-BBA3-CBC2C57A2B4E}"/>
              </a:ext>
            </a:extLst>
          </p:cNvPr>
          <p:cNvSpPr>
            <a:spLocks noGrp="1"/>
          </p:cNvSpPr>
          <p:nvPr>
            <p:ph type="title"/>
          </p:nvPr>
        </p:nvSpPr>
        <p:spPr>
          <a:xfrm>
            <a:off x="1030705" y="2766218"/>
            <a:ext cx="10515600" cy="1325563"/>
          </a:xfrm>
        </p:spPr>
        <p:txBody>
          <a:bodyPr>
            <a:noAutofit/>
          </a:bodyPr>
          <a:lstStyle/>
          <a:p>
            <a:pPr algn="ctr"/>
            <a:r>
              <a:rPr lang="en-US" sz="9600" dirty="0"/>
              <a:t>Thank You</a:t>
            </a:r>
          </a:p>
        </p:txBody>
      </p:sp>
    </p:spTree>
    <p:extLst>
      <p:ext uri="{BB962C8B-B14F-4D97-AF65-F5344CB8AC3E}">
        <p14:creationId xmlns:p14="http://schemas.microsoft.com/office/powerpoint/2010/main" val="72923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DA22-5BAB-453C-B583-816BFFBD59A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42119EB-DFA3-4CB6-842F-1C1665E8496C}"/>
              </a:ext>
            </a:extLst>
          </p:cNvPr>
          <p:cNvSpPr>
            <a:spLocks noGrp="1"/>
          </p:cNvSpPr>
          <p:nvPr>
            <p:ph idx="1"/>
          </p:nvPr>
        </p:nvSpPr>
        <p:spPr/>
        <p:txBody>
          <a:bodyPr/>
          <a:lstStyle/>
          <a:p>
            <a:r>
              <a:rPr lang="en-US" dirty="0"/>
              <a:t>Introduction</a:t>
            </a:r>
          </a:p>
          <a:p>
            <a:r>
              <a:rPr lang="en-US" dirty="0"/>
              <a:t>Problems of existing system</a:t>
            </a:r>
          </a:p>
          <a:p>
            <a:r>
              <a:rPr lang="en-US" dirty="0"/>
              <a:t>General and specific objectives of the project. </a:t>
            </a:r>
          </a:p>
          <a:p>
            <a:r>
              <a:rPr lang="en-US" dirty="0"/>
              <a:t>Scope</a:t>
            </a:r>
          </a:p>
          <a:p>
            <a:r>
              <a:rPr lang="en-US" dirty="0"/>
              <a:t>Fundamental Design</a:t>
            </a:r>
          </a:p>
          <a:p>
            <a:r>
              <a:rPr lang="en-US" dirty="0"/>
              <a:t>Advanced implementation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B0316A21-318F-4132-913C-50B499168B61}"/>
              </a:ext>
            </a:extLst>
          </p:cNvPr>
          <p:cNvSpPr>
            <a:spLocks noGrp="1"/>
          </p:cNvSpPr>
          <p:nvPr>
            <p:ph type="sldNum" sz="quarter" idx="12"/>
          </p:nvPr>
        </p:nvSpPr>
        <p:spPr/>
        <p:txBody>
          <a:bodyPr/>
          <a:lstStyle/>
          <a:p>
            <a:fld id="{C439C848-383E-4F08-B811-C3F9B3BCDC5E}" type="slidenum">
              <a:rPr lang="en-US" smtClean="0"/>
              <a:t>2</a:t>
            </a:fld>
            <a:endParaRPr lang="en-US"/>
          </a:p>
        </p:txBody>
      </p:sp>
    </p:spTree>
    <p:extLst>
      <p:ext uri="{BB962C8B-B14F-4D97-AF65-F5344CB8AC3E}">
        <p14:creationId xmlns:p14="http://schemas.microsoft.com/office/powerpoint/2010/main" val="326682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7956-3962-4CD0-A260-2A8CB9594E67}"/>
              </a:ext>
            </a:extLst>
          </p:cNvPr>
          <p:cNvSpPr>
            <a:spLocks noGrp="1"/>
          </p:cNvSpPr>
          <p:nvPr>
            <p:ph type="title"/>
          </p:nvPr>
        </p:nvSpPr>
        <p:spPr/>
        <p:txBody>
          <a:bodyPr/>
          <a:lstStyle/>
          <a:p>
            <a:r>
              <a:rPr lang="en-US" dirty="0"/>
              <a:t>Introduction: Work flow of existing system</a:t>
            </a:r>
          </a:p>
        </p:txBody>
      </p:sp>
      <p:sp>
        <p:nvSpPr>
          <p:cNvPr id="3" name="Content Placeholder 2">
            <a:extLst>
              <a:ext uri="{FF2B5EF4-FFF2-40B4-BE49-F238E27FC236}">
                <a16:creationId xmlns:a16="http://schemas.microsoft.com/office/drawing/2014/main" id="{93649407-653E-42AD-B73E-DC616D08CAE9}"/>
              </a:ext>
            </a:extLst>
          </p:cNvPr>
          <p:cNvSpPr>
            <a:spLocks noGrp="1"/>
          </p:cNvSpPr>
          <p:nvPr>
            <p:ph idx="1"/>
          </p:nvPr>
        </p:nvSpPr>
        <p:spPr/>
        <p:txBody>
          <a:bodyPr>
            <a:normAutofit fontScale="92500"/>
          </a:bodyPr>
          <a:lstStyle/>
          <a:p>
            <a:r>
              <a:rPr lang="en-US" dirty="0"/>
              <a:t>Project makes request to land.</a:t>
            </a:r>
          </a:p>
          <a:p>
            <a:r>
              <a:rPr lang="en-US" dirty="0"/>
              <a:t>Bureau sends notice to Land Owners.</a:t>
            </a:r>
          </a:p>
          <a:p>
            <a:r>
              <a:rPr lang="en-US" dirty="0"/>
              <a:t>Bureau sends property counters to measure land and count properties.</a:t>
            </a:r>
          </a:p>
          <a:p>
            <a:r>
              <a:rPr lang="en-US" dirty="0"/>
              <a:t>Price of measured land and counted properties will be estimated by estimators.</a:t>
            </a:r>
          </a:p>
          <a:p>
            <a:r>
              <a:rPr lang="en-US" dirty="0"/>
              <a:t>Count and Measurement will be presented to Land Owners to be approved.</a:t>
            </a:r>
          </a:p>
          <a:p>
            <a:r>
              <a:rPr lang="en-US" dirty="0"/>
              <a:t>Restitution will be payed to Land Owners and they evacuate the land.</a:t>
            </a:r>
          </a:p>
          <a:p>
            <a:r>
              <a:rPr lang="en-US" dirty="0"/>
              <a:t>Then rehabilitation will proceed.</a:t>
            </a:r>
          </a:p>
        </p:txBody>
      </p:sp>
    </p:spTree>
    <p:extLst>
      <p:ext uri="{BB962C8B-B14F-4D97-AF65-F5344CB8AC3E}">
        <p14:creationId xmlns:p14="http://schemas.microsoft.com/office/powerpoint/2010/main" val="22783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C1A-8E93-474B-8B45-A3FDDFD3494A}"/>
              </a:ext>
            </a:extLst>
          </p:cNvPr>
          <p:cNvSpPr>
            <a:spLocks noGrp="1"/>
          </p:cNvSpPr>
          <p:nvPr>
            <p:ph type="title"/>
          </p:nvPr>
        </p:nvSpPr>
        <p:spPr/>
        <p:txBody>
          <a:bodyPr/>
          <a:lstStyle/>
          <a:p>
            <a:r>
              <a:rPr lang="en-US" dirty="0"/>
              <a:t>Introduction: Work flow of existing system</a:t>
            </a:r>
          </a:p>
        </p:txBody>
      </p:sp>
      <p:sp>
        <p:nvSpPr>
          <p:cNvPr id="3" name="Content Placeholder 2">
            <a:extLst>
              <a:ext uri="{FF2B5EF4-FFF2-40B4-BE49-F238E27FC236}">
                <a16:creationId xmlns:a16="http://schemas.microsoft.com/office/drawing/2014/main" id="{D288401B-BB4F-489A-B68B-D5AA94CDACF6}"/>
              </a:ext>
            </a:extLst>
          </p:cNvPr>
          <p:cNvSpPr>
            <a:spLocks noGrp="1"/>
          </p:cNvSpPr>
          <p:nvPr>
            <p:ph idx="1"/>
          </p:nvPr>
        </p:nvSpPr>
        <p:spPr/>
        <p:txBody>
          <a:bodyPr/>
          <a:lstStyle/>
          <a:p>
            <a:r>
              <a:rPr lang="en-US" dirty="0"/>
              <a:t>Rehabilitators will prioritize land owners based on age, disability, and if they have a city land in the rehabilitation process.</a:t>
            </a:r>
          </a:p>
          <a:p>
            <a:r>
              <a:rPr lang="en-US" dirty="0"/>
              <a:t>Rehabilitators will request Land Owners interest: if they want to work privately or in a team.</a:t>
            </a:r>
          </a:p>
          <a:p>
            <a:r>
              <a:rPr lang="en-US" dirty="0"/>
              <a:t>Government will support Land Owners by giving them expert advise, budget support.</a:t>
            </a:r>
          </a:p>
          <a:p>
            <a:endParaRPr lang="en-US" dirty="0"/>
          </a:p>
        </p:txBody>
      </p:sp>
    </p:spTree>
    <p:extLst>
      <p:ext uri="{BB962C8B-B14F-4D97-AF65-F5344CB8AC3E}">
        <p14:creationId xmlns:p14="http://schemas.microsoft.com/office/powerpoint/2010/main" val="297828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B343-409B-4E1E-B4A6-4B827D99AADD}"/>
              </a:ext>
            </a:extLst>
          </p:cNvPr>
          <p:cNvSpPr>
            <a:spLocks noGrp="1"/>
          </p:cNvSpPr>
          <p:nvPr>
            <p:ph type="title"/>
          </p:nvPr>
        </p:nvSpPr>
        <p:spPr/>
        <p:txBody>
          <a:bodyPr/>
          <a:lstStyle/>
          <a:p>
            <a:r>
              <a:rPr lang="en-US" dirty="0"/>
              <a:t>Introduction: Work flow of existing system</a:t>
            </a:r>
          </a:p>
        </p:txBody>
      </p:sp>
      <p:sp>
        <p:nvSpPr>
          <p:cNvPr id="3" name="Content Placeholder 2">
            <a:extLst>
              <a:ext uri="{FF2B5EF4-FFF2-40B4-BE49-F238E27FC236}">
                <a16:creationId xmlns:a16="http://schemas.microsoft.com/office/drawing/2014/main" id="{826CFF96-34A8-4DF7-832B-38A9C64FCFA9}"/>
              </a:ext>
            </a:extLst>
          </p:cNvPr>
          <p:cNvSpPr>
            <a:spLocks noGrp="1"/>
          </p:cNvSpPr>
          <p:nvPr>
            <p:ph idx="1"/>
          </p:nvPr>
        </p:nvSpPr>
        <p:spPr/>
        <p:txBody>
          <a:bodyPr/>
          <a:lstStyle/>
          <a:p>
            <a:r>
              <a:rPr lang="en-US" dirty="0"/>
              <a:t>Information related to counting, estimation and final calculated compensation will be recorded first by hand in a printed form, then they will be re-written in to excel to do the calculations.</a:t>
            </a:r>
          </a:p>
          <a:p>
            <a:r>
              <a:rPr lang="en-US" dirty="0"/>
              <a:t>Therefore, Restitution Payment and Rehabilitation System includes all the steps starting from a project’s request to land until landowners receive compensation for their properties, relocate to somewhere else, and rehabilitate.</a:t>
            </a:r>
          </a:p>
        </p:txBody>
      </p:sp>
    </p:spTree>
    <p:extLst>
      <p:ext uri="{BB962C8B-B14F-4D97-AF65-F5344CB8AC3E}">
        <p14:creationId xmlns:p14="http://schemas.microsoft.com/office/powerpoint/2010/main" val="118530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3E64-C708-4B31-9BA1-EC444AD37E86}"/>
              </a:ext>
            </a:extLst>
          </p:cNvPr>
          <p:cNvSpPr>
            <a:spLocks noGrp="1"/>
          </p:cNvSpPr>
          <p:nvPr>
            <p:ph type="title"/>
          </p:nvPr>
        </p:nvSpPr>
        <p:spPr/>
        <p:txBody>
          <a:bodyPr/>
          <a:lstStyle/>
          <a:p>
            <a:r>
              <a:rPr lang="en-US" dirty="0"/>
              <a:t>Problems of existing system</a:t>
            </a:r>
          </a:p>
        </p:txBody>
      </p:sp>
      <p:sp>
        <p:nvSpPr>
          <p:cNvPr id="3" name="Content Placeholder 2">
            <a:extLst>
              <a:ext uri="{FF2B5EF4-FFF2-40B4-BE49-F238E27FC236}">
                <a16:creationId xmlns:a16="http://schemas.microsoft.com/office/drawing/2014/main" id="{AAD4254B-BCAB-4B5A-8D55-180C572DBD01}"/>
              </a:ext>
            </a:extLst>
          </p:cNvPr>
          <p:cNvSpPr>
            <a:spLocks noGrp="1"/>
          </p:cNvSpPr>
          <p:nvPr>
            <p:ph idx="1"/>
          </p:nvPr>
        </p:nvSpPr>
        <p:spPr/>
        <p:txBody>
          <a:bodyPr>
            <a:normAutofit/>
          </a:bodyPr>
          <a:lstStyle/>
          <a:p>
            <a:pPr lvl="0"/>
            <a:r>
              <a:rPr lang="en-US" dirty="0"/>
              <a:t>Mistakes are done when the data is recorded. Since it’s done manually.</a:t>
            </a:r>
          </a:p>
          <a:p>
            <a:pPr lvl="0"/>
            <a:r>
              <a:rPr lang="en-US" dirty="0"/>
              <a:t>Mistakes are done when data is being re-written in to excel. Since it’s also done manually.</a:t>
            </a:r>
          </a:p>
          <a:p>
            <a:pPr lvl="0"/>
            <a:r>
              <a:rPr lang="en-US" dirty="0"/>
              <a:t>Even if data is recorded correctly, there’s a high amount of corruption going on between the employees and the project managers. Large sum of the money that was supposed to be paid to the land owners will be transferred to employees of restitution payment and rehabilitation directorate.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3452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CA1B-0EFD-46D6-B4C1-2653E40719DE}"/>
              </a:ext>
            </a:extLst>
          </p:cNvPr>
          <p:cNvSpPr>
            <a:spLocks noGrp="1"/>
          </p:cNvSpPr>
          <p:nvPr>
            <p:ph type="title"/>
          </p:nvPr>
        </p:nvSpPr>
        <p:spPr/>
        <p:txBody>
          <a:bodyPr>
            <a:normAutofit fontScale="90000"/>
          </a:bodyPr>
          <a:lstStyle/>
          <a:p>
            <a:r>
              <a:rPr lang="en-US" dirty="0"/>
              <a:t>General and specific objectives of the project. </a:t>
            </a:r>
          </a:p>
        </p:txBody>
      </p:sp>
      <p:sp>
        <p:nvSpPr>
          <p:cNvPr id="3" name="Content Placeholder 2">
            <a:extLst>
              <a:ext uri="{FF2B5EF4-FFF2-40B4-BE49-F238E27FC236}">
                <a16:creationId xmlns:a16="http://schemas.microsoft.com/office/drawing/2014/main" id="{0BB033CB-B9E7-4031-AE96-C62A028A8FF8}"/>
              </a:ext>
            </a:extLst>
          </p:cNvPr>
          <p:cNvSpPr>
            <a:spLocks noGrp="1"/>
          </p:cNvSpPr>
          <p:nvPr>
            <p:ph idx="1"/>
          </p:nvPr>
        </p:nvSpPr>
        <p:spPr/>
        <p:txBody>
          <a:bodyPr/>
          <a:lstStyle/>
          <a:p>
            <a:pPr lvl="0"/>
            <a:r>
              <a:rPr lang="en-US" dirty="0"/>
              <a:t>General objective</a:t>
            </a:r>
          </a:p>
          <a:p>
            <a:pPr marL="0" lvl="0" indent="0">
              <a:buNone/>
            </a:pPr>
            <a:endParaRPr lang="en-US" dirty="0"/>
          </a:p>
          <a:p>
            <a:pPr lvl="0"/>
            <a:r>
              <a:rPr lang="en-US" dirty="0"/>
              <a:t>To digitalize the workflow of Amhara Bureau of Rural Land Property Valuation, Rehabilitation and Project Preparation Director.</a:t>
            </a:r>
          </a:p>
          <a:p>
            <a:endParaRPr lang="en-US" dirty="0"/>
          </a:p>
          <a:p>
            <a:endParaRPr lang="en-US" dirty="0"/>
          </a:p>
        </p:txBody>
      </p:sp>
    </p:spTree>
    <p:extLst>
      <p:ext uri="{BB962C8B-B14F-4D97-AF65-F5344CB8AC3E}">
        <p14:creationId xmlns:p14="http://schemas.microsoft.com/office/powerpoint/2010/main" val="199435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B948-B6CE-4ADA-A6B6-8CC3ABB71583}"/>
              </a:ext>
            </a:extLst>
          </p:cNvPr>
          <p:cNvSpPr>
            <a:spLocks noGrp="1"/>
          </p:cNvSpPr>
          <p:nvPr>
            <p:ph type="title"/>
          </p:nvPr>
        </p:nvSpPr>
        <p:spPr/>
        <p:txBody>
          <a:bodyPr/>
          <a:lstStyle/>
          <a:p>
            <a:r>
              <a:rPr lang="en-US" dirty="0"/>
              <a:t>Specific Objectives</a:t>
            </a:r>
          </a:p>
        </p:txBody>
      </p:sp>
      <p:sp>
        <p:nvSpPr>
          <p:cNvPr id="3" name="Content Placeholder 2">
            <a:extLst>
              <a:ext uri="{FF2B5EF4-FFF2-40B4-BE49-F238E27FC236}">
                <a16:creationId xmlns:a16="http://schemas.microsoft.com/office/drawing/2014/main" id="{A7D9DA03-AEE6-4543-9EED-63EBD31802C4}"/>
              </a:ext>
            </a:extLst>
          </p:cNvPr>
          <p:cNvSpPr>
            <a:spLocks noGrp="1"/>
          </p:cNvSpPr>
          <p:nvPr>
            <p:ph idx="1"/>
          </p:nvPr>
        </p:nvSpPr>
        <p:spPr/>
        <p:txBody>
          <a:bodyPr>
            <a:normAutofit fontScale="85000" lnSpcReduction="10000"/>
          </a:bodyPr>
          <a:lstStyle/>
          <a:p>
            <a:pPr marL="0" indent="0">
              <a:buNone/>
            </a:pPr>
            <a:r>
              <a:rPr lang="en-US" dirty="0"/>
              <a:t>To create a platform to</a:t>
            </a:r>
          </a:p>
          <a:p>
            <a:pPr lvl="0"/>
            <a:r>
              <a:rPr lang="en-US" dirty="0"/>
              <a:t>Record all information about rural landowners that live in Amhara National Regional State.</a:t>
            </a:r>
          </a:p>
          <a:p>
            <a:pPr lvl="0"/>
            <a:r>
              <a:rPr lang="en-US" dirty="0"/>
              <a:t>Request land for their projects by project managers.</a:t>
            </a:r>
          </a:p>
          <a:p>
            <a:pPr lvl="0"/>
            <a:r>
              <a:rPr lang="en-US" dirty="0"/>
              <a:t>Record all the counted property of land owners that are about to be relocated digitally in a database.</a:t>
            </a:r>
          </a:p>
          <a:p>
            <a:pPr lvl="0"/>
            <a:r>
              <a:rPr lang="en-US" dirty="0"/>
              <a:t>Calculate, estimate and record all information of the compensation digitally in a database.</a:t>
            </a:r>
          </a:p>
          <a:p>
            <a:pPr lvl="0"/>
            <a:r>
              <a:rPr lang="en-US" dirty="0"/>
              <a:t>Record all information about the relocation of the landowners.</a:t>
            </a:r>
          </a:p>
          <a:p>
            <a:pPr lvl="0"/>
            <a:r>
              <a:rPr lang="en-US" dirty="0"/>
              <a:t>Record all the support given to landowners in the rehabilitation process.</a:t>
            </a:r>
          </a:p>
          <a:p>
            <a:endParaRPr lang="en-US" dirty="0"/>
          </a:p>
          <a:p>
            <a:endParaRPr lang="en-US" dirty="0"/>
          </a:p>
        </p:txBody>
      </p:sp>
    </p:spTree>
    <p:extLst>
      <p:ext uri="{BB962C8B-B14F-4D97-AF65-F5344CB8AC3E}">
        <p14:creationId xmlns:p14="http://schemas.microsoft.com/office/powerpoint/2010/main" val="353500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8451-F931-46E8-9761-91851E088C09}"/>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595E563-1CEE-4F73-A8C1-6D04D8B78628}"/>
              </a:ext>
            </a:extLst>
          </p:cNvPr>
          <p:cNvSpPr>
            <a:spLocks noGrp="1"/>
          </p:cNvSpPr>
          <p:nvPr>
            <p:ph idx="1"/>
          </p:nvPr>
        </p:nvSpPr>
        <p:spPr/>
        <p:txBody>
          <a:bodyPr/>
          <a:lstStyle/>
          <a:p>
            <a:r>
              <a:rPr lang="en-US" dirty="0"/>
              <a:t>Restitution Payment and Rehabilitation System includes all the steps starting from a project’s request to land until landowners receive compensation for their properties, relocate to somewhere else, and rehabilitate.</a:t>
            </a:r>
          </a:p>
          <a:p>
            <a:endParaRPr lang="en-US" dirty="0"/>
          </a:p>
        </p:txBody>
      </p:sp>
    </p:spTree>
    <p:extLst>
      <p:ext uri="{BB962C8B-B14F-4D97-AF65-F5344CB8AC3E}">
        <p14:creationId xmlns:p14="http://schemas.microsoft.com/office/powerpoint/2010/main" val="5830556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183</TotalTime>
  <Words>791</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Garamond</vt:lpstr>
      <vt:lpstr>Organic</vt:lpstr>
      <vt:lpstr>Restitution Payment and Rehabilitation Management System</vt:lpstr>
      <vt:lpstr>Outline</vt:lpstr>
      <vt:lpstr>Introduction: Work flow of existing system</vt:lpstr>
      <vt:lpstr>Introduction: Work flow of existing system</vt:lpstr>
      <vt:lpstr>Introduction: Work flow of existing system</vt:lpstr>
      <vt:lpstr>Problems of existing system</vt:lpstr>
      <vt:lpstr>General and specific objectives of the project. </vt:lpstr>
      <vt:lpstr>Specific Objectives</vt:lpstr>
      <vt:lpstr>Scope</vt:lpstr>
      <vt:lpstr>Fundamental Design </vt:lpstr>
      <vt:lpstr>Fundamental Implementation</vt:lpstr>
      <vt:lpstr>Advanced</vt:lpstr>
      <vt:lpstr>Security: Login</vt:lpstr>
      <vt:lpstr>Security: Role</vt:lpstr>
      <vt:lpstr>Security: Schema</vt:lpstr>
      <vt:lpstr>Functions</vt:lpstr>
      <vt:lpstr>Stored Procedures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Restitution Payment and Rehabilitation Management System</dc:title>
  <dc:creator>Netsanet</dc:creator>
  <cp:lastModifiedBy>Netsanet</cp:lastModifiedBy>
  <cp:revision>21</cp:revision>
  <dcterms:created xsi:type="dcterms:W3CDTF">2023-02-06T14:14:56Z</dcterms:created>
  <dcterms:modified xsi:type="dcterms:W3CDTF">2023-02-26T11:26:15Z</dcterms:modified>
</cp:coreProperties>
</file>