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710C7F-CCB3-45E1-A143-2E19D3E36468}" v="24" dt="2021-01-09T11:26:58.2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1330" y="3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1AA52B-CF66-4CFC-8377-85ED3C603CF9}"/>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C192E277-01EA-40A8-8156-C45716EBFF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F876D0DC-FEEA-4BD5-8EAF-5A311E4B6B61}"/>
              </a:ext>
            </a:extLst>
          </p:cNvPr>
          <p:cNvSpPr>
            <a:spLocks noGrp="1"/>
          </p:cNvSpPr>
          <p:nvPr>
            <p:ph type="dt" sz="half" idx="10"/>
          </p:nvPr>
        </p:nvSpPr>
        <p:spPr/>
        <p:txBody>
          <a:bodyPr/>
          <a:lstStyle/>
          <a:p>
            <a:fld id="{7C2C6340-6F86-4A2F-9965-CAAD45A23EEA}" type="datetimeFigureOut">
              <a:rPr lang="fr-FR" smtClean="0"/>
              <a:t>09/01/2021</a:t>
            </a:fld>
            <a:endParaRPr lang="fr-FR"/>
          </a:p>
        </p:txBody>
      </p:sp>
      <p:sp>
        <p:nvSpPr>
          <p:cNvPr id="5" name="Espace réservé du pied de page 4">
            <a:extLst>
              <a:ext uri="{FF2B5EF4-FFF2-40B4-BE49-F238E27FC236}">
                <a16:creationId xmlns:a16="http://schemas.microsoft.com/office/drawing/2014/main" id="{BB925901-4C92-4F48-A632-2D572031998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5A03A95-CF5E-475E-9B72-F6B4E1204146}"/>
              </a:ext>
            </a:extLst>
          </p:cNvPr>
          <p:cNvSpPr>
            <a:spLocks noGrp="1"/>
          </p:cNvSpPr>
          <p:nvPr>
            <p:ph type="sldNum" sz="quarter" idx="12"/>
          </p:nvPr>
        </p:nvSpPr>
        <p:spPr/>
        <p:txBody>
          <a:bodyPr/>
          <a:lstStyle/>
          <a:p>
            <a:fld id="{B62077D3-3D22-4E35-88A7-FCB073E4E0AA}" type="slidenum">
              <a:rPr lang="fr-FR" smtClean="0"/>
              <a:t>‹N°›</a:t>
            </a:fld>
            <a:endParaRPr lang="fr-FR"/>
          </a:p>
        </p:txBody>
      </p:sp>
    </p:spTree>
    <p:extLst>
      <p:ext uri="{BB962C8B-B14F-4D97-AF65-F5344CB8AC3E}">
        <p14:creationId xmlns:p14="http://schemas.microsoft.com/office/powerpoint/2010/main" val="2288642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6A0FC4-E9F1-4D19-A719-FF53DC1779A6}"/>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75D0FC45-7624-46C4-AA4D-80546417CA85}"/>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7E34806-D336-4C9E-B721-891943C5928F}"/>
              </a:ext>
            </a:extLst>
          </p:cNvPr>
          <p:cNvSpPr>
            <a:spLocks noGrp="1"/>
          </p:cNvSpPr>
          <p:nvPr>
            <p:ph type="dt" sz="half" idx="10"/>
          </p:nvPr>
        </p:nvSpPr>
        <p:spPr/>
        <p:txBody>
          <a:bodyPr/>
          <a:lstStyle/>
          <a:p>
            <a:fld id="{7C2C6340-6F86-4A2F-9965-CAAD45A23EEA}" type="datetimeFigureOut">
              <a:rPr lang="fr-FR" smtClean="0"/>
              <a:t>09/01/2021</a:t>
            </a:fld>
            <a:endParaRPr lang="fr-FR"/>
          </a:p>
        </p:txBody>
      </p:sp>
      <p:sp>
        <p:nvSpPr>
          <p:cNvPr id="5" name="Espace réservé du pied de page 4">
            <a:extLst>
              <a:ext uri="{FF2B5EF4-FFF2-40B4-BE49-F238E27FC236}">
                <a16:creationId xmlns:a16="http://schemas.microsoft.com/office/drawing/2014/main" id="{200EBC8F-FB74-4278-AF4F-72747B61313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5184CAF-55A3-4392-8EE6-48AC8336CE33}"/>
              </a:ext>
            </a:extLst>
          </p:cNvPr>
          <p:cNvSpPr>
            <a:spLocks noGrp="1"/>
          </p:cNvSpPr>
          <p:nvPr>
            <p:ph type="sldNum" sz="quarter" idx="12"/>
          </p:nvPr>
        </p:nvSpPr>
        <p:spPr/>
        <p:txBody>
          <a:bodyPr/>
          <a:lstStyle/>
          <a:p>
            <a:fld id="{B62077D3-3D22-4E35-88A7-FCB073E4E0AA}" type="slidenum">
              <a:rPr lang="fr-FR" smtClean="0"/>
              <a:t>‹N°›</a:t>
            </a:fld>
            <a:endParaRPr lang="fr-FR"/>
          </a:p>
        </p:txBody>
      </p:sp>
    </p:spTree>
    <p:extLst>
      <p:ext uri="{BB962C8B-B14F-4D97-AF65-F5344CB8AC3E}">
        <p14:creationId xmlns:p14="http://schemas.microsoft.com/office/powerpoint/2010/main" val="623348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5F711F1E-44BC-4DF1-B858-0367E0E71AA3}"/>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7E7DC830-1941-47E7-8FC5-4F07374F06D5}"/>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E076031-2AD6-45F4-BDB6-32F50183BA2B}"/>
              </a:ext>
            </a:extLst>
          </p:cNvPr>
          <p:cNvSpPr>
            <a:spLocks noGrp="1"/>
          </p:cNvSpPr>
          <p:nvPr>
            <p:ph type="dt" sz="half" idx="10"/>
          </p:nvPr>
        </p:nvSpPr>
        <p:spPr/>
        <p:txBody>
          <a:bodyPr/>
          <a:lstStyle/>
          <a:p>
            <a:fld id="{7C2C6340-6F86-4A2F-9965-CAAD45A23EEA}" type="datetimeFigureOut">
              <a:rPr lang="fr-FR" smtClean="0"/>
              <a:t>09/01/2021</a:t>
            </a:fld>
            <a:endParaRPr lang="fr-FR"/>
          </a:p>
        </p:txBody>
      </p:sp>
      <p:sp>
        <p:nvSpPr>
          <p:cNvPr id="5" name="Espace réservé du pied de page 4">
            <a:extLst>
              <a:ext uri="{FF2B5EF4-FFF2-40B4-BE49-F238E27FC236}">
                <a16:creationId xmlns:a16="http://schemas.microsoft.com/office/drawing/2014/main" id="{A46886E8-EF9C-4F5C-A09E-F97B534C4D0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D8CE5B6-1D79-4C05-9B2B-DC794BCE820C}"/>
              </a:ext>
            </a:extLst>
          </p:cNvPr>
          <p:cNvSpPr>
            <a:spLocks noGrp="1"/>
          </p:cNvSpPr>
          <p:nvPr>
            <p:ph type="sldNum" sz="quarter" idx="12"/>
          </p:nvPr>
        </p:nvSpPr>
        <p:spPr/>
        <p:txBody>
          <a:bodyPr/>
          <a:lstStyle/>
          <a:p>
            <a:fld id="{B62077D3-3D22-4E35-88A7-FCB073E4E0AA}" type="slidenum">
              <a:rPr lang="fr-FR" smtClean="0"/>
              <a:t>‹N°›</a:t>
            </a:fld>
            <a:endParaRPr lang="fr-FR"/>
          </a:p>
        </p:txBody>
      </p:sp>
    </p:spTree>
    <p:extLst>
      <p:ext uri="{BB962C8B-B14F-4D97-AF65-F5344CB8AC3E}">
        <p14:creationId xmlns:p14="http://schemas.microsoft.com/office/powerpoint/2010/main" val="934569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EBB23D-4D56-469C-BA56-DD0EC5DEE88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C90F799-82DF-460E-8E89-38DF45BC313E}"/>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FAD158D-7109-4776-B458-F56A85FB615E}"/>
              </a:ext>
            </a:extLst>
          </p:cNvPr>
          <p:cNvSpPr>
            <a:spLocks noGrp="1"/>
          </p:cNvSpPr>
          <p:nvPr>
            <p:ph type="dt" sz="half" idx="10"/>
          </p:nvPr>
        </p:nvSpPr>
        <p:spPr/>
        <p:txBody>
          <a:bodyPr/>
          <a:lstStyle/>
          <a:p>
            <a:fld id="{7C2C6340-6F86-4A2F-9965-CAAD45A23EEA}" type="datetimeFigureOut">
              <a:rPr lang="fr-FR" smtClean="0"/>
              <a:t>09/01/2021</a:t>
            </a:fld>
            <a:endParaRPr lang="fr-FR"/>
          </a:p>
        </p:txBody>
      </p:sp>
      <p:sp>
        <p:nvSpPr>
          <p:cNvPr id="5" name="Espace réservé du pied de page 4">
            <a:extLst>
              <a:ext uri="{FF2B5EF4-FFF2-40B4-BE49-F238E27FC236}">
                <a16:creationId xmlns:a16="http://schemas.microsoft.com/office/drawing/2014/main" id="{61103F00-AA3C-4A6D-9A47-699197E4FF8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01F9389-CC6A-4D79-BA8A-EF7020AC3A06}"/>
              </a:ext>
            </a:extLst>
          </p:cNvPr>
          <p:cNvSpPr>
            <a:spLocks noGrp="1"/>
          </p:cNvSpPr>
          <p:nvPr>
            <p:ph type="sldNum" sz="quarter" idx="12"/>
          </p:nvPr>
        </p:nvSpPr>
        <p:spPr/>
        <p:txBody>
          <a:bodyPr/>
          <a:lstStyle/>
          <a:p>
            <a:fld id="{B62077D3-3D22-4E35-88A7-FCB073E4E0AA}" type="slidenum">
              <a:rPr lang="fr-FR" smtClean="0"/>
              <a:t>‹N°›</a:t>
            </a:fld>
            <a:endParaRPr lang="fr-FR"/>
          </a:p>
        </p:txBody>
      </p:sp>
    </p:spTree>
    <p:extLst>
      <p:ext uri="{BB962C8B-B14F-4D97-AF65-F5344CB8AC3E}">
        <p14:creationId xmlns:p14="http://schemas.microsoft.com/office/powerpoint/2010/main" val="923754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B5CA4E-33D0-4822-B2DB-1C831567DD83}"/>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2FEC28B3-D67E-47CB-B3A0-74ADD2C2B5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A8507139-05E2-41C0-99E7-D3629382F656}"/>
              </a:ext>
            </a:extLst>
          </p:cNvPr>
          <p:cNvSpPr>
            <a:spLocks noGrp="1"/>
          </p:cNvSpPr>
          <p:nvPr>
            <p:ph type="dt" sz="half" idx="10"/>
          </p:nvPr>
        </p:nvSpPr>
        <p:spPr/>
        <p:txBody>
          <a:bodyPr/>
          <a:lstStyle/>
          <a:p>
            <a:fld id="{7C2C6340-6F86-4A2F-9965-CAAD45A23EEA}" type="datetimeFigureOut">
              <a:rPr lang="fr-FR" smtClean="0"/>
              <a:t>09/01/2021</a:t>
            </a:fld>
            <a:endParaRPr lang="fr-FR"/>
          </a:p>
        </p:txBody>
      </p:sp>
      <p:sp>
        <p:nvSpPr>
          <p:cNvPr id="5" name="Espace réservé du pied de page 4">
            <a:extLst>
              <a:ext uri="{FF2B5EF4-FFF2-40B4-BE49-F238E27FC236}">
                <a16:creationId xmlns:a16="http://schemas.microsoft.com/office/drawing/2014/main" id="{A41D42E4-0555-4425-8BDD-77874E9D929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51A2FD0-4299-4DA0-BA8D-13045DA5C6C6}"/>
              </a:ext>
            </a:extLst>
          </p:cNvPr>
          <p:cNvSpPr>
            <a:spLocks noGrp="1"/>
          </p:cNvSpPr>
          <p:nvPr>
            <p:ph type="sldNum" sz="quarter" idx="12"/>
          </p:nvPr>
        </p:nvSpPr>
        <p:spPr/>
        <p:txBody>
          <a:bodyPr/>
          <a:lstStyle/>
          <a:p>
            <a:fld id="{B62077D3-3D22-4E35-88A7-FCB073E4E0AA}" type="slidenum">
              <a:rPr lang="fr-FR" smtClean="0"/>
              <a:t>‹N°›</a:t>
            </a:fld>
            <a:endParaRPr lang="fr-FR"/>
          </a:p>
        </p:txBody>
      </p:sp>
    </p:spTree>
    <p:extLst>
      <p:ext uri="{BB962C8B-B14F-4D97-AF65-F5344CB8AC3E}">
        <p14:creationId xmlns:p14="http://schemas.microsoft.com/office/powerpoint/2010/main" val="985985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EC7222-DB66-4AE2-9B0D-FE0DF23064A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35C07B3-3091-440A-9DC5-182563A3BDF5}"/>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6319D631-32A4-4896-80C7-4C9E176F7111}"/>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06ADF9BD-6C86-4FB1-9E58-88F7DE62F0A4}"/>
              </a:ext>
            </a:extLst>
          </p:cNvPr>
          <p:cNvSpPr>
            <a:spLocks noGrp="1"/>
          </p:cNvSpPr>
          <p:nvPr>
            <p:ph type="dt" sz="half" idx="10"/>
          </p:nvPr>
        </p:nvSpPr>
        <p:spPr/>
        <p:txBody>
          <a:bodyPr/>
          <a:lstStyle/>
          <a:p>
            <a:fld id="{7C2C6340-6F86-4A2F-9965-CAAD45A23EEA}" type="datetimeFigureOut">
              <a:rPr lang="fr-FR" smtClean="0"/>
              <a:t>09/01/2021</a:t>
            </a:fld>
            <a:endParaRPr lang="fr-FR"/>
          </a:p>
        </p:txBody>
      </p:sp>
      <p:sp>
        <p:nvSpPr>
          <p:cNvPr id="6" name="Espace réservé du pied de page 5">
            <a:extLst>
              <a:ext uri="{FF2B5EF4-FFF2-40B4-BE49-F238E27FC236}">
                <a16:creationId xmlns:a16="http://schemas.microsoft.com/office/drawing/2014/main" id="{161F76CE-6105-4CCB-83EE-F5BAC731784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D228482-75EE-46C7-B4DE-7A56AAAC6079}"/>
              </a:ext>
            </a:extLst>
          </p:cNvPr>
          <p:cNvSpPr>
            <a:spLocks noGrp="1"/>
          </p:cNvSpPr>
          <p:nvPr>
            <p:ph type="sldNum" sz="quarter" idx="12"/>
          </p:nvPr>
        </p:nvSpPr>
        <p:spPr/>
        <p:txBody>
          <a:bodyPr/>
          <a:lstStyle/>
          <a:p>
            <a:fld id="{B62077D3-3D22-4E35-88A7-FCB073E4E0AA}" type="slidenum">
              <a:rPr lang="fr-FR" smtClean="0"/>
              <a:t>‹N°›</a:t>
            </a:fld>
            <a:endParaRPr lang="fr-FR"/>
          </a:p>
        </p:txBody>
      </p:sp>
    </p:spTree>
    <p:extLst>
      <p:ext uri="{BB962C8B-B14F-4D97-AF65-F5344CB8AC3E}">
        <p14:creationId xmlns:p14="http://schemas.microsoft.com/office/powerpoint/2010/main" val="390164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E550BF-DB67-44C2-A0DC-0F6333295C30}"/>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FCAFF78A-A632-403D-BDA3-7A641BB604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5374C4BE-93F5-40F0-9BC3-1E4EA06E5E80}"/>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9A0101C9-2E9D-4CDD-80F3-239E9CDAAA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43116ABB-A4D5-4295-802F-E18B4E3FDF8C}"/>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B8237F9E-4C67-4AFD-83AB-117548529131}"/>
              </a:ext>
            </a:extLst>
          </p:cNvPr>
          <p:cNvSpPr>
            <a:spLocks noGrp="1"/>
          </p:cNvSpPr>
          <p:nvPr>
            <p:ph type="dt" sz="half" idx="10"/>
          </p:nvPr>
        </p:nvSpPr>
        <p:spPr/>
        <p:txBody>
          <a:bodyPr/>
          <a:lstStyle/>
          <a:p>
            <a:fld id="{7C2C6340-6F86-4A2F-9965-CAAD45A23EEA}" type="datetimeFigureOut">
              <a:rPr lang="fr-FR" smtClean="0"/>
              <a:t>09/01/2021</a:t>
            </a:fld>
            <a:endParaRPr lang="fr-FR"/>
          </a:p>
        </p:txBody>
      </p:sp>
      <p:sp>
        <p:nvSpPr>
          <p:cNvPr id="8" name="Espace réservé du pied de page 7">
            <a:extLst>
              <a:ext uri="{FF2B5EF4-FFF2-40B4-BE49-F238E27FC236}">
                <a16:creationId xmlns:a16="http://schemas.microsoft.com/office/drawing/2014/main" id="{ED90952A-37CB-4376-82E0-9E3F781E0D81}"/>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531E63A6-63D4-49F6-8C75-7DED67F76D72}"/>
              </a:ext>
            </a:extLst>
          </p:cNvPr>
          <p:cNvSpPr>
            <a:spLocks noGrp="1"/>
          </p:cNvSpPr>
          <p:nvPr>
            <p:ph type="sldNum" sz="quarter" idx="12"/>
          </p:nvPr>
        </p:nvSpPr>
        <p:spPr/>
        <p:txBody>
          <a:bodyPr/>
          <a:lstStyle/>
          <a:p>
            <a:fld id="{B62077D3-3D22-4E35-88A7-FCB073E4E0AA}" type="slidenum">
              <a:rPr lang="fr-FR" smtClean="0"/>
              <a:t>‹N°›</a:t>
            </a:fld>
            <a:endParaRPr lang="fr-FR"/>
          </a:p>
        </p:txBody>
      </p:sp>
    </p:spTree>
    <p:extLst>
      <p:ext uri="{BB962C8B-B14F-4D97-AF65-F5344CB8AC3E}">
        <p14:creationId xmlns:p14="http://schemas.microsoft.com/office/powerpoint/2010/main" val="3566436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63BF3B-D689-4CA5-98AD-EFE04156478A}"/>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D15B789A-0884-4402-9471-1093517B8980}"/>
              </a:ext>
            </a:extLst>
          </p:cNvPr>
          <p:cNvSpPr>
            <a:spLocks noGrp="1"/>
          </p:cNvSpPr>
          <p:nvPr>
            <p:ph type="dt" sz="half" idx="10"/>
          </p:nvPr>
        </p:nvSpPr>
        <p:spPr/>
        <p:txBody>
          <a:bodyPr/>
          <a:lstStyle/>
          <a:p>
            <a:fld id="{7C2C6340-6F86-4A2F-9965-CAAD45A23EEA}" type="datetimeFigureOut">
              <a:rPr lang="fr-FR" smtClean="0"/>
              <a:t>09/01/2021</a:t>
            </a:fld>
            <a:endParaRPr lang="fr-FR"/>
          </a:p>
        </p:txBody>
      </p:sp>
      <p:sp>
        <p:nvSpPr>
          <p:cNvPr id="4" name="Espace réservé du pied de page 3">
            <a:extLst>
              <a:ext uri="{FF2B5EF4-FFF2-40B4-BE49-F238E27FC236}">
                <a16:creationId xmlns:a16="http://schemas.microsoft.com/office/drawing/2014/main" id="{7BC24CE4-0450-4584-8A23-082C40FB2A2F}"/>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BF867028-6D9D-457B-B95B-605B3D293012}"/>
              </a:ext>
            </a:extLst>
          </p:cNvPr>
          <p:cNvSpPr>
            <a:spLocks noGrp="1"/>
          </p:cNvSpPr>
          <p:nvPr>
            <p:ph type="sldNum" sz="quarter" idx="12"/>
          </p:nvPr>
        </p:nvSpPr>
        <p:spPr/>
        <p:txBody>
          <a:bodyPr/>
          <a:lstStyle/>
          <a:p>
            <a:fld id="{B62077D3-3D22-4E35-88A7-FCB073E4E0AA}" type="slidenum">
              <a:rPr lang="fr-FR" smtClean="0"/>
              <a:t>‹N°›</a:t>
            </a:fld>
            <a:endParaRPr lang="fr-FR"/>
          </a:p>
        </p:txBody>
      </p:sp>
    </p:spTree>
    <p:extLst>
      <p:ext uri="{BB962C8B-B14F-4D97-AF65-F5344CB8AC3E}">
        <p14:creationId xmlns:p14="http://schemas.microsoft.com/office/powerpoint/2010/main" val="343908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3F6FF40E-34F5-48BE-B4CF-275B02BBC193}"/>
              </a:ext>
            </a:extLst>
          </p:cNvPr>
          <p:cNvSpPr>
            <a:spLocks noGrp="1"/>
          </p:cNvSpPr>
          <p:nvPr>
            <p:ph type="dt" sz="half" idx="10"/>
          </p:nvPr>
        </p:nvSpPr>
        <p:spPr/>
        <p:txBody>
          <a:bodyPr/>
          <a:lstStyle/>
          <a:p>
            <a:fld id="{7C2C6340-6F86-4A2F-9965-CAAD45A23EEA}" type="datetimeFigureOut">
              <a:rPr lang="fr-FR" smtClean="0"/>
              <a:t>09/01/2021</a:t>
            </a:fld>
            <a:endParaRPr lang="fr-FR"/>
          </a:p>
        </p:txBody>
      </p:sp>
      <p:sp>
        <p:nvSpPr>
          <p:cNvPr id="3" name="Espace réservé du pied de page 2">
            <a:extLst>
              <a:ext uri="{FF2B5EF4-FFF2-40B4-BE49-F238E27FC236}">
                <a16:creationId xmlns:a16="http://schemas.microsoft.com/office/drawing/2014/main" id="{2C8826B4-B542-4A31-B539-02117BE7B666}"/>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6F850709-9551-47D3-9FCF-044ABABF30E3}"/>
              </a:ext>
            </a:extLst>
          </p:cNvPr>
          <p:cNvSpPr>
            <a:spLocks noGrp="1"/>
          </p:cNvSpPr>
          <p:nvPr>
            <p:ph type="sldNum" sz="quarter" idx="12"/>
          </p:nvPr>
        </p:nvSpPr>
        <p:spPr/>
        <p:txBody>
          <a:bodyPr/>
          <a:lstStyle/>
          <a:p>
            <a:fld id="{B62077D3-3D22-4E35-88A7-FCB073E4E0AA}" type="slidenum">
              <a:rPr lang="fr-FR" smtClean="0"/>
              <a:t>‹N°›</a:t>
            </a:fld>
            <a:endParaRPr lang="fr-FR"/>
          </a:p>
        </p:txBody>
      </p:sp>
    </p:spTree>
    <p:extLst>
      <p:ext uri="{BB962C8B-B14F-4D97-AF65-F5344CB8AC3E}">
        <p14:creationId xmlns:p14="http://schemas.microsoft.com/office/powerpoint/2010/main" val="878894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87D863-5269-4CAB-86CE-8EB876918C4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F2D436BE-C751-4AF4-AA8D-1D2D63DFD8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A7A4E5D6-E710-4598-85F0-E94C441867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A2E5EBA-5748-4E26-8229-BDD4C09BACEC}"/>
              </a:ext>
            </a:extLst>
          </p:cNvPr>
          <p:cNvSpPr>
            <a:spLocks noGrp="1"/>
          </p:cNvSpPr>
          <p:nvPr>
            <p:ph type="dt" sz="half" idx="10"/>
          </p:nvPr>
        </p:nvSpPr>
        <p:spPr/>
        <p:txBody>
          <a:bodyPr/>
          <a:lstStyle/>
          <a:p>
            <a:fld id="{7C2C6340-6F86-4A2F-9965-CAAD45A23EEA}" type="datetimeFigureOut">
              <a:rPr lang="fr-FR" smtClean="0"/>
              <a:t>09/01/2021</a:t>
            </a:fld>
            <a:endParaRPr lang="fr-FR"/>
          </a:p>
        </p:txBody>
      </p:sp>
      <p:sp>
        <p:nvSpPr>
          <p:cNvPr id="6" name="Espace réservé du pied de page 5">
            <a:extLst>
              <a:ext uri="{FF2B5EF4-FFF2-40B4-BE49-F238E27FC236}">
                <a16:creationId xmlns:a16="http://schemas.microsoft.com/office/drawing/2014/main" id="{A6D6845A-7775-4937-81C3-48DECC8FED5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AD83E2A-E9E7-4EFD-82F5-98651083942A}"/>
              </a:ext>
            </a:extLst>
          </p:cNvPr>
          <p:cNvSpPr>
            <a:spLocks noGrp="1"/>
          </p:cNvSpPr>
          <p:nvPr>
            <p:ph type="sldNum" sz="quarter" idx="12"/>
          </p:nvPr>
        </p:nvSpPr>
        <p:spPr/>
        <p:txBody>
          <a:bodyPr/>
          <a:lstStyle/>
          <a:p>
            <a:fld id="{B62077D3-3D22-4E35-88A7-FCB073E4E0AA}" type="slidenum">
              <a:rPr lang="fr-FR" smtClean="0"/>
              <a:t>‹N°›</a:t>
            </a:fld>
            <a:endParaRPr lang="fr-FR"/>
          </a:p>
        </p:txBody>
      </p:sp>
    </p:spTree>
    <p:extLst>
      <p:ext uri="{BB962C8B-B14F-4D97-AF65-F5344CB8AC3E}">
        <p14:creationId xmlns:p14="http://schemas.microsoft.com/office/powerpoint/2010/main" val="2189030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77C788-7DF9-4350-8BB6-FC7AEEFB4A9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EBD9FFBF-B0AA-47E8-891F-1643C81423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854E17FA-514D-4280-9EFC-A29E686323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4EA69B9-D028-4B19-9614-A01E5E8EBC97}"/>
              </a:ext>
            </a:extLst>
          </p:cNvPr>
          <p:cNvSpPr>
            <a:spLocks noGrp="1"/>
          </p:cNvSpPr>
          <p:nvPr>
            <p:ph type="dt" sz="half" idx="10"/>
          </p:nvPr>
        </p:nvSpPr>
        <p:spPr/>
        <p:txBody>
          <a:bodyPr/>
          <a:lstStyle/>
          <a:p>
            <a:fld id="{7C2C6340-6F86-4A2F-9965-CAAD45A23EEA}" type="datetimeFigureOut">
              <a:rPr lang="fr-FR" smtClean="0"/>
              <a:t>09/01/2021</a:t>
            </a:fld>
            <a:endParaRPr lang="fr-FR"/>
          </a:p>
        </p:txBody>
      </p:sp>
      <p:sp>
        <p:nvSpPr>
          <p:cNvPr id="6" name="Espace réservé du pied de page 5">
            <a:extLst>
              <a:ext uri="{FF2B5EF4-FFF2-40B4-BE49-F238E27FC236}">
                <a16:creationId xmlns:a16="http://schemas.microsoft.com/office/drawing/2014/main" id="{82237569-FDC4-4D55-8DB9-95126982CFF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D320E9B-3841-4346-ABB7-89DA3B38691D}"/>
              </a:ext>
            </a:extLst>
          </p:cNvPr>
          <p:cNvSpPr>
            <a:spLocks noGrp="1"/>
          </p:cNvSpPr>
          <p:nvPr>
            <p:ph type="sldNum" sz="quarter" idx="12"/>
          </p:nvPr>
        </p:nvSpPr>
        <p:spPr/>
        <p:txBody>
          <a:bodyPr/>
          <a:lstStyle/>
          <a:p>
            <a:fld id="{B62077D3-3D22-4E35-88A7-FCB073E4E0AA}" type="slidenum">
              <a:rPr lang="fr-FR" smtClean="0"/>
              <a:t>‹N°›</a:t>
            </a:fld>
            <a:endParaRPr lang="fr-FR"/>
          </a:p>
        </p:txBody>
      </p:sp>
    </p:spTree>
    <p:extLst>
      <p:ext uri="{BB962C8B-B14F-4D97-AF65-F5344CB8AC3E}">
        <p14:creationId xmlns:p14="http://schemas.microsoft.com/office/powerpoint/2010/main" val="4165962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007A1163-FA2E-4C07-959C-5810D6D048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3E3008F6-279E-464E-8D75-E8EC042A3D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81D3039-1855-4027-8B63-48318CAAE3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2C6340-6F86-4A2F-9965-CAAD45A23EEA}" type="datetimeFigureOut">
              <a:rPr lang="fr-FR" smtClean="0"/>
              <a:t>09/01/2021</a:t>
            </a:fld>
            <a:endParaRPr lang="fr-FR"/>
          </a:p>
        </p:txBody>
      </p:sp>
      <p:sp>
        <p:nvSpPr>
          <p:cNvPr id="5" name="Espace réservé du pied de page 4">
            <a:extLst>
              <a:ext uri="{FF2B5EF4-FFF2-40B4-BE49-F238E27FC236}">
                <a16:creationId xmlns:a16="http://schemas.microsoft.com/office/drawing/2014/main" id="{2BECACD9-6C63-4F3E-B744-D3C49290FE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5A38500B-C713-443D-9D66-0464B3B781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2077D3-3D22-4E35-88A7-FCB073E4E0AA}" type="slidenum">
              <a:rPr lang="fr-FR" smtClean="0"/>
              <a:t>‹N°›</a:t>
            </a:fld>
            <a:endParaRPr lang="fr-FR"/>
          </a:p>
        </p:txBody>
      </p:sp>
    </p:spTree>
    <p:extLst>
      <p:ext uri="{BB962C8B-B14F-4D97-AF65-F5344CB8AC3E}">
        <p14:creationId xmlns:p14="http://schemas.microsoft.com/office/powerpoint/2010/main" val="35332159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opendata.paris.fr/explore/dataset/horodateurs-mobiliers/information/?disjunctive.alim&amp;disjunctive.modele&amp;disjunctive.arrondt&amp;disjunctive.regime&amp;disjunctive.tarif&amp;disjunctive.zoneres&amp;disjunctive.tarifhor"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riptutorial.com/fr/gson" TargetMode="External"/><Relationship Id="rId5" Type="http://schemas.openxmlformats.org/officeDocument/2006/relationships/hyperlink" Target="https://developer.android.com/training/volley" TargetMode="External"/><Relationship Id="rId4" Type="http://schemas.openxmlformats.org/officeDocument/2006/relationships/hyperlink" Target="https://developers.google.com/maps/documentation/android-sdk/intro"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opendata.paris.fr/explore/dataset/horodateurs-mobiliers/information/?disjunctive.alim&amp;disjunctive.modele&amp;disjunctive.arrondt&amp;disjunctive.regime&amp;disjunctive.tarif&amp;disjunctive.zoneres&amp;disjunctive.tarifhor"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riptutorial.com/fr/gson" TargetMode="External"/><Relationship Id="rId5" Type="http://schemas.openxmlformats.org/officeDocument/2006/relationships/hyperlink" Target="https://developer.android.com/training/volley" TargetMode="External"/><Relationship Id="rId4" Type="http://schemas.openxmlformats.org/officeDocument/2006/relationships/hyperlink" Target="https://developers.google.com/maps/documentation/android-sdk/intro"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75310D-9004-4F60-820E-BE1305CA02C9}"/>
              </a:ext>
            </a:extLst>
          </p:cNvPr>
          <p:cNvSpPr>
            <a:spLocks noGrp="1"/>
          </p:cNvSpPr>
          <p:nvPr>
            <p:ph type="ctrTitle"/>
          </p:nvPr>
        </p:nvSpPr>
        <p:spPr>
          <a:xfrm>
            <a:off x="1524000" y="3619500"/>
            <a:ext cx="9144000" cy="1645227"/>
          </a:xfrm>
        </p:spPr>
        <p:txBody>
          <a:bodyPr>
            <a:normAutofit/>
          </a:bodyPr>
          <a:lstStyle/>
          <a:p>
            <a:r>
              <a:rPr lang="fr-FR" sz="4800" dirty="0">
                <a:solidFill>
                  <a:schemeClr val="tx1">
                    <a:lumMod val="75000"/>
                    <a:lumOff val="25000"/>
                  </a:schemeClr>
                </a:solidFill>
                <a:latin typeface="Corbel" panose="020B0503020204020204" pitchFamily="34" charset="0"/>
              </a:rPr>
              <a:t>Facilitez votre stationnement au cœur de Paris</a:t>
            </a:r>
          </a:p>
        </p:txBody>
      </p:sp>
      <p:sp>
        <p:nvSpPr>
          <p:cNvPr id="3" name="Sous-titre 2">
            <a:extLst>
              <a:ext uri="{FF2B5EF4-FFF2-40B4-BE49-F238E27FC236}">
                <a16:creationId xmlns:a16="http://schemas.microsoft.com/office/drawing/2014/main" id="{CD902A7F-08D3-41A6-92DE-D87F0A6AF170}"/>
              </a:ext>
            </a:extLst>
          </p:cNvPr>
          <p:cNvSpPr>
            <a:spLocks noGrp="1"/>
          </p:cNvSpPr>
          <p:nvPr>
            <p:ph type="subTitle" idx="1"/>
          </p:nvPr>
        </p:nvSpPr>
        <p:spPr>
          <a:xfrm>
            <a:off x="1524000" y="5886450"/>
            <a:ext cx="9144000" cy="457200"/>
          </a:xfrm>
        </p:spPr>
        <p:txBody>
          <a:bodyPr/>
          <a:lstStyle/>
          <a:p>
            <a:r>
              <a:rPr lang="fr-FR" dirty="0">
                <a:solidFill>
                  <a:schemeClr val="tx1">
                    <a:lumMod val="75000"/>
                    <a:lumOff val="25000"/>
                  </a:schemeClr>
                </a:solidFill>
                <a:latin typeface="Corbel" panose="020B0503020204020204" pitchFamily="34" charset="0"/>
              </a:rPr>
              <a:t>Julien CHIGOT – Lilian BOULARD – Rafaël METAYER</a:t>
            </a:r>
          </a:p>
        </p:txBody>
      </p:sp>
      <p:pic>
        <p:nvPicPr>
          <p:cNvPr id="5" name="Image 4">
            <a:extLst>
              <a:ext uri="{FF2B5EF4-FFF2-40B4-BE49-F238E27FC236}">
                <a16:creationId xmlns:a16="http://schemas.microsoft.com/office/drawing/2014/main" id="{65D7F71B-E6AA-4876-AB1F-D5E32DF3D5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1230" y="326734"/>
            <a:ext cx="2409539" cy="2409539"/>
          </a:xfrm>
          <a:prstGeom prst="rect">
            <a:avLst/>
          </a:prstGeom>
        </p:spPr>
      </p:pic>
      <p:pic>
        <p:nvPicPr>
          <p:cNvPr id="7" name="Image 6">
            <a:extLst>
              <a:ext uri="{FF2B5EF4-FFF2-40B4-BE49-F238E27FC236}">
                <a16:creationId xmlns:a16="http://schemas.microsoft.com/office/drawing/2014/main" id="{8345F6B4-8210-402E-A92C-C02030B927C8}"/>
              </a:ext>
            </a:extLst>
          </p:cNvPr>
          <p:cNvPicPr>
            <a:picLocks noChangeAspect="1"/>
          </p:cNvPicPr>
          <p:nvPr/>
        </p:nvPicPr>
        <p:blipFill rotWithShape="1">
          <a:blip r:embed="rId3"/>
          <a:srcRect l="25807" t="21832" r="30144" b="40252"/>
          <a:stretch/>
        </p:blipFill>
        <p:spPr>
          <a:xfrm>
            <a:off x="4290291" y="2898199"/>
            <a:ext cx="3611418" cy="721302"/>
          </a:xfrm>
          <a:prstGeom prst="rect">
            <a:avLst/>
          </a:prstGeom>
        </p:spPr>
      </p:pic>
    </p:spTree>
    <p:extLst>
      <p:ext uri="{BB962C8B-B14F-4D97-AF65-F5344CB8AC3E}">
        <p14:creationId xmlns:p14="http://schemas.microsoft.com/office/powerpoint/2010/main" val="4200441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1444F3A2-FD93-4DFC-8C8E-EE92AC0FDE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9076" y="109390"/>
            <a:ext cx="633848" cy="633848"/>
          </a:xfrm>
          <a:prstGeom prst="rect">
            <a:avLst/>
          </a:prstGeom>
        </p:spPr>
      </p:pic>
      <p:sp>
        <p:nvSpPr>
          <p:cNvPr id="5" name="Espace réservé du contenu 2">
            <a:extLst>
              <a:ext uri="{FF2B5EF4-FFF2-40B4-BE49-F238E27FC236}">
                <a16:creationId xmlns:a16="http://schemas.microsoft.com/office/drawing/2014/main" id="{520967EE-6294-45C4-9800-73010283C796}"/>
              </a:ext>
            </a:extLst>
          </p:cNvPr>
          <p:cNvSpPr txBox="1">
            <a:spLocks/>
          </p:cNvSpPr>
          <p:nvPr/>
        </p:nvSpPr>
        <p:spPr>
          <a:xfrm>
            <a:off x="838200" y="1028701"/>
            <a:ext cx="10515600" cy="2857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dirty="0">
                <a:solidFill>
                  <a:schemeClr val="tx1">
                    <a:lumMod val="75000"/>
                    <a:lumOff val="25000"/>
                  </a:schemeClr>
                </a:solidFill>
                <a:latin typeface="Corbel" panose="020B0503020204020204" pitchFamily="34" charset="0"/>
              </a:rPr>
              <a:t>Principe de l’application :</a:t>
            </a:r>
          </a:p>
          <a:p>
            <a:pPr algn="just">
              <a:buFontTx/>
              <a:buChar char="-"/>
            </a:pPr>
            <a:r>
              <a:rPr lang="fr-FR" sz="1800" dirty="0">
                <a:solidFill>
                  <a:schemeClr val="tx1">
                    <a:lumMod val="75000"/>
                    <a:lumOff val="25000"/>
                  </a:schemeClr>
                </a:solidFill>
                <a:latin typeface="Corbel" panose="020B0503020204020204" pitchFamily="34" charset="0"/>
              </a:rPr>
              <a:t>Répertorier l’ensemble des horodateurs au sein de la ville de Paris sur Google </a:t>
            </a:r>
            <a:r>
              <a:rPr lang="fr-FR" sz="1800" dirty="0" err="1">
                <a:solidFill>
                  <a:schemeClr val="tx1">
                    <a:lumMod val="75000"/>
                    <a:lumOff val="25000"/>
                  </a:schemeClr>
                </a:solidFill>
                <a:latin typeface="Corbel" panose="020B0503020204020204" pitchFamily="34" charset="0"/>
              </a:rPr>
              <a:t>Map</a:t>
            </a:r>
            <a:endParaRPr lang="fr-FR" sz="1800" dirty="0">
              <a:solidFill>
                <a:schemeClr val="tx1">
                  <a:lumMod val="75000"/>
                  <a:lumOff val="25000"/>
                </a:schemeClr>
              </a:solidFill>
              <a:latin typeface="Corbel" panose="020B0503020204020204" pitchFamily="34" charset="0"/>
            </a:endParaRPr>
          </a:p>
          <a:p>
            <a:pPr algn="just">
              <a:buFontTx/>
              <a:buChar char="-"/>
            </a:pPr>
            <a:r>
              <a:rPr lang="fr-FR" sz="1800" dirty="0">
                <a:solidFill>
                  <a:schemeClr val="tx1">
                    <a:lumMod val="75000"/>
                    <a:lumOff val="25000"/>
                  </a:schemeClr>
                </a:solidFill>
                <a:latin typeface="Corbel" panose="020B0503020204020204" pitchFamily="34" charset="0"/>
              </a:rPr>
              <a:t>Obtenir les informations en cliquant sur un point (Tarif + adresse)</a:t>
            </a:r>
          </a:p>
          <a:p>
            <a:pPr algn="just">
              <a:buFontTx/>
              <a:buChar char="-"/>
            </a:pPr>
            <a:r>
              <a:rPr lang="fr-FR" sz="1800" dirty="0">
                <a:solidFill>
                  <a:schemeClr val="tx1">
                    <a:lumMod val="75000"/>
                    <a:lumOff val="25000"/>
                  </a:schemeClr>
                </a:solidFill>
                <a:latin typeface="Corbel" panose="020B0503020204020204" pitchFamily="34" charset="0"/>
              </a:rPr>
              <a:t>Rechercher les stationnements par arrondissement</a:t>
            </a:r>
          </a:p>
          <a:p>
            <a:pPr algn="just">
              <a:buFontTx/>
              <a:buChar char="-"/>
            </a:pPr>
            <a:r>
              <a:rPr lang="fr-FR" sz="1800" dirty="0">
                <a:solidFill>
                  <a:schemeClr val="tx1">
                    <a:lumMod val="75000"/>
                    <a:lumOff val="25000"/>
                  </a:schemeClr>
                </a:solidFill>
                <a:latin typeface="Corbel" panose="020B0503020204020204" pitchFamily="34" charset="0"/>
              </a:rPr>
              <a:t>Sélectionner le nombre d’heures de stationnement</a:t>
            </a:r>
          </a:p>
          <a:p>
            <a:pPr algn="just">
              <a:buFontTx/>
              <a:buChar char="-"/>
            </a:pPr>
            <a:r>
              <a:rPr lang="fr-FR" sz="1800" dirty="0">
                <a:solidFill>
                  <a:schemeClr val="tx1">
                    <a:lumMod val="75000"/>
                    <a:lumOff val="25000"/>
                  </a:schemeClr>
                </a:solidFill>
                <a:latin typeface="Corbel" panose="020B0503020204020204" pitchFamily="34" charset="0"/>
              </a:rPr>
              <a:t>Convertir le tarif horaire en fonction du nombre d’heure choisies</a:t>
            </a:r>
          </a:p>
          <a:p>
            <a:pPr algn="just">
              <a:buFontTx/>
              <a:buChar char="-"/>
            </a:pPr>
            <a:r>
              <a:rPr lang="fr-FR" sz="1800" dirty="0">
                <a:solidFill>
                  <a:schemeClr val="tx1">
                    <a:lumMod val="75000"/>
                    <a:lumOff val="25000"/>
                  </a:schemeClr>
                </a:solidFill>
                <a:latin typeface="Corbel" panose="020B0503020204020204" pitchFamily="34" charset="0"/>
              </a:rPr>
              <a:t>Être notifié lorsque la durée de stationnement approche de la fin</a:t>
            </a:r>
          </a:p>
        </p:txBody>
      </p:sp>
    </p:spTree>
    <p:extLst>
      <p:ext uri="{BB962C8B-B14F-4D97-AF65-F5344CB8AC3E}">
        <p14:creationId xmlns:p14="http://schemas.microsoft.com/office/powerpoint/2010/main" val="3388843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1444F3A2-FD93-4DFC-8C8E-EE92AC0FDE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9076" y="109390"/>
            <a:ext cx="633848" cy="633848"/>
          </a:xfrm>
          <a:prstGeom prst="rect">
            <a:avLst/>
          </a:prstGeom>
        </p:spPr>
      </p:pic>
      <p:sp>
        <p:nvSpPr>
          <p:cNvPr id="5" name="Espace réservé du contenu 2">
            <a:extLst>
              <a:ext uri="{FF2B5EF4-FFF2-40B4-BE49-F238E27FC236}">
                <a16:creationId xmlns:a16="http://schemas.microsoft.com/office/drawing/2014/main" id="{A9E8AC04-94FA-4B3C-AAB3-1A0AC534565E}"/>
              </a:ext>
            </a:extLst>
          </p:cNvPr>
          <p:cNvSpPr txBox="1">
            <a:spLocks/>
          </p:cNvSpPr>
          <p:nvPr/>
        </p:nvSpPr>
        <p:spPr>
          <a:xfrm>
            <a:off x="838200" y="1099039"/>
            <a:ext cx="10515600" cy="27519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dirty="0">
                <a:solidFill>
                  <a:schemeClr val="tx1">
                    <a:lumMod val="75000"/>
                    <a:lumOff val="25000"/>
                  </a:schemeClr>
                </a:solidFill>
                <a:latin typeface="Corbel" panose="020B0503020204020204" pitchFamily="34" charset="0"/>
              </a:rPr>
              <a:t>API utilisée :</a:t>
            </a:r>
          </a:p>
          <a:p>
            <a:pPr marL="0" indent="0" algn="just">
              <a:buFont typeface="Arial" panose="020B0604020202020204" pitchFamily="34" charset="0"/>
              <a:buNone/>
            </a:pPr>
            <a:r>
              <a:rPr lang="fr-FR" sz="1800" dirty="0">
                <a:solidFill>
                  <a:schemeClr val="tx1">
                    <a:lumMod val="75000"/>
                    <a:lumOff val="25000"/>
                  </a:schemeClr>
                </a:solidFill>
                <a:latin typeface="Corbel" panose="020B0503020204020204" pitchFamily="34" charset="0"/>
              </a:rPr>
              <a:t>Nous avons utilisé l’API </a:t>
            </a:r>
            <a:r>
              <a:rPr lang="fr-FR" sz="1800" b="1" dirty="0">
                <a:solidFill>
                  <a:schemeClr val="tx1">
                    <a:lumMod val="75000"/>
                    <a:lumOff val="25000"/>
                  </a:schemeClr>
                </a:solidFill>
                <a:latin typeface="Corbel" panose="020B0503020204020204" pitchFamily="34" charset="0"/>
                <a:hlinkClick r:id="rId3"/>
              </a:rPr>
              <a:t>Horodateurs - Mobiliers</a:t>
            </a:r>
            <a:r>
              <a:rPr lang="fr-FR" sz="1800" b="1" dirty="0">
                <a:solidFill>
                  <a:schemeClr val="tx1">
                    <a:lumMod val="75000"/>
                    <a:lumOff val="25000"/>
                  </a:schemeClr>
                </a:solidFill>
                <a:latin typeface="Corbel" panose="020B0503020204020204" pitchFamily="34" charset="0"/>
              </a:rPr>
              <a:t> </a:t>
            </a:r>
            <a:r>
              <a:rPr lang="fr-FR" sz="1800" dirty="0">
                <a:solidFill>
                  <a:schemeClr val="tx1">
                    <a:lumMod val="75000"/>
                    <a:lumOff val="25000"/>
                  </a:schemeClr>
                </a:solidFill>
                <a:latin typeface="Corbel" panose="020B0503020204020204" pitchFamily="34" charset="0"/>
              </a:rPr>
              <a:t>fournie par la mairie de Paris sur son site Open Paris. C’est un site qui fourni un ensemble de données autour de l’administration parisienne. Nous avons choisi celle qui répertorie les horodateurs au sein de la ville de Paris.</a:t>
            </a:r>
          </a:p>
          <a:p>
            <a:pPr marL="0" indent="0" algn="just">
              <a:buFont typeface="Arial" panose="020B0604020202020204" pitchFamily="34" charset="0"/>
              <a:buNone/>
            </a:pPr>
            <a:r>
              <a:rPr lang="fr-FR" sz="1800" dirty="0">
                <a:solidFill>
                  <a:schemeClr val="tx1">
                    <a:lumMod val="75000"/>
                    <a:lumOff val="25000"/>
                  </a:schemeClr>
                </a:solidFill>
                <a:latin typeface="Corbel" panose="020B0503020204020204" pitchFamily="34" charset="0"/>
              </a:rPr>
              <a:t>Avec cette API, nous avons accès aux coordonnées des horodateurs, leur adresse (Rue et arrondissement) et à leur tarif horaire.</a:t>
            </a:r>
          </a:p>
          <a:p>
            <a:pPr marL="0" indent="0" algn="just">
              <a:buFont typeface="Arial" panose="020B0604020202020204" pitchFamily="34" charset="0"/>
              <a:buNone/>
            </a:pPr>
            <a:r>
              <a:rPr lang="fr-FR" sz="1800" dirty="0">
                <a:solidFill>
                  <a:schemeClr val="tx1">
                    <a:lumMod val="75000"/>
                    <a:lumOff val="25000"/>
                  </a:schemeClr>
                </a:solidFill>
                <a:latin typeface="Corbel" panose="020B0503020204020204" pitchFamily="34" charset="0"/>
              </a:rPr>
              <a:t>Nous avons aussi utilisé </a:t>
            </a:r>
            <a:r>
              <a:rPr lang="fr-FR" sz="1800" b="1" dirty="0">
                <a:solidFill>
                  <a:schemeClr val="tx1">
                    <a:lumMod val="75000"/>
                    <a:lumOff val="25000"/>
                  </a:schemeClr>
                </a:solidFill>
                <a:latin typeface="Corbel" panose="020B0503020204020204" pitchFamily="34" charset="0"/>
                <a:hlinkClick r:id="rId4"/>
              </a:rPr>
              <a:t>Google </a:t>
            </a:r>
            <a:r>
              <a:rPr lang="fr-FR" sz="1800" b="1" dirty="0" err="1">
                <a:solidFill>
                  <a:schemeClr val="tx1">
                    <a:lumMod val="75000"/>
                    <a:lumOff val="25000"/>
                  </a:schemeClr>
                </a:solidFill>
                <a:latin typeface="Corbel" panose="020B0503020204020204" pitchFamily="34" charset="0"/>
                <a:hlinkClick r:id="rId4"/>
              </a:rPr>
              <a:t>Maps</a:t>
            </a:r>
            <a:r>
              <a:rPr lang="fr-FR" sz="1800" b="1" dirty="0">
                <a:solidFill>
                  <a:schemeClr val="tx1">
                    <a:lumMod val="75000"/>
                    <a:lumOff val="25000"/>
                  </a:schemeClr>
                </a:solidFill>
                <a:latin typeface="Corbel" panose="020B0503020204020204" pitchFamily="34" charset="0"/>
                <a:hlinkClick r:id="rId4"/>
              </a:rPr>
              <a:t> API</a:t>
            </a:r>
            <a:r>
              <a:rPr lang="fr-FR" sz="1800" b="1" dirty="0">
                <a:solidFill>
                  <a:schemeClr val="tx1">
                    <a:lumMod val="75000"/>
                    <a:lumOff val="25000"/>
                  </a:schemeClr>
                </a:solidFill>
                <a:latin typeface="Corbel" panose="020B0503020204020204" pitchFamily="34" charset="0"/>
              </a:rPr>
              <a:t> </a:t>
            </a:r>
            <a:r>
              <a:rPr lang="fr-FR" sz="1800" dirty="0">
                <a:solidFill>
                  <a:schemeClr val="tx1">
                    <a:lumMod val="75000"/>
                    <a:lumOff val="25000"/>
                  </a:schemeClr>
                </a:solidFill>
                <a:latin typeface="Corbel" panose="020B0503020204020204" pitchFamily="34" charset="0"/>
              </a:rPr>
              <a:t>développée par Google qui nous permet d’afficher l’emplacement des horodateurs sur une carte.</a:t>
            </a:r>
            <a:endParaRPr lang="fr-FR" sz="1800" b="1" dirty="0">
              <a:solidFill>
                <a:schemeClr val="tx1">
                  <a:lumMod val="75000"/>
                  <a:lumOff val="25000"/>
                </a:schemeClr>
              </a:solidFill>
              <a:latin typeface="Corbel" panose="020B0503020204020204" pitchFamily="34" charset="0"/>
            </a:endParaRPr>
          </a:p>
        </p:txBody>
      </p:sp>
      <p:sp>
        <p:nvSpPr>
          <p:cNvPr id="6" name="Espace réservé du contenu 2">
            <a:extLst>
              <a:ext uri="{FF2B5EF4-FFF2-40B4-BE49-F238E27FC236}">
                <a16:creationId xmlns:a16="http://schemas.microsoft.com/office/drawing/2014/main" id="{58D52B67-6A52-425C-AD24-6039710D2A05}"/>
              </a:ext>
            </a:extLst>
          </p:cNvPr>
          <p:cNvSpPr txBox="1">
            <a:spLocks/>
          </p:cNvSpPr>
          <p:nvPr/>
        </p:nvSpPr>
        <p:spPr>
          <a:xfrm>
            <a:off x="838200" y="4000499"/>
            <a:ext cx="10515600" cy="19079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dirty="0">
                <a:solidFill>
                  <a:schemeClr val="tx1">
                    <a:lumMod val="75000"/>
                    <a:lumOff val="25000"/>
                  </a:schemeClr>
                </a:solidFill>
                <a:latin typeface="Corbel" panose="020B0503020204020204" pitchFamily="34" charset="0"/>
              </a:rPr>
              <a:t>Librairies utilisées :</a:t>
            </a:r>
          </a:p>
          <a:p>
            <a:pPr marL="0" indent="0">
              <a:buFont typeface="Arial" panose="020B0604020202020204" pitchFamily="34" charset="0"/>
              <a:buNone/>
            </a:pPr>
            <a:r>
              <a:rPr lang="fr-FR" sz="1800" b="1" dirty="0">
                <a:solidFill>
                  <a:schemeClr val="tx1">
                    <a:lumMod val="75000"/>
                    <a:lumOff val="25000"/>
                  </a:schemeClr>
                </a:solidFill>
                <a:latin typeface="Corbel" panose="020B0503020204020204" pitchFamily="34" charset="0"/>
              </a:rPr>
              <a:t>- </a:t>
            </a:r>
            <a:r>
              <a:rPr lang="fr-FR" sz="1800" b="1" dirty="0">
                <a:solidFill>
                  <a:schemeClr val="tx1">
                    <a:lumMod val="75000"/>
                    <a:lumOff val="25000"/>
                  </a:schemeClr>
                </a:solidFill>
                <a:latin typeface="Corbel" panose="020B0503020204020204" pitchFamily="34" charset="0"/>
                <a:hlinkClick r:id="rId5"/>
              </a:rPr>
              <a:t>Volley</a:t>
            </a:r>
            <a:r>
              <a:rPr lang="fr-FR" sz="1800" b="1" dirty="0">
                <a:solidFill>
                  <a:schemeClr val="tx1">
                    <a:lumMod val="75000"/>
                    <a:lumOff val="25000"/>
                  </a:schemeClr>
                </a:solidFill>
                <a:latin typeface="Corbel" panose="020B0503020204020204" pitchFamily="34" charset="0"/>
              </a:rPr>
              <a:t> : </a:t>
            </a:r>
            <a:r>
              <a:rPr lang="fr-FR" sz="1800" dirty="0">
                <a:solidFill>
                  <a:schemeClr val="tx1">
                    <a:lumMod val="75000"/>
                    <a:lumOff val="25000"/>
                  </a:schemeClr>
                </a:solidFill>
                <a:latin typeface="Corbel" panose="020B0503020204020204" pitchFamily="34" charset="0"/>
              </a:rPr>
              <a:t>bibliothèque HTTP qui permet une communication rapide et facile entre les webservices</a:t>
            </a:r>
            <a:endParaRPr lang="fr-FR" sz="1800" b="1" dirty="0">
              <a:solidFill>
                <a:schemeClr val="tx1">
                  <a:lumMod val="75000"/>
                  <a:lumOff val="25000"/>
                </a:schemeClr>
              </a:solidFill>
              <a:latin typeface="Corbel" panose="020B0503020204020204" pitchFamily="34" charset="0"/>
            </a:endParaRPr>
          </a:p>
          <a:p>
            <a:pPr marL="0" indent="0">
              <a:buFont typeface="Arial" panose="020B0604020202020204" pitchFamily="34" charset="0"/>
              <a:buNone/>
            </a:pPr>
            <a:r>
              <a:rPr lang="fr-FR" sz="1800" b="1" dirty="0">
                <a:solidFill>
                  <a:schemeClr val="tx1">
                    <a:lumMod val="75000"/>
                    <a:lumOff val="25000"/>
                  </a:schemeClr>
                </a:solidFill>
                <a:latin typeface="Corbel" panose="020B0503020204020204" pitchFamily="34" charset="0"/>
              </a:rPr>
              <a:t>- </a:t>
            </a:r>
            <a:r>
              <a:rPr lang="fr-FR" sz="1800" b="1" dirty="0">
                <a:solidFill>
                  <a:schemeClr val="tx1">
                    <a:lumMod val="75000"/>
                    <a:lumOff val="25000"/>
                  </a:schemeClr>
                </a:solidFill>
                <a:latin typeface="Corbel" panose="020B0503020204020204" pitchFamily="34" charset="0"/>
                <a:hlinkClick r:id="rId6"/>
              </a:rPr>
              <a:t>GSON</a:t>
            </a:r>
            <a:r>
              <a:rPr lang="fr-FR" sz="1800" b="1" dirty="0">
                <a:solidFill>
                  <a:schemeClr val="tx1">
                    <a:lumMod val="75000"/>
                    <a:lumOff val="25000"/>
                  </a:schemeClr>
                </a:solidFill>
                <a:latin typeface="Corbel" panose="020B0503020204020204" pitchFamily="34" charset="0"/>
              </a:rPr>
              <a:t> : </a:t>
            </a:r>
            <a:r>
              <a:rPr lang="fr-FR" sz="1800" dirty="0">
                <a:solidFill>
                  <a:schemeClr val="tx1">
                    <a:lumMod val="75000"/>
                    <a:lumOff val="25000"/>
                  </a:schemeClr>
                </a:solidFill>
                <a:latin typeface="Corbel" panose="020B0503020204020204" pitchFamily="34" charset="0"/>
              </a:rPr>
              <a:t>Bibliothèque Java qui peut être utilisée pour convertir des objets Java en leur représentation JSON. Il peut également être utilisé pour convertir une chaîne JSON en un objet Java équivalent.</a:t>
            </a:r>
          </a:p>
        </p:txBody>
      </p:sp>
    </p:spTree>
    <p:extLst>
      <p:ext uri="{BB962C8B-B14F-4D97-AF65-F5344CB8AC3E}">
        <p14:creationId xmlns:p14="http://schemas.microsoft.com/office/powerpoint/2010/main" val="1115717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1444F3A2-FD93-4DFC-8C8E-EE92AC0FDE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9076" y="109390"/>
            <a:ext cx="633848" cy="633848"/>
          </a:xfrm>
          <a:prstGeom prst="rect">
            <a:avLst/>
          </a:prstGeom>
        </p:spPr>
      </p:pic>
      <p:sp>
        <p:nvSpPr>
          <p:cNvPr id="5" name="Espace réservé du contenu 2">
            <a:extLst>
              <a:ext uri="{FF2B5EF4-FFF2-40B4-BE49-F238E27FC236}">
                <a16:creationId xmlns:a16="http://schemas.microsoft.com/office/drawing/2014/main" id="{A9E8AC04-94FA-4B3C-AAB3-1A0AC534565E}"/>
              </a:ext>
            </a:extLst>
          </p:cNvPr>
          <p:cNvSpPr txBox="1">
            <a:spLocks/>
          </p:cNvSpPr>
          <p:nvPr/>
        </p:nvSpPr>
        <p:spPr>
          <a:xfrm>
            <a:off x="838200" y="1099039"/>
            <a:ext cx="10515600" cy="27519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dirty="0">
                <a:solidFill>
                  <a:schemeClr val="tx1">
                    <a:lumMod val="75000"/>
                    <a:lumOff val="25000"/>
                  </a:schemeClr>
                </a:solidFill>
                <a:latin typeface="Corbel" panose="020B0503020204020204" pitchFamily="34" charset="0"/>
              </a:rPr>
              <a:t>API utilisée :</a:t>
            </a:r>
          </a:p>
          <a:p>
            <a:pPr marL="0" indent="0" algn="just">
              <a:buFont typeface="Arial" panose="020B0604020202020204" pitchFamily="34" charset="0"/>
              <a:buNone/>
            </a:pPr>
            <a:r>
              <a:rPr lang="fr-FR" sz="1800" dirty="0">
                <a:solidFill>
                  <a:schemeClr val="tx1">
                    <a:lumMod val="75000"/>
                    <a:lumOff val="25000"/>
                  </a:schemeClr>
                </a:solidFill>
                <a:latin typeface="Corbel" panose="020B0503020204020204" pitchFamily="34" charset="0"/>
              </a:rPr>
              <a:t>Nous avons utilisé l’API </a:t>
            </a:r>
            <a:r>
              <a:rPr lang="fr-FR" sz="1800" b="1" dirty="0">
                <a:solidFill>
                  <a:schemeClr val="tx1">
                    <a:lumMod val="75000"/>
                    <a:lumOff val="25000"/>
                  </a:schemeClr>
                </a:solidFill>
                <a:latin typeface="Corbel" panose="020B0503020204020204" pitchFamily="34" charset="0"/>
                <a:hlinkClick r:id="rId3"/>
              </a:rPr>
              <a:t>Horodateurs - Mobiliers</a:t>
            </a:r>
            <a:r>
              <a:rPr lang="fr-FR" sz="1800" b="1" dirty="0">
                <a:solidFill>
                  <a:schemeClr val="tx1">
                    <a:lumMod val="75000"/>
                    <a:lumOff val="25000"/>
                  </a:schemeClr>
                </a:solidFill>
                <a:latin typeface="Corbel" panose="020B0503020204020204" pitchFamily="34" charset="0"/>
              </a:rPr>
              <a:t> </a:t>
            </a:r>
            <a:r>
              <a:rPr lang="fr-FR" sz="1800" dirty="0">
                <a:solidFill>
                  <a:schemeClr val="tx1">
                    <a:lumMod val="75000"/>
                    <a:lumOff val="25000"/>
                  </a:schemeClr>
                </a:solidFill>
                <a:latin typeface="Corbel" panose="020B0503020204020204" pitchFamily="34" charset="0"/>
              </a:rPr>
              <a:t>fournie par la mairie de Paris sur son site Open Paris. C’est un site qui fourni un ensemble de données autour de l’administration parisienne. Nous avons choisi celle qui répertorie les horodateurs au sein de la ville de Paris.</a:t>
            </a:r>
          </a:p>
          <a:p>
            <a:pPr marL="0" indent="0" algn="just">
              <a:buFont typeface="Arial" panose="020B0604020202020204" pitchFamily="34" charset="0"/>
              <a:buNone/>
            </a:pPr>
            <a:r>
              <a:rPr lang="fr-FR" sz="1800" dirty="0">
                <a:solidFill>
                  <a:schemeClr val="tx1">
                    <a:lumMod val="75000"/>
                    <a:lumOff val="25000"/>
                  </a:schemeClr>
                </a:solidFill>
                <a:latin typeface="Corbel" panose="020B0503020204020204" pitchFamily="34" charset="0"/>
              </a:rPr>
              <a:t>Avec cette API, nous avons accès aux coordonnées des horodateurs, leur adresse (Rue et arrondissement) et à leur tarif horaire.</a:t>
            </a:r>
          </a:p>
          <a:p>
            <a:pPr marL="0" indent="0" algn="just">
              <a:buFont typeface="Arial" panose="020B0604020202020204" pitchFamily="34" charset="0"/>
              <a:buNone/>
            </a:pPr>
            <a:r>
              <a:rPr lang="fr-FR" sz="1800" dirty="0">
                <a:solidFill>
                  <a:schemeClr val="tx1">
                    <a:lumMod val="75000"/>
                    <a:lumOff val="25000"/>
                  </a:schemeClr>
                </a:solidFill>
                <a:latin typeface="Corbel" panose="020B0503020204020204" pitchFamily="34" charset="0"/>
              </a:rPr>
              <a:t>Nous avons aussi utilisé </a:t>
            </a:r>
            <a:r>
              <a:rPr lang="fr-FR" sz="1800" b="1" dirty="0">
                <a:solidFill>
                  <a:schemeClr val="tx1">
                    <a:lumMod val="75000"/>
                    <a:lumOff val="25000"/>
                  </a:schemeClr>
                </a:solidFill>
                <a:latin typeface="Corbel" panose="020B0503020204020204" pitchFamily="34" charset="0"/>
                <a:hlinkClick r:id="rId4"/>
              </a:rPr>
              <a:t>Google </a:t>
            </a:r>
            <a:r>
              <a:rPr lang="fr-FR" sz="1800" b="1" dirty="0" err="1">
                <a:solidFill>
                  <a:schemeClr val="tx1">
                    <a:lumMod val="75000"/>
                    <a:lumOff val="25000"/>
                  </a:schemeClr>
                </a:solidFill>
                <a:latin typeface="Corbel" panose="020B0503020204020204" pitchFamily="34" charset="0"/>
                <a:hlinkClick r:id="rId4"/>
              </a:rPr>
              <a:t>Maps</a:t>
            </a:r>
            <a:r>
              <a:rPr lang="fr-FR" sz="1800" b="1" dirty="0">
                <a:solidFill>
                  <a:schemeClr val="tx1">
                    <a:lumMod val="75000"/>
                    <a:lumOff val="25000"/>
                  </a:schemeClr>
                </a:solidFill>
                <a:latin typeface="Corbel" panose="020B0503020204020204" pitchFamily="34" charset="0"/>
                <a:hlinkClick r:id="rId4"/>
              </a:rPr>
              <a:t> API</a:t>
            </a:r>
            <a:r>
              <a:rPr lang="fr-FR" sz="1800" b="1" dirty="0">
                <a:solidFill>
                  <a:schemeClr val="tx1">
                    <a:lumMod val="75000"/>
                    <a:lumOff val="25000"/>
                  </a:schemeClr>
                </a:solidFill>
                <a:latin typeface="Corbel" panose="020B0503020204020204" pitchFamily="34" charset="0"/>
              </a:rPr>
              <a:t> </a:t>
            </a:r>
            <a:r>
              <a:rPr lang="fr-FR" sz="1800" dirty="0">
                <a:solidFill>
                  <a:schemeClr val="tx1">
                    <a:lumMod val="75000"/>
                    <a:lumOff val="25000"/>
                  </a:schemeClr>
                </a:solidFill>
                <a:latin typeface="Corbel" panose="020B0503020204020204" pitchFamily="34" charset="0"/>
              </a:rPr>
              <a:t>développée par Google qui nous permet d’afficher l’emplacement des horodateurs sur une carte.</a:t>
            </a:r>
            <a:endParaRPr lang="fr-FR" sz="1800" b="1" dirty="0">
              <a:solidFill>
                <a:schemeClr val="tx1">
                  <a:lumMod val="75000"/>
                  <a:lumOff val="25000"/>
                </a:schemeClr>
              </a:solidFill>
              <a:latin typeface="Corbel" panose="020B0503020204020204" pitchFamily="34" charset="0"/>
            </a:endParaRPr>
          </a:p>
        </p:txBody>
      </p:sp>
      <p:sp>
        <p:nvSpPr>
          <p:cNvPr id="6" name="Espace réservé du contenu 2">
            <a:extLst>
              <a:ext uri="{FF2B5EF4-FFF2-40B4-BE49-F238E27FC236}">
                <a16:creationId xmlns:a16="http://schemas.microsoft.com/office/drawing/2014/main" id="{58D52B67-6A52-425C-AD24-6039710D2A05}"/>
              </a:ext>
            </a:extLst>
          </p:cNvPr>
          <p:cNvSpPr txBox="1">
            <a:spLocks/>
          </p:cNvSpPr>
          <p:nvPr/>
        </p:nvSpPr>
        <p:spPr>
          <a:xfrm>
            <a:off x="838200" y="4000499"/>
            <a:ext cx="10515600" cy="19079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dirty="0">
                <a:solidFill>
                  <a:schemeClr val="tx1">
                    <a:lumMod val="75000"/>
                    <a:lumOff val="25000"/>
                  </a:schemeClr>
                </a:solidFill>
                <a:latin typeface="Corbel" panose="020B0503020204020204" pitchFamily="34" charset="0"/>
              </a:rPr>
              <a:t>Librairies utilisées :</a:t>
            </a:r>
          </a:p>
          <a:p>
            <a:pPr marL="0" indent="0">
              <a:buFont typeface="Arial" panose="020B0604020202020204" pitchFamily="34" charset="0"/>
              <a:buNone/>
            </a:pPr>
            <a:r>
              <a:rPr lang="fr-FR" sz="1800" b="1" dirty="0">
                <a:solidFill>
                  <a:schemeClr val="tx1">
                    <a:lumMod val="75000"/>
                    <a:lumOff val="25000"/>
                  </a:schemeClr>
                </a:solidFill>
                <a:latin typeface="Corbel" panose="020B0503020204020204" pitchFamily="34" charset="0"/>
              </a:rPr>
              <a:t>- </a:t>
            </a:r>
            <a:r>
              <a:rPr lang="fr-FR" sz="1800" b="1" dirty="0">
                <a:solidFill>
                  <a:schemeClr val="tx1">
                    <a:lumMod val="75000"/>
                    <a:lumOff val="25000"/>
                  </a:schemeClr>
                </a:solidFill>
                <a:latin typeface="Corbel" panose="020B0503020204020204" pitchFamily="34" charset="0"/>
                <a:hlinkClick r:id="rId5"/>
              </a:rPr>
              <a:t>Volley</a:t>
            </a:r>
            <a:r>
              <a:rPr lang="fr-FR" sz="1800" b="1" dirty="0">
                <a:solidFill>
                  <a:schemeClr val="tx1">
                    <a:lumMod val="75000"/>
                    <a:lumOff val="25000"/>
                  </a:schemeClr>
                </a:solidFill>
                <a:latin typeface="Corbel" panose="020B0503020204020204" pitchFamily="34" charset="0"/>
              </a:rPr>
              <a:t> : </a:t>
            </a:r>
            <a:r>
              <a:rPr lang="fr-FR" sz="1800" dirty="0">
                <a:solidFill>
                  <a:schemeClr val="tx1">
                    <a:lumMod val="75000"/>
                    <a:lumOff val="25000"/>
                  </a:schemeClr>
                </a:solidFill>
                <a:latin typeface="Corbel" panose="020B0503020204020204" pitchFamily="34" charset="0"/>
              </a:rPr>
              <a:t>bibliothèque HTTP qui permet une communication rapide et facile entre les webservices</a:t>
            </a:r>
            <a:endParaRPr lang="fr-FR" sz="1800" b="1" dirty="0">
              <a:solidFill>
                <a:schemeClr val="tx1">
                  <a:lumMod val="75000"/>
                  <a:lumOff val="25000"/>
                </a:schemeClr>
              </a:solidFill>
              <a:latin typeface="Corbel" panose="020B0503020204020204" pitchFamily="34" charset="0"/>
            </a:endParaRPr>
          </a:p>
          <a:p>
            <a:pPr marL="0" indent="0">
              <a:buFont typeface="Arial" panose="020B0604020202020204" pitchFamily="34" charset="0"/>
              <a:buNone/>
            </a:pPr>
            <a:r>
              <a:rPr lang="fr-FR" sz="1800" b="1" dirty="0">
                <a:solidFill>
                  <a:schemeClr val="tx1">
                    <a:lumMod val="75000"/>
                    <a:lumOff val="25000"/>
                  </a:schemeClr>
                </a:solidFill>
                <a:latin typeface="Corbel" panose="020B0503020204020204" pitchFamily="34" charset="0"/>
              </a:rPr>
              <a:t>- </a:t>
            </a:r>
            <a:r>
              <a:rPr lang="fr-FR" sz="1800" b="1" dirty="0">
                <a:solidFill>
                  <a:schemeClr val="tx1">
                    <a:lumMod val="75000"/>
                    <a:lumOff val="25000"/>
                  </a:schemeClr>
                </a:solidFill>
                <a:latin typeface="Corbel" panose="020B0503020204020204" pitchFamily="34" charset="0"/>
                <a:hlinkClick r:id="rId6"/>
              </a:rPr>
              <a:t>GSON</a:t>
            </a:r>
            <a:r>
              <a:rPr lang="fr-FR" sz="1800" b="1" dirty="0">
                <a:solidFill>
                  <a:schemeClr val="tx1">
                    <a:lumMod val="75000"/>
                    <a:lumOff val="25000"/>
                  </a:schemeClr>
                </a:solidFill>
                <a:latin typeface="Corbel" panose="020B0503020204020204" pitchFamily="34" charset="0"/>
              </a:rPr>
              <a:t> : </a:t>
            </a:r>
            <a:r>
              <a:rPr lang="fr-FR" sz="1800" dirty="0">
                <a:solidFill>
                  <a:schemeClr val="tx1">
                    <a:lumMod val="75000"/>
                    <a:lumOff val="25000"/>
                  </a:schemeClr>
                </a:solidFill>
                <a:latin typeface="Corbel" panose="020B0503020204020204" pitchFamily="34" charset="0"/>
              </a:rPr>
              <a:t>Bibliothèque Java qui peut être utilisée pour convertir des objets Java en leur représentation JSON. Il peut également être utilisé pour convertir une chaîne JSON en un objet Java équivalent.</a:t>
            </a:r>
          </a:p>
        </p:txBody>
      </p:sp>
    </p:spTree>
    <p:extLst>
      <p:ext uri="{BB962C8B-B14F-4D97-AF65-F5344CB8AC3E}">
        <p14:creationId xmlns:p14="http://schemas.microsoft.com/office/powerpoint/2010/main" val="2160569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1444F3A2-FD93-4DFC-8C8E-EE92AC0FDE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9076" y="109390"/>
            <a:ext cx="633848" cy="633848"/>
          </a:xfrm>
          <a:prstGeom prst="rect">
            <a:avLst/>
          </a:prstGeom>
        </p:spPr>
      </p:pic>
      <p:sp>
        <p:nvSpPr>
          <p:cNvPr id="5" name="Espace réservé du contenu 2">
            <a:extLst>
              <a:ext uri="{FF2B5EF4-FFF2-40B4-BE49-F238E27FC236}">
                <a16:creationId xmlns:a16="http://schemas.microsoft.com/office/drawing/2014/main" id="{A9E8AC04-94FA-4B3C-AAB3-1A0AC534565E}"/>
              </a:ext>
            </a:extLst>
          </p:cNvPr>
          <p:cNvSpPr txBox="1">
            <a:spLocks/>
          </p:cNvSpPr>
          <p:nvPr/>
        </p:nvSpPr>
        <p:spPr>
          <a:xfrm>
            <a:off x="838200" y="867545"/>
            <a:ext cx="10515600" cy="6338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dirty="0">
                <a:solidFill>
                  <a:schemeClr val="tx1">
                    <a:lumMod val="75000"/>
                    <a:lumOff val="25000"/>
                  </a:schemeClr>
                </a:solidFill>
                <a:latin typeface="Corbel" panose="020B0503020204020204" pitchFamily="34" charset="0"/>
              </a:rPr>
              <a:t>Ebauche des écrans disponibles :</a:t>
            </a:r>
          </a:p>
        </p:txBody>
      </p:sp>
      <p:pic>
        <p:nvPicPr>
          <p:cNvPr id="7" name="a7776c6e-3f21-4265-9d30-af0a02555416" descr="Image">
            <a:extLst>
              <a:ext uri="{FF2B5EF4-FFF2-40B4-BE49-F238E27FC236}">
                <a16:creationId xmlns:a16="http://schemas.microsoft.com/office/drawing/2014/main" id="{B37CB8A6-85D1-41A2-8680-8995263A6BE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069" t="1176" r="5632"/>
          <a:stretch/>
        </p:blipFill>
        <p:spPr bwMode="auto">
          <a:xfrm rot="16200000">
            <a:off x="3412556" y="149559"/>
            <a:ext cx="5366888" cy="783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7675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96DB2E65-E188-43ED-AF9E-E1C0DEC89AF2}"/>
              </a:ext>
            </a:extLst>
          </p:cNvPr>
          <p:cNvPicPr>
            <a:picLocks noChangeAspect="1"/>
          </p:cNvPicPr>
          <p:nvPr/>
        </p:nvPicPr>
        <p:blipFill rotWithShape="1">
          <a:blip r:embed="rId2">
            <a:extLst>
              <a:ext uri="{28A0092B-C50C-407E-A947-70E740481C1C}">
                <a14:useLocalDpi xmlns:a14="http://schemas.microsoft.com/office/drawing/2010/main" val="0"/>
              </a:ext>
            </a:extLst>
          </a:blip>
          <a:srcRect t="7698" r="8093" b="2254"/>
          <a:stretch/>
        </p:blipFill>
        <p:spPr>
          <a:xfrm>
            <a:off x="36758" y="1007887"/>
            <a:ext cx="1514053" cy="2952101"/>
          </a:xfrm>
          <a:prstGeom prst="rect">
            <a:avLst/>
          </a:prstGeom>
        </p:spPr>
      </p:pic>
      <p:pic>
        <p:nvPicPr>
          <p:cNvPr id="4" name="Image 3">
            <a:extLst>
              <a:ext uri="{FF2B5EF4-FFF2-40B4-BE49-F238E27FC236}">
                <a16:creationId xmlns:a16="http://schemas.microsoft.com/office/drawing/2014/main" id="{1444F3A2-FD93-4DFC-8C8E-EE92AC0FDE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9076" y="109390"/>
            <a:ext cx="633848" cy="633848"/>
          </a:xfrm>
          <a:prstGeom prst="rect">
            <a:avLst/>
          </a:prstGeom>
        </p:spPr>
      </p:pic>
      <p:sp>
        <p:nvSpPr>
          <p:cNvPr id="5" name="Espace réservé du contenu 2">
            <a:extLst>
              <a:ext uri="{FF2B5EF4-FFF2-40B4-BE49-F238E27FC236}">
                <a16:creationId xmlns:a16="http://schemas.microsoft.com/office/drawing/2014/main" id="{A9E8AC04-94FA-4B3C-AAB3-1A0AC534565E}"/>
              </a:ext>
            </a:extLst>
          </p:cNvPr>
          <p:cNvSpPr txBox="1">
            <a:spLocks/>
          </p:cNvSpPr>
          <p:nvPr/>
        </p:nvSpPr>
        <p:spPr>
          <a:xfrm>
            <a:off x="838200" y="905028"/>
            <a:ext cx="10515600" cy="6338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dirty="0">
                <a:solidFill>
                  <a:schemeClr val="tx1">
                    <a:lumMod val="75000"/>
                    <a:lumOff val="25000"/>
                  </a:schemeClr>
                </a:solidFill>
                <a:latin typeface="Corbel" panose="020B0503020204020204" pitchFamily="34" charset="0"/>
              </a:rPr>
              <a:t>Visuels des écrans :</a:t>
            </a:r>
          </a:p>
        </p:txBody>
      </p:sp>
      <p:pic>
        <p:nvPicPr>
          <p:cNvPr id="3" name="Image 2">
            <a:extLst>
              <a:ext uri="{FF2B5EF4-FFF2-40B4-BE49-F238E27FC236}">
                <a16:creationId xmlns:a16="http://schemas.microsoft.com/office/drawing/2014/main" id="{3EF65293-7400-4E5C-A7AA-6AFBE9DE1FF4}"/>
              </a:ext>
            </a:extLst>
          </p:cNvPr>
          <p:cNvPicPr>
            <a:picLocks noChangeAspect="1"/>
          </p:cNvPicPr>
          <p:nvPr/>
        </p:nvPicPr>
        <p:blipFill rotWithShape="1">
          <a:blip r:embed="rId4">
            <a:extLst>
              <a:ext uri="{28A0092B-C50C-407E-A947-70E740481C1C}">
                <a14:useLocalDpi xmlns:a14="http://schemas.microsoft.com/office/drawing/2010/main" val="0"/>
              </a:ext>
            </a:extLst>
          </a:blip>
          <a:srcRect t="27043" b="26223"/>
          <a:stretch/>
        </p:blipFill>
        <p:spPr>
          <a:xfrm>
            <a:off x="9372991" y="4769200"/>
            <a:ext cx="1980809" cy="2025567"/>
          </a:xfrm>
          <a:prstGeom prst="rect">
            <a:avLst/>
          </a:prstGeom>
        </p:spPr>
      </p:pic>
      <p:pic>
        <p:nvPicPr>
          <p:cNvPr id="9" name="Image 8">
            <a:extLst>
              <a:ext uri="{FF2B5EF4-FFF2-40B4-BE49-F238E27FC236}">
                <a16:creationId xmlns:a16="http://schemas.microsoft.com/office/drawing/2014/main" id="{7EEBD22F-A38F-423E-BCD7-79A438AEE6E6}"/>
              </a:ext>
            </a:extLst>
          </p:cNvPr>
          <p:cNvPicPr>
            <a:picLocks noChangeAspect="1"/>
          </p:cNvPicPr>
          <p:nvPr/>
        </p:nvPicPr>
        <p:blipFill rotWithShape="1">
          <a:blip r:embed="rId5">
            <a:extLst>
              <a:ext uri="{28A0092B-C50C-407E-A947-70E740481C1C}">
                <a14:useLocalDpi xmlns:a14="http://schemas.microsoft.com/office/drawing/2010/main" val="0"/>
              </a:ext>
            </a:extLst>
          </a:blip>
          <a:srcRect t="2439" r="5854" b="9592"/>
          <a:stretch/>
        </p:blipFill>
        <p:spPr>
          <a:xfrm>
            <a:off x="1690045" y="1398477"/>
            <a:ext cx="1672655" cy="3370723"/>
          </a:xfrm>
          <a:prstGeom prst="rect">
            <a:avLst/>
          </a:prstGeom>
        </p:spPr>
      </p:pic>
      <p:pic>
        <p:nvPicPr>
          <p:cNvPr id="11" name="Image 10" descr="Une image contenant texte&#10;&#10;Description générée automatiquement">
            <a:extLst>
              <a:ext uri="{FF2B5EF4-FFF2-40B4-BE49-F238E27FC236}">
                <a16:creationId xmlns:a16="http://schemas.microsoft.com/office/drawing/2014/main" id="{24BDFFED-619D-4ABC-9103-82A4991B6FD9}"/>
              </a:ext>
            </a:extLst>
          </p:cNvPr>
          <p:cNvPicPr>
            <a:picLocks noChangeAspect="1"/>
          </p:cNvPicPr>
          <p:nvPr/>
        </p:nvPicPr>
        <p:blipFill rotWithShape="1">
          <a:blip r:embed="rId6">
            <a:extLst>
              <a:ext uri="{28A0092B-C50C-407E-A947-70E740481C1C}">
                <a14:useLocalDpi xmlns:a14="http://schemas.microsoft.com/office/drawing/2010/main" val="0"/>
              </a:ext>
            </a:extLst>
          </a:blip>
          <a:srcRect t="4013" b="7335"/>
          <a:stretch/>
        </p:blipFill>
        <p:spPr>
          <a:xfrm>
            <a:off x="3651514" y="1398477"/>
            <a:ext cx="1637074" cy="3101587"/>
          </a:xfrm>
          <a:prstGeom prst="rect">
            <a:avLst/>
          </a:prstGeom>
        </p:spPr>
      </p:pic>
      <p:pic>
        <p:nvPicPr>
          <p:cNvPr id="13" name="Image 12" descr="Une image contenant carte&#10;&#10;Description générée automatiquement">
            <a:extLst>
              <a:ext uri="{FF2B5EF4-FFF2-40B4-BE49-F238E27FC236}">
                <a16:creationId xmlns:a16="http://schemas.microsoft.com/office/drawing/2014/main" id="{C48180C8-6482-4359-BBBC-D278EE7274B5}"/>
              </a:ext>
            </a:extLst>
          </p:cNvPr>
          <p:cNvPicPr>
            <a:picLocks noChangeAspect="1"/>
          </p:cNvPicPr>
          <p:nvPr/>
        </p:nvPicPr>
        <p:blipFill rotWithShape="1">
          <a:blip r:embed="rId7">
            <a:extLst>
              <a:ext uri="{28A0092B-C50C-407E-A947-70E740481C1C}">
                <a14:useLocalDpi xmlns:a14="http://schemas.microsoft.com/office/drawing/2010/main" val="0"/>
              </a:ext>
            </a:extLst>
          </a:blip>
          <a:srcRect t="3578" b="5038"/>
          <a:stretch/>
        </p:blipFill>
        <p:spPr>
          <a:xfrm>
            <a:off x="5562520" y="1398477"/>
            <a:ext cx="1633314" cy="3082371"/>
          </a:xfrm>
          <a:prstGeom prst="rect">
            <a:avLst/>
          </a:prstGeom>
        </p:spPr>
      </p:pic>
      <p:pic>
        <p:nvPicPr>
          <p:cNvPr id="15" name="Image 14">
            <a:extLst>
              <a:ext uri="{FF2B5EF4-FFF2-40B4-BE49-F238E27FC236}">
                <a16:creationId xmlns:a16="http://schemas.microsoft.com/office/drawing/2014/main" id="{A25C19CD-B027-4312-8078-CA6BDF9EEB8E}"/>
              </a:ext>
            </a:extLst>
          </p:cNvPr>
          <p:cNvPicPr>
            <a:picLocks noChangeAspect="1"/>
          </p:cNvPicPr>
          <p:nvPr/>
        </p:nvPicPr>
        <p:blipFill rotWithShape="1">
          <a:blip r:embed="rId8">
            <a:extLst>
              <a:ext uri="{28A0092B-C50C-407E-A947-70E740481C1C}">
                <a14:useLocalDpi xmlns:a14="http://schemas.microsoft.com/office/drawing/2010/main" val="0"/>
              </a:ext>
            </a:extLst>
          </a:blip>
          <a:srcRect t="3951" b="8335"/>
          <a:stretch/>
        </p:blipFill>
        <p:spPr>
          <a:xfrm>
            <a:off x="1643103" y="3535281"/>
            <a:ext cx="1672655" cy="3101587"/>
          </a:xfrm>
          <a:prstGeom prst="rect">
            <a:avLst/>
          </a:prstGeom>
        </p:spPr>
      </p:pic>
      <p:pic>
        <p:nvPicPr>
          <p:cNvPr id="17" name="Image 16">
            <a:extLst>
              <a:ext uri="{FF2B5EF4-FFF2-40B4-BE49-F238E27FC236}">
                <a16:creationId xmlns:a16="http://schemas.microsoft.com/office/drawing/2014/main" id="{7890BA4E-8716-43E8-BAD1-9DCC86249F3F}"/>
              </a:ext>
            </a:extLst>
          </p:cNvPr>
          <p:cNvPicPr>
            <a:picLocks noChangeAspect="1"/>
          </p:cNvPicPr>
          <p:nvPr/>
        </p:nvPicPr>
        <p:blipFill rotWithShape="1">
          <a:blip r:embed="rId9">
            <a:extLst>
              <a:ext uri="{28A0092B-C50C-407E-A947-70E740481C1C}">
                <a14:useLocalDpi xmlns:a14="http://schemas.microsoft.com/office/drawing/2010/main" val="0"/>
              </a:ext>
            </a:extLst>
          </a:blip>
          <a:srcRect t="5253" r="2160" b="8431"/>
          <a:stretch/>
        </p:blipFill>
        <p:spPr>
          <a:xfrm>
            <a:off x="7480751" y="1398477"/>
            <a:ext cx="1612967" cy="3082371"/>
          </a:xfrm>
          <a:prstGeom prst="rect">
            <a:avLst/>
          </a:prstGeom>
        </p:spPr>
      </p:pic>
      <p:pic>
        <p:nvPicPr>
          <p:cNvPr id="19" name="Image 18">
            <a:extLst>
              <a:ext uri="{FF2B5EF4-FFF2-40B4-BE49-F238E27FC236}">
                <a16:creationId xmlns:a16="http://schemas.microsoft.com/office/drawing/2014/main" id="{B626D98F-AA68-47A7-8EE9-C9B413F8FDF9}"/>
              </a:ext>
            </a:extLst>
          </p:cNvPr>
          <p:cNvPicPr>
            <a:picLocks noChangeAspect="1"/>
          </p:cNvPicPr>
          <p:nvPr/>
        </p:nvPicPr>
        <p:blipFill rotWithShape="1">
          <a:blip r:embed="rId10">
            <a:extLst>
              <a:ext uri="{28A0092B-C50C-407E-A947-70E740481C1C}">
                <a14:useLocalDpi xmlns:a14="http://schemas.microsoft.com/office/drawing/2010/main" val="0"/>
              </a:ext>
            </a:extLst>
          </a:blip>
          <a:srcRect t="3790" b="8038"/>
          <a:stretch/>
        </p:blipFill>
        <p:spPr>
          <a:xfrm>
            <a:off x="9424846" y="1398477"/>
            <a:ext cx="1659476" cy="3101587"/>
          </a:xfrm>
          <a:prstGeom prst="rect">
            <a:avLst/>
          </a:prstGeom>
        </p:spPr>
      </p:pic>
      <p:cxnSp>
        <p:nvCxnSpPr>
          <p:cNvPr id="21" name="Connecteur droit avec flèche 20">
            <a:extLst>
              <a:ext uri="{FF2B5EF4-FFF2-40B4-BE49-F238E27FC236}">
                <a16:creationId xmlns:a16="http://schemas.microsoft.com/office/drawing/2014/main" id="{B25BD077-0212-4DB7-8C2A-836D825BC861}"/>
              </a:ext>
            </a:extLst>
          </p:cNvPr>
          <p:cNvCxnSpPr>
            <a:cxnSpLocks/>
          </p:cNvCxnSpPr>
          <p:nvPr/>
        </p:nvCxnSpPr>
        <p:spPr>
          <a:xfrm flipV="1">
            <a:off x="1252039" y="2120847"/>
            <a:ext cx="602080" cy="1"/>
          </a:xfrm>
          <a:prstGeom prst="straightConnector1">
            <a:avLst/>
          </a:prstGeom>
          <a:ln>
            <a:solidFill>
              <a:schemeClr val="accent1"/>
            </a:solidFill>
            <a:tailEnd type="triangle"/>
          </a:ln>
        </p:spPr>
        <p:style>
          <a:lnRef idx="3">
            <a:schemeClr val="accent2"/>
          </a:lnRef>
          <a:fillRef idx="0">
            <a:schemeClr val="accent2"/>
          </a:fillRef>
          <a:effectRef idx="2">
            <a:schemeClr val="accent2"/>
          </a:effectRef>
          <a:fontRef idx="minor">
            <a:schemeClr val="tx1"/>
          </a:fontRef>
        </p:style>
      </p:cxnSp>
      <p:cxnSp>
        <p:nvCxnSpPr>
          <p:cNvPr id="23" name="Connecteur droit avec flèche 22">
            <a:extLst>
              <a:ext uri="{FF2B5EF4-FFF2-40B4-BE49-F238E27FC236}">
                <a16:creationId xmlns:a16="http://schemas.microsoft.com/office/drawing/2014/main" id="{EF31CDFA-9BD1-4E35-8CA5-883C81D57762}"/>
              </a:ext>
            </a:extLst>
          </p:cNvPr>
          <p:cNvCxnSpPr>
            <a:cxnSpLocks/>
          </p:cNvCxnSpPr>
          <p:nvPr/>
        </p:nvCxnSpPr>
        <p:spPr>
          <a:xfrm flipV="1">
            <a:off x="3061660" y="2438587"/>
            <a:ext cx="602080" cy="1"/>
          </a:xfrm>
          <a:prstGeom prst="straightConnector1">
            <a:avLst/>
          </a:prstGeom>
          <a:ln>
            <a:solidFill>
              <a:schemeClr val="accent1"/>
            </a:solidFill>
            <a:tailEnd type="triangle"/>
          </a:ln>
        </p:spPr>
        <p:style>
          <a:lnRef idx="3">
            <a:schemeClr val="accent2"/>
          </a:lnRef>
          <a:fillRef idx="0">
            <a:schemeClr val="accent2"/>
          </a:fillRef>
          <a:effectRef idx="2">
            <a:schemeClr val="accent2"/>
          </a:effectRef>
          <a:fontRef idx="minor">
            <a:schemeClr val="tx1"/>
          </a:fontRef>
        </p:style>
      </p:cxnSp>
      <p:cxnSp>
        <p:nvCxnSpPr>
          <p:cNvPr id="24" name="Connecteur droit avec flèche 23">
            <a:extLst>
              <a:ext uri="{FF2B5EF4-FFF2-40B4-BE49-F238E27FC236}">
                <a16:creationId xmlns:a16="http://schemas.microsoft.com/office/drawing/2014/main" id="{CC016C2E-DA2E-412F-A426-91EAEF3CA97B}"/>
              </a:ext>
            </a:extLst>
          </p:cNvPr>
          <p:cNvCxnSpPr>
            <a:cxnSpLocks/>
          </p:cNvCxnSpPr>
          <p:nvPr/>
        </p:nvCxnSpPr>
        <p:spPr>
          <a:xfrm flipV="1">
            <a:off x="5186788" y="3019468"/>
            <a:ext cx="602080" cy="1"/>
          </a:xfrm>
          <a:prstGeom prst="straightConnector1">
            <a:avLst/>
          </a:prstGeom>
          <a:ln>
            <a:solidFill>
              <a:schemeClr val="accent1"/>
            </a:solidFill>
            <a:tailEnd type="triangle"/>
          </a:ln>
        </p:spPr>
        <p:style>
          <a:lnRef idx="3">
            <a:schemeClr val="accent2"/>
          </a:lnRef>
          <a:fillRef idx="0">
            <a:schemeClr val="accent2"/>
          </a:fillRef>
          <a:effectRef idx="2">
            <a:schemeClr val="accent2"/>
          </a:effectRef>
          <a:fontRef idx="minor">
            <a:schemeClr val="tx1"/>
          </a:fontRef>
        </p:style>
      </p:cxnSp>
      <p:cxnSp>
        <p:nvCxnSpPr>
          <p:cNvPr id="25" name="Connecteur droit avec flèche 24">
            <a:extLst>
              <a:ext uri="{FF2B5EF4-FFF2-40B4-BE49-F238E27FC236}">
                <a16:creationId xmlns:a16="http://schemas.microsoft.com/office/drawing/2014/main" id="{BF4C4A06-936F-40D0-B74F-7F9546D33F6E}"/>
              </a:ext>
            </a:extLst>
          </p:cNvPr>
          <p:cNvCxnSpPr>
            <a:cxnSpLocks/>
          </p:cNvCxnSpPr>
          <p:nvPr/>
        </p:nvCxnSpPr>
        <p:spPr>
          <a:xfrm flipV="1">
            <a:off x="6737547" y="2743272"/>
            <a:ext cx="878595" cy="1"/>
          </a:xfrm>
          <a:prstGeom prst="straightConnector1">
            <a:avLst/>
          </a:prstGeom>
          <a:ln>
            <a:solidFill>
              <a:schemeClr val="accent1"/>
            </a:solidFill>
            <a:tailEnd type="triangle"/>
          </a:ln>
        </p:spPr>
        <p:style>
          <a:lnRef idx="3">
            <a:schemeClr val="accent2"/>
          </a:lnRef>
          <a:fillRef idx="0">
            <a:schemeClr val="accent2"/>
          </a:fillRef>
          <a:effectRef idx="2">
            <a:schemeClr val="accent2"/>
          </a:effectRef>
          <a:fontRef idx="minor">
            <a:schemeClr val="tx1"/>
          </a:fontRef>
        </p:style>
      </p:cxnSp>
      <p:cxnSp>
        <p:nvCxnSpPr>
          <p:cNvPr id="31" name="Connecteur : en angle 30">
            <a:extLst>
              <a:ext uri="{FF2B5EF4-FFF2-40B4-BE49-F238E27FC236}">
                <a16:creationId xmlns:a16="http://schemas.microsoft.com/office/drawing/2014/main" id="{241C7FB2-9444-4F89-8A42-1E9374E00934}"/>
              </a:ext>
            </a:extLst>
          </p:cNvPr>
          <p:cNvCxnSpPr>
            <a:cxnSpLocks/>
          </p:cNvCxnSpPr>
          <p:nvPr/>
        </p:nvCxnSpPr>
        <p:spPr>
          <a:xfrm flipV="1">
            <a:off x="2479430" y="4500061"/>
            <a:ext cx="5576550" cy="269139"/>
          </a:xfrm>
          <a:prstGeom prst="bentConnector3">
            <a:avLst>
              <a:gd name="adj1" fmla="val 100022"/>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36" name="Connecteur droit avec flèche 35">
            <a:extLst>
              <a:ext uri="{FF2B5EF4-FFF2-40B4-BE49-F238E27FC236}">
                <a16:creationId xmlns:a16="http://schemas.microsoft.com/office/drawing/2014/main" id="{3A9E1431-0C80-42E2-956A-24F4F583BD7B}"/>
              </a:ext>
            </a:extLst>
          </p:cNvPr>
          <p:cNvCxnSpPr>
            <a:cxnSpLocks/>
          </p:cNvCxnSpPr>
          <p:nvPr/>
        </p:nvCxnSpPr>
        <p:spPr>
          <a:xfrm flipV="1">
            <a:off x="8716070" y="3535281"/>
            <a:ext cx="1434927" cy="228495"/>
          </a:xfrm>
          <a:prstGeom prst="straightConnector1">
            <a:avLst/>
          </a:prstGeom>
          <a:ln>
            <a:solidFill>
              <a:schemeClr val="accent1"/>
            </a:solidFill>
            <a:tailEnd type="triangle"/>
          </a:ln>
        </p:spPr>
        <p:style>
          <a:lnRef idx="3">
            <a:schemeClr val="accent2"/>
          </a:lnRef>
          <a:fillRef idx="0">
            <a:schemeClr val="accent2"/>
          </a:fillRef>
          <a:effectRef idx="2">
            <a:schemeClr val="accent2"/>
          </a:effectRef>
          <a:fontRef idx="minor">
            <a:schemeClr val="tx1"/>
          </a:fontRef>
        </p:style>
      </p:cxnSp>
      <p:cxnSp>
        <p:nvCxnSpPr>
          <p:cNvPr id="42" name="Connecteur : en angle 41">
            <a:extLst>
              <a:ext uri="{FF2B5EF4-FFF2-40B4-BE49-F238E27FC236}">
                <a16:creationId xmlns:a16="http://schemas.microsoft.com/office/drawing/2014/main" id="{D5D98070-C99A-4D79-A54A-2FD7D749BC6D}"/>
              </a:ext>
            </a:extLst>
          </p:cNvPr>
          <p:cNvCxnSpPr>
            <a:cxnSpLocks/>
            <a:endCxn id="3" idx="3"/>
          </p:cNvCxnSpPr>
          <p:nvPr/>
        </p:nvCxnSpPr>
        <p:spPr>
          <a:xfrm rot="16200000" flipH="1">
            <a:off x="9672382" y="4100566"/>
            <a:ext cx="2471622" cy="891214"/>
          </a:xfrm>
          <a:prstGeom prst="bentConnector4">
            <a:avLst>
              <a:gd name="adj1" fmla="val 477"/>
              <a:gd name="adj2" fmla="val 125650"/>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08211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1444F3A2-FD93-4DFC-8C8E-EE92AC0FDE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9076" y="109390"/>
            <a:ext cx="633848" cy="633848"/>
          </a:xfrm>
          <a:prstGeom prst="rect">
            <a:avLst/>
          </a:prstGeom>
        </p:spPr>
      </p:pic>
      <p:sp>
        <p:nvSpPr>
          <p:cNvPr id="5" name="Espace réservé du contenu 2">
            <a:extLst>
              <a:ext uri="{FF2B5EF4-FFF2-40B4-BE49-F238E27FC236}">
                <a16:creationId xmlns:a16="http://schemas.microsoft.com/office/drawing/2014/main" id="{520967EE-6294-45C4-9800-73010283C796}"/>
              </a:ext>
            </a:extLst>
          </p:cNvPr>
          <p:cNvSpPr txBox="1">
            <a:spLocks/>
          </p:cNvSpPr>
          <p:nvPr/>
        </p:nvSpPr>
        <p:spPr>
          <a:xfrm>
            <a:off x="838200" y="1028701"/>
            <a:ext cx="10515600" cy="24002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dirty="0">
                <a:solidFill>
                  <a:schemeClr val="tx1">
                    <a:lumMod val="75000"/>
                    <a:lumOff val="25000"/>
                  </a:schemeClr>
                </a:solidFill>
                <a:latin typeface="Corbel" panose="020B0503020204020204" pitchFamily="34" charset="0"/>
              </a:rPr>
              <a:t>Prochaines améliorations de l’application:</a:t>
            </a:r>
          </a:p>
          <a:p>
            <a:pPr algn="just">
              <a:buFontTx/>
              <a:buChar char="-"/>
            </a:pPr>
            <a:r>
              <a:rPr lang="fr-FR" sz="1800" dirty="0">
                <a:solidFill>
                  <a:schemeClr val="tx1">
                    <a:lumMod val="75000"/>
                    <a:lumOff val="25000"/>
                  </a:schemeClr>
                </a:solidFill>
                <a:latin typeface="Corbel" panose="020B0503020204020204" pitchFamily="34" charset="0"/>
              </a:rPr>
              <a:t>Système d’emplacement de stationnement favoris</a:t>
            </a:r>
          </a:p>
          <a:p>
            <a:pPr algn="just">
              <a:buFontTx/>
              <a:buChar char="-"/>
            </a:pPr>
            <a:r>
              <a:rPr lang="fr-FR" sz="1800" dirty="0">
                <a:solidFill>
                  <a:schemeClr val="tx1">
                    <a:lumMod val="75000"/>
                    <a:lumOff val="25000"/>
                  </a:schemeClr>
                </a:solidFill>
                <a:latin typeface="Corbel" panose="020B0503020204020204" pitchFamily="34" charset="0"/>
              </a:rPr>
              <a:t>Recherche par adresse ou géolocalisation</a:t>
            </a:r>
          </a:p>
          <a:p>
            <a:pPr algn="just">
              <a:buFontTx/>
              <a:buChar char="-"/>
            </a:pPr>
            <a:r>
              <a:rPr lang="fr-FR" sz="1800" dirty="0">
                <a:solidFill>
                  <a:schemeClr val="tx1">
                    <a:lumMod val="75000"/>
                    <a:lumOff val="25000"/>
                  </a:schemeClr>
                </a:solidFill>
                <a:latin typeface="Corbel" panose="020B0503020204020204" pitchFamily="34" charset="0"/>
              </a:rPr>
              <a:t>Navigation vers un horodateur</a:t>
            </a:r>
          </a:p>
          <a:p>
            <a:pPr algn="just">
              <a:buFontTx/>
              <a:buChar char="-"/>
            </a:pPr>
            <a:r>
              <a:rPr lang="fr-FR" sz="1800" dirty="0">
                <a:solidFill>
                  <a:schemeClr val="tx1">
                    <a:lumMod val="75000"/>
                    <a:lumOff val="25000"/>
                  </a:schemeClr>
                </a:solidFill>
                <a:latin typeface="Corbel" panose="020B0503020204020204" pitchFamily="34" charset="0"/>
              </a:rPr>
              <a:t>Stationnement avec minutes</a:t>
            </a:r>
          </a:p>
          <a:p>
            <a:pPr algn="just">
              <a:buFontTx/>
              <a:buChar char="-"/>
            </a:pPr>
            <a:r>
              <a:rPr lang="fr-FR" sz="1800" dirty="0">
                <a:solidFill>
                  <a:schemeClr val="tx1">
                    <a:lumMod val="75000"/>
                    <a:lumOff val="25000"/>
                  </a:schemeClr>
                </a:solidFill>
                <a:latin typeface="Corbel" panose="020B0503020204020204" pitchFamily="34" charset="0"/>
              </a:rPr>
              <a:t>Choix l’heure de notification (ex: 10 minutes avant le fin du stationnement)</a:t>
            </a:r>
          </a:p>
        </p:txBody>
      </p:sp>
    </p:spTree>
    <p:extLst>
      <p:ext uri="{BB962C8B-B14F-4D97-AF65-F5344CB8AC3E}">
        <p14:creationId xmlns:p14="http://schemas.microsoft.com/office/powerpoint/2010/main" val="34588318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TotalTime>
  <Words>426</Words>
  <Application>Microsoft Office PowerPoint</Application>
  <PresentationFormat>Grand écran</PresentationFormat>
  <Paragraphs>31</Paragraphs>
  <Slides>7</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7</vt:i4>
      </vt:variant>
    </vt:vector>
  </HeadingPairs>
  <TitlesOfParts>
    <vt:vector size="12" baseType="lpstr">
      <vt:lpstr>Arial</vt:lpstr>
      <vt:lpstr>Calibri</vt:lpstr>
      <vt:lpstr>Calibri Light</vt:lpstr>
      <vt:lpstr>Corbel</vt:lpstr>
      <vt:lpstr>Thème Office</vt:lpstr>
      <vt:lpstr>Facilitez votre stationnement au cœur de Paris</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rafael</dc:creator>
  <cp:lastModifiedBy>rafael</cp:lastModifiedBy>
  <cp:revision>7</cp:revision>
  <dcterms:created xsi:type="dcterms:W3CDTF">2021-01-05T11:13:39Z</dcterms:created>
  <dcterms:modified xsi:type="dcterms:W3CDTF">2021-01-09T11:31:12Z</dcterms:modified>
</cp:coreProperties>
</file>