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8"/>
  </p:notesMasterIdLst>
  <p:sldIdLst>
    <p:sldId id="256" r:id="rId2"/>
    <p:sldId id="259" r:id="rId3"/>
    <p:sldId id="257" r:id="rId4"/>
    <p:sldId id="260" r:id="rId5"/>
    <p:sldId id="264" r:id="rId6"/>
    <p:sldId id="263" r:id="rId7"/>
  </p:sldIdLst>
  <p:sldSz cx="9144000" cy="5143500" type="screen16x9"/>
  <p:notesSz cx="6858000" cy="9144000"/>
  <p:embeddedFontLst>
    <p:embeddedFont>
      <p:font typeface="Bahnschrift Light" panose="020B0502040204020203" pitchFamily="34" charset="0"/>
      <p:regular r:id="rId9"/>
    </p:embeddedFont>
    <p:embeddedFont>
      <p:font typeface="Mukta ExtraBold" panose="020B0604020202020204" charset="0"/>
      <p:bold r:id="rId10"/>
    </p:embeddedFont>
    <p:embeddedFont>
      <p:font typeface="Mulish" panose="020B0604020202020204" charset="0"/>
      <p:regular r:id="rId11"/>
      <p:bold r:id="rId12"/>
      <p:italic r:id="rId13"/>
      <p:boldItalic r:id="rId14"/>
    </p:embeddedFont>
    <p:embeddedFont>
      <p:font typeface="Mulish Medium"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C8B1"/>
    <a:srgbClr val="595959"/>
    <a:srgbClr val="6451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06EF15-F571-4675-AA37-8B1C2D23A114}">
  <a:tblStyle styleId="{E906EF15-F571-4675-AA37-8B1C2D23A1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etta\Desktop\largest%20earthquak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etta\Desktop\largest%20earthquakes3.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[largest earthquakes.xlsx]amount of earth per location!PivotTable3</c:name>
    <c:fmtId val="7"/>
  </c:pivotSource>
  <c:chart>
    <c:title>
      <c:tx>
        <c:rich>
          <a:bodyPr rot="0" spcFirstLastPara="1" vertOverflow="ellipsis" vert="horz" wrap="square" anchor="ctr" anchorCtr="1"/>
          <a:lstStyle/>
          <a:p>
            <a:pPr>
              <a:defRPr sz="1400" b="0" i="0" u="none" strike="noStrike" kern="1200" spc="0" baseline="0">
                <a:solidFill>
                  <a:srgbClr val="595959"/>
                </a:solidFill>
                <a:latin typeface="+mn-lt"/>
                <a:ea typeface="+mn-ea"/>
                <a:cs typeface="+mn-cs"/>
              </a:defRPr>
            </a:pPr>
            <a:r>
              <a:rPr lang="en-US" b="1" dirty="0">
                <a:solidFill>
                  <a:srgbClr val="595959"/>
                </a:solidFill>
              </a:rPr>
              <a:t>Amount Of</a:t>
            </a:r>
            <a:r>
              <a:rPr lang="en-US" b="1" baseline="0" dirty="0">
                <a:solidFill>
                  <a:srgbClr val="595959"/>
                </a:solidFill>
              </a:rPr>
              <a:t> Earthquake Per Country</a:t>
            </a:r>
            <a:endParaRPr lang="he-IL" b="1" dirty="0">
              <a:solidFill>
                <a:srgbClr val="595959"/>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595959"/>
              </a:solidFill>
              <a:latin typeface="+mn-lt"/>
              <a:ea typeface="+mn-ea"/>
              <a:cs typeface="+mn-cs"/>
            </a:defRPr>
          </a:pPr>
          <a:endParaRPr lang="he-IL"/>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'amount of earth per location'!$B$3</c:f>
              <c:strCache>
                <c:ptCount val="1"/>
                <c:pt idx="0">
                  <c:v>סה"כ</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'amount of earth per location'!$A$4:$A$36</c:f>
              <c:strCache>
                <c:ptCount val="32"/>
                <c:pt idx="0">
                  <c:v>Peru</c:v>
                </c:pt>
                <c:pt idx="1">
                  <c:v>Japan</c:v>
                </c:pt>
                <c:pt idx="2">
                  <c:v>United States</c:v>
                </c:pt>
                <c:pt idx="3">
                  <c:v>Indonesia</c:v>
                </c:pt>
                <c:pt idx="4">
                  <c:v>Chile</c:v>
                </c:pt>
                <c:pt idx="5">
                  <c:v>Papua New Guinea</c:v>
                </c:pt>
                <c:pt idx="6">
                  <c:v>Soviet Union</c:v>
                </c:pt>
                <c:pt idx="7">
                  <c:v>Russia</c:v>
                </c:pt>
                <c:pt idx="8">
                  <c:v>Philippines</c:v>
                </c:pt>
                <c:pt idx="9">
                  <c:v>Dutch East Indies</c:v>
                </c:pt>
                <c:pt idx="10">
                  <c:v>Mexico</c:v>
                </c:pt>
                <c:pt idx="11">
                  <c:v>Turkey</c:v>
                </c:pt>
                <c:pt idx="12">
                  <c:v>Solomon Islands</c:v>
                </c:pt>
                <c:pt idx="13">
                  <c:v>Samoa</c:v>
                </c:pt>
                <c:pt idx="14">
                  <c:v>China</c:v>
                </c:pt>
                <c:pt idx="15">
                  <c:v>Taiwan</c:v>
                </c:pt>
                <c:pt idx="16">
                  <c:v>Alaska</c:v>
                </c:pt>
                <c:pt idx="17">
                  <c:v>New Zealand</c:v>
                </c:pt>
                <c:pt idx="18">
                  <c:v>Colombia</c:v>
                </c:pt>
                <c:pt idx="19">
                  <c:v>Australia</c:v>
                </c:pt>
                <c:pt idx="20">
                  <c:v>Guam</c:v>
                </c:pt>
                <c:pt idx="21">
                  <c:v>Spain</c:v>
                </c:pt>
                <c:pt idx="22">
                  <c:v>Fiji</c:v>
                </c:pt>
                <c:pt idx="23">
                  <c:v>India</c:v>
                </c:pt>
                <c:pt idx="24">
                  <c:v>Greece</c:v>
                </c:pt>
                <c:pt idx="25">
                  <c:v>El Salvador</c:v>
                </c:pt>
                <c:pt idx="26">
                  <c:v>Costa Rica</c:v>
                </c:pt>
                <c:pt idx="27">
                  <c:v>Myanmar</c:v>
                </c:pt>
                <c:pt idx="28">
                  <c:v>Republic of China</c:v>
                </c:pt>
                <c:pt idx="29">
                  <c:v>north Atlantic Ocean</c:v>
                </c:pt>
                <c:pt idx="30">
                  <c:v>Canada</c:v>
                </c:pt>
                <c:pt idx="31">
                  <c:v>Antarctica</c:v>
                </c:pt>
              </c:strCache>
            </c:strRef>
          </c:cat>
          <c:val>
            <c:numRef>
              <c:f>'amount of earth per location'!$B$4:$B$36</c:f>
              <c:numCache>
                <c:formatCode>General</c:formatCode>
                <c:ptCount val="32"/>
                <c:pt idx="0">
                  <c:v>8</c:v>
                </c:pt>
                <c:pt idx="1">
                  <c:v>8</c:v>
                </c:pt>
                <c:pt idx="2">
                  <c:v>7</c:v>
                </c:pt>
                <c:pt idx="3">
                  <c:v>7</c:v>
                </c:pt>
                <c:pt idx="4">
                  <c:v>6</c:v>
                </c:pt>
                <c:pt idx="5">
                  <c:v>6</c:v>
                </c:pt>
                <c:pt idx="6">
                  <c:v>5</c:v>
                </c:pt>
                <c:pt idx="7">
                  <c:v>4</c:v>
                </c:pt>
                <c:pt idx="8">
                  <c:v>4</c:v>
                </c:pt>
                <c:pt idx="9">
                  <c:v>3</c:v>
                </c:pt>
                <c:pt idx="10">
                  <c:v>3</c:v>
                </c:pt>
                <c:pt idx="11">
                  <c:v>2</c:v>
                </c:pt>
                <c:pt idx="12">
                  <c:v>2</c:v>
                </c:pt>
                <c:pt idx="13">
                  <c:v>2</c:v>
                </c:pt>
                <c:pt idx="14">
                  <c:v>2</c:v>
                </c:pt>
                <c:pt idx="15">
                  <c:v>2</c:v>
                </c:pt>
                <c:pt idx="16">
                  <c:v>2</c:v>
                </c:pt>
                <c:pt idx="17">
                  <c:v>2</c:v>
                </c:pt>
                <c:pt idx="18">
                  <c:v>2</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0-DBF5-4483-90EE-5F7DFB3F4965}"/>
            </c:ext>
          </c:extLst>
        </c:ser>
        <c:dLbls>
          <c:dLblPos val="outEnd"/>
          <c:showLegendKey val="0"/>
          <c:showVal val="1"/>
          <c:showCatName val="0"/>
          <c:showSerName val="0"/>
          <c:showPercent val="0"/>
          <c:showBubbleSize val="0"/>
        </c:dLbls>
        <c:gapWidth val="219"/>
        <c:overlap val="-27"/>
        <c:axId val="2041005471"/>
        <c:axId val="2031627263"/>
      </c:barChart>
      <c:catAx>
        <c:axId val="2041005471"/>
        <c:scaling>
          <c:orientation val="minMax"/>
        </c:scaling>
        <c:delete val="0"/>
        <c:axPos val="b"/>
        <c:title>
          <c:tx>
            <c:rich>
              <a:bodyPr rot="0" spcFirstLastPara="1" vertOverflow="ellipsis" vert="horz" wrap="square" anchor="ctr" anchorCtr="1"/>
              <a:lstStyle/>
              <a:p>
                <a:pPr>
                  <a:defRPr sz="1200" b="1" i="0" u="none" strike="noStrike" kern="1200" baseline="0">
                    <a:solidFill>
                      <a:srgbClr val="595959"/>
                    </a:solidFill>
                    <a:latin typeface="+mn-lt"/>
                    <a:ea typeface="+mn-ea"/>
                    <a:cs typeface="+mn-cs"/>
                  </a:defRPr>
                </a:pPr>
                <a:r>
                  <a:rPr lang="en-US" sz="1000" b="1" i="0" u="none" strike="noStrike" kern="1200" baseline="0" dirty="0">
                    <a:solidFill>
                      <a:srgbClr val="595959"/>
                    </a:solidFill>
                  </a:rPr>
                  <a:t>Country</a:t>
                </a:r>
                <a:endParaRPr lang="he-IL" sz="1200" b="1" dirty="0">
                  <a:solidFill>
                    <a:srgbClr val="595959"/>
                  </a:solidFill>
                </a:endParaRPr>
              </a:p>
            </c:rich>
          </c:tx>
          <c:layout>
            <c:manualLayout>
              <c:xMode val="edge"/>
              <c:yMode val="edge"/>
              <c:x val="0.45388218093509353"/>
              <c:y val="0.92097989451607543"/>
            </c:manualLayout>
          </c:layout>
          <c:overlay val="0"/>
          <c:spPr>
            <a:noFill/>
            <a:ln>
              <a:noFill/>
            </a:ln>
            <a:effectLst/>
          </c:spPr>
          <c:txPr>
            <a:bodyPr rot="0" spcFirstLastPara="1" vertOverflow="ellipsis" vert="horz" wrap="square" anchor="ctr" anchorCtr="1"/>
            <a:lstStyle/>
            <a:p>
              <a:pPr>
                <a:defRPr sz="1200" b="1" i="0" u="none" strike="noStrike" kern="1200" baseline="0">
                  <a:solidFill>
                    <a:srgbClr val="595959"/>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2031627263"/>
        <c:crosses val="autoZero"/>
        <c:auto val="1"/>
        <c:lblAlgn val="ctr"/>
        <c:lblOffset val="100"/>
        <c:noMultiLvlLbl val="0"/>
      </c:catAx>
      <c:valAx>
        <c:axId val="20316272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rgbClr val="595959"/>
                    </a:solidFill>
                    <a:latin typeface="+mn-lt"/>
                    <a:ea typeface="+mn-ea"/>
                    <a:cs typeface="+mn-cs"/>
                  </a:defRPr>
                </a:pPr>
                <a:r>
                  <a:rPr lang="en-US" b="1">
                    <a:solidFill>
                      <a:srgbClr val="595959"/>
                    </a:solidFill>
                  </a:rPr>
                  <a:t>Amount</a:t>
                </a:r>
                <a:r>
                  <a:rPr lang="en-US" b="1" baseline="0">
                    <a:solidFill>
                      <a:srgbClr val="595959"/>
                    </a:solidFill>
                  </a:rPr>
                  <a:t> Of Earthquake</a:t>
                </a:r>
                <a:endParaRPr lang="he-IL" b="1">
                  <a:solidFill>
                    <a:srgbClr val="595959"/>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rgbClr val="595959"/>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20410054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20000"/>
        <a:lumOff val="80000"/>
      </a:schemeClr>
    </a:solid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[largest earthquakes3.xlsx]גיליון1!PivotTable11</c:name>
    <c:fmtId val="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solidFill>
                  <a:srgbClr val="595959"/>
                </a:solidFill>
              </a:rPr>
              <a:t>Connection</a:t>
            </a:r>
            <a:r>
              <a:rPr lang="en-US" b="1" baseline="0" dirty="0">
                <a:solidFill>
                  <a:srgbClr val="595959"/>
                </a:solidFill>
              </a:rPr>
              <a:t> Between Depth and MMI</a:t>
            </a:r>
            <a:endParaRPr lang="he-IL" b="1" dirty="0">
              <a:solidFill>
                <a:srgbClr val="595959"/>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he-IL"/>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layout>
            <c:manualLayout>
              <c:x val="-7.6902896355769005E-3"/>
              <c:y val="-3.615779937782741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layout>
            <c:manualLayout>
              <c:x val="-5.487446576234923E-2"/>
              <c:y val="-3.615779937782741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layout>
            <c:manualLayout>
              <c:x val="-2.0962741758978626E-2"/>
              <c:y val="-3.90521553836161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layout>
            <c:manualLayout>
              <c:x val="-5.487446576234923E-2"/>
              <c:y val="-3.615779937782741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layout>
            <c:manualLayout>
              <c:x val="-7.6902896355769005E-3"/>
              <c:y val="-3.615779937782741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layout>
            <c:manualLayout>
              <c:x val="-2.0962741758978626E-2"/>
              <c:y val="-3.90521553836161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layout>
            <c:manualLayout>
              <c:x val="-5.487446576234923E-2"/>
              <c:y val="-3.615779937782741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layout>
            <c:manualLayout>
              <c:x val="-7.6902896355769005E-3"/>
              <c:y val="-3.615779937782741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layout>
            <c:manualLayout>
              <c:x val="-2.0962741758978626E-2"/>
              <c:y val="-3.90521553836161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גיליון1!$B$3</c:f>
              <c:strCache>
                <c:ptCount val="1"/>
                <c:pt idx="0">
                  <c:v>סה"כ</c:v>
                </c:pt>
              </c:strCache>
            </c:strRef>
          </c:tx>
          <c:spPr>
            <a:ln w="28575" cap="rnd">
              <a:solidFill>
                <a:schemeClr val="accent1"/>
              </a:solidFill>
              <a:round/>
            </a:ln>
            <a:effectLst/>
          </c:spPr>
          <c:marker>
            <c:symbol val="none"/>
          </c:marker>
          <c:dLbls>
            <c:dLbl>
              <c:idx val="0"/>
              <c:layout>
                <c:manualLayout>
                  <c:x val="-5.487446576234923E-2"/>
                  <c:y val="-3.615779937782741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88E-4CA4-9D07-A4AD0B8D6BE7}"/>
                </c:ext>
              </c:extLst>
            </c:dLbl>
            <c:dLbl>
              <c:idx val="2"/>
              <c:layout>
                <c:manualLayout>
                  <c:x val="-7.6902896355769005E-3"/>
                  <c:y val="-3.615779937782741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8E-4CA4-9D07-A4AD0B8D6BE7}"/>
                </c:ext>
              </c:extLst>
            </c:dLbl>
            <c:dLbl>
              <c:idx val="3"/>
              <c:layout>
                <c:manualLayout>
                  <c:x val="-2.0962741758978626E-2"/>
                  <c:y val="-3.90521553836161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88E-4CA4-9D07-A4AD0B8D6BE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e-IL"/>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גיליון1!$A$4:$A$14</c:f>
              <c:strCache>
                <c:ptCount val="10"/>
                <c:pt idx="0">
                  <c:v>I</c:v>
                </c:pt>
                <c:pt idx="1">
                  <c:v>IV</c:v>
                </c:pt>
                <c:pt idx="2">
                  <c:v>V</c:v>
                </c:pt>
                <c:pt idx="3">
                  <c:v>VI</c:v>
                </c:pt>
                <c:pt idx="4">
                  <c:v>VII</c:v>
                </c:pt>
                <c:pt idx="5">
                  <c:v>VIII</c:v>
                </c:pt>
                <c:pt idx="6">
                  <c:v>IX</c:v>
                </c:pt>
                <c:pt idx="7">
                  <c:v>X</c:v>
                </c:pt>
                <c:pt idx="8">
                  <c:v>XI</c:v>
                </c:pt>
                <c:pt idx="9">
                  <c:v>XII</c:v>
                </c:pt>
              </c:strCache>
            </c:strRef>
          </c:cat>
          <c:val>
            <c:numRef>
              <c:f>גיליון1!$B$4:$B$14</c:f>
              <c:numCache>
                <c:formatCode>_(* #,##0.00_);_(* \(#,##0.00\);_(* "-"??_);_(@_)</c:formatCode>
                <c:ptCount val="10"/>
                <c:pt idx="0">
                  <c:v>202.5</c:v>
                </c:pt>
                <c:pt idx="1">
                  <c:v>627.73333333333335</c:v>
                </c:pt>
                <c:pt idx="2">
                  <c:v>211.66666666666666</c:v>
                </c:pt>
                <c:pt idx="3">
                  <c:v>73.127272727272739</c:v>
                </c:pt>
                <c:pt idx="4">
                  <c:v>49.0625</c:v>
                </c:pt>
                <c:pt idx="5">
                  <c:v>35.582608695652176</c:v>
                </c:pt>
                <c:pt idx="6">
                  <c:v>25.108695652173907</c:v>
                </c:pt>
                <c:pt idx="7">
                  <c:v>19.45</c:v>
                </c:pt>
                <c:pt idx="8">
                  <c:v>20.149999999999999</c:v>
                </c:pt>
                <c:pt idx="9">
                  <c:v>21.45</c:v>
                </c:pt>
              </c:numCache>
            </c:numRef>
          </c:val>
          <c:smooth val="0"/>
          <c:extLst>
            <c:ext xmlns:c16="http://schemas.microsoft.com/office/drawing/2014/chart" uri="{C3380CC4-5D6E-409C-BE32-E72D297353CC}">
              <c16:uniqueId val="{00000003-588E-4CA4-9D07-A4AD0B8D6BE7}"/>
            </c:ext>
          </c:extLst>
        </c:ser>
        <c:dLbls>
          <c:dLblPos val="t"/>
          <c:showLegendKey val="0"/>
          <c:showVal val="1"/>
          <c:showCatName val="0"/>
          <c:showSerName val="0"/>
          <c:showPercent val="0"/>
          <c:showBubbleSize val="0"/>
        </c:dLbls>
        <c:smooth val="0"/>
        <c:axId val="1503635664"/>
        <c:axId val="245040784"/>
      </c:lineChart>
      <c:catAx>
        <c:axId val="1503635664"/>
        <c:scaling>
          <c:orientation val="minMax"/>
        </c:scaling>
        <c:delete val="0"/>
        <c:axPos val="b"/>
        <c:title>
          <c:tx>
            <c:rich>
              <a:bodyPr rot="0" spcFirstLastPara="1" vertOverflow="ellipsis" vert="horz" wrap="square" anchor="ctr" anchorCtr="1"/>
              <a:lstStyle/>
              <a:p>
                <a:pPr>
                  <a:defRPr sz="1000" b="1" i="0" u="none" strike="noStrike" kern="1200" baseline="0">
                    <a:solidFill>
                      <a:srgbClr val="595959"/>
                    </a:solidFill>
                    <a:latin typeface="+mn-lt"/>
                    <a:ea typeface="+mn-ea"/>
                    <a:cs typeface="+mn-cs"/>
                  </a:defRPr>
                </a:pPr>
                <a:r>
                  <a:rPr lang="en-US" b="1">
                    <a:solidFill>
                      <a:srgbClr val="595959"/>
                    </a:solidFill>
                  </a:rPr>
                  <a:t>MMI</a:t>
                </a:r>
                <a:endParaRPr lang="he-IL" b="1">
                  <a:solidFill>
                    <a:srgbClr val="595959"/>
                  </a:solidFill>
                </a:endParaRPr>
              </a:p>
            </c:rich>
          </c:tx>
          <c:overlay val="0"/>
          <c:spPr>
            <a:noFill/>
            <a:ln>
              <a:noFill/>
            </a:ln>
            <a:effectLst/>
          </c:spPr>
          <c:txPr>
            <a:bodyPr rot="0" spcFirstLastPara="1" vertOverflow="ellipsis" vert="horz" wrap="square" anchor="ctr" anchorCtr="1"/>
            <a:lstStyle/>
            <a:p>
              <a:pPr>
                <a:defRPr sz="1000" b="1" i="0" u="none" strike="noStrike" kern="1200" baseline="0">
                  <a:solidFill>
                    <a:srgbClr val="595959"/>
                  </a:solidFill>
                  <a:latin typeface="+mn-lt"/>
                  <a:ea typeface="+mn-ea"/>
                  <a:cs typeface="+mn-cs"/>
                </a:defRPr>
              </a:pPr>
              <a:endParaRPr lang="he-IL"/>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245040784"/>
        <c:crosses val="autoZero"/>
        <c:auto val="1"/>
        <c:lblAlgn val="ctr"/>
        <c:lblOffset val="100"/>
        <c:noMultiLvlLbl val="0"/>
      </c:catAx>
      <c:valAx>
        <c:axId val="245040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rgbClr val="595959"/>
                    </a:solidFill>
                    <a:latin typeface="+mn-lt"/>
                    <a:ea typeface="+mn-ea"/>
                    <a:cs typeface="+mn-cs"/>
                  </a:defRPr>
                </a:pPr>
                <a:r>
                  <a:rPr lang="en-US" b="1">
                    <a:solidFill>
                      <a:srgbClr val="595959"/>
                    </a:solidFill>
                  </a:rPr>
                  <a:t>AVG Depth</a:t>
                </a:r>
                <a:endParaRPr lang="he-IL" b="1">
                  <a:solidFill>
                    <a:srgbClr val="595959"/>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rgbClr val="595959"/>
                  </a:solidFill>
                  <a:latin typeface="+mn-lt"/>
                  <a:ea typeface="+mn-ea"/>
                  <a:cs typeface="+mn-cs"/>
                </a:defRPr>
              </a:pPr>
              <a:endParaRPr lang="he-IL"/>
            </a:p>
          </c:txPr>
        </c:title>
        <c:numFmt formatCode="_(* #,##0.00_);_(* \(#,##0.0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503635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2">
        <a:lumMod val="20000"/>
        <a:lumOff val="80000"/>
      </a:schemeClr>
    </a:solid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333a3f5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2333a3f5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28272b1d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28272b1d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668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937850" y="1077525"/>
            <a:ext cx="5268300" cy="2470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331050" y="3589175"/>
            <a:ext cx="4482300" cy="4017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atin typeface="Mulish Medium"/>
                <a:ea typeface="Mulish Medium"/>
                <a:cs typeface="Mulish Medium"/>
                <a:sym typeface="Mulish Medium"/>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pic>
        <p:nvPicPr>
          <p:cNvPr id="11" name="Google Shape;11;p2"/>
          <p:cNvPicPr preferRelativeResize="0"/>
          <p:nvPr/>
        </p:nvPicPr>
        <p:blipFill rotWithShape="1">
          <a:blip r:embed="rId2">
            <a:alphaModFix/>
          </a:blip>
          <a:srcRect l="15640" b="5517"/>
          <a:stretch/>
        </p:blipFill>
        <p:spPr>
          <a:xfrm rot="3600003" flipH="1">
            <a:off x="5936172" y="3845450"/>
            <a:ext cx="2108702" cy="3115701"/>
          </a:xfrm>
          <a:prstGeom prst="rect">
            <a:avLst/>
          </a:prstGeom>
          <a:noFill/>
          <a:ln>
            <a:noFill/>
          </a:ln>
          <a:effectLst>
            <a:outerShdw dist="19050" dir="2580000" algn="bl" rotWithShape="0">
              <a:schemeClr val="accent2"/>
            </a:outerShdw>
          </a:effectLst>
        </p:spPr>
      </p:pic>
      <p:pic>
        <p:nvPicPr>
          <p:cNvPr id="12" name="Google Shape;12;p2"/>
          <p:cNvPicPr preferRelativeResize="0"/>
          <p:nvPr/>
        </p:nvPicPr>
        <p:blipFill rotWithShape="1">
          <a:blip r:embed="rId3">
            <a:alphaModFix/>
          </a:blip>
          <a:srcRect r="56356"/>
          <a:stretch/>
        </p:blipFill>
        <p:spPr>
          <a:xfrm rot="5400000">
            <a:off x="7267870" y="-942975"/>
            <a:ext cx="933149" cy="2819100"/>
          </a:xfrm>
          <a:prstGeom prst="rect">
            <a:avLst/>
          </a:prstGeom>
          <a:noFill/>
          <a:ln>
            <a:noFill/>
          </a:ln>
          <a:effectLst>
            <a:outerShdw dist="19050" dir="2580000" algn="bl" rotWithShape="0">
              <a:schemeClr val="accent2"/>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13225" y="2496238"/>
            <a:ext cx="42123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061425" y="1292088"/>
            <a:ext cx="1515900" cy="999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7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3225" y="3466513"/>
            <a:ext cx="4212300" cy="384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1" name="Google Shape;31;p6"/>
          <p:cNvPicPr preferRelativeResize="0"/>
          <p:nvPr/>
        </p:nvPicPr>
        <p:blipFill rotWithShape="1">
          <a:blip r:embed="rId2">
            <a:alphaModFix/>
          </a:blip>
          <a:srcRect t="42954"/>
          <a:stretch/>
        </p:blipFill>
        <p:spPr>
          <a:xfrm rot="5400000">
            <a:off x="8308321" y="3692887"/>
            <a:ext cx="1785924" cy="1343275"/>
          </a:xfrm>
          <a:prstGeom prst="rect">
            <a:avLst/>
          </a:prstGeom>
          <a:noFill/>
          <a:ln>
            <a:noFill/>
          </a:ln>
          <a:effectLst>
            <a:outerShdw dist="19050" dir="2640000" algn="bl" rotWithShape="0">
              <a:schemeClr val="accent2"/>
            </a:outerShdw>
          </a:effectLst>
        </p:spPr>
      </p:pic>
      <p:pic>
        <p:nvPicPr>
          <p:cNvPr id="32" name="Google Shape;32;p6"/>
          <p:cNvPicPr preferRelativeResize="0"/>
          <p:nvPr/>
        </p:nvPicPr>
        <p:blipFill>
          <a:blip r:embed="rId3">
            <a:alphaModFix/>
          </a:blip>
          <a:stretch>
            <a:fillRect/>
          </a:stretch>
        </p:blipFill>
        <p:spPr>
          <a:xfrm>
            <a:off x="-547279" y="2834850"/>
            <a:ext cx="1692032" cy="2354703"/>
          </a:xfrm>
          <a:prstGeom prst="rect">
            <a:avLst/>
          </a:prstGeom>
          <a:noFill/>
          <a:ln>
            <a:noFill/>
          </a:ln>
          <a:effectLst>
            <a:outerShdw dist="19050" dir="2640000" algn="bl" rotWithShape="0">
              <a:schemeClr val="accent2"/>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2424600" y="1383450"/>
            <a:ext cx="4294800" cy="883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9"/>
          <p:cNvSpPr txBox="1">
            <a:spLocks noGrp="1"/>
          </p:cNvSpPr>
          <p:nvPr>
            <p:ph type="subTitle" idx="1"/>
          </p:nvPr>
        </p:nvSpPr>
        <p:spPr>
          <a:xfrm>
            <a:off x="2424600" y="2322000"/>
            <a:ext cx="4294800" cy="154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flipH="1">
            <a:off x="3268975" y="1632900"/>
            <a:ext cx="5161800" cy="134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lvl1pPr lvl="0" algn="ctr">
              <a:spcBef>
                <a:spcPts val="0"/>
              </a:spcBef>
              <a:spcAft>
                <a:spcPts val="0"/>
              </a:spcAft>
              <a:buSzPts val="9600"/>
              <a:buNone/>
              <a:defRPr sz="7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flipH="1">
            <a:off x="3268975" y="3120875"/>
            <a:ext cx="5161800" cy="389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71"/>
        <p:cNvGrpSpPr/>
        <p:nvPr/>
      </p:nvGrpSpPr>
      <p:grpSpPr>
        <a:xfrm>
          <a:off x="0" y="0"/>
          <a:ext cx="0" cy="0"/>
          <a:chOff x="0" y="0"/>
          <a:chExt cx="0" cy="0"/>
        </a:xfrm>
      </p:grpSpPr>
      <p:pic>
        <p:nvPicPr>
          <p:cNvPr id="172" name="Google Shape;172;p28"/>
          <p:cNvPicPr preferRelativeResize="0"/>
          <p:nvPr/>
        </p:nvPicPr>
        <p:blipFill>
          <a:blip r:embed="rId2">
            <a:alphaModFix/>
          </a:blip>
          <a:stretch>
            <a:fillRect/>
          </a:stretch>
        </p:blipFill>
        <p:spPr>
          <a:xfrm rot="-1102184" flipH="1">
            <a:off x="-220311" y="1598376"/>
            <a:ext cx="2013822" cy="2655175"/>
          </a:xfrm>
          <a:prstGeom prst="rect">
            <a:avLst/>
          </a:prstGeom>
          <a:noFill/>
          <a:ln>
            <a:noFill/>
          </a:ln>
          <a:effectLst>
            <a:outerShdw dist="19050" dir="2640000" algn="bl" rotWithShape="0">
              <a:schemeClr val="accent2"/>
            </a:outerShdw>
          </a:effectLst>
        </p:spPr>
      </p:pic>
      <p:pic>
        <p:nvPicPr>
          <p:cNvPr id="173" name="Google Shape;173;p28"/>
          <p:cNvPicPr preferRelativeResize="0"/>
          <p:nvPr/>
        </p:nvPicPr>
        <p:blipFill>
          <a:blip r:embed="rId3">
            <a:alphaModFix/>
          </a:blip>
          <a:stretch>
            <a:fillRect/>
          </a:stretch>
        </p:blipFill>
        <p:spPr>
          <a:xfrm rot="-3117539" flipH="1">
            <a:off x="-317141" y="3240946"/>
            <a:ext cx="2060733" cy="2717030"/>
          </a:xfrm>
          <a:prstGeom prst="rect">
            <a:avLst/>
          </a:prstGeom>
          <a:noFill/>
          <a:ln>
            <a:noFill/>
          </a:ln>
          <a:effectLst>
            <a:outerShdw dist="19050" dir="2640000" algn="bl" rotWithShape="0">
              <a:schemeClr val="accent2"/>
            </a:outerShdw>
          </a:effectLst>
        </p:spPr>
      </p:pic>
      <p:pic>
        <p:nvPicPr>
          <p:cNvPr id="174" name="Google Shape;174;p28"/>
          <p:cNvPicPr preferRelativeResize="0"/>
          <p:nvPr/>
        </p:nvPicPr>
        <p:blipFill rotWithShape="1">
          <a:blip r:embed="rId2">
            <a:alphaModFix/>
          </a:blip>
          <a:srcRect r="40234"/>
          <a:stretch/>
        </p:blipFill>
        <p:spPr>
          <a:xfrm rot="-710916">
            <a:off x="8220392" y="-145003"/>
            <a:ext cx="1183940" cy="2611934"/>
          </a:xfrm>
          <a:prstGeom prst="rect">
            <a:avLst/>
          </a:prstGeom>
          <a:noFill/>
          <a:ln>
            <a:noFill/>
          </a:ln>
          <a:effectLst>
            <a:outerShdw dist="19050" dir="2640000" algn="bl" rotWithShape="0">
              <a:schemeClr val="accent2"/>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75"/>
        <p:cNvGrpSpPr/>
        <p:nvPr/>
      </p:nvGrpSpPr>
      <p:grpSpPr>
        <a:xfrm>
          <a:off x="0" y="0"/>
          <a:ext cx="0" cy="0"/>
          <a:chOff x="0" y="0"/>
          <a:chExt cx="0" cy="0"/>
        </a:xfrm>
      </p:grpSpPr>
      <p:pic>
        <p:nvPicPr>
          <p:cNvPr id="176" name="Google Shape;176;p29"/>
          <p:cNvPicPr preferRelativeResize="0"/>
          <p:nvPr/>
        </p:nvPicPr>
        <p:blipFill>
          <a:blip r:embed="rId2">
            <a:alphaModFix/>
          </a:blip>
          <a:stretch>
            <a:fillRect/>
          </a:stretch>
        </p:blipFill>
        <p:spPr>
          <a:xfrm rot="10800000" flipH="1">
            <a:off x="6568040" y="539502"/>
            <a:ext cx="2678609" cy="3727677"/>
          </a:xfrm>
          <a:prstGeom prst="rect">
            <a:avLst/>
          </a:prstGeom>
          <a:noFill/>
          <a:ln>
            <a:noFill/>
          </a:ln>
          <a:effectLst>
            <a:outerShdw dist="19050" dir="2640000" algn="bl" rotWithShape="0">
              <a:schemeClr val="accent2"/>
            </a:outerShdw>
          </a:effectLst>
        </p:spPr>
      </p:pic>
      <p:pic>
        <p:nvPicPr>
          <p:cNvPr id="177" name="Google Shape;177;p29"/>
          <p:cNvPicPr preferRelativeResize="0"/>
          <p:nvPr/>
        </p:nvPicPr>
        <p:blipFill>
          <a:blip r:embed="rId3">
            <a:alphaModFix/>
          </a:blip>
          <a:stretch>
            <a:fillRect/>
          </a:stretch>
        </p:blipFill>
        <p:spPr>
          <a:xfrm rot="-9117855" flipH="1">
            <a:off x="4726039" y="3221587"/>
            <a:ext cx="2638773" cy="3437798"/>
          </a:xfrm>
          <a:prstGeom prst="rect">
            <a:avLst/>
          </a:prstGeom>
          <a:noFill/>
          <a:ln>
            <a:noFill/>
          </a:ln>
          <a:effectLst>
            <a:outerShdw dist="19050" dir="2640000" algn="bl" rotWithShape="0">
              <a:schemeClr val="accent2"/>
            </a:outerShdw>
          </a:effectLst>
        </p:spPr>
      </p:pic>
      <p:pic>
        <p:nvPicPr>
          <p:cNvPr id="178" name="Google Shape;178;p29"/>
          <p:cNvPicPr preferRelativeResize="0"/>
          <p:nvPr/>
        </p:nvPicPr>
        <p:blipFill>
          <a:blip r:embed="rId4">
            <a:alphaModFix/>
          </a:blip>
          <a:stretch>
            <a:fillRect/>
          </a:stretch>
        </p:blipFill>
        <p:spPr>
          <a:xfrm rot="5400000">
            <a:off x="-127125" y="-1163200"/>
            <a:ext cx="2116319" cy="2790324"/>
          </a:xfrm>
          <a:prstGeom prst="rect">
            <a:avLst/>
          </a:prstGeom>
          <a:noFill/>
          <a:ln>
            <a:noFill/>
          </a:ln>
          <a:effectLst>
            <a:outerShdw dist="19050" dir="2640000" algn="bl" rotWithShape="0">
              <a:schemeClr val="accent2"/>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ukta ExtraBold"/>
              <a:buNone/>
              <a:defRPr sz="3000">
                <a:solidFill>
                  <a:schemeClr val="dk1"/>
                </a:solidFill>
                <a:latin typeface="Mukta ExtraBold"/>
                <a:ea typeface="Mukta ExtraBold"/>
                <a:cs typeface="Mukta ExtraBold"/>
                <a:sym typeface="Mukta ExtraBold"/>
              </a:defRPr>
            </a:lvl1pPr>
            <a:lvl2pPr lvl="1" algn="ctr" rtl="0">
              <a:spcBef>
                <a:spcPts val="0"/>
              </a:spcBef>
              <a:spcAft>
                <a:spcPts val="0"/>
              </a:spcAft>
              <a:buClr>
                <a:schemeClr val="dk1"/>
              </a:buClr>
              <a:buSzPts val="3000"/>
              <a:buFont typeface="Mukta ExtraBold"/>
              <a:buNone/>
              <a:defRPr sz="3000">
                <a:solidFill>
                  <a:schemeClr val="dk1"/>
                </a:solidFill>
                <a:latin typeface="Mukta ExtraBold"/>
                <a:ea typeface="Mukta ExtraBold"/>
                <a:cs typeface="Mukta ExtraBold"/>
                <a:sym typeface="Mukta ExtraBold"/>
              </a:defRPr>
            </a:lvl2pPr>
            <a:lvl3pPr lvl="2" algn="ctr" rtl="0">
              <a:spcBef>
                <a:spcPts val="0"/>
              </a:spcBef>
              <a:spcAft>
                <a:spcPts val="0"/>
              </a:spcAft>
              <a:buClr>
                <a:schemeClr val="dk1"/>
              </a:buClr>
              <a:buSzPts val="3000"/>
              <a:buFont typeface="Mukta ExtraBold"/>
              <a:buNone/>
              <a:defRPr sz="3000">
                <a:solidFill>
                  <a:schemeClr val="dk1"/>
                </a:solidFill>
                <a:latin typeface="Mukta ExtraBold"/>
                <a:ea typeface="Mukta ExtraBold"/>
                <a:cs typeface="Mukta ExtraBold"/>
                <a:sym typeface="Mukta ExtraBold"/>
              </a:defRPr>
            </a:lvl3pPr>
            <a:lvl4pPr lvl="3" algn="ctr" rtl="0">
              <a:spcBef>
                <a:spcPts val="0"/>
              </a:spcBef>
              <a:spcAft>
                <a:spcPts val="0"/>
              </a:spcAft>
              <a:buClr>
                <a:schemeClr val="dk1"/>
              </a:buClr>
              <a:buSzPts val="3000"/>
              <a:buFont typeface="Mukta ExtraBold"/>
              <a:buNone/>
              <a:defRPr sz="3000">
                <a:solidFill>
                  <a:schemeClr val="dk1"/>
                </a:solidFill>
                <a:latin typeface="Mukta ExtraBold"/>
                <a:ea typeface="Mukta ExtraBold"/>
                <a:cs typeface="Mukta ExtraBold"/>
                <a:sym typeface="Mukta ExtraBold"/>
              </a:defRPr>
            </a:lvl4pPr>
            <a:lvl5pPr lvl="4" algn="ctr" rtl="0">
              <a:spcBef>
                <a:spcPts val="0"/>
              </a:spcBef>
              <a:spcAft>
                <a:spcPts val="0"/>
              </a:spcAft>
              <a:buClr>
                <a:schemeClr val="dk1"/>
              </a:buClr>
              <a:buSzPts val="3000"/>
              <a:buFont typeface="Mukta ExtraBold"/>
              <a:buNone/>
              <a:defRPr sz="3000">
                <a:solidFill>
                  <a:schemeClr val="dk1"/>
                </a:solidFill>
                <a:latin typeface="Mukta ExtraBold"/>
                <a:ea typeface="Mukta ExtraBold"/>
                <a:cs typeface="Mukta ExtraBold"/>
                <a:sym typeface="Mukta ExtraBold"/>
              </a:defRPr>
            </a:lvl5pPr>
            <a:lvl6pPr lvl="5" algn="ctr" rtl="0">
              <a:spcBef>
                <a:spcPts val="0"/>
              </a:spcBef>
              <a:spcAft>
                <a:spcPts val="0"/>
              </a:spcAft>
              <a:buClr>
                <a:schemeClr val="dk1"/>
              </a:buClr>
              <a:buSzPts val="3000"/>
              <a:buFont typeface="Mukta ExtraBold"/>
              <a:buNone/>
              <a:defRPr sz="3000">
                <a:solidFill>
                  <a:schemeClr val="dk1"/>
                </a:solidFill>
                <a:latin typeface="Mukta ExtraBold"/>
                <a:ea typeface="Mukta ExtraBold"/>
                <a:cs typeface="Mukta ExtraBold"/>
                <a:sym typeface="Mukta ExtraBold"/>
              </a:defRPr>
            </a:lvl6pPr>
            <a:lvl7pPr lvl="6" algn="ctr" rtl="0">
              <a:spcBef>
                <a:spcPts val="0"/>
              </a:spcBef>
              <a:spcAft>
                <a:spcPts val="0"/>
              </a:spcAft>
              <a:buClr>
                <a:schemeClr val="dk1"/>
              </a:buClr>
              <a:buSzPts val="3000"/>
              <a:buFont typeface="Mukta ExtraBold"/>
              <a:buNone/>
              <a:defRPr sz="3000">
                <a:solidFill>
                  <a:schemeClr val="dk1"/>
                </a:solidFill>
                <a:latin typeface="Mukta ExtraBold"/>
                <a:ea typeface="Mukta ExtraBold"/>
                <a:cs typeface="Mukta ExtraBold"/>
                <a:sym typeface="Mukta ExtraBold"/>
              </a:defRPr>
            </a:lvl7pPr>
            <a:lvl8pPr lvl="7" algn="ctr" rtl="0">
              <a:spcBef>
                <a:spcPts val="0"/>
              </a:spcBef>
              <a:spcAft>
                <a:spcPts val="0"/>
              </a:spcAft>
              <a:buClr>
                <a:schemeClr val="dk1"/>
              </a:buClr>
              <a:buSzPts val="3000"/>
              <a:buFont typeface="Mukta ExtraBold"/>
              <a:buNone/>
              <a:defRPr sz="3000">
                <a:solidFill>
                  <a:schemeClr val="dk1"/>
                </a:solidFill>
                <a:latin typeface="Mukta ExtraBold"/>
                <a:ea typeface="Mukta ExtraBold"/>
                <a:cs typeface="Mukta ExtraBold"/>
                <a:sym typeface="Mukta ExtraBold"/>
              </a:defRPr>
            </a:lvl8pPr>
            <a:lvl9pPr lvl="8" algn="ctr" rtl="0">
              <a:spcBef>
                <a:spcPts val="0"/>
              </a:spcBef>
              <a:spcAft>
                <a:spcPts val="0"/>
              </a:spcAft>
              <a:buClr>
                <a:schemeClr val="dk1"/>
              </a:buClr>
              <a:buSzPts val="3000"/>
              <a:buFont typeface="Mukta ExtraBold"/>
              <a:buNone/>
              <a:defRPr sz="3000">
                <a:solidFill>
                  <a:schemeClr val="dk1"/>
                </a:solidFill>
                <a:latin typeface="Mukta ExtraBold"/>
                <a:ea typeface="Mukta ExtraBold"/>
                <a:cs typeface="Mukta ExtraBold"/>
                <a:sym typeface="Mukta ExtraBold"/>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7" r:id="rId5"/>
    <p:sldLayoutId id="2147483658" r:id="rId6"/>
    <p:sldLayoutId id="2147483674"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ctrTitle"/>
          </p:nvPr>
        </p:nvSpPr>
        <p:spPr>
          <a:xfrm>
            <a:off x="1614979" y="782500"/>
            <a:ext cx="5268300" cy="247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Largest Earthquakes </a:t>
            </a:r>
            <a:r>
              <a:rPr lang="en" dirty="0">
                <a:solidFill>
                  <a:schemeClr val="bg2">
                    <a:lumMod val="75000"/>
                  </a:schemeClr>
                </a:solidFill>
              </a:rPr>
              <a:t>1937-2023</a:t>
            </a:r>
            <a:endParaRPr dirty="0">
              <a:solidFill>
                <a:schemeClr val="bg2">
                  <a:lumMod val="75000"/>
                </a:schemeClr>
              </a:solidFill>
            </a:endParaRPr>
          </a:p>
        </p:txBody>
      </p:sp>
      <p:sp>
        <p:nvSpPr>
          <p:cNvPr id="190" name="Google Shape;190;p33"/>
          <p:cNvSpPr txBox="1">
            <a:spLocks noGrp="1"/>
          </p:cNvSpPr>
          <p:nvPr>
            <p:ph type="subTitle" idx="1"/>
          </p:nvPr>
        </p:nvSpPr>
        <p:spPr>
          <a:xfrm>
            <a:off x="2007979" y="3225277"/>
            <a:ext cx="4482300" cy="401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Netta Gemer</a:t>
            </a:r>
            <a:endParaRPr dirty="0">
              <a:solidFill>
                <a:schemeClr val="tx1"/>
              </a:solidFill>
            </a:endParaRPr>
          </a:p>
        </p:txBody>
      </p:sp>
      <p:pic>
        <p:nvPicPr>
          <p:cNvPr id="191" name="Google Shape;191;p33"/>
          <p:cNvPicPr preferRelativeResize="0"/>
          <p:nvPr/>
        </p:nvPicPr>
        <p:blipFill>
          <a:blip r:embed="rId3">
            <a:alphaModFix/>
          </a:blip>
          <a:stretch>
            <a:fillRect/>
          </a:stretch>
        </p:blipFill>
        <p:spPr>
          <a:xfrm rot="9000006">
            <a:off x="7828285" y="1174392"/>
            <a:ext cx="2856881" cy="3769089"/>
          </a:xfrm>
          <a:prstGeom prst="rect">
            <a:avLst/>
          </a:prstGeom>
          <a:noFill/>
          <a:ln>
            <a:noFill/>
          </a:ln>
          <a:effectLst>
            <a:outerShdw dist="19050" dir="2400000" algn="bl" rotWithShape="0">
              <a:schemeClr val="accent2"/>
            </a:outerShdw>
          </a:effectLst>
        </p:spPr>
      </p:pic>
      <p:pic>
        <p:nvPicPr>
          <p:cNvPr id="192" name="Google Shape;192;p33"/>
          <p:cNvPicPr preferRelativeResize="0"/>
          <p:nvPr/>
        </p:nvPicPr>
        <p:blipFill>
          <a:blip r:embed="rId4">
            <a:alphaModFix/>
          </a:blip>
          <a:stretch>
            <a:fillRect/>
          </a:stretch>
        </p:blipFill>
        <p:spPr>
          <a:xfrm rot="10800000">
            <a:off x="-496712" y="-114302"/>
            <a:ext cx="2419874" cy="3367602"/>
          </a:xfrm>
          <a:prstGeom prst="rect">
            <a:avLst/>
          </a:prstGeom>
          <a:noFill/>
          <a:ln>
            <a:noFill/>
          </a:ln>
          <a:effectLst>
            <a:outerShdw dist="19050" dir="2400000" algn="bl" rotWithShape="0">
              <a:schemeClr val="accent2"/>
            </a:outerShdw>
          </a:effectLst>
        </p:spPr>
      </p:pic>
      <p:pic>
        <p:nvPicPr>
          <p:cNvPr id="193" name="Google Shape;193;p33"/>
          <p:cNvPicPr preferRelativeResize="0"/>
          <p:nvPr/>
        </p:nvPicPr>
        <p:blipFill>
          <a:blip r:embed="rId5">
            <a:alphaModFix/>
          </a:blip>
          <a:stretch>
            <a:fillRect/>
          </a:stretch>
        </p:blipFill>
        <p:spPr>
          <a:xfrm rot="8915972" flipH="1">
            <a:off x="82926" y="3230452"/>
            <a:ext cx="1839349" cy="3324798"/>
          </a:xfrm>
          <a:prstGeom prst="rect">
            <a:avLst/>
          </a:prstGeom>
          <a:noFill/>
          <a:ln>
            <a:noFill/>
          </a:ln>
          <a:effectLst>
            <a:outerShdw dist="19050" dir="2580000" algn="bl" rotWithShape="0">
              <a:schemeClr val="accent2"/>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2123421" y="182204"/>
            <a:ext cx="4294800" cy="12787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About Dataset</a:t>
            </a:r>
            <a:br>
              <a:rPr lang="en-US" dirty="0"/>
            </a:br>
            <a:endParaRPr lang="en-US" dirty="0"/>
          </a:p>
        </p:txBody>
      </p:sp>
      <p:pic>
        <p:nvPicPr>
          <p:cNvPr id="233" name="Google Shape;233;p36"/>
          <p:cNvPicPr preferRelativeResize="0"/>
          <p:nvPr/>
        </p:nvPicPr>
        <p:blipFill rotWithShape="1">
          <a:blip r:embed="rId3">
            <a:alphaModFix/>
          </a:blip>
          <a:srcRect l="15640" b="5517"/>
          <a:stretch/>
        </p:blipFill>
        <p:spPr>
          <a:xfrm rot="10301292" flipH="1">
            <a:off x="-626602" y="1386278"/>
            <a:ext cx="2108699" cy="3115699"/>
          </a:xfrm>
          <a:prstGeom prst="rect">
            <a:avLst/>
          </a:prstGeom>
          <a:noFill/>
          <a:ln>
            <a:noFill/>
          </a:ln>
          <a:effectLst>
            <a:outerShdw dist="19050" dir="2580000" algn="bl" rotWithShape="0">
              <a:schemeClr val="accent2"/>
            </a:outerShdw>
          </a:effectLst>
        </p:spPr>
      </p:pic>
      <p:pic>
        <p:nvPicPr>
          <p:cNvPr id="234" name="Google Shape;234;p36"/>
          <p:cNvPicPr preferRelativeResize="0"/>
          <p:nvPr/>
        </p:nvPicPr>
        <p:blipFill rotWithShape="1">
          <a:blip r:embed="rId4">
            <a:alphaModFix/>
          </a:blip>
          <a:srcRect t="10233"/>
          <a:stretch/>
        </p:blipFill>
        <p:spPr>
          <a:xfrm rot="-2254367">
            <a:off x="7500150" y="-437170"/>
            <a:ext cx="2362383" cy="2951068"/>
          </a:xfrm>
          <a:prstGeom prst="rect">
            <a:avLst/>
          </a:prstGeom>
          <a:noFill/>
          <a:ln>
            <a:noFill/>
          </a:ln>
          <a:effectLst>
            <a:outerShdw dist="19050" dir="2640000" algn="bl" rotWithShape="0">
              <a:schemeClr val="accent2"/>
            </a:outerShdw>
          </a:effectLst>
        </p:spPr>
      </p:pic>
      <p:pic>
        <p:nvPicPr>
          <p:cNvPr id="235" name="Google Shape;235;p36"/>
          <p:cNvPicPr preferRelativeResize="0"/>
          <p:nvPr/>
        </p:nvPicPr>
        <p:blipFill>
          <a:blip r:embed="rId5">
            <a:alphaModFix/>
          </a:blip>
          <a:stretch>
            <a:fillRect/>
          </a:stretch>
        </p:blipFill>
        <p:spPr>
          <a:xfrm rot="751286">
            <a:off x="7799354" y="3607107"/>
            <a:ext cx="1519117" cy="2002935"/>
          </a:xfrm>
          <a:prstGeom prst="rect">
            <a:avLst/>
          </a:prstGeom>
          <a:noFill/>
          <a:ln>
            <a:noFill/>
          </a:ln>
          <a:effectLst>
            <a:outerShdw dist="19050" dir="2640000" algn="bl" rotWithShape="0">
              <a:schemeClr val="accent2"/>
            </a:outerShdw>
          </a:effectLst>
        </p:spPr>
      </p:pic>
      <p:sp>
        <p:nvSpPr>
          <p:cNvPr id="2" name="תיבת טקסט 1">
            <a:extLst>
              <a:ext uri="{FF2B5EF4-FFF2-40B4-BE49-F238E27FC236}">
                <a16:creationId xmlns:a16="http://schemas.microsoft.com/office/drawing/2014/main" id="{5A50184E-18EF-9AE3-CA96-DDA4FA1E1C37}"/>
              </a:ext>
            </a:extLst>
          </p:cNvPr>
          <p:cNvSpPr txBox="1"/>
          <p:nvPr/>
        </p:nvSpPr>
        <p:spPr>
          <a:xfrm>
            <a:off x="357510" y="770021"/>
            <a:ext cx="8353353" cy="3280193"/>
          </a:xfrm>
          <a:prstGeom prst="rect">
            <a:avLst/>
          </a:prstGeom>
          <a:solidFill>
            <a:srgbClr val="DDC8B1"/>
          </a:solidFill>
        </p:spPr>
        <p:txBody>
          <a:bodyPr wrap="square" rtlCol="1">
            <a:spAutoFit/>
          </a:bodyPr>
          <a:lstStyle/>
          <a:p>
            <a:pPr>
              <a:lnSpc>
                <a:spcPct val="150000"/>
              </a:lnSpc>
            </a:pPr>
            <a:r>
              <a:rPr lang="en-US" dirty="0">
                <a:latin typeface="Bahnschrift Light" panose="020B0502040204020203" pitchFamily="34" charset="0"/>
              </a:rPr>
              <a:t>The data present the earthquake with the largest magnitude from year 1937 up to today.</a:t>
            </a:r>
          </a:p>
          <a:p>
            <a:pPr>
              <a:lnSpc>
                <a:spcPct val="150000"/>
              </a:lnSpc>
            </a:pPr>
            <a:r>
              <a:rPr lang="en-US" dirty="0">
                <a:latin typeface="Bahnschrift Light" panose="020B0502040204020203" pitchFamily="34" charset="0"/>
              </a:rPr>
              <a:t>The concepts relevant to the analysis I did are:</a:t>
            </a:r>
          </a:p>
          <a:p>
            <a:pPr marL="285750" indent="-285750">
              <a:lnSpc>
                <a:spcPct val="150000"/>
              </a:lnSpc>
              <a:buFont typeface="Arial" panose="020B0604020202020204" pitchFamily="34" charset="0"/>
              <a:buChar char="•"/>
            </a:pPr>
            <a:r>
              <a:rPr lang="en-US" b="1" dirty="0">
                <a:latin typeface="Bahnschrift Light" panose="020B0502040204020203" pitchFamily="34" charset="0"/>
              </a:rPr>
              <a:t>Magnitude-</a:t>
            </a:r>
            <a:r>
              <a:rPr lang="en-US" dirty="0">
                <a:latin typeface="Bahnschrift Light" panose="020B0502040204020203" pitchFamily="34" charset="0"/>
              </a:rPr>
              <a:t> Magnitude is the size of the earthquake. An earthquake has a single magnitude.</a:t>
            </a:r>
          </a:p>
          <a:p>
            <a:pPr marL="285750" indent="-285750">
              <a:lnSpc>
                <a:spcPct val="150000"/>
              </a:lnSpc>
              <a:buFont typeface="Arial" panose="020B0604020202020204" pitchFamily="34" charset="0"/>
              <a:buChar char="•"/>
            </a:pPr>
            <a:r>
              <a:rPr lang="en-US" b="1" dirty="0">
                <a:latin typeface="Bahnschrift Light" panose="020B0502040204020203" pitchFamily="34" charset="0"/>
              </a:rPr>
              <a:t>Depth-</a:t>
            </a:r>
            <a:r>
              <a:rPr lang="en-US" dirty="0">
                <a:latin typeface="Bahnschrift Light" panose="020B0502040204020203" pitchFamily="34" charset="0"/>
              </a:rPr>
              <a:t> the depth of focus or focal depth is the depth at which an earthquake occurs. </a:t>
            </a:r>
          </a:p>
          <a:p>
            <a:pPr marL="285750" indent="-285750">
              <a:lnSpc>
                <a:spcPct val="150000"/>
              </a:lnSpc>
              <a:buFont typeface="Arial" panose="020B0604020202020204" pitchFamily="34" charset="0"/>
              <a:buChar char="•"/>
            </a:pPr>
            <a:r>
              <a:rPr lang="en-US" b="1" dirty="0">
                <a:latin typeface="Bahnschrift Light" panose="020B0502040204020203" pitchFamily="34" charset="0"/>
              </a:rPr>
              <a:t>Location-</a:t>
            </a:r>
            <a:r>
              <a:rPr lang="en-US" dirty="0">
                <a:latin typeface="Bahnschrift Light" panose="020B0502040204020203" pitchFamily="34" charset="0"/>
              </a:rPr>
              <a:t> I separated the column to country and place</a:t>
            </a:r>
          </a:p>
          <a:p>
            <a:pPr marL="285750" indent="-285750">
              <a:lnSpc>
                <a:spcPct val="150000"/>
              </a:lnSpc>
              <a:buFont typeface="Arial" panose="020B0604020202020204" pitchFamily="34" charset="0"/>
              <a:buChar char="•"/>
            </a:pPr>
            <a:r>
              <a:rPr lang="en-US" b="1" dirty="0">
                <a:latin typeface="Bahnschrift Light" panose="020B0502040204020203" pitchFamily="34" charset="0"/>
              </a:rPr>
              <a:t>MMI</a:t>
            </a:r>
            <a:r>
              <a:rPr lang="en-US" dirty="0">
                <a:latin typeface="Bahnschrift Light" panose="020B0502040204020203" pitchFamily="34" charset="0"/>
              </a:rPr>
              <a:t>-The effect of an earthquake on the Earth's surface is called the intensity. This scale, composed of increasing levels of intensity that range from imperceptible shaking to catastrophic destruction, is designated by Roman numerals. It does not have a mathematical basis. instead it is an arbitrary ranking based on observed effects.</a:t>
            </a:r>
          </a:p>
          <a:p>
            <a:pPr>
              <a:lnSpc>
                <a:spcPct val="150000"/>
              </a:lnSpc>
            </a:pPr>
            <a:endParaRPr lang="en-US" dirty="0">
              <a:latin typeface="Bahnschrift Ligh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203" name="Google Shape;203;p34"/>
          <p:cNvPicPr preferRelativeResize="0"/>
          <p:nvPr/>
        </p:nvPicPr>
        <p:blipFill>
          <a:blip r:embed="rId3">
            <a:alphaModFix/>
          </a:blip>
          <a:stretch>
            <a:fillRect/>
          </a:stretch>
        </p:blipFill>
        <p:spPr>
          <a:xfrm rot="751286">
            <a:off x="-599321" y="390232"/>
            <a:ext cx="1519117" cy="2002935"/>
          </a:xfrm>
          <a:prstGeom prst="rect">
            <a:avLst/>
          </a:prstGeom>
          <a:noFill/>
          <a:ln>
            <a:noFill/>
          </a:ln>
          <a:effectLst>
            <a:outerShdw dist="19050" dir="2640000" algn="bl" rotWithShape="0">
              <a:schemeClr val="accent2"/>
            </a:outerShdw>
          </a:effectLst>
        </p:spPr>
      </p:pic>
      <p:sp>
        <p:nvSpPr>
          <p:cNvPr id="4" name="Google Shape;231;p36">
            <a:extLst>
              <a:ext uri="{FF2B5EF4-FFF2-40B4-BE49-F238E27FC236}">
                <a16:creationId xmlns:a16="http://schemas.microsoft.com/office/drawing/2014/main" id="{46A41AC2-22F7-569E-B7D5-48973A6DCD41}"/>
              </a:ext>
            </a:extLst>
          </p:cNvPr>
          <p:cNvSpPr txBox="1">
            <a:spLocks noGrp="1"/>
          </p:cNvSpPr>
          <p:nvPr>
            <p:ph type="title"/>
          </p:nvPr>
        </p:nvSpPr>
        <p:spPr>
          <a:xfrm>
            <a:off x="2134523" y="-264732"/>
            <a:ext cx="4294800" cy="10725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The Analysis</a:t>
            </a:r>
          </a:p>
        </p:txBody>
      </p:sp>
      <p:pic>
        <p:nvPicPr>
          <p:cNvPr id="2" name="תמונה 1">
            <a:extLst>
              <a:ext uri="{FF2B5EF4-FFF2-40B4-BE49-F238E27FC236}">
                <a16:creationId xmlns:a16="http://schemas.microsoft.com/office/drawing/2014/main" id="{53036EEF-ED81-693F-5463-1AB71945551D}"/>
              </a:ext>
            </a:extLst>
          </p:cNvPr>
          <p:cNvPicPr>
            <a:picLocks noChangeAspect="1"/>
          </p:cNvPicPr>
          <p:nvPr/>
        </p:nvPicPr>
        <p:blipFill>
          <a:blip r:embed="rId4"/>
          <a:stretch>
            <a:fillRect/>
          </a:stretch>
        </p:blipFill>
        <p:spPr>
          <a:xfrm>
            <a:off x="8187838" y="673717"/>
            <a:ext cx="844740" cy="4149743"/>
          </a:xfrm>
          <a:prstGeom prst="rect">
            <a:avLst/>
          </a:prstGeom>
        </p:spPr>
      </p:pic>
      <p:sp>
        <p:nvSpPr>
          <p:cNvPr id="3" name="תיבת טקסט 2">
            <a:extLst>
              <a:ext uri="{FF2B5EF4-FFF2-40B4-BE49-F238E27FC236}">
                <a16:creationId xmlns:a16="http://schemas.microsoft.com/office/drawing/2014/main" id="{5265BF14-6D22-2121-801C-7A80CABB6E53}"/>
              </a:ext>
            </a:extLst>
          </p:cNvPr>
          <p:cNvSpPr txBox="1"/>
          <p:nvPr/>
        </p:nvSpPr>
        <p:spPr>
          <a:xfrm>
            <a:off x="376008" y="732344"/>
            <a:ext cx="7811830" cy="3603359"/>
          </a:xfrm>
          <a:prstGeom prst="rect">
            <a:avLst/>
          </a:prstGeom>
          <a:solidFill>
            <a:srgbClr val="DDC8B1"/>
          </a:solidFill>
        </p:spPr>
        <p:txBody>
          <a:bodyPr wrap="square" rtlCol="1">
            <a:spAutoFit/>
          </a:bodyPr>
          <a:lstStyle/>
          <a:p>
            <a:pPr>
              <a:lnSpc>
                <a:spcPct val="150000"/>
              </a:lnSpc>
            </a:pPr>
            <a:r>
              <a:rPr lang="en-US" b="1" dirty="0">
                <a:latin typeface="Bahnschrift Light" panose="020B0502040204020203" pitchFamily="34" charset="0"/>
              </a:rPr>
              <a:t>Frequency of Largest Earthquakes:</a:t>
            </a:r>
          </a:p>
          <a:p>
            <a:pPr>
              <a:lnSpc>
                <a:spcPct val="150000"/>
              </a:lnSpc>
            </a:pPr>
            <a:r>
              <a:rPr lang="en-US" dirty="0">
                <a:latin typeface="Bahnschrift Light" panose="020B0502040204020203" pitchFamily="34" charset="0"/>
              </a:rPr>
              <a:t>Peru and Japan emerge as the most seismically active countries, each experiencing 8 of the largest earthquakes from 1937 to 2023. This concentration of seismic events aligns with known seismic zones in South America and Asia.</a:t>
            </a:r>
            <a:br>
              <a:rPr lang="en-US" dirty="0">
                <a:latin typeface="Bahnschrift Light" panose="020B0502040204020203" pitchFamily="34" charset="0"/>
              </a:rPr>
            </a:br>
            <a:endParaRPr lang="en-US" b="1" dirty="0">
              <a:latin typeface="Bahnschrift Light" panose="020B0502040204020203" pitchFamily="34" charset="0"/>
            </a:endParaRPr>
          </a:p>
          <a:p>
            <a:pPr>
              <a:lnSpc>
                <a:spcPct val="150000"/>
              </a:lnSpc>
            </a:pPr>
            <a:r>
              <a:rPr lang="en-US" b="1" dirty="0">
                <a:latin typeface="Bahnschrift Light" panose="020B0502040204020203" pitchFamily="34" charset="0"/>
              </a:rPr>
              <a:t>Depth and MMI Relationship:</a:t>
            </a:r>
          </a:p>
          <a:p>
            <a:pPr>
              <a:lnSpc>
                <a:spcPct val="150000"/>
              </a:lnSpc>
            </a:pPr>
            <a:r>
              <a:rPr lang="en-US" dirty="0">
                <a:latin typeface="Bahnschrift Light" panose="020B0502040204020203" pitchFamily="34" charset="0"/>
              </a:rPr>
              <a:t>The second graph indicates a clear relationship between earthquake depth and MMI. As the depth of earthquakes decreases, the MMI tends to increase. This observation suggests that shallower earthquakes may have a more pronounced impact in terms of ground shaking and potential damage.</a:t>
            </a:r>
          </a:p>
          <a:p>
            <a:pPr>
              <a:lnSpc>
                <a:spcPct val="150000"/>
              </a:lnSpc>
            </a:pPr>
            <a:endParaRPr lang="en-US" dirty="0">
              <a:latin typeface="Bahnschrift Ligh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3" name="Google Shape;243;p37"/>
          <p:cNvPicPr preferRelativeResize="0"/>
          <p:nvPr/>
        </p:nvPicPr>
        <p:blipFill>
          <a:blip r:embed="rId3">
            <a:alphaModFix/>
          </a:blip>
          <a:stretch>
            <a:fillRect/>
          </a:stretch>
        </p:blipFill>
        <p:spPr>
          <a:xfrm rot="-1147729" flipH="1">
            <a:off x="5595330" y="160404"/>
            <a:ext cx="3731093" cy="4860875"/>
          </a:xfrm>
          <a:prstGeom prst="rect">
            <a:avLst/>
          </a:prstGeom>
          <a:noFill/>
          <a:ln>
            <a:noFill/>
          </a:ln>
          <a:effectLst>
            <a:outerShdw dist="19050" dir="2580000" algn="bl" rotWithShape="0">
              <a:schemeClr val="accent2"/>
            </a:outerShdw>
          </a:effectLst>
        </p:spPr>
      </p:pic>
      <p:sp>
        <p:nvSpPr>
          <p:cNvPr id="240" name="Google Shape;240;p37"/>
          <p:cNvSpPr txBox="1">
            <a:spLocks noGrp="1"/>
          </p:cNvSpPr>
          <p:nvPr>
            <p:ph type="title"/>
          </p:nvPr>
        </p:nvSpPr>
        <p:spPr>
          <a:xfrm>
            <a:off x="138129" y="-80682"/>
            <a:ext cx="8672946"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Amount Of Largest Earthquake Per Country</a:t>
            </a:r>
          </a:p>
        </p:txBody>
      </p:sp>
      <p:sp>
        <p:nvSpPr>
          <p:cNvPr id="2" name="תיבת טקסט 1">
            <a:extLst>
              <a:ext uri="{FF2B5EF4-FFF2-40B4-BE49-F238E27FC236}">
                <a16:creationId xmlns:a16="http://schemas.microsoft.com/office/drawing/2014/main" id="{2CBD3955-2755-2A0F-5335-DC9E826CD4DB}"/>
              </a:ext>
            </a:extLst>
          </p:cNvPr>
          <p:cNvSpPr txBox="1"/>
          <p:nvPr/>
        </p:nvSpPr>
        <p:spPr>
          <a:xfrm>
            <a:off x="384324" y="667951"/>
            <a:ext cx="8375352" cy="1200329"/>
          </a:xfrm>
          <a:prstGeom prst="rect">
            <a:avLst/>
          </a:prstGeom>
          <a:solidFill>
            <a:srgbClr val="DDC8B1"/>
          </a:solidFill>
        </p:spPr>
        <p:txBody>
          <a:bodyPr wrap="square" rtlCol="1">
            <a:spAutoFit/>
          </a:bodyPr>
          <a:lstStyle/>
          <a:p>
            <a:pPr marL="171450" indent="-171450">
              <a:buFont typeface="Wingdings" panose="05000000000000000000" pitchFamily="2" charset="2"/>
              <a:buChar char="§"/>
            </a:pPr>
            <a:r>
              <a:rPr lang="en-US" sz="1200" dirty="0">
                <a:latin typeface="Bahnschrift Light" panose="020B0502040204020203" pitchFamily="34" charset="0"/>
              </a:rPr>
              <a:t>Peru and Japan stand out as having the highest frequency of earthquakes, each experiencing 8 earthquakes during the given period. This suggests that these countries are particularly seismically active.</a:t>
            </a:r>
            <a:br>
              <a:rPr lang="en-US" sz="1200" dirty="0">
                <a:latin typeface="Bahnschrift Light" panose="020B0502040204020203" pitchFamily="34" charset="0"/>
              </a:rPr>
            </a:br>
            <a:endParaRPr lang="en-US" sz="1200" dirty="0">
              <a:latin typeface="Bahnschrift Light" panose="020B0502040204020203" pitchFamily="34" charset="0"/>
            </a:endParaRPr>
          </a:p>
          <a:p>
            <a:pPr marL="171450" indent="-171450">
              <a:buFont typeface="Wingdings" panose="05000000000000000000" pitchFamily="2" charset="2"/>
              <a:buChar char="§"/>
            </a:pPr>
            <a:r>
              <a:rPr lang="en-US" sz="1200" dirty="0">
                <a:latin typeface="Bahnschrift Light" panose="020B0502040204020203" pitchFamily="34" charset="0"/>
              </a:rPr>
              <a:t>The data shows a concentration of earthquake occurrences in specific regions, such as South America (Peru, Chile), Asia (Japan, Indonesia, Philippines), and the Pacific (Papua New Guinea, Solomon Islands, Samoa). This aligns with known seismic zones around the world.</a:t>
            </a:r>
          </a:p>
        </p:txBody>
      </p:sp>
      <p:graphicFrame>
        <p:nvGraphicFramePr>
          <p:cNvPr id="6" name="תרשים 5">
            <a:extLst>
              <a:ext uri="{FF2B5EF4-FFF2-40B4-BE49-F238E27FC236}">
                <a16:creationId xmlns:a16="http://schemas.microsoft.com/office/drawing/2014/main" id="{7EE81E5B-3AF6-960B-B56B-729FE2740E2D}"/>
              </a:ext>
            </a:extLst>
          </p:cNvPr>
          <p:cNvGraphicFramePr>
            <a:graphicFrameLocks/>
          </p:cNvGraphicFramePr>
          <p:nvPr>
            <p:extLst>
              <p:ext uri="{D42A27DB-BD31-4B8C-83A1-F6EECF244321}">
                <p14:modId xmlns:p14="http://schemas.microsoft.com/office/powerpoint/2010/main" val="4053635332"/>
              </p:ext>
            </p:extLst>
          </p:nvPr>
        </p:nvGraphicFramePr>
        <p:xfrm>
          <a:off x="384324" y="1868280"/>
          <a:ext cx="8180556" cy="318872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3" name="Google Shape;243;p37"/>
          <p:cNvPicPr preferRelativeResize="0"/>
          <p:nvPr/>
        </p:nvPicPr>
        <p:blipFill>
          <a:blip r:embed="rId3">
            <a:alphaModFix/>
          </a:blip>
          <a:stretch>
            <a:fillRect/>
          </a:stretch>
        </p:blipFill>
        <p:spPr>
          <a:xfrm rot="-1147729" flipH="1">
            <a:off x="5595330" y="160404"/>
            <a:ext cx="3731093" cy="4860875"/>
          </a:xfrm>
          <a:prstGeom prst="rect">
            <a:avLst/>
          </a:prstGeom>
          <a:noFill/>
          <a:ln>
            <a:noFill/>
          </a:ln>
          <a:effectLst>
            <a:outerShdw dist="19050" dir="2580000" algn="bl" rotWithShape="0">
              <a:schemeClr val="accent2"/>
            </a:outerShdw>
          </a:effectLst>
        </p:spPr>
      </p:pic>
      <p:sp>
        <p:nvSpPr>
          <p:cNvPr id="2" name="תיבת טקסט 1">
            <a:extLst>
              <a:ext uri="{FF2B5EF4-FFF2-40B4-BE49-F238E27FC236}">
                <a16:creationId xmlns:a16="http://schemas.microsoft.com/office/drawing/2014/main" id="{2CBD3955-2755-2A0F-5335-DC9E826CD4DB}"/>
              </a:ext>
            </a:extLst>
          </p:cNvPr>
          <p:cNvSpPr txBox="1"/>
          <p:nvPr/>
        </p:nvSpPr>
        <p:spPr>
          <a:xfrm>
            <a:off x="209550" y="694509"/>
            <a:ext cx="8724900" cy="1569660"/>
          </a:xfrm>
          <a:prstGeom prst="rect">
            <a:avLst/>
          </a:prstGeom>
          <a:solidFill>
            <a:srgbClr val="DDC8B1"/>
          </a:solidFill>
        </p:spPr>
        <p:txBody>
          <a:bodyPr wrap="square" rtlCol="1">
            <a:spAutoFit/>
          </a:bodyPr>
          <a:lstStyle/>
          <a:p>
            <a:pPr marL="285750" indent="-285750">
              <a:buFont typeface="Wingdings" panose="05000000000000000000" pitchFamily="2" charset="2"/>
              <a:buChar char="§"/>
            </a:pPr>
            <a:r>
              <a:rPr lang="en-US" sz="1200" dirty="0">
                <a:latin typeface="Bahnschrift Light" panose="020B0502040204020203" pitchFamily="34" charset="0"/>
              </a:rPr>
              <a:t>There seems to be an inverse relationship between MMI and earthquake depth. As MMI increases (from I to XII), the depth generally decreases. This suggests that shallower earthquakes are associated with higher intensities, reaching up to the highest MMI levels.</a:t>
            </a:r>
            <a:br>
              <a:rPr lang="en-US" sz="1200" dirty="0">
                <a:latin typeface="Bahnschrift Light" panose="020B0502040204020203" pitchFamily="34" charset="0"/>
              </a:rPr>
            </a:br>
            <a:endParaRPr lang="en-US" sz="1200" dirty="0">
              <a:latin typeface="Bahnschrift Light" panose="020B0502040204020203" pitchFamily="34" charset="0"/>
            </a:endParaRPr>
          </a:p>
          <a:p>
            <a:pPr marL="285750" indent="-285750">
              <a:buFont typeface="Wingdings" panose="05000000000000000000" pitchFamily="2" charset="2"/>
              <a:buChar char="§"/>
            </a:pPr>
            <a:r>
              <a:rPr lang="en-US" sz="1200" dirty="0">
                <a:latin typeface="Bahnschrift Light" panose="020B0502040204020203" pitchFamily="34" charset="0"/>
              </a:rPr>
              <a:t>Earthquakes with lower MMI levels (I to V) seem to have a wider range of depths, while the depth values for higher MMI levels (VI to XII) are relatively clustered. This could imply that shallow earthquakes are more consistent in producing higher intensities.</a:t>
            </a:r>
          </a:p>
          <a:p>
            <a:pPr marL="285750" indent="-285750">
              <a:buFont typeface="Wingdings" panose="05000000000000000000" pitchFamily="2" charset="2"/>
              <a:buChar char="§"/>
            </a:pPr>
            <a:endParaRPr lang="en-US" sz="1200" dirty="0">
              <a:latin typeface="Bahnschrift Light" panose="020B0502040204020203" pitchFamily="34" charset="0"/>
            </a:endParaRPr>
          </a:p>
        </p:txBody>
      </p:sp>
      <p:sp>
        <p:nvSpPr>
          <p:cNvPr id="240" name="Google Shape;240;p37"/>
          <p:cNvSpPr txBox="1">
            <a:spLocks noGrp="1"/>
          </p:cNvSpPr>
          <p:nvPr>
            <p:ph type="title"/>
          </p:nvPr>
        </p:nvSpPr>
        <p:spPr>
          <a:xfrm>
            <a:off x="-117400" y="18840"/>
            <a:ext cx="9119724"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Connection Between Depth and MMI</a:t>
            </a:r>
          </a:p>
        </p:txBody>
      </p:sp>
      <p:graphicFrame>
        <p:nvGraphicFramePr>
          <p:cNvPr id="4" name="תרשים 3">
            <a:extLst>
              <a:ext uri="{FF2B5EF4-FFF2-40B4-BE49-F238E27FC236}">
                <a16:creationId xmlns:a16="http://schemas.microsoft.com/office/drawing/2014/main" id="{98C3B95B-68E0-49DD-EAC7-8A848760B1AA}"/>
              </a:ext>
            </a:extLst>
          </p:cNvPr>
          <p:cNvGraphicFramePr>
            <a:graphicFrameLocks/>
          </p:cNvGraphicFramePr>
          <p:nvPr>
            <p:extLst>
              <p:ext uri="{D42A27DB-BD31-4B8C-83A1-F6EECF244321}">
                <p14:modId xmlns:p14="http://schemas.microsoft.com/office/powerpoint/2010/main" val="1176528443"/>
              </p:ext>
            </p:extLst>
          </p:nvPr>
        </p:nvGraphicFramePr>
        <p:xfrm>
          <a:off x="430530" y="2100138"/>
          <a:ext cx="8282940" cy="296401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6033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2" name="Google Shape;272;p40"/>
          <p:cNvPicPr preferRelativeResize="0"/>
          <p:nvPr/>
        </p:nvPicPr>
        <p:blipFill>
          <a:blip r:embed="rId3">
            <a:alphaModFix/>
          </a:blip>
          <a:stretch>
            <a:fillRect/>
          </a:stretch>
        </p:blipFill>
        <p:spPr>
          <a:xfrm rot="10800000" flipH="1">
            <a:off x="-463625" y="642499"/>
            <a:ext cx="1839349" cy="3324801"/>
          </a:xfrm>
          <a:prstGeom prst="rect">
            <a:avLst/>
          </a:prstGeom>
          <a:noFill/>
          <a:ln>
            <a:noFill/>
          </a:ln>
          <a:effectLst>
            <a:outerShdw dist="19050" dir="2580000" algn="bl" rotWithShape="0">
              <a:schemeClr val="accent2"/>
            </a:outerShdw>
          </a:effectLst>
        </p:spPr>
      </p:pic>
      <p:pic>
        <p:nvPicPr>
          <p:cNvPr id="273" name="Google Shape;273;p40"/>
          <p:cNvPicPr preferRelativeResize="0"/>
          <p:nvPr/>
        </p:nvPicPr>
        <p:blipFill>
          <a:blip r:embed="rId4">
            <a:alphaModFix/>
          </a:blip>
          <a:stretch>
            <a:fillRect/>
          </a:stretch>
        </p:blipFill>
        <p:spPr>
          <a:xfrm rot="-7926229" flipH="1">
            <a:off x="1227404" y="-480398"/>
            <a:ext cx="1907341" cy="2514771"/>
          </a:xfrm>
          <a:prstGeom prst="rect">
            <a:avLst/>
          </a:prstGeom>
          <a:noFill/>
          <a:ln>
            <a:noFill/>
          </a:ln>
          <a:effectLst>
            <a:outerShdw dist="19050" dir="2820000" algn="bl" rotWithShape="0">
              <a:schemeClr val="accent2"/>
            </a:outerShdw>
          </a:effectLst>
        </p:spPr>
      </p:pic>
      <p:pic>
        <p:nvPicPr>
          <p:cNvPr id="274" name="Google Shape;274;p40"/>
          <p:cNvPicPr preferRelativeResize="0"/>
          <p:nvPr/>
        </p:nvPicPr>
        <p:blipFill rotWithShape="1">
          <a:blip r:embed="rId5">
            <a:alphaModFix/>
          </a:blip>
          <a:srcRect l="15640" b="5517"/>
          <a:stretch/>
        </p:blipFill>
        <p:spPr>
          <a:xfrm rot="-5400000" flipH="1">
            <a:off x="714597" y="3192126"/>
            <a:ext cx="2108701" cy="3115699"/>
          </a:xfrm>
          <a:prstGeom prst="rect">
            <a:avLst/>
          </a:prstGeom>
          <a:noFill/>
          <a:ln>
            <a:noFill/>
          </a:ln>
          <a:effectLst>
            <a:outerShdw dist="19050" dir="2580000" algn="bl" rotWithShape="0">
              <a:schemeClr val="accent2"/>
            </a:outerShdw>
          </a:effectLst>
        </p:spPr>
      </p:pic>
      <p:sp>
        <p:nvSpPr>
          <p:cNvPr id="7" name="Google Shape;248;p38">
            <a:extLst>
              <a:ext uri="{FF2B5EF4-FFF2-40B4-BE49-F238E27FC236}">
                <a16:creationId xmlns:a16="http://schemas.microsoft.com/office/drawing/2014/main" id="{14DD18F7-45A4-FDD1-816D-65225C2D51D0}"/>
              </a:ext>
            </a:extLst>
          </p:cNvPr>
          <p:cNvSpPr txBox="1">
            <a:spLocks noGrp="1"/>
          </p:cNvSpPr>
          <p:nvPr>
            <p:ph type="title"/>
          </p:nvPr>
        </p:nvSpPr>
        <p:spPr>
          <a:xfrm>
            <a:off x="608767" y="122294"/>
            <a:ext cx="7704000" cy="68452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4400" dirty="0"/>
              <a:t>Future Analysis</a:t>
            </a:r>
            <a:endParaRPr sz="4400" dirty="0"/>
          </a:p>
        </p:txBody>
      </p:sp>
      <p:sp>
        <p:nvSpPr>
          <p:cNvPr id="3" name="תיבת טקסט 2">
            <a:extLst>
              <a:ext uri="{FF2B5EF4-FFF2-40B4-BE49-F238E27FC236}">
                <a16:creationId xmlns:a16="http://schemas.microsoft.com/office/drawing/2014/main" id="{97B4AEFB-F0D9-48AF-3709-2A84DE55C429}"/>
              </a:ext>
            </a:extLst>
          </p:cNvPr>
          <p:cNvSpPr txBox="1"/>
          <p:nvPr/>
        </p:nvSpPr>
        <p:spPr>
          <a:xfrm>
            <a:off x="506159" y="1053676"/>
            <a:ext cx="8353353" cy="2258247"/>
          </a:xfrm>
          <a:prstGeom prst="rect">
            <a:avLst/>
          </a:prstGeom>
          <a:solidFill>
            <a:srgbClr val="DDC8B1"/>
          </a:solidFill>
        </p:spPr>
        <p:txBody>
          <a:bodyPr wrap="square" rtlCol="1">
            <a:spAutoFit/>
          </a:bodyPr>
          <a:lstStyle/>
          <a:p>
            <a:pPr marL="285750" indent="-285750">
              <a:lnSpc>
                <a:spcPct val="150000"/>
              </a:lnSpc>
              <a:buFont typeface="Arial" panose="020B0604020202020204" pitchFamily="34" charset="0"/>
              <a:buChar char="•"/>
            </a:pPr>
            <a:r>
              <a:rPr lang="en-US" sz="1600" dirty="0">
                <a:latin typeface="Bahnschrift Light" panose="020B0502040204020203" pitchFamily="34" charset="0"/>
              </a:rPr>
              <a:t>Adding a column of </a:t>
            </a:r>
            <a:r>
              <a:rPr lang="en-US" sz="1600" b="1" dirty="0">
                <a:latin typeface="Bahnschrift Light" panose="020B0502040204020203" pitchFamily="34" charset="0"/>
              </a:rPr>
              <a:t>population</a:t>
            </a:r>
            <a:r>
              <a:rPr lang="en-US" sz="1600" dirty="0">
                <a:latin typeface="Bahnschrift Light" panose="020B0502040204020203" pitchFamily="34" charset="0"/>
              </a:rPr>
              <a:t> so that I can check if indeed in places where there were many casualties/killed there was also a large settlement and vice versa.</a:t>
            </a:r>
          </a:p>
          <a:p>
            <a:pPr marL="285750" indent="-285750">
              <a:lnSpc>
                <a:spcPct val="150000"/>
              </a:lnSpc>
              <a:buFont typeface="Arial" panose="020B0604020202020204" pitchFamily="34" charset="0"/>
              <a:buChar char="•"/>
            </a:pPr>
            <a:r>
              <a:rPr lang="en-US" sz="1600" dirty="0">
                <a:latin typeface="Bahnschrift Light" panose="020B0502040204020203" pitchFamily="34" charset="0"/>
              </a:rPr>
              <a:t>Turning the </a:t>
            </a:r>
            <a:r>
              <a:rPr lang="en-US" sz="1600" b="1" dirty="0">
                <a:latin typeface="Bahnschrift Light" panose="020B0502040204020203" pitchFamily="34" charset="0"/>
              </a:rPr>
              <a:t>Notes</a:t>
            </a:r>
            <a:r>
              <a:rPr lang="en-US" sz="1600" dirty="0">
                <a:latin typeface="Bahnschrift Light" panose="020B0502040204020203" pitchFamily="34" charset="0"/>
              </a:rPr>
              <a:t> column into several columns through which additional analyzes will be performed:</a:t>
            </a:r>
            <a:br>
              <a:rPr lang="en-US" sz="1600" dirty="0">
                <a:latin typeface="Bahnschrift Light" panose="020B0502040204020203" pitchFamily="34" charset="0"/>
              </a:rPr>
            </a:br>
            <a:r>
              <a:rPr lang="en-US" sz="1600" dirty="0">
                <a:latin typeface="Bahnschrift Light" panose="020B0502040204020203" pitchFamily="34" charset="0"/>
              </a:rPr>
              <a:t>*Tsunami column where the values ​​will be yes/no.</a:t>
            </a:r>
            <a:br>
              <a:rPr lang="en-US" sz="1600" dirty="0">
                <a:latin typeface="Bahnschrift Light" panose="020B0502040204020203" pitchFamily="34" charset="0"/>
              </a:rPr>
            </a:br>
            <a:r>
              <a:rPr lang="en-US" sz="1600" dirty="0">
                <a:latin typeface="Bahnschrift Light" panose="020B0502040204020203" pitchFamily="34" charset="0"/>
              </a:rPr>
              <a:t>*A column of the height of the tsunami, if there was no value it would be empty.</a:t>
            </a:r>
          </a:p>
        </p:txBody>
      </p:sp>
    </p:spTree>
  </p:cSld>
  <p:clrMapOvr>
    <a:masterClrMapping/>
  </p:clrMapOvr>
</p:sld>
</file>

<file path=ppt/theme/theme1.xml><?xml version="1.0" encoding="utf-8"?>
<a:theme xmlns:a="http://schemas.openxmlformats.org/drawingml/2006/main" name="Natural Disasters and Earthquakes Thesis Defense by Slidesgo">
  <a:themeElements>
    <a:clrScheme name="Simple Light">
      <a:dk1>
        <a:srgbClr val="333333"/>
      </a:dk1>
      <a:lt1>
        <a:srgbClr val="DDC8B1"/>
      </a:lt1>
      <a:dk2>
        <a:srgbClr val="DDAC7C"/>
      </a:dk2>
      <a:lt2>
        <a:srgbClr val="A39072"/>
      </a:lt2>
      <a:accent1>
        <a:srgbClr val="645132"/>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3949</TotalTime>
  <Words>528</Words>
  <Application>Microsoft Office PowerPoint</Application>
  <PresentationFormat>‫הצגה על המסך (16:9)</PresentationFormat>
  <Paragraphs>32</Paragraphs>
  <Slides>6</Slides>
  <Notes>6</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6</vt:i4>
      </vt:variant>
    </vt:vector>
  </HeadingPairs>
  <TitlesOfParts>
    <vt:vector size="13" baseType="lpstr">
      <vt:lpstr>Bahnschrift Light</vt:lpstr>
      <vt:lpstr>Mukta ExtraBold</vt:lpstr>
      <vt:lpstr>Mulish Medium</vt:lpstr>
      <vt:lpstr>Arial</vt:lpstr>
      <vt:lpstr>Wingdings</vt:lpstr>
      <vt:lpstr>Mulish</vt:lpstr>
      <vt:lpstr>Natural Disasters and Earthquakes Thesis Defense by Slidesgo</vt:lpstr>
      <vt:lpstr>Largest Earthquakes 1937-2023</vt:lpstr>
      <vt:lpstr>About Dataset </vt:lpstr>
      <vt:lpstr>The Analysis</vt:lpstr>
      <vt:lpstr>Amount Of Largest Earthquake Per Country</vt:lpstr>
      <vt:lpstr>Connection Between Depth and MMI</vt:lpstr>
      <vt:lpstr>Future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Disasters and Earthquakes Thesis Defense</dc:title>
  <dc:creator>netta gemer</dc:creator>
  <cp:lastModifiedBy>netta gemer</cp:lastModifiedBy>
  <cp:revision>41</cp:revision>
  <dcterms:modified xsi:type="dcterms:W3CDTF">2023-12-19T16:05:04Z</dcterms:modified>
</cp:coreProperties>
</file>