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77" r:id="rId4"/>
    <p:sldId id="275" r:id="rId5"/>
    <p:sldId id="278" r:id="rId6"/>
    <p:sldId id="279" r:id="rId7"/>
    <p:sldId id="280" r:id="rId8"/>
    <p:sldId id="281" r:id="rId9"/>
    <p:sldId id="274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PT Sans" panose="020B0503020203020204" pitchFamily="34" charset="-52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1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j5ceRBG48K6NI40Tm9zYJS+wKb3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484" y="82"/>
      </p:cViewPr>
      <p:guideLst>
        <p:guide orient="horz" pos="1620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6802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5373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41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1485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1298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1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9" name="Google Shape;39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>
            <a:spLocks noGrp="1"/>
          </p:cNvSpPr>
          <p:nvPr>
            <p:ph type="ctrTitle"/>
          </p:nvPr>
        </p:nvSpPr>
        <p:spPr>
          <a:xfrm>
            <a:off x="685801" y="1597820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2"/>
          <p:cNvSpPr txBox="1">
            <a:spLocks noGrp="1"/>
          </p:cNvSpPr>
          <p:nvPr>
            <p:ph type="subTitle" idx="1"/>
          </p:nvPr>
        </p:nvSpPr>
        <p:spPr>
          <a:xfrm>
            <a:off x="1371601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2"/>
          <p:cNvSpPr txBox="1">
            <a:spLocks noGrp="1"/>
          </p:cNvSpPr>
          <p:nvPr>
            <p:ph type="dt" idx="10"/>
          </p:nvPr>
        </p:nvSpPr>
        <p:spPr>
          <a:xfrm>
            <a:off x="457201" y="476726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ftr" idx="11"/>
          </p:nvPr>
        </p:nvSpPr>
        <p:spPr>
          <a:xfrm>
            <a:off x="3124201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1"/>
          <p:cNvSpPr txBox="1">
            <a:spLocks noGrp="1"/>
          </p:cNvSpPr>
          <p:nvPr>
            <p:ph type="title"/>
          </p:nvPr>
        </p:nvSpPr>
        <p:spPr>
          <a:xfrm>
            <a:off x="457201" y="205979"/>
            <a:ext cx="8229601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1"/>
          <p:cNvSpPr txBox="1">
            <a:spLocks noGrp="1"/>
          </p:cNvSpPr>
          <p:nvPr>
            <p:ph type="body" idx="1"/>
          </p:nvPr>
        </p:nvSpPr>
        <p:spPr>
          <a:xfrm rot="5400000">
            <a:off x="2874766" y="-1217413"/>
            <a:ext cx="3394472" cy="822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1"/>
          <p:cNvSpPr txBox="1">
            <a:spLocks noGrp="1"/>
          </p:cNvSpPr>
          <p:nvPr>
            <p:ph type="dt" idx="10"/>
          </p:nvPr>
        </p:nvSpPr>
        <p:spPr>
          <a:xfrm>
            <a:off x="457201" y="476726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ftr" idx="11"/>
          </p:nvPr>
        </p:nvSpPr>
        <p:spPr>
          <a:xfrm>
            <a:off x="3124201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2"/>
          <p:cNvSpPr txBox="1">
            <a:spLocks noGrp="1"/>
          </p:cNvSpPr>
          <p:nvPr>
            <p:ph type="title"/>
          </p:nvPr>
        </p:nvSpPr>
        <p:spPr>
          <a:xfrm rot="5400000">
            <a:off x="6012655" y="771525"/>
            <a:ext cx="3290888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2"/>
          <p:cNvSpPr txBox="1">
            <a:spLocks noGrp="1"/>
          </p:cNvSpPr>
          <p:nvPr>
            <p:ph type="body" idx="1"/>
          </p:nvPr>
        </p:nvSpPr>
        <p:spPr>
          <a:xfrm rot="5400000">
            <a:off x="1821658" y="-1209675"/>
            <a:ext cx="3290888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2"/>
          <p:cNvSpPr txBox="1">
            <a:spLocks noGrp="1"/>
          </p:cNvSpPr>
          <p:nvPr>
            <p:ph type="dt" idx="10"/>
          </p:nvPr>
        </p:nvSpPr>
        <p:spPr>
          <a:xfrm>
            <a:off x="457201" y="476726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2"/>
          <p:cNvSpPr txBox="1">
            <a:spLocks noGrp="1"/>
          </p:cNvSpPr>
          <p:nvPr>
            <p:ph type="ftr" idx="11"/>
          </p:nvPr>
        </p:nvSpPr>
        <p:spPr>
          <a:xfrm>
            <a:off x="3124201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>
            <a:spLocks noGrp="1"/>
          </p:cNvSpPr>
          <p:nvPr>
            <p:ph type="title"/>
          </p:nvPr>
        </p:nvSpPr>
        <p:spPr>
          <a:xfrm>
            <a:off x="457201" y="205979"/>
            <a:ext cx="8229601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body" idx="1"/>
          </p:nvPr>
        </p:nvSpPr>
        <p:spPr>
          <a:xfrm>
            <a:off x="457201" y="1200151"/>
            <a:ext cx="8229601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3"/>
          <p:cNvSpPr txBox="1">
            <a:spLocks noGrp="1"/>
          </p:cNvSpPr>
          <p:nvPr>
            <p:ph type="dt" idx="10"/>
          </p:nvPr>
        </p:nvSpPr>
        <p:spPr>
          <a:xfrm>
            <a:off x="457201" y="476726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ftr" idx="11"/>
          </p:nvPr>
        </p:nvSpPr>
        <p:spPr>
          <a:xfrm>
            <a:off x="3124201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body" idx="1"/>
          </p:nvPr>
        </p:nvSpPr>
        <p:spPr>
          <a:xfrm>
            <a:off x="722314" y="2180036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dt" idx="10"/>
          </p:nvPr>
        </p:nvSpPr>
        <p:spPr>
          <a:xfrm>
            <a:off x="457201" y="476726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ftr" idx="11"/>
          </p:nvPr>
        </p:nvSpPr>
        <p:spPr>
          <a:xfrm>
            <a:off x="3124201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5"/>
          <p:cNvSpPr txBox="1">
            <a:spLocks noGrp="1"/>
          </p:cNvSpPr>
          <p:nvPr>
            <p:ph type="title"/>
          </p:nvPr>
        </p:nvSpPr>
        <p:spPr>
          <a:xfrm>
            <a:off x="457201" y="205979"/>
            <a:ext cx="8229601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body" idx="1"/>
          </p:nvPr>
        </p:nvSpPr>
        <p:spPr>
          <a:xfrm>
            <a:off x="457202" y="900113"/>
            <a:ext cx="4038599" cy="2545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body" idx="2"/>
          </p:nvPr>
        </p:nvSpPr>
        <p:spPr>
          <a:xfrm>
            <a:off x="4648201" y="900113"/>
            <a:ext cx="4038599" cy="2545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dt" idx="10"/>
          </p:nvPr>
        </p:nvSpPr>
        <p:spPr>
          <a:xfrm>
            <a:off x="457201" y="476726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ftr" idx="11"/>
          </p:nvPr>
        </p:nvSpPr>
        <p:spPr>
          <a:xfrm>
            <a:off x="3124201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6"/>
          <p:cNvSpPr txBox="1">
            <a:spLocks noGrp="1"/>
          </p:cNvSpPr>
          <p:nvPr>
            <p:ph type="title"/>
          </p:nvPr>
        </p:nvSpPr>
        <p:spPr>
          <a:xfrm>
            <a:off x="457201" y="205979"/>
            <a:ext cx="8229601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body" idx="1"/>
          </p:nvPr>
        </p:nvSpPr>
        <p:spPr>
          <a:xfrm>
            <a:off x="457202" y="1151336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body" idx="2"/>
          </p:nvPr>
        </p:nvSpPr>
        <p:spPr>
          <a:xfrm>
            <a:off x="457202" y="1631157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body" idx="3"/>
          </p:nvPr>
        </p:nvSpPr>
        <p:spPr>
          <a:xfrm>
            <a:off x="4645027" y="1151336"/>
            <a:ext cx="4041774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6"/>
          <p:cNvSpPr txBox="1">
            <a:spLocks noGrp="1"/>
          </p:cNvSpPr>
          <p:nvPr>
            <p:ph type="body" idx="4"/>
          </p:nvPr>
        </p:nvSpPr>
        <p:spPr>
          <a:xfrm>
            <a:off x="4645027" y="1631157"/>
            <a:ext cx="4041774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26"/>
          <p:cNvSpPr txBox="1">
            <a:spLocks noGrp="1"/>
          </p:cNvSpPr>
          <p:nvPr>
            <p:ph type="dt" idx="10"/>
          </p:nvPr>
        </p:nvSpPr>
        <p:spPr>
          <a:xfrm>
            <a:off x="457201" y="476726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ftr" idx="11"/>
          </p:nvPr>
        </p:nvSpPr>
        <p:spPr>
          <a:xfrm>
            <a:off x="3124201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7"/>
          <p:cNvSpPr txBox="1">
            <a:spLocks noGrp="1"/>
          </p:cNvSpPr>
          <p:nvPr>
            <p:ph type="title"/>
          </p:nvPr>
        </p:nvSpPr>
        <p:spPr>
          <a:xfrm>
            <a:off x="457201" y="205979"/>
            <a:ext cx="8229601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dt" idx="10"/>
          </p:nvPr>
        </p:nvSpPr>
        <p:spPr>
          <a:xfrm>
            <a:off x="457201" y="476726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ftr" idx="11"/>
          </p:nvPr>
        </p:nvSpPr>
        <p:spPr>
          <a:xfrm>
            <a:off x="3124201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>
            <a:spLocks noGrp="1"/>
          </p:cNvSpPr>
          <p:nvPr>
            <p:ph type="dt" idx="10"/>
          </p:nvPr>
        </p:nvSpPr>
        <p:spPr>
          <a:xfrm>
            <a:off x="457201" y="476726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ftr" idx="11"/>
          </p:nvPr>
        </p:nvSpPr>
        <p:spPr>
          <a:xfrm>
            <a:off x="3124201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 txBox="1">
            <a:spLocks noGrp="1"/>
          </p:cNvSpPr>
          <p:nvPr>
            <p:ph type="title"/>
          </p:nvPr>
        </p:nvSpPr>
        <p:spPr>
          <a:xfrm>
            <a:off x="457203" y="204787"/>
            <a:ext cx="3008312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9"/>
          <p:cNvSpPr txBox="1">
            <a:spLocks noGrp="1"/>
          </p:cNvSpPr>
          <p:nvPr>
            <p:ph type="body" idx="1"/>
          </p:nvPr>
        </p:nvSpPr>
        <p:spPr>
          <a:xfrm>
            <a:off x="3575051" y="204789"/>
            <a:ext cx="5111749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9"/>
          <p:cNvSpPr txBox="1">
            <a:spLocks noGrp="1"/>
          </p:cNvSpPr>
          <p:nvPr>
            <p:ph type="body" idx="2"/>
          </p:nvPr>
        </p:nvSpPr>
        <p:spPr>
          <a:xfrm>
            <a:off x="457203" y="1076327"/>
            <a:ext cx="3008312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9"/>
          <p:cNvSpPr txBox="1">
            <a:spLocks noGrp="1"/>
          </p:cNvSpPr>
          <p:nvPr>
            <p:ph type="dt" idx="10"/>
          </p:nvPr>
        </p:nvSpPr>
        <p:spPr>
          <a:xfrm>
            <a:off x="457201" y="476726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9"/>
          <p:cNvSpPr txBox="1">
            <a:spLocks noGrp="1"/>
          </p:cNvSpPr>
          <p:nvPr>
            <p:ph type="ftr" idx="11"/>
          </p:nvPr>
        </p:nvSpPr>
        <p:spPr>
          <a:xfrm>
            <a:off x="3124201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0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0"/>
          <p:cNvSpPr>
            <a:spLocks noGrp="1"/>
          </p:cNvSpPr>
          <p:nvPr>
            <p:ph type="pic" idx="2"/>
          </p:nvPr>
        </p:nvSpPr>
        <p:spPr>
          <a:xfrm>
            <a:off x="1792288" y="459582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30"/>
          <p:cNvSpPr txBox="1">
            <a:spLocks noGrp="1"/>
          </p:cNvSpPr>
          <p:nvPr>
            <p:ph type="body" idx="1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30"/>
          <p:cNvSpPr txBox="1">
            <a:spLocks noGrp="1"/>
          </p:cNvSpPr>
          <p:nvPr>
            <p:ph type="dt" idx="10"/>
          </p:nvPr>
        </p:nvSpPr>
        <p:spPr>
          <a:xfrm>
            <a:off x="457201" y="476726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ftr" idx="11"/>
          </p:nvPr>
        </p:nvSpPr>
        <p:spPr>
          <a:xfrm>
            <a:off x="3124201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457201" y="205979"/>
            <a:ext cx="8229601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457201" y="1200151"/>
            <a:ext cx="8229601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457201" y="476726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ftr" idx="11"/>
          </p:nvPr>
        </p:nvSpPr>
        <p:spPr>
          <a:xfrm>
            <a:off x="3124201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 descr="C:\Users\MSShafigullin\Desktop\Проекты\Брендбук\Гайдлайн\Презентация\презентация шаблон КФУ-01.jpg"/>
          <p:cNvPicPr preferRelativeResize="0"/>
          <p:nvPr/>
        </p:nvPicPr>
        <p:blipFill rotWithShape="1">
          <a:blip r:embed="rId3">
            <a:alphaModFix/>
          </a:blip>
          <a:srcRect b="20471"/>
          <a:stretch/>
        </p:blipFill>
        <p:spPr>
          <a:xfrm>
            <a:off x="0" y="1786"/>
            <a:ext cx="9144000" cy="5141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 descr="C:\Users\MSShafigullin\Desktop\2020\Презентация КФУ\kfu_logo_circle_rus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95936" y="555526"/>
            <a:ext cx="1152128" cy="112494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1403648" y="2372666"/>
            <a:ext cx="6336704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bg1"/>
                </a:solidFill>
                <a:effectLst/>
                <a:latin typeface="PT Sans" panose="020B0503020203020204" pitchFamily="34" charset="-52"/>
                <a:ea typeface="Times New Roman" panose="02020603050405020304" pitchFamily="18" charset="0"/>
              </a:rPr>
              <a:t>Понятие фирмы (предприятия)  как субъекта рыночной экономики. Теории фирмы.</a:t>
            </a:r>
            <a:endParaRPr lang="ru-RU" sz="2400" b="0" i="0" u="none" strike="noStrike" cap="none" dirty="0">
              <a:solidFill>
                <a:schemeClr val="bg1"/>
              </a:solidFill>
              <a:latin typeface="PT Sans" panose="020B0503020203020204" pitchFamily="34" charset="-52"/>
              <a:ea typeface="PT Sans"/>
              <a:cs typeface="PT Sans"/>
              <a:sym typeface="PT Sans"/>
            </a:endParaRPr>
          </a:p>
        </p:txBody>
      </p:sp>
      <p:cxnSp>
        <p:nvCxnSpPr>
          <p:cNvPr id="91" name="Google Shape;91;p1"/>
          <p:cNvCxnSpPr/>
          <p:nvPr/>
        </p:nvCxnSpPr>
        <p:spPr>
          <a:xfrm rot="10800000">
            <a:off x="2339753" y="2058086"/>
            <a:ext cx="4464495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617014A6-7645-432A-BF66-5FA4D9305F90}"/>
              </a:ext>
            </a:extLst>
          </p:cNvPr>
          <p:cNvSpPr/>
          <p:nvPr/>
        </p:nvSpPr>
        <p:spPr>
          <a:xfrm>
            <a:off x="1052752" y="1088132"/>
            <a:ext cx="7589444" cy="1139032"/>
          </a:xfrm>
          <a:prstGeom prst="rect">
            <a:avLst/>
          </a:prstGeom>
          <a:solidFill>
            <a:schemeClr val="bg2">
              <a:lumMod val="60000"/>
              <a:lumOff val="4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BB0A255-3CE8-474B-85B6-E9898E6D6163}"/>
              </a:ext>
            </a:extLst>
          </p:cNvPr>
          <p:cNvSpPr/>
          <p:nvPr/>
        </p:nvSpPr>
        <p:spPr>
          <a:xfrm>
            <a:off x="1052753" y="2571202"/>
            <a:ext cx="7589443" cy="1139032"/>
          </a:xfrm>
          <a:prstGeom prst="rect">
            <a:avLst/>
          </a:prstGeom>
          <a:solidFill>
            <a:schemeClr val="bg2">
              <a:lumMod val="60000"/>
              <a:lumOff val="4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Google Shape;106;p3"/>
          <p:cNvSpPr/>
          <p:nvPr/>
        </p:nvSpPr>
        <p:spPr>
          <a:xfrm>
            <a:off x="-50" y="0"/>
            <a:ext cx="827700" cy="5143500"/>
          </a:xfrm>
          <a:prstGeom prst="rect">
            <a:avLst/>
          </a:prstGeom>
          <a:gradFill>
            <a:gsLst>
              <a:gs pos="0">
                <a:srgbClr val="003061"/>
              </a:gs>
              <a:gs pos="50000">
                <a:srgbClr val="00468D"/>
              </a:gs>
              <a:gs pos="100000">
                <a:srgbClr val="0054AA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3" descr="C:\Users\MSShafigullin\Desktop\2020\Презентация КФУ\kfu_logo_circle_rus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267" y="87534"/>
            <a:ext cx="553050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3"/>
          <p:cNvSpPr txBox="1"/>
          <p:nvPr/>
        </p:nvSpPr>
        <p:spPr>
          <a:xfrm>
            <a:off x="1052752" y="95924"/>
            <a:ext cx="73448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0549F"/>
                </a:solidFill>
                <a:latin typeface="PT Sans"/>
                <a:ea typeface="PT Sans"/>
                <a:cs typeface="PT Sans"/>
                <a:sym typeface="PT Sans"/>
              </a:rPr>
              <a:t>Введение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Определение фирмы</a:t>
            </a:r>
            <a:endParaRPr sz="1400" b="1" dirty="0">
              <a:solidFill>
                <a:srgbClr val="7F7F7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0A4191-173E-4310-8252-6BD8628B2EC6}"/>
              </a:ext>
            </a:extLst>
          </p:cNvPr>
          <p:cNvSpPr txBox="1"/>
          <p:nvPr/>
        </p:nvSpPr>
        <p:spPr>
          <a:xfrm>
            <a:off x="1052753" y="1160741"/>
            <a:ext cx="77254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tx1"/>
                </a:solidFill>
                <a:latin typeface="PT Sans" panose="020B0503020203020204" pitchFamily="34" charset="-52"/>
              </a:rPr>
              <a:t>Фирма</a:t>
            </a:r>
            <a:r>
              <a:rPr lang="ru-RU" dirty="0">
                <a:solidFill>
                  <a:schemeClr val="tx1"/>
                </a:solidFill>
                <a:latin typeface="PT Sans" panose="020B0503020203020204" pitchFamily="34" charset="-52"/>
              </a:rPr>
              <a:t> - это организация, приобретающая факторы производства (труд, землю и капитал) и соединяющая их для создания и продажи благ и услуг с целью получения прибыли. Она является основным субъектом рыночной экономики, взаимодействуя с потребителями, конкурентами и государственными органами.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65477C-D368-47AE-8358-8DA5F87C3260}"/>
              </a:ext>
            </a:extLst>
          </p:cNvPr>
          <p:cNvSpPr txBox="1"/>
          <p:nvPr/>
        </p:nvSpPr>
        <p:spPr>
          <a:xfrm>
            <a:off x="1119660" y="2643750"/>
            <a:ext cx="63276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b="1" dirty="0">
                <a:solidFill>
                  <a:schemeClr val="tx1"/>
                </a:solidFill>
                <a:latin typeface="PT Sans" panose="020B0503020203020204" pitchFamily="34" charset="-52"/>
              </a:rPr>
              <a:t>Экономические цели фирмы на разных этапах её деятельности</a:t>
            </a:r>
            <a:r>
              <a:rPr lang="ru-RU" dirty="0">
                <a:solidFill>
                  <a:schemeClr val="tx1"/>
                </a:solidFill>
                <a:latin typeface="PT Sans" panose="020B0503020203020204" pitchFamily="34" charset="-52"/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PT Sans" panose="020B0503020203020204" pitchFamily="34" charset="-52"/>
              </a:rPr>
              <a:t>Максимизация прибыли;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PT Sans" panose="020B0503020203020204" pitchFamily="34" charset="-52"/>
              </a:rPr>
              <a:t>Максимизация объема продаж;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PT Sans" panose="020B0503020203020204" pitchFamily="34" charset="-52"/>
              </a:rPr>
              <a:t>Максимизация темпов роста</a:t>
            </a:r>
          </a:p>
          <a:p>
            <a:pPr marL="285750" indent="-285750" algn="l">
              <a:buFontTx/>
              <a:buChar char="-"/>
            </a:pPr>
            <a:endParaRPr lang="ru-RU" dirty="0">
              <a:solidFill>
                <a:schemeClr val="tx1"/>
              </a:solidFill>
              <a:latin typeface="PT Sans" panose="020B0503020203020204" pitchFamily="34" charset="-5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A0B8A6-E16C-4F44-A36C-FB9FAA8FBF97}"/>
              </a:ext>
            </a:extLst>
          </p:cNvPr>
          <p:cNvSpPr txBox="1"/>
          <p:nvPr/>
        </p:nvSpPr>
        <p:spPr>
          <a:xfrm>
            <a:off x="1053950" y="3970278"/>
            <a:ext cx="63276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/>
                </a:solidFill>
                <a:latin typeface="PT Sans" panose="020B0503020203020204" pitchFamily="34" charset="-52"/>
              </a:rPr>
              <a:t>Выбор цели зависит от текущего состояния дел фирмы, планов её развития. Общей экономической ситуации в стране и др.</a:t>
            </a:r>
          </a:p>
          <a:p>
            <a:pPr algn="l"/>
            <a:endParaRPr lang="ru-RU" dirty="0">
              <a:solidFill>
                <a:schemeClr val="tx1"/>
              </a:solidFill>
              <a:latin typeface="PT Sans" panose="020B0503020203020204" pitchFamily="34" charset="-52"/>
            </a:endParaRP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794EAFCA-99BB-4D20-9F7B-F403F0E10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8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181" y="2302486"/>
            <a:ext cx="2301015" cy="161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68D884C-EB53-4172-8017-50B2375F5E7A}"/>
              </a:ext>
            </a:extLst>
          </p:cNvPr>
          <p:cNvSpPr/>
          <p:nvPr/>
        </p:nvSpPr>
        <p:spPr>
          <a:xfrm>
            <a:off x="1052751" y="3374136"/>
            <a:ext cx="7589443" cy="1430374"/>
          </a:xfrm>
          <a:prstGeom prst="rect">
            <a:avLst/>
          </a:prstGeom>
          <a:solidFill>
            <a:schemeClr val="bg2">
              <a:lumMod val="60000"/>
              <a:lumOff val="4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687B959-B4CE-4265-87A7-7B9700E9AB0D}"/>
              </a:ext>
            </a:extLst>
          </p:cNvPr>
          <p:cNvSpPr/>
          <p:nvPr/>
        </p:nvSpPr>
        <p:spPr>
          <a:xfrm>
            <a:off x="1052752" y="1471890"/>
            <a:ext cx="7589443" cy="1646734"/>
          </a:xfrm>
          <a:prstGeom prst="rect">
            <a:avLst/>
          </a:prstGeom>
          <a:solidFill>
            <a:schemeClr val="bg2">
              <a:lumMod val="60000"/>
              <a:lumOff val="4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Google Shape;106;p3"/>
          <p:cNvSpPr/>
          <p:nvPr/>
        </p:nvSpPr>
        <p:spPr>
          <a:xfrm>
            <a:off x="-50" y="0"/>
            <a:ext cx="827700" cy="5143500"/>
          </a:xfrm>
          <a:prstGeom prst="rect">
            <a:avLst/>
          </a:prstGeom>
          <a:gradFill>
            <a:gsLst>
              <a:gs pos="0">
                <a:srgbClr val="003061"/>
              </a:gs>
              <a:gs pos="50000">
                <a:srgbClr val="00468D"/>
              </a:gs>
              <a:gs pos="100000">
                <a:srgbClr val="0054AA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3" descr="C:\Users\MSShafigullin\Desktop\2020\Презентация КФУ\kfu_logo_circle_rus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267" y="87534"/>
            <a:ext cx="553050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3"/>
          <p:cNvSpPr txBox="1"/>
          <p:nvPr/>
        </p:nvSpPr>
        <p:spPr>
          <a:xfrm>
            <a:off x="1052752" y="95924"/>
            <a:ext cx="73448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0549F"/>
                </a:solidFill>
                <a:latin typeface="PT Sans"/>
                <a:ea typeface="PT Sans"/>
                <a:cs typeface="PT Sans"/>
                <a:sym typeface="PT Sans"/>
              </a:rPr>
              <a:t>Введение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Фирма как субъект рыночной экономики</a:t>
            </a:r>
            <a:endParaRPr sz="1400" b="1" dirty="0">
              <a:solidFill>
                <a:srgbClr val="7F7F7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4A1715-6847-4868-AB39-04EF3446BA3F}"/>
              </a:ext>
            </a:extLst>
          </p:cNvPr>
          <p:cNvSpPr txBox="1"/>
          <p:nvPr/>
        </p:nvSpPr>
        <p:spPr>
          <a:xfrm>
            <a:off x="1052752" y="784195"/>
            <a:ext cx="767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dirty="0">
                <a:solidFill>
                  <a:schemeClr val="tx1"/>
                </a:solidFill>
                <a:latin typeface="PT Sans" panose="020B0503020203020204" pitchFamily="34" charset="-52"/>
              </a:rPr>
              <a:t>Фирма выступает как самостоятельный экономический агент, принимающий решения о производстве, распределении и потреблении ресурсов.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00FDF8-49CC-4126-8D5B-98DBC1A5D60B}"/>
              </a:ext>
            </a:extLst>
          </p:cNvPr>
          <p:cNvSpPr txBox="1"/>
          <p:nvPr/>
        </p:nvSpPr>
        <p:spPr>
          <a:xfrm>
            <a:off x="1052752" y="1518186"/>
            <a:ext cx="767976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b="1" dirty="0">
                <a:solidFill>
                  <a:schemeClr val="tx1"/>
                </a:solidFill>
                <a:latin typeface="PT Sans" panose="020B0503020203020204" pitchFamily="34" charset="-52"/>
              </a:rPr>
              <a:t>Характеристики фирмы как субъекта: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PT Sans" panose="020B0503020203020204" pitchFamily="34" charset="-52"/>
              </a:rPr>
              <a:t>Экономическая самостоятельность:  Принимает решения о производстве, ценах и распределении ресурсов.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PT Sans" panose="020B0503020203020204" pitchFamily="34" charset="-52"/>
              </a:rPr>
              <a:t>Юридический статус: Имеет право заключать сделки, нести ответственность.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PT Sans" panose="020B0503020203020204" pitchFamily="34" charset="-52"/>
              </a:rPr>
              <a:t>Коммерческая деятельность: Направлена на получение прибыли.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PT Sans" panose="020B0503020203020204" pitchFamily="34" charset="-52"/>
              </a:rPr>
              <a:t>Взаимодействие с рынком: Предлагает товары/услуги на рынке, закупает ресурсы.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PT Sans" panose="020B0503020203020204" pitchFamily="34" charset="-52"/>
              </a:rPr>
              <a:t>Внутренняя организация: Структура управления, иерархия, разделение труда.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FC7DF4-2F9C-4692-A243-42A39B4DDD33}"/>
              </a:ext>
            </a:extLst>
          </p:cNvPr>
          <p:cNvSpPr txBox="1"/>
          <p:nvPr/>
        </p:nvSpPr>
        <p:spPr>
          <a:xfrm>
            <a:off x="1052752" y="3438144"/>
            <a:ext cx="71814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b="1" dirty="0">
                <a:solidFill>
                  <a:schemeClr val="tx1"/>
                </a:solidFill>
                <a:latin typeface="PT Sans" panose="020B0503020203020204" pitchFamily="34" charset="-52"/>
              </a:rPr>
              <a:t>Функции фирмы: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PT Sans" panose="020B0503020203020204" pitchFamily="34" charset="-52"/>
              </a:rPr>
              <a:t>Производственная: создание товаров и услуг.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PT Sans" panose="020B0503020203020204" pitchFamily="34" charset="-52"/>
              </a:rPr>
              <a:t>Распределительная: распределение ресурсов и доходов.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PT Sans" panose="020B0503020203020204" pitchFamily="34" charset="-52"/>
              </a:rPr>
              <a:t>Инновационная: внедрение новых технологий и улучшение процессов.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PT Sans" panose="020B0503020203020204" pitchFamily="34" charset="-52"/>
              </a:rPr>
              <a:t>Социальная: участие в жизни общества, создание рабочих мест.</a:t>
            </a:r>
          </a:p>
        </p:txBody>
      </p:sp>
    </p:spTree>
    <p:extLst>
      <p:ext uri="{BB962C8B-B14F-4D97-AF65-F5344CB8AC3E}">
        <p14:creationId xmlns:p14="http://schemas.microsoft.com/office/powerpoint/2010/main" val="987869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E012A7C-F30B-4106-8034-5462CD495073}"/>
              </a:ext>
            </a:extLst>
          </p:cNvPr>
          <p:cNvSpPr/>
          <p:nvPr/>
        </p:nvSpPr>
        <p:spPr>
          <a:xfrm>
            <a:off x="1052752" y="2095450"/>
            <a:ext cx="7589443" cy="1809037"/>
          </a:xfrm>
          <a:prstGeom prst="rect">
            <a:avLst/>
          </a:prstGeom>
          <a:solidFill>
            <a:schemeClr val="bg2">
              <a:lumMod val="60000"/>
              <a:lumOff val="4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Google Shape;106;p3"/>
          <p:cNvSpPr/>
          <p:nvPr/>
        </p:nvSpPr>
        <p:spPr>
          <a:xfrm>
            <a:off x="-50" y="0"/>
            <a:ext cx="827700" cy="5143500"/>
          </a:xfrm>
          <a:prstGeom prst="rect">
            <a:avLst/>
          </a:prstGeom>
          <a:gradFill>
            <a:gsLst>
              <a:gs pos="0">
                <a:srgbClr val="003061"/>
              </a:gs>
              <a:gs pos="50000">
                <a:srgbClr val="00468D"/>
              </a:gs>
              <a:gs pos="100000">
                <a:srgbClr val="0054AA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3" descr="C:\Users\MSShafigullin\Desktop\2020\Презентация КФУ\kfu_logo_circle_rus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267" y="87534"/>
            <a:ext cx="553050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3"/>
          <p:cNvSpPr txBox="1"/>
          <p:nvPr/>
        </p:nvSpPr>
        <p:spPr>
          <a:xfrm>
            <a:off x="1052752" y="95924"/>
            <a:ext cx="73448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0549F"/>
                </a:solidFill>
                <a:latin typeface="PT Sans"/>
                <a:ea typeface="PT Sans"/>
                <a:cs typeface="PT Sans"/>
                <a:sym typeface="PT Sans"/>
              </a:rPr>
              <a:t>Теории фирмы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Фирма как субъект рыночной экономики </a:t>
            </a:r>
            <a:endParaRPr sz="1400" b="1" dirty="0">
              <a:solidFill>
                <a:srgbClr val="7F7F7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30EEE6-891A-4954-BF7C-7FA4A0236242}"/>
              </a:ext>
            </a:extLst>
          </p:cNvPr>
          <p:cNvSpPr txBox="1"/>
          <p:nvPr/>
        </p:nvSpPr>
        <p:spPr>
          <a:xfrm>
            <a:off x="1052752" y="1095687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b="1" dirty="0">
                <a:solidFill>
                  <a:schemeClr val="tx1"/>
                </a:solidFill>
                <a:latin typeface="PT Sans" panose="020B0503020203020204" pitchFamily="34" charset="-52"/>
              </a:rPr>
              <a:t>Теории фирмы </a:t>
            </a:r>
            <a:r>
              <a:rPr lang="ru-RU" dirty="0">
                <a:solidFill>
                  <a:schemeClr val="tx1"/>
                </a:solidFill>
                <a:latin typeface="PT Sans" panose="020B0503020203020204" pitchFamily="34" charset="-52"/>
              </a:rPr>
              <a:t>— это экономические концепции, которые объясняют, как фирмы функционируют, принимают решения и взаимодействуют с рынком.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9F71C9-E7F8-4070-AE54-3C4D3ED02F4B}"/>
              </a:ext>
            </a:extLst>
          </p:cNvPr>
          <p:cNvSpPr txBox="1"/>
          <p:nvPr/>
        </p:nvSpPr>
        <p:spPr>
          <a:xfrm>
            <a:off x="1207008" y="2176805"/>
            <a:ext cx="497433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b="1" dirty="0">
                <a:solidFill>
                  <a:schemeClr val="tx1"/>
                </a:solidFill>
                <a:latin typeface="PT Sans" panose="020B0503020203020204" pitchFamily="34" charset="-52"/>
              </a:rPr>
              <a:t>Основные теории фирмы:</a:t>
            </a:r>
          </a:p>
          <a:p>
            <a:pPr marL="342900" indent="-342900" algn="l">
              <a:buAutoNum type="arabicPeriod"/>
            </a:pPr>
            <a:r>
              <a:rPr lang="ru-RU" dirty="0">
                <a:solidFill>
                  <a:schemeClr val="tx1"/>
                </a:solidFill>
                <a:latin typeface="PT Sans" panose="020B0503020203020204" pitchFamily="34" charset="-52"/>
              </a:rPr>
              <a:t>Классическая теория</a:t>
            </a:r>
          </a:p>
          <a:p>
            <a:pPr marL="342900" indent="-342900" algn="l">
              <a:buAutoNum type="arabicPeriod"/>
            </a:pPr>
            <a:r>
              <a:rPr lang="ru-RU" dirty="0">
                <a:solidFill>
                  <a:schemeClr val="tx1"/>
                </a:solidFill>
                <a:latin typeface="PT Sans" panose="020B0503020203020204" pitchFamily="34" charset="-52"/>
              </a:rPr>
              <a:t>Неоклассическая теория</a:t>
            </a:r>
          </a:p>
          <a:p>
            <a:pPr marL="342900" indent="-342900" algn="l">
              <a:buAutoNum type="arabicPeriod"/>
            </a:pPr>
            <a:r>
              <a:rPr lang="ru-RU" dirty="0">
                <a:solidFill>
                  <a:schemeClr val="tx1"/>
                </a:solidFill>
                <a:latin typeface="PT Sans" panose="020B0503020203020204" pitchFamily="34" charset="-52"/>
              </a:rPr>
              <a:t>Теория контрактов</a:t>
            </a:r>
          </a:p>
          <a:p>
            <a:pPr marL="342900" indent="-342900" algn="l">
              <a:buAutoNum type="arabicPeriod"/>
            </a:pPr>
            <a:r>
              <a:rPr lang="ru-RU" dirty="0">
                <a:solidFill>
                  <a:schemeClr val="tx1"/>
                </a:solidFill>
                <a:latin typeface="PT Sans" panose="020B0503020203020204" pitchFamily="34" charset="-52"/>
              </a:rPr>
              <a:t>Теория трансакционных издержек</a:t>
            </a:r>
          </a:p>
          <a:p>
            <a:pPr marL="342900" indent="-342900" algn="l">
              <a:buAutoNum type="arabicPeriod"/>
            </a:pPr>
            <a:r>
              <a:rPr lang="ru-RU" dirty="0">
                <a:solidFill>
                  <a:schemeClr val="tx1"/>
                </a:solidFill>
                <a:latin typeface="PT Sans" panose="020B0503020203020204" pitchFamily="34" charset="-52"/>
              </a:rPr>
              <a:t>Институциональная теория</a:t>
            </a:r>
          </a:p>
          <a:p>
            <a:pPr marL="342900" indent="-342900" algn="l">
              <a:buAutoNum type="arabicPeriod"/>
            </a:pPr>
            <a:r>
              <a:rPr lang="ru-RU" dirty="0">
                <a:solidFill>
                  <a:schemeClr val="tx1"/>
                </a:solidFill>
                <a:latin typeface="PT Sans" panose="020B0503020203020204" pitchFamily="34" charset="-52"/>
              </a:rPr>
              <a:t>Поведенческая теория</a:t>
            </a:r>
          </a:p>
        </p:txBody>
      </p:sp>
    </p:spTree>
    <p:extLst>
      <p:ext uri="{BB962C8B-B14F-4D97-AF65-F5344CB8AC3E}">
        <p14:creationId xmlns:p14="http://schemas.microsoft.com/office/powerpoint/2010/main" val="3879189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>
            <a:off x="-50" y="0"/>
            <a:ext cx="827700" cy="5143500"/>
          </a:xfrm>
          <a:prstGeom prst="rect">
            <a:avLst/>
          </a:prstGeom>
          <a:gradFill>
            <a:gsLst>
              <a:gs pos="0">
                <a:srgbClr val="003061"/>
              </a:gs>
              <a:gs pos="50000">
                <a:srgbClr val="00468D"/>
              </a:gs>
              <a:gs pos="100000">
                <a:srgbClr val="0054AA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3" descr="C:\Users\MSShafigullin\Desktop\2020\Презентация КФУ\kfu_logo_circle_rus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267" y="87534"/>
            <a:ext cx="553050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3"/>
          <p:cNvSpPr txBox="1"/>
          <p:nvPr/>
        </p:nvSpPr>
        <p:spPr>
          <a:xfrm>
            <a:off x="1052752" y="95924"/>
            <a:ext cx="73448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0549F"/>
                </a:solidFill>
                <a:latin typeface="PT Sans"/>
                <a:ea typeface="PT Sans"/>
                <a:cs typeface="PT Sans"/>
                <a:sym typeface="PT Sans"/>
              </a:rPr>
              <a:t>Теории фирмы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Классическая теория фирмы</a:t>
            </a:r>
            <a:endParaRPr sz="1400" b="1" dirty="0">
              <a:solidFill>
                <a:srgbClr val="7F7F7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2C020B-7872-4061-BC3D-3668C0000CD5}"/>
              </a:ext>
            </a:extLst>
          </p:cNvPr>
          <p:cNvSpPr txBox="1"/>
          <p:nvPr/>
        </p:nvSpPr>
        <p:spPr>
          <a:xfrm>
            <a:off x="1052752" y="917486"/>
            <a:ext cx="73448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b="1" dirty="0">
                <a:solidFill>
                  <a:schemeClr val="tx1"/>
                </a:solidFill>
                <a:latin typeface="PT Sans" panose="020B0503020203020204" pitchFamily="34" charset="-52"/>
              </a:rPr>
              <a:t>Классическая теория фирмы </a:t>
            </a:r>
            <a:r>
              <a:rPr lang="ru-RU" dirty="0">
                <a:solidFill>
                  <a:schemeClr val="tx1"/>
                </a:solidFill>
                <a:latin typeface="PT Sans" panose="020B0503020203020204" pitchFamily="34" charset="-52"/>
              </a:rPr>
              <a:t>занимается практически исключительно изучением структуры организации, т.е. рассматривает предприятие как рациональный механизм и изучает его внутренность.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98A928-F313-4A10-86F3-A30852E5160D}"/>
              </a:ext>
            </a:extLst>
          </p:cNvPr>
          <p:cNvSpPr txBox="1"/>
          <p:nvPr/>
        </p:nvSpPr>
        <p:spPr>
          <a:xfrm>
            <a:off x="1052752" y="1954492"/>
            <a:ext cx="73448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b="1" dirty="0">
                <a:solidFill>
                  <a:schemeClr val="tx1"/>
                </a:solidFill>
                <a:latin typeface="PT Sans" panose="020B0503020203020204" pitchFamily="34" charset="-52"/>
              </a:rPr>
              <a:t>Основные характеристики:</a:t>
            </a:r>
          </a:p>
          <a:p>
            <a:pPr marL="342900" indent="-342900" algn="l">
              <a:buAutoNum type="arabicPeriod"/>
            </a:pPr>
            <a:r>
              <a:rPr lang="ru-RU" i="1" dirty="0">
                <a:solidFill>
                  <a:schemeClr val="tx1"/>
                </a:solidFill>
                <a:latin typeface="PT Sans" panose="020B0503020203020204" pitchFamily="34" charset="-52"/>
              </a:rPr>
              <a:t>Максимизация прибыли</a:t>
            </a:r>
            <a:r>
              <a:rPr lang="ru-RU" dirty="0">
                <a:solidFill>
                  <a:schemeClr val="tx1"/>
                </a:solidFill>
                <a:latin typeface="PT Sans" panose="020B0503020203020204" pitchFamily="34" charset="-52"/>
              </a:rPr>
              <a:t>: Классическая теория утверждает, что основная цель фирма – максимизация прибыли. Фирмы стремятся производить до тех пор, пока предельная выручка превышает предельные издержки.</a:t>
            </a:r>
          </a:p>
          <a:p>
            <a:pPr marL="342900" indent="-342900" algn="l">
              <a:buAutoNum type="arabicPeriod"/>
            </a:pPr>
            <a:r>
              <a:rPr lang="ru-RU" i="1" dirty="0">
                <a:solidFill>
                  <a:schemeClr val="tx1"/>
                </a:solidFill>
                <a:latin typeface="PT Sans" panose="020B0503020203020204" pitchFamily="34" charset="-52"/>
              </a:rPr>
              <a:t>Совершенная конкуренция</a:t>
            </a:r>
            <a:r>
              <a:rPr lang="ru-RU" dirty="0">
                <a:solidFill>
                  <a:schemeClr val="tx1"/>
                </a:solidFill>
                <a:latin typeface="PT Sans" panose="020B0503020203020204" pitchFamily="34" charset="-52"/>
              </a:rPr>
              <a:t>: Эта теория часто основывается на предположении о совершенной конкуренции, где множество фирм производят однородные товары, и ни одна из них не может влиять на рыночную цену.</a:t>
            </a:r>
          </a:p>
          <a:p>
            <a:pPr marL="342900" indent="-342900" algn="l">
              <a:buAutoNum type="arabicPeriod"/>
            </a:pPr>
            <a:r>
              <a:rPr lang="ru-RU" i="1" dirty="0">
                <a:solidFill>
                  <a:schemeClr val="tx1"/>
                </a:solidFill>
                <a:latin typeface="PT Sans" panose="020B0503020203020204" pitchFamily="34" charset="-52"/>
              </a:rPr>
              <a:t>Рынок и цена</a:t>
            </a:r>
            <a:r>
              <a:rPr lang="ru-RU" dirty="0">
                <a:solidFill>
                  <a:schemeClr val="tx1"/>
                </a:solidFill>
                <a:latin typeface="PT Sans" panose="020B0503020203020204" pitchFamily="34" charset="-52"/>
              </a:rPr>
              <a:t>: В классической теории акцент делается на взаимодействии спроса и предложения, определяющих рыночные цены. Фирмы принимают цены как данные и адаптируют свои объемы производства.</a:t>
            </a:r>
          </a:p>
          <a:p>
            <a:pPr marL="342900" indent="-342900" algn="l">
              <a:buAutoNum type="arabicPeriod"/>
            </a:pPr>
            <a:r>
              <a:rPr lang="ru-RU" i="1" dirty="0">
                <a:solidFill>
                  <a:schemeClr val="tx1"/>
                </a:solidFill>
                <a:latin typeface="PT Sans" panose="020B0503020203020204" pitchFamily="34" charset="-52"/>
              </a:rPr>
              <a:t>Роль предпринимателя</a:t>
            </a:r>
            <a:r>
              <a:rPr lang="ru-RU" dirty="0">
                <a:solidFill>
                  <a:schemeClr val="tx1"/>
                </a:solidFill>
                <a:latin typeface="PT Sans" panose="020B0503020203020204" pitchFamily="34" charset="-52"/>
              </a:rPr>
              <a:t>: Часто подразумевается, что фирма принадлежит одному владельцу (или небольшой группе), который одновременно является и менеджером.</a:t>
            </a:r>
          </a:p>
        </p:txBody>
      </p:sp>
    </p:spTree>
    <p:extLst>
      <p:ext uri="{BB962C8B-B14F-4D97-AF65-F5344CB8AC3E}">
        <p14:creationId xmlns:p14="http://schemas.microsoft.com/office/powerpoint/2010/main" val="775430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>
            <a:off x="-50" y="0"/>
            <a:ext cx="827700" cy="5143500"/>
          </a:xfrm>
          <a:prstGeom prst="rect">
            <a:avLst/>
          </a:prstGeom>
          <a:gradFill>
            <a:gsLst>
              <a:gs pos="0">
                <a:srgbClr val="003061"/>
              </a:gs>
              <a:gs pos="50000">
                <a:srgbClr val="00468D"/>
              </a:gs>
              <a:gs pos="100000">
                <a:srgbClr val="0054AA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3" descr="C:\Users\MSShafigullin\Desktop\2020\Презентация КФУ\kfu_logo_circle_rus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267" y="87534"/>
            <a:ext cx="553050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3"/>
          <p:cNvSpPr txBox="1"/>
          <p:nvPr/>
        </p:nvSpPr>
        <p:spPr>
          <a:xfrm>
            <a:off x="1052752" y="95924"/>
            <a:ext cx="73448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0549F"/>
                </a:solidFill>
                <a:latin typeface="PT Sans"/>
                <a:ea typeface="PT Sans"/>
                <a:cs typeface="PT Sans"/>
                <a:sym typeface="PT Sans"/>
              </a:rPr>
              <a:t>Теории фирмы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Неклассическая теория фирм</a:t>
            </a:r>
            <a:endParaRPr sz="1400" b="1" dirty="0">
              <a:solidFill>
                <a:srgbClr val="7F7F7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3D5D00-66B7-4D0F-BA18-4420ED59543D}"/>
              </a:ext>
            </a:extLst>
          </p:cNvPr>
          <p:cNvSpPr txBox="1"/>
          <p:nvPr/>
        </p:nvSpPr>
        <p:spPr>
          <a:xfrm>
            <a:off x="1052752" y="947465"/>
            <a:ext cx="734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b="1" dirty="0">
                <a:solidFill>
                  <a:schemeClr val="tx1"/>
                </a:solidFill>
                <a:latin typeface="PT Sans" panose="020B0503020203020204" pitchFamily="34" charset="-52"/>
              </a:rPr>
              <a:t>Неоклассическая теория фирм </a:t>
            </a:r>
            <a:r>
              <a:rPr lang="ru-RU" dirty="0">
                <a:solidFill>
                  <a:schemeClr val="tx1"/>
                </a:solidFill>
                <a:latin typeface="PT Sans" panose="020B0503020203020204" pitchFamily="34" charset="-52"/>
              </a:rPr>
              <a:t>является уточнением и развитием классических идей. Она предлагает более формализованные и математически строгие модели поведения фирмы, учитывающие различные аспекты, такие как информация, неопределенность, рыночные структуры и поведение потребителей.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A8DCB8-933B-44BE-8A8D-F42E8562964B}"/>
              </a:ext>
            </a:extLst>
          </p:cNvPr>
          <p:cNvSpPr txBox="1"/>
          <p:nvPr/>
        </p:nvSpPr>
        <p:spPr>
          <a:xfrm>
            <a:off x="1052752" y="2056157"/>
            <a:ext cx="734481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b="1" dirty="0">
                <a:solidFill>
                  <a:schemeClr val="tx1"/>
                </a:solidFill>
                <a:latin typeface="PT Sans" panose="020B0503020203020204" pitchFamily="34" charset="-52"/>
              </a:rPr>
              <a:t>Основные характеристики:</a:t>
            </a:r>
          </a:p>
          <a:p>
            <a:pPr marL="342900" indent="-342900" algn="l">
              <a:buAutoNum type="arabicPeriod"/>
            </a:pPr>
            <a:r>
              <a:rPr lang="ru-RU" i="1" dirty="0">
                <a:solidFill>
                  <a:schemeClr val="tx1"/>
                </a:solidFill>
                <a:latin typeface="PT Sans" panose="020B0503020203020204" pitchFamily="34" charset="-52"/>
              </a:rPr>
              <a:t>Неопределенность и асимметрия информации</a:t>
            </a:r>
            <a:r>
              <a:rPr lang="ru-RU" dirty="0">
                <a:solidFill>
                  <a:schemeClr val="tx1"/>
                </a:solidFill>
                <a:latin typeface="PT Sans" panose="020B0503020203020204" pitchFamily="34" charset="-52"/>
              </a:rPr>
              <a:t>: Неоклассическая теория учитывает, что информация может быть распределена неравномерно между участниками рынка. Также предполагается, что агенты действуют с ограниченной рациональностью.</a:t>
            </a:r>
          </a:p>
          <a:p>
            <a:pPr marL="342900" indent="-342900" algn="l">
              <a:buAutoNum type="arabicPeriod"/>
            </a:pPr>
            <a:r>
              <a:rPr lang="ru-RU" i="1" dirty="0">
                <a:solidFill>
                  <a:schemeClr val="tx1"/>
                </a:solidFill>
                <a:latin typeface="PT Sans" panose="020B0503020203020204" pitchFamily="34" charset="-52"/>
              </a:rPr>
              <a:t>Поведение фирм</a:t>
            </a:r>
            <a:r>
              <a:rPr lang="ru-RU" dirty="0">
                <a:solidFill>
                  <a:schemeClr val="tx1"/>
                </a:solidFill>
                <a:latin typeface="PT Sans" panose="020B0503020203020204" pitchFamily="34" charset="-52"/>
              </a:rPr>
              <a:t>: Фирмы могут стремиться не только к максимизации прибыли, но и к другим целям, таким как рост… .Теория учитывает стратегическое взаимодействие между фирмами.</a:t>
            </a:r>
          </a:p>
          <a:p>
            <a:pPr marL="342900" indent="-342900" algn="l">
              <a:buAutoNum type="arabicPeriod"/>
            </a:pPr>
            <a:r>
              <a:rPr lang="ru-RU" i="1" dirty="0">
                <a:solidFill>
                  <a:schemeClr val="tx1"/>
                </a:solidFill>
                <a:latin typeface="PT Sans" panose="020B0503020203020204" pitchFamily="34" charset="-52"/>
              </a:rPr>
              <a:t>Структура</a:t>
            </a:r>
            <a:r>
              <a:rPr lang="ru-RU" dirty="0">
                <a:solidFill>
                  <a:schemeClr val="tx1"/>
                </a:solidFill>
                <a:latin typeface="PT Sans" panose="020B0503020203020204" pitchFamily="34" charset="-52"/>
              </a:rPr>
              <a:t>: В отличие от классической теории, неоклассическая теория рассматривает различные рыночные структуры (монополии, олигополии, картели, альянсы и т.д.).  </a:t>
            </a:r>
          </a:p>
          <a:p>
            <a:pPr marL="342900" indent="-342900" algn="l">
              <a:buAutoNum type="arabicPeriod"/>
            </a:pPr>
            <a:r>
              <a:rPr lang="ru-RU" i="1" dirty="0">
                <a:solidFill>
                  <a:schemeClr val="tx1"/>
                </a:solidFill>
                <a:latin typeface="PT Sans" panose="020B0503020203020204" pitchFamily="34" charset="-52"/>
              </a:rPr>
              <a:t>Рынок</a:t>
            </a:r>
            <a:r>
              <a:rPr lang="ru-RU" dirty="0">
                <a:solidFill>
                  <a:schemeClr val="tx1"/>
                </a:solidFill>
                <a:latin typeface="PT Sans" panose="020B0503020203020204" pitchFamily="34" charset="-52"/>
              </a:rPr>
              <a:t>: В неоклассической теории фирмы могут применять различные стратегии ценообразования в зависимости от сегментов рынка.</a:t>
            </a:r>
          </a:p>
          <a:p>
            <a:pPr marL="342900" indent="-342900" algn="l">
              <a:buAutoNum type="arabicPeriod"/>
            </a:pPr>
            <a:endParaRPr lang="ru-RU" dirty="0">
              <a:solidFill>
                <a:schemeClr val="tx1"/>
              </a:solidFill>
              <a:latin typeface="PT Sans" panose="020B0503020203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116842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>
            <a:off x="-50" y="0"/>
            <a:ext cx="827700" cy="5143500"/>
          </a:xfrm>
          <a:prstGeom prst="rect">
            <a:avLst/>
          </a:prstGeom>
          <a:gradFill>
            <a:gsLst>
              <a:gs pos="0">
                <a:srgbClr val="003061"/>
              </a:gs>
              <a:gs pos="50000">
                <a:srgbClr val="00468D"/>
              </a:gs>
              <a:gs pos="100000">
                <a:srgbClr val="0054AA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3" descr="C:\Users\MSShafigullin\Desktop\2020\Презентация КФУ\kfu_logo_circle_rus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267" y="87534"/>
            <a:ext cx="553050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3"/>
          <p:cNvSpPr txBox="1"/>
          <p:nvPr/>
        </p:nvSpPr>
        <p:spPr>
          <a:xfrm>
            <a:off x="1052752" y="95924"/>
            <a:ext cx="73448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0549F"/>
                </a:solidFill>
                <a:latin typeface="PT Sans"/>
                <a:ea typeface="PT Sans"/>
                <a:cs typeface="PT Sans"/>
                <a:sym typeface="PT Sans"/>
              </a:rPr>
              <a:t>Теории фирмы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Поведенческая теория фирмы</a:t>
            </a:r>
            <a:endParaRPr sz="1400" b="1" dirty="0">
              <a:solidFill>
                <a:srgbClr val="7F7F7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287F16-6926-4988-A2F7-6D037C462A5C}"/>
              </a:ext>
            </a:extLst>
          </p:cNvPr>
          <p:cNvSpPr txBox="1"/>
          <p:nvPr/>
        </p:nvSpPr>
        <p:spPr>
          <a:xfrm>
            <a:off x="1052752" y="777240"/>
            <a:ext cx="73448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b="1" dirty="0">
                <a:solidFill>
                  <a:schemeClr val="tx1"/>
                </a:solidFill>
                <a:latin typeface="PT Sans" panose="020B0503020203020204" pitchFamily="34" charset="-52"/>
              </a:rPr>
              <a:t>Поведенческая теория фирмы</a:t>
            </a:r>
            <a:r>
              <a:rPr lang="ru-RU" dirty="0">
                <a:solidFill>
                  <a:schemeClr val="tx1"/>
                </a:solidFill>
                <a:latin typeface="PT Sans" panose="020B0503020203020204" pitchFamily="34" charset="-52"/>
              </a:rPr>
              <a:t> развивалась как реакция на традиционные модели, такие как неоклассическая экономика и теория рационального выбора. Эта теория акцентирует внимание на том, как реальные люди принимают решения в условиях неопределенности и ограниченной информации, а не на том, как они должны принимать решения в идеальных условиях.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340B31-366C-4DEE-8EC7-610DCCC1CEEC}"/>
              </a:ext>
            </a:extLst>
          </p:cNvPr>
          <p:cNvSpPr txBox="1"/>
          <p:nvPr/>
        </p:nvSpPr>
        <p:spPr>
          <a:xfrm>
            <a:off x="1052752" y="2104887"/>
            <a:ext cx="73448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b="1" dirty="0">
                <a:solidFill>
                  <a:schemeClr val="tx1"/>
                </a:solidFill>
                <a:latin typeface="PT Sans" panose="020B0503020203020204" pitchFamily="34" charset="-52"/>
              </a:rPr>
              <a:t>Основные концепции</a:t>
            </a:r>
            <a:r>
              <a:rPr lang="ru-RU" dirty="0">
                <a:solidFill>
                  <a:schemeClr val="tx1"/>
                </a:solidFill>
                <a:latin typeface="PT Sans" panose="020B0503020203020204" pitchFamily="34" charset="-52"/>
              </a:rPr>
              <a:t>:</a:t>
            </a:r>
          </a:p>
          <a:p>
            <a:pPr marL="342900" indent="-342900" algn="l">
              <a:buAutoNum type="arabicPeriod"/>
            </a:pPr>
            <a:r>
              <a:rPr lang="ru-RU" i="1" dirty="0">
                <a:solidFill>
                  <a:schemeClr val="tx1"/>
                </a:solidFill>
                <a:latin typeface="PT Sans" panose="020B0503020203020204" pitchFamily="34" charset="-52"/>
              </a:rPr>
              <a:t>Ограниченная рациональность</a:t>
            </a:r>
            <a:r>
              <a:rPr lang="ru-RU" dirty="0">
                <a:solidFill>
                  <a:schemeClr val="tx1"/>
                </a:solidFill>
                <a:latin typeface="PT Sans" panose="020B0503020203020204" pitchFamily="34" charset="-52"/>
              </a:rPr>
              <a:t>: Люди не могут обрабатывать всю доступную информацию и принимать оптимальные решения из-за когнитивных ограничений. </a:t>
            </a:r>
          </a:p>
          <a:p>
            <a:pPr marL="342900" indent="-342900" algn="l">
              <a:buAutoNum type="arabicPeriod"/>
            </a:pPr>
            <a:r>
              <a:rPr lang="ru-RU" i="1" dirty="0">
                <a:solidFill>
                  <a:schemeClr val="tx1"/>
                </a:solidFill>
                <a:latin typeface="PT Sans" panose="020B0503020203020204" pitchFamily="34" charset="-52"/>
              </a:rPr>
              <a:t>Субъективные предпочтения</a:t>
            </a:r>
            <a:r>
              <a:rPr lang="ru-RU" dirty="0">
                <a:solidFill>
                  <a:schemeClr val="tx1"/>
                </a:solidFill>
                <a:latin typeface="PT Sans" panose="020B0503020203020204" pitchFamily="34" charset="-52"/>
              </a:rPr>
              <a:t>: Поведенческая теория подчеркивает, что предпочтения и мотивации людей могут быть иррациональными и зависеть от контекста.</a:t>
            </a:r>
          </a:p>
          <a:p>
            <a:pPr marL="342900" indent="-342900" algn="l">
              <a:buAutoNum type="arabicPeriod"/>
            </a:pPr>
            <a:r>
              <a:rPr lang="ru-RU" i="1" dirty="0">
                <a:solidFill>
                  <a:schemeClr val="tx1"/>
                </a:solidFill>
                <a:latin typeface="PT Sans" panose="020B0503020203020204" pitchFamily="34" charset="-52"/>
              </a:rPr>
              <a:t>Групповая динамика</a:t>
            </a:r>
            <a:r>
              <a:rPr lang="ru-RU" dirty="0">
                <a:solidFill>
                  <a:schemeClr val="tx1"/>
                </a:solidFill>
                <a:latin typeface="PT Sans" panose="020B0503020203020204" pitchFamily="34" charset="-52"/>
              </a:rPr>
              <a:t>: В рамках фирмы решения часто принимаются не индивидуально, а в группах. Групповая динамика может приводить к эффектам, таким как групповое мышление, когда стремление к согласию подавляет индивидуальные мнения.</a:t>
            </a:r>
          </a:p>
          <a:p>
            <a:pPr marL="342900" indent="-342900" algn="l">
              <a:buAutoNum type="arabicPeriod"/>
            </a:pPr>
            <a:r>
              <a:rPr lang="ru-RU" i="1" dirty="0">
                <a:solidFill>
                  <a:schemeClr val="tx1"/>
                </a:solidFill>
                <a:latin typeface="PT Sans" panose="020B0503020203020204" pitchFamily="34" charset="-52"/>
              </a:rPr>
              <a:t>Институты и правила</a:t>
            </a:r>
            <a:r>
              <a:rPr lang="ru-RU" dirty="0">
                <a:solidFill>
                  <a:schemeClr val="tx1"/>
                </a:solidFill>
                <a:latin typeface="PT Sans" panose="020B0503020203020204" pitchFamily="34" charset="-52"/>
              </a:rPr>
              <a:t>: Правила и существующие нормы могут сильно влиять на поведение организаций.</a:t>
            </a:r>
          </a:p>
          <a:p>
            <a:pPr marL="342900" indent="-342900" algn="l">
              <a:buAutoNum type="arabicPeriod"/>
            </a:pPr>
            <a:r>
              <a:rPr lang="ru-RU" i="1" dirty="0">
                <a:solidFill>
                  <a:schemeClr val="tx1"/>
                </a:solidFill>
                <a:latin typeface="PT Sans" panose="020B0503020203020204" pitchFamily="34" charset="-52"/>
              </a:rPr>
              <a:t>Адаптивное поведение</a:t>
            </a:r>
            <a:r>
              <a:rPr lang="ru-RU" dirty="0">
                <a:solidFill>
                  <a:schemeClr val="tx1"/>
                </a:solidFill>
                <a:latin typeface="PT Sans" panose="020B0503020203020204" pitchFamily="34" charset="-52"/>
              </a:rPr>
              <a:t>: Фирмы часто следуют проверенными путями, даже если это не всегда оптимально с точки зрения эффективности.</a:t>
            </a:r>
          </a:p>
        </p:txBody>
      </p:sp>
    </p:spTree>
    <p:extLst>
      <p:ext uri="{BB962C8B-B14F-4D97-AF65-F5344CB8AC3E}">
        <p14:creationId xmlns:p14="http://schemas.microsoft.com/office/powerpoint/2010/main" val="1717719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>
            <a:off x="-50" y="0"/>
            <a:ext cx="827700" cy="5143500"/>
          </a:xfrm>
          <a:prstGeom prst="rect">
            <a:avLst/>
          </a:prstGeom>
          <a:gradFill>
            <a:gsLst>
              <a:gs pos="0">
                <a:srgbClr val="003061"/>
              </a:gs>
              <a:gs pos="50000">
                <a:srgbClr val="00468D"/>
              </a:gs>
              <a:gs pos="100000">
                <a:srgbClr val="0054AA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3" descr="C:\Users\MSShafigullin\Desktop\2020\Презентация КФУ\kfu_logo_circle_rus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267" y="87534"/>
            <a:ext cx="553050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3"/>
          <p:cNvSpPr txBox="1"/>
          <p:nvPr/>
        </p:nvSpPr>
        <p:spPr>
          <a:xfrm>
            <a:off x="1052752" y="68492"/>
            <a:ext cx="73448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0549F"/>
                </a:solidFill>
                <a:latin typeface="PT Sans"/>
                <a:ea typeface="PT Sans"/>
                <a:cs typeface="PT Sans"/>
                <a:sym typeface="PT Sans"/>
              </a:rPr>
              <a:t>Теории фирмы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Теория контрактов</a:t>
            </a:r>
            <a:endParaRPr sz="1400" b="1" dirty="0">
              <a:solidFill>
                <a:srgbClr val="7F7F7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58FD70-434E-4F19-92CA-7CA833BF4C70}"/>
              </a:ext>
            </a:extLst>
          </p:cNvPr>
          <p:cNvSpPr txBox="1"/>
          <p:nvPr/>
        </p:nvSpPr>
        <p:spPr>
          <a:xfrm>
            <a:off x="1052752" y="984662"/>
            <a:ext cx="734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b="1" dirty="0">
                <a:solidFill>
                  <a:schemeClr val="tx1"/>
                </a:solidFill>
                <a:latin typeface="PT Sans" panose="020B0503020203020204" pitchFamily="34" charset="-52"/>
              </a:rPr>
              <a:t>Теория контрактов </a:t>
            </a:r>
            <a:r>
              <a:rPr lang="ru-RU" dirty="0">
                <a:solidFill>
                  <a:schemeClr val="tx1"/>
                </a:solidFill>
                <a:latin typeface="PT Sans" panose="020B0503020203020204" pitchFamily="34" charset="-52"/>
              </a:rPr>
              <a:t>— это область теории фирм, изучающая, как контракты могут быть использованы для управления отношениями между сторонами. Эта теория рассматривает, как контракты могут помочь в решении проблем, связанных с асимметрией информации, агентскими проблемами и другими взаимодействиями между участниками рынка.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C791D8-E00B-47B5-B39F-B434456BD2E8}"/>
              </a:ext>
            </a:extLst>
          </p:cNvPr>
          <p:cNvSpPr txBox="1"/>
          <p:nvPr/>
        </p:nvSpPr>
        <p:spPr>
          <a:xfrm>
            <a:off x="1052752" y="2331720"/>
            <a:ext cx="73448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b="1" dirty="0">
                <a:solidFill>
                  <a:schemeClr val="tx1"/>
                </a:solidFill>
                <a:latin typeface="PT Sans" panose="020B0503020203020204" pitchFamily="34" charset="-52"/>
              </a:rPr>
              <a:t>Примеры</a:t>
            </a:r>
            <a:r>
              <a:rPr lang="ru-RU" dirty="0">
                <a:solidFill>
                  <a:schemeClr val="tx1"/>
                </a:solidFill>
                <a:latin typeface="PT Sans" panose="020B0503020203020204" pitchFamily="34" charset="-52"/>
              </a:rPr>
              <a:t>:</a:t>
            </a:r>
          </a:p>
          <a:p>
            <a:pPr marL="342900" indent="-342900" algn="l">
              <a:buAutoNum type="arabicPeriod"/>
            </a:pPr>
            <a:r>
              <a:rPr lang="ru-RU" i="1" dirty="0">
                <a:solidFill>
                  <a:schemeClr val="tx1"/>
                </a:solidFill>
                <a:latin typeface="PT Sans" panose="020B0503020203020204" pitchFamily="34" charset="-52"/>
              </a:rPr>
              <a:t>Контракты на поставку</a:t>
            </a:r>
            <a:r>
              <a:rPr lang="ru-RU" dirty="0">
                <a:solidFill>
                  <a:schemeClr val="tx1"/>
                </a:solidFill>
                <a:latin typeface="PT Sans" panose="020B0503020203020204" pitchFamily="34" charset="-52"/>
              </a:rPr>
              <a:t>: Соглашения между поставщиком и покупателем, которые определяют объемы поставок, цены, сроки доставки и условия оплаты.</a:t>
            </a:r>
          </a:p>
          <a:p>
            <a:pPr marL="342900" indent="-342900" algn="l">
              <a:buAutoNum type="arabicPeriod"/>
            </a:pPr>
            <a:r>
              <a:rPr lang="ru-RU" i="1" dirty="0">
                <a:solidFill>
                  <a:schemeClr val="tx1"/>
                </a:solidFill>
                <a:latin typeface="PT Sans" panose="020B0503020203020204" pitchFamily="34" charset="-52"/>
              </a:rPr>
              <a:t>Договор аренды</a:t>
            </a:r>
            <a:r>
              <a:rPr lang="ru-RU" dirty="0">
                <a:solidFill>
                  <a:schemeClr val="tx1"/>
                </a:solidFill>
                <a:latin typeface="PT Sans" panose="020B0503020203020204" pitchFamily="34" charset="-52"/>
              </a:rPr>
              <a:t>: Арендодатель и арендатор подписывают контракт, который определяет условия аренды, включая срок аренды, размер арендной платы, обязанности сторон по обслуживанию и условия расторжения договора.</a:t>
            </a:r>
          </a:p>
          <a:p>
            <a:pPr marL="342900" indent="-342900" algn="l">
              <a:buAutoNum type="arabicPeriod"/>
            </a:pPr>
            <a:r>
              <a:rPr lang="ru-RU" i="1" dirty="0">
                <a:solidFill>
                  <a:schemeClr val="tx1"/>
                </a:solidFill>
                <a:latin typeface="PT Sans" panose="020B0503020203020204" pitchFamily="34" charset="-52"/>
              </a:rPr>
              <a:t>Страхование</a:t>
            </a:r>
            <a:r>
              <a:rPr lang="ru-RU" dirty="0">
                <a:solidFill>
                  <a:schemeClr val="tx1"/>
                </a:solidFill>
                <a:latin typeface="PT Sans" panose="020B0503020203020204" pitchFamily="34" charset="-52"/>
              </a:rPr>
              <a:t>: Страховые компании используют контракты для управления рисками. Например, они могут установить условия, чтобы страхователь был более осторожным после получения страховки.</a:t>
            </a:r>
          </a:p>
        </p:txBody>
      </p:sp>
    </p:spTree>
    <p:extLst>
      <p:ext uri="{BB962C8B-B14F-4D97-AF65-F5344CB8AC3E}">
        <p14:creationId xmlns:p14="http://schemas.microsoft.com/office/powerpoint/2010/main" val="2760751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Google Shape;402;p20" descr="C:\Users\MSShafigullin\Desktop\Проекты\Брендбук\Гайдлайн\Презентация\презентация шаблон КФУ-01.jpg"/>
          <p:cNvPicPr preferRelativeResize="0"/>
          <p:nvPr/>
        </p:nvPicPr>
        <p:blipFill rotWithShape="1">
          <a:blip r:embed="rId3">
            <a:alphaModFix/>
          </a:blip>
          <a:srcRect b="20471"/>
          <a:stretch/>
        </p:blipFill>
        <p:spPr>
          <a:xfrm>
            <a:off x="0" y="1786"/>
            <a:ext cx="9144000" cy="5141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20" descr="C:\Users\MSShafigullin\Desktop\2020\Презентация КФУ\kfu_logo_circle_rus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9552" y="411510"/>
            <a:ext cx="1152128" cy="112494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20"/>
          <p:cNvSpPr txBox="1"/>
          <p:nvPr/>
        </p:nvSpPr>
        <p:spPr>
          <a:xfrm>
            <a:off x="2267744" y="373815"/>
            <a:ext cx="5256584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bg1"/>
                </a:solidFill>
                <a:effectLst/>
                <a:latin typeface="PT Sans" panose="020B0503020203020204" pitchFamily="34" charset="-52"/>
                <a:ea typeface="Times New Roman" panose="02020603050405020304" pitchFamily="18" charset="0"/>
              </a:rPr>
              <a:t>Понятие фирмы (предприятия)  как субъекта рыночной экономики. Теории фирмы.</a:t>
            </a:r>
            <a:endParaRPr lang="ru-RU" sz="2400" b="0" i="0" u="none" strike="noStrike" cap="none" dirty="0">
              <a:solidFill>
                <a:schemeClr val="bg1"/>
              </a:solidFill>
              <a:latin typeface="PT Sans" panose="020B0503020203020204" pitchFamily="34" charset="-52"/>
              <a:ea typeface="PT Sans"/>
              <a:cs typeface="PT Sans"/>
              <a:sym typeface="PT Sans"/>
            </a:endParaRPr>
          </a:p>
        </p:txBody>
      </p:sp>
      <p:sp>
        <p:nvSpPr>
          <p:cNvPr id="405" name="Google Shape;405;p20"/>
          <p:cNvSpPr txBox="1"/>
          <p:nvPr/>
        </p:nvSpPr>
        <p:spPr>
          <a:xfrm>
            <a:off x="2267744" y="2355726"/>
            <a:ext cx="5904656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/>
              <a:buNone/>
            </a:pPr>
            <a:r>
              <a:rPr lang="ru-RU" sz="3600" b="1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Спасибо за внимание!</a:t>
            </a:r>
            <a:endParaRPr sz="3600" b="1" i="0" u="none" strike="noStrike" cap="none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>
            <a:solidFill>
              <a:schemeClr val="tx1"/>
            </a:solidFill>
            <a:latin typeface="PT Sans" panose="020B0503020203020204" pitchFamily="34" charset="-5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889</Words>
  <Application>Microsoft Office PowerPoint</Application>
  <PresentationFormat>Экран (16:9)</PresentationFormat>
  <Paragraphs>75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PT Sans</vt:lpstr>
      <vt:lpstr>Calibri</vt:lpstr>
      <vt:lpstr>Arial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</dc:creator>
  <cp:lastModifiedBy>Red Tyn</cp:lastModifiedBy>
  <cp:revision>22</cp:revision>
  <dcterms:created xsi:type="dcterms:W3CDTF">2020-08-07T05:47:40Z</dcterms:created>
  <dcterms:modified xsi:type="dcterms:W3CDTF">2024-12-27T01:00:46Z</dcterms:modified>
</cp:coreProperties>
</file>