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256" r:id="rId2"/>
    <p:sldId id="276" r:id="rId3"/>
    <p:sldId id="340" r:id="rId4"/>
    <p:sldId id="433" r:id="rId5"/>
    <p:sldId id="437" r:id="rId6"/>
    <p:sldId id="483" r:id="rId7"/>
    <p:sldId id="418" r:id="rId8"/>
    <p:sldId id="416" r:id="rId9"/>
    <p:sldId id="417" r:id="rId10"/>
    <p:sldId id="414" r:id="rId11"/>
    <p:sldId id="438" r:id="rId12"/>
    <p:sldId id="408" r:id="rId13"/>
    <p:sldId id="341" r:id="rId14"/>
    <p:sldId id="434" r:id="rId15"/>
    <p:sldId id="342" r:id="rId16"/>
    <p:sldId id="442" r:id="rId17"/>
    <p:sldId id="285" r:id="rId18"/>
    <p:sldId id="401" r:id="rId19"/>
    <p:sldId id="403" r:id="rId20"/>
    <p:sldId id="481" r:id="rId21"/>
    <p:sldId id="432" r:id="rId22"/>
    <p:sldId id="448" r:id="rId23"/>
    <p:sldId id="429" r:id="rId24"/>
    <p:sldId id="451" r:id="rId25"/>
    <p:sldId id="452" r:id="rId26"/>
    <p:sldId id="453" r:id="rId27"/>
    <p:sldId id="491" r:id="rId28"/>
    <p:sldId id="484" r:id="rId29"/>
    <p:sldId id="419" r:id="rId30"/>
    <p:sldId id="430" r:id="rId31"/>
    <p:sldId id="497" r:id="rId32"/>
    <p:sldId id="459" r:id="rId33"/>
    <p:sldId id="460" r:id="rId34"/>
    <p:sldId id="454" r:id="rId35"/>
    <p:sldId id="458" r:id="rId36"/>
    <p:sldId id="422" r:id="rId37"/>
    <p:sldId id="426" r:id="rId38"/>
    <p:sldId id="469" r:id="rId39"/>
    <p:sldId id="470" r:id="rId40"/>
    <p:sldId id="492" r:id="rId41"/>
    <p:sldId id="455" r:id="rId42"/>
    <p:sldId id="493" r:id="rId43"/>
    <p:sldId id="494" r:id="rId44"/>
    <p:sldId id="467" r:id="rId45"/>
    <p:sldId id="468" r:id="rId46"/>
    <p:sldId id="471" r:id="rId47"/>
    <p:sldId id="473" r:id="rId48"/>
    <p:sldId id="463" r:id="rId49"/>
    <p:sldId id="424" r:id="rId50"/>
    <p:sldId id="428" r:id="rId51"/>
    <p:sldId id="472" r:id="rId52"/>
    <p:sldId id="474" r:id="rId53"/>
    <p:sldId id="479" r:id="rId54"/>
    <p:sldId id="478" r:id="rId55"/>
    <p:sldId id="476" r:id="rId56"/>
    <p:sldId id="436" r:id="rId57"/>
    <p:sldId id="475" r:id="rId58"/>
    <p:sldId id="495" r:id="rId59"/>
    <p:sldId id="440" r:id="rId60"/>
    <p:sldId id="268" r:id="rId61"/>
    <p:sldId id="465" r:id="rId62"/>
    <p:sldId id="446" r:id="rId63"/>
    <p:sldId id="489" r:id="rId64"/>
    <p:sldId id="498" r:id="rId65"/>
    <p:sldId id="443" r:id="rId66"/>
    <p:sldId id="496" r:id="rId67"/>
  </p:sldIdLst>
  <p:sldSz cx="12192000" cy="6858000"/>
  <p:notesSz cx="7559675" cy="1069181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D8E1921-3975-F6A5-EEE6-3ED4A558FA3C}" name="ronald ham" initials="rh" userId="13de0eb3abcd01b9" providerId="Windows Live"/>
  <p188:author id="{1A856D7D-EF4E-215F-8F05-994CA20B0102}" name="Jos van der Arend" initials="JvdA" userId="S::J.vanderArend@kennisnet.nl::ca13a5d4-23fe-4518-95a7-5fa1e210a10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2" autoAdjust="0"/>
    <p:restoredTop sz="93537" autoAdjust="0"/>
  </p:normalViewPr>
  <p:slideViewPr>
    <p:cSldViewPr snapToGrid="0">
      <p:cViewPr varScale="1">
        <p:scale>
          <a:sx n="128" d="100"/>
          <a:sy n="128" d="100"/>
        </p:scale>
        <p:origin x="1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759A587F-77BE-4CF2-BB5D-A87303D0E750}" type="datetimeFigureOut">
              <a:rPr lang="nl-NL" smtClean="0"/>
              <a:t>13-7-2022</a:t>
            </a:fld>
            <a:endParaRPr lang="nl-NL"/>
          </a:p>
        </p:txBody>
      </p:sp>
      <p:sp>
        <p:nvSpPr>
          <p:cNvPr id="4" name="Tijdelijke aanduiding voor dia-afbeelding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66E7B2A-261E-4800-8D8E-9F7649E48EE3}" type="slidenum">
              <a:rPr lang="nl-NL" smtClean="0"/>
              <a:t>‹#›</a:t>
            </a:fld>
            <a:endParaRPr lang="nl-NL"/>
          </a:p>
        </p:txBody>
      </p:sp>
    </p:spTree>
    <p:extLst>
      <p:ext uri="{BB962C8B-B14F-4D97-AF65-F5344CB8AC3E}">
        <p14:creationId xmlns:p14="http://schemas.microsoft.com/office/powerpoint/2010/main" val="296903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dirty="0"/>
              <a:t>AMIGO = </a:t>
            </a:r>
            <a:r>
              <a:rPr lang="nl-NL" sz="1200" b="1" dirty="0">
                <a:solidFill>
                  <a:schemeClr val="tx2"/>
                </a:solidFill>
              </a:rPr>
              <a:t>A</a:t>
            </a:r>
            <a:r>
              <a:rPr lang="nl-NL" sz="1200" dirty="0">
                <a:solidFill>
                  <a:schemeClr val="tx2"/>
                </a:solidFill>
              </a:rPr>
              <a:t>anpak voor </a:t>
            </a:r>
            <a:r>
              <a:rPr lang="nl-NL" sz="1200" b="1" dirty="0">
                <a:solidFill>
                  <a:schemeClr val="tx2"/>
                </a:solidFill>
              </a:rPr>
              <a:t>M</a:t>
            </a:r>
            <a:r>
              <a:rPr lang="nl-NL" sz="1200" dirty="0">
                <a:solidFill>
                  <a:schemeClr val="tx2"/>
                </a:solidFill>
              </a:rPr>
              <a:t>odulair opgebouwde </a:t>
            </a:r>
            <a:r>
              <a:rPr lang="nl-NL" sz="1200" b="1" dirty="0">
                <a:solidFill>
                  <a:schemeClr val="tx2"/>
                </a:solidFill>
              </a:rPr>
              <a:t>I</a:t>
            </a:r>
            <a:r>
              <a:rPr lang="nl-NL" sz="1200" dirty="0">
                <a:solidFill>
                  <a:schemeClr val="tx2"/>
                </a:solidFill>
              </a:rPr>
              <a:t>nteracties en </a:t>
            </a:r>
            <a:r>
              <a:rPr lang="nl-NL" sz="1200" b="1" dirty="0">
                <a:solidFill>
                  <a:schemeClr val="tx2"/>
                </a:solidFill>
              </a:rPr>
              <a:t>G</a:t>
            </a:r>
            <a:r>
              <a:rPr lang="nl-NL" sz="1200" dirty="0">
                <a:solidFill>
                  <a:schemeClr val="tx2"/>
                </a:solidFill>
              </a:rPr>
              <a:t>egevensstructuren in het </a:t>
            </a:r>
            <a:r>
              <a:rPr lang="nl-NL" sz="1200" b="1" dirty="0">
                <a:solidFill>
                  <a:schemeClr val="tx2"/>
                </a:solidFill>
              </a:rPr>
              <a:t>O</a:t>
            </a:r>
            <a:r>
              <a:rPr lang="nl-NL" sz="1200" dirty="0">
                <a:solidFill>
                  <a:schemeClr val="tx2"/>
                </a:solidFill>
              </a:rPr>
              <a:t>nderwijs</a:t>
            </a:r>
            <a:endParaRPr lang="nl-NL" dirty="0"/>
          </a:p>
        </p:txBody>
      </p:sp>
      <p:sp>
        <p:nvSpPr>
          <p:cNvPr id="4" name="Tijdelijke aanduiding voor dianummer 3"/>
          <p:cNvSpPr>
            <a:spLocks noGrp="1"/>
          </p:cNvSpPr>
          <p:nvPr>
            <p:ph type="sldNum" sz="quarter" idx="10"/>
          </p:nvPr>
        </p:nvSpPr>
        <p:spPr/>
        <p:txBody>
          <a:bodyPr/>
          <a:lstStyle/>
          <a:p>
            <a:fld id="{79D70B82-DE38-4EF7-A19C-787E9142ADDE}" type="slidenum">
              <a:rPr lang="nl-NL" smtClean="0"/>
              <a:t>2</a:t>
            </a:fld>
            <a:endParaRPr lang="nl-NL"/>
          </a:p>
        </p:txBody>
      </p:sp>
    </p:spTree>
    <p:extLst>
      <p:ext uri="{BB962C8B-B14F-4D97-AF65-F5344CB8AC3E}">
        <p14:creationId xmlns:p14="http://schemas.microsoft.com/office/powerpoint/2010/main" val="3823239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i="1" dirty="0"/>
              <a:t>Standlevering of Wijzigingen sinds bepaalde datum</a:t>
            </a:r>
          </a:p>
          <a:p>
            <a:r>
              <a:rPr lang="nl-NL" dirty="0"/>
              <a:t>Controle (2) omvat: Voldoet het bericht aan de vastgestelde technische eisen? Is het toegestaan om deze gegevens te versturen? Mag ik dit verzoek aan deze Gegevenshouder versturen?  </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Controle (4) omvat: Mag ik dit verzoek van deze Gegevensafnemer ontvangen? Is het toegestaan om deze gegevens te ontvangen en verwerken? Voldoet het bericht aan de vastgestelde technische eisen?  </a:t>
            </a:r>
          </a:p>
          <a:p>
            <a:endParaRPr lang="nl-NL" dirty="0"/>
          </a:p>
        </p:txBody>
      </p:sp>
      <p:sp>
        <p:nvSpPr>
          <p:cNvPr id="4" name="Tijdelijke aanduiding voor dianummer 3"/>
          <p:cNvSpPr>
            <a:spLocks noGrp="1"/>
          </p:cNvSpPr>
          <p:nvPr>
            <p:ph type="sldNum" sz="quarter" idx="5"/>
          </p:nvPr>
        </p:nvSpPr>
        <p:spPr/>
        <p:txBody>
          <a:bodyPr/>
          <a:lstStyle/>
          <a:p>
            <a:fld id="{666E7B2A-261E-4800-8D8E-9F7649E48EE3}" type="slidenum">
              <a:rPr lang="nl-NL" smtClean="0"/>
              <a:t>17</a:t>
            </a:fld>
            <a:endParaRPr lang="nl-NL"/>
          </a:p>
        </p:txBody>
      </p:sp>
    </p:spTree>
    <p:extLst>
      <p:ext uri="{BB962C8B-B14F-4D97-AF65-F5344CB8AC3E}">
        <p14:creationId xmlns:p14="http://schemas.microsoft.com/office/powerpoint/2010/main" val="202620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Notificatie van Gegevenshouder dat er een wijziging heeft plaatsgevonden (en dat deze kan worden opgehaald). Eventueel worden notificaties opgespaard tot maximaal eenmaal per uur of dag. Gegevensafnemer bepaalt zelf of en wanneer het de gegevens ophaalt.</a:t>
            </a:r>
          </a:p>
          <a:p>
            <a:endParaRPr lang="nl-NL" dirty="0"/>
          </a:p>
          <a:p>
            <a:r>
              <a:rPr lang="nl-NL" dirty="0"/>
              <a:t>Transactie = samenhangende interacties om iets voor elkaar te krijgen!</a:t>
            </a:r>
          </a:p>
        </p:txBody>
      </p:sp>
      <p:sp>
        <p:nvSpPr>
          <p:cNvPr id="4" name="Tijdelijke aanduiding voor dianummer 3"/>
          <p:cNvSpPr>
            <a:spLocks noGrp="1"/>
          </p:cNvSpPr>
          <p:nvPr>
            <p:ph type="sldNum" sz="quarter" idx="5"/>
          </p:nvPr>
        </p:nvSpPr>
        <p:spPr/>
        <p:txBody>
          <a:bodyPr/>
          <a:lstStyle/>
          <a:p>
            <a:fld id="{666E7B2A-261E-4800-8D8E-9F7649E48EE3}" type="slidenum">
              <a:rPr lang="nl-NL" smtClean="0"/>
              <a:t>18</a:t>
            </a:fld>
            <a:endParaRPr lang="nl-NL"/>
          </a:p>
        </p:txBody>
      </p:sp>
    </p:spTree>
    <p:extLst>
      <p:ext uri="{BB962C8B-B14F-4D97-AF65-F5344CB8AC3E}">
        <p14:creationId xmlns:p14="http://schemas.microsoft.com/office/powerpoint/2010/main" val="313269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Vooral in situaties waarin op aangebrachte gegevens niet direct kunnen worden verwerkt en dus alleen ontvangstbevestiging kan worden </a:t>
            </a:r>
            <a:r>
              <a:rPr lang="nl-NL" dirty="0" err="1"/>
              <a:t>teruggemeld</a:t>
            </a:r>
            <a:r>
              <a:rPr lang="nl-NL" dirty="0"/>
              <a:t>.</a:t>
            </a:r>
          </a:p>
          <a:p>
            <a:r>
              <a:rPr lang="nl-NL" dirty="0"/>
              <a:t>Vereist nauwkeurige werking van Gegevenshouder.</a:t>
            </a:r>
          </a:p>
          <a:p>
            <a:endParaRPr lang="nl-NL" dirty="0"/>
          </a:p>
          <a:p>
            <a:r>
              <a:rPr lang="nl-NL" dirty="0"/>
              <a:t>Transactie = samenhangende interacties om iets voor elkaar te krijgen!</a:t>
            </a:r>
          </a:p>
        </p:txBody>
      </p:sp>
      <p:sp>
        <p:nvSpPr>
          <p:cNvPr id="4" name="Tijdelijke aanduiding voor dianummer 3"/>
          <p:cNvSpPr>
            <a:spLocks noGrp="1"/>
          </p:cNvSpPr>
          <p:nvPr>
            <p:ph type="sldNum" sz="quarter" idx="5"/>
          </p:nvPr>
        </p:nvSpPr>
        <p:spPr/>
        <p:txBody>
          <a:bodyPr/>
          <a:lstStyle/>
          <a:p>
            <a:fld id="{666E7B2A-261E-4800-8D8E-9F7649E48EE3}" type="slidenum">
              <a:rPr lang="nl-NL" smtClean="0"/>
              <a:t>19</a:t>
            </a:fld>
            <a:endParaRPr lang="nl-NL"/>
          </a:p>
        </p:txBody>
      </p:sp>
    </p:spTree>
    <p:extLst>
      <p:ext uri="{BB962C8B-B14F-4D97-AF65-F5344CB8AC3E}">
        <p14:creationId xmlns:p14="http://schemas.microsoft.com/office/powerpoint/2010/main" val="3371363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666E7B2A-261E-4800-8D8E-9F7649E48EE3}" type="slidenum">
              <a:rPr lang="nl-NL" smtClean="0"/>
              <a:t>22</a:t>
            </a:fld>
            <a:endParaRPr lang="nl-NL"/>
          </a:p>
        </p:txBody>
      </p:sp>
    </p:spTree>
    <p:extLst>
      <p:ext uri="{BB962C8B-B14F-4D97-AF65-F5344CB8AC3E}">
        <p14:creationId xmlns:p14="http://schemas.microsoft.com/office/powerpoint/2010/main" val="373139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Let op, per toets 1 </a:t>
            </a:r>
            <a:r>
              <a:rPr lang="nl-NL" dirty="0" err="1"/>
              <a:t>ComponentOffering</a:t>
            </a:r>
            <a:r>
              <a:rPr lang="nl-NL" dirty="0"/>
              <a:t>; per catalogus 1 </a:t>
            </a:r>
            <a:r>
              <a:rPr lang="nl-NL" dirty="0" err="1"/>
              <a:t>Organization</a:t>
            </a:r>
            <a:r>
              <a:rPr lang="nl-NL" dirty="0"/>
              <a:t>?</a:t>
            </a:r>
          </a:p>
        </p:txBody>
      </p:sp>
      <p:sp>
        <p:nvSpPr>
          <p:cNvPr id="4" name="Tijdelijke aanduiding voor dianummer 3"/>
          <p:cNvSpPr>
            <a:spLocks noGrp="1"/>
          </p:cNvSpPr>
          <p:nvPr>
            <p:ph type="sldNum" sz="quarter" idx="5"/>
          </p:nvPr>
        </p:nvSpPr>
        <p:spPr/>
        <p:txBody>
          <a:bodyPr/>
          <a:lstStyle/>
          <a:p>
            <a:fld id="{666E7B2A-261E-4800-8D8E-9F7649E48EE3}" type="slidenum">
              <a:rPr lang="nl-NL" smtClean="0"/>
              <a:t>23</a:t>
            </a:fld>
            <a:endParaRPr lang="nl-NL"/>
          </a:p>
        </p:txBody>
      </p:sp>
    </p:spTree>
    <p:extLst>
      <p:ext uri="{BB962C8B-B14F-4D97-AF65-F5344CB8AC3E}">
        <p14:creationId xmlns:p14="http://schemas.microsoft.com/office/powerpoint/2010/main" val="487150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1" dirty="0"/>
              <a:t>GET /</a:t>
            </a:r>
            <a:r>
              <a:rPr lang="nl-NL" sz="1200" b="1" dirty="0" err="1"/>
              <a:t>organizations</a:t>
            </a:r>
            <a:r>
              <a:rPr lang="nl-NL" sz="1200" b="1" dirty="0"/>
              <a:t>/{</a:t>
            </a:r>
            <a:r>
              <a:rPr lang="nl-NL" sz="1200" b="1" dirty="0" err="1"/>
              <a:t>organizationId</a:t>
            </a:r>
            <a:r>
              <a:rPr lang="nl-NL" sz="1200" b="1" dirty="0"/>
              <a:t>}/</a:t>
            </a:r>
            <a:r>
              <a:rPr lang="nl-NL" sz="1200" b="1" dirty="0" err="1"/>
              <a:t>components</a:t>
            </a:r>
            <a:r>
              <a:rPr lang="nl-NL" sz="1200" b="1" dirty="0"/>
              <a:t> bestaat alleen in OOAPI; GET /</a:t>
            </a:r>
            <a:r>
              <a:rPr lang="nl-NL" sz="1200" b="1" dirty="0" err="1"/>
              <a:t>components</a:t>
            </a:r>
            <a:r>
              <a:rPr lang="nl-NL" sz="1200" b="1" dirty="0"/>
              <a:t> ook mogelijk?</a:t>
            </a:r>
            <a:endParaRPr lang="nl-NL" dirty="0"/>
          </a:p>
        </p:txBody>
      </p:sp>
      <p:sp>
        <p:nvSpPr>
          <p:cNvPr id="4" name="Tijdelijke aanduiding voor dianummer 3"/>
          <p:cNvSpPr>
            <a:spLocks noGrp="1"/>
          </p:cNvSpPr>
          <p:nvPr>
            <p:ph type="sldNum" sz="quarter" idx="5"/>
          </p:nvPr>
        </p:nvSpPr>
        <p:spPr/>
        <p:txBody>
          <a:bodyPr/>
          <a:lstStyle/>
          <a:p>
            <a:fld id="{666E7B2A-261E-4800-8D8E-9F7649E48EE3}" type="slidenum">
              <a:rPr lang="nl-NL" smtClean="0"/>
              <a:t>25</a:t>
            </a:fld>
            <a:endParaRPr lang="nl-NL"/>
          </a:p>
        </p:txBody>
      </p:sp>
    </p:spTree>
    <p:extLst>
      <p:ext uri="{BB962C8B-B14F-4D97-AF65-F5344CB8AC3E}">
        <p14:creationId xmlns:p14="http://schemas.microsoft.com/office/powerpoint/2010/main" val="2382782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666E7B2A-261E-4800-8D8E-9F7649E48EE3}" type="slidenum">
              <a:rPr lang="nl-NL" smtClean="0"/>
              <a:t>37</a:t>
            </a:fld>
            <a:endParaRPr lang="nl-NL"/>
          </a:p>
        </p:txBody>
      </p:sp>
    </p:spTree>
    <p:extLst>
      <p:ext uri="{BB962C8B-B14F-4D97-AF65-F5344CB8AC3E}">
        <p14:creationId xmlns:p14="http://schemas.microsoft.com/office/powerpoint/2010/main" val="3462034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666E7B2A-261E-4800-8D8E-9F7649E48EE3}" type="slidenum">
              <a:rPr lang="nl-NL" smtClean="0"/>
              <a:t>39</a:t>
            </a:fld>
            <a:endParaRPr lang="nl-NL"/>
          </a:p>
        </p:txBody>
      </p:sp>
    </p:spTree>
    <p:extLst>
      <p:ext uri="{BB962C8B-B14F-4D97-AF65-F5344CB8AC3E}">
        <p14:creationId xmlns:p14="http://schemas.microsoft.com/office/powerpoint/2010/main" val="2091349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Let op, per </a:t>
            </a:r>
            <a:r>
              <a:rPr lang="nl-NL" dirty="0" err="1"/>
              <a:t>toetsdeelnemerresultaat</a:t>
            </a:r>
            <a:r>
              <a:rPr lang="nl-NL" dirty="0"/>
              <a:t> (per student) 1 Association (verwijzing naar Student via Person en verwijzing naar toets via </a:t>
            </a:r>
            <a:r>
              <a:rPr lang="nl-NL" dirty="0" err="1"/>
              <a:t>ComponentOffering</a:t>
            </a:r>
            <a:r>
              <a:rPr lang="nl-NL" dirty="0"/>
              <a:t>) </a:t>
            </a:r>
          </a:p>
        </p:txBody>
      </p:sp>
      <p:sp>
        <p:nvSpPr>
          <p:cNvPr id="4" name="Tijdelijke aanduiding voor dianummer 3"/>
          <p:cNvSpPr>
            <a:spLocks noGrp="1"/>
          </p:cNvSpPr>
          <p:nvPr>
            <p:ph type="sldNum" sz="quarter" idx="5"/>
          </p:nvPr>
        </p:nvSpPr>
        <p:spPr/>
        <p:txBody>
          <a:bodyPr/>
          <a:lstStyle/>
          <a:p>
            <a:fld id="{666E7B2A-261E-4800-8D8E-9F7649E48EE3}" type="slidenum">
              <a:rPr lang="nl-NL" smtClean="0"/>
              <a:t>45</a:t>
            </a:fld>
            <a:endParaRPr lang="nl-NL"/>
          </a:p>
        </p:txBody>
      </p:sp>
    </p:spTree>
    <p:extLst>
      <p:ext uri="{BB962C8B-B14F-4D97-AF65-F5344CB8AC3E}">
        <p14:creationId xmlns:p14="http://schemas.microsoft.com/office/powerpoint/2010/main" val="2557937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719138" indent="-668338">
              <a:buNone/>
            </a:pPr>
            <a:r>
              <a:rPr lang="nl-NL" sz="1200" b="1" dirty="0"/>
              <a:t>GET /</a:t>
            </a:r>
            <a:r>
              <a:rPr lang="nl-NL" sz="1200" b="1" dirty="0" err="1"/>
              <a:t>offerings</a:t>
            </a:r>
            <a:r>
              <a:rPr lang="nl-NL" sz="1200" b="1" dirty="0"/>
              <a:t>/{</a:t>
            </a:r>
            <a:r>
              <a:rPr lang="nl-NL" sz="1200" b="1" dirty="0" err="1"/>
              <a:t>offeringId</a:t>
            </a:r>
            <a:r>
              <a:rPr lang="nl-NL" sz="1200" b="1" dirty="0"/>
              <a:t>}</a:t>
            </a:r>
            <a:br>
              <a:rPr lang="nl-NL" sz="1200" b="1" dirty="0"/>
            </a:br>
            <a:r>
              <a:rPr lang="nl-NL" sz="1200" dirty="0"/>
              <a:t>voor opvragen van info uit zittingsverslag in </a:t>
            </a:r>
            <a:r>
              <a:rPr lang="nl-NL" sz="1200" dirty="0" err="1"/>
              <a:t>ComponentOffecting.ext</a:t>
            </a:r>
            <a:r>
              <a:rPr lang="nl-NL" sz="1200" dirty="0"/>
              <a:t>?</a:t>
            </a:r>
          </a:p>
          <a:p>
            <a:pPr marL="719138" indent="-668338">
              <a:buNone/>
            </a:pPr>
            <a:r>
              <a:rPr lang="nl-NL" sz="1200" dirty="0"/>
              <a:t>Of</a:t>
            </a:r>
          </a:p>
          <a:p>
            <a:pPr marL="719138" indent="-668338">
              <a:buNone/>
            </a:pPr>
            <a:r>
              <a:rPr lang="nl-NL" sz="1200" b="1" dirty="0"/>
              <a:t>GET /</a:t>
            </a:r>
            <a:r>
              <a:rPr lang="nl-NL" sz="1200" b="1" dirty="0" err="1"/>
              <a:t>groups</a:t>
            </a:r>
            <a:r>
              <a:rPr lang="nl-NL" sz="1200" b="1" dirty="0"/>
              <a:t>/{</a:t>
            </a:r>
            <a:r>
              <a:rPr lang="nl-NL" sz="1200" b="1" dirty="0" err="1"/>
              <a:t>groupId</a:t>
            </a:r>
            <a:r>
              <a:rPr lang="nl-NL" sz="1200" b="1" dirty="0"/>
              <a:t>}</a:t>
            </a:r>
            <a:br>
              <a:rPr lang="nl-NL" sz="1200" b="1" dirty="0"/>
            </a:br>
            <a:r>
              <a:rPr lang="nl-NL" sz="1200" dirty="0"/>
              <a:t>voor opvragen van info uit zittingsverslag in </a:t>
            </a:r>
            <a:r>
              <a:rPr lang="nl-NL" sz="1200" dirty="0" err="1"/>
              <a:t>Group.ext</a:t>
            </a:r>
            <a:r>
              <a:rPr lang="nl-NL" sz="1200" dirty="0"/>
              <a:t>?</a:t>
            </a:r>
            <a:endParaRPr lang="nl-NL" sz="1200" b="1" dirty="0"/>
          </a:p>
          <a:p>
            <a:pPr marL="719138" indent="-668338">
              <a:buNone/>
            </a:pPr>
            <a:endParaRPr lang="nl-NL" sz="1400" dirty="0"/>
          </a:p>
          <a:p>
            <a:pPr marL="85725" indent="-34925">
              <a:buNone/>
            </a:pPr>
            <a:r>
              <a:rPr lang="nl-NL" sz="1200" dirty="0"/>
              <a:t>Er moet nog een notificatie of POST komen om </a:t>
            </a:r>
            <a:r>
              <a:rPr lang="nl-NL" sz="1200" dirty="0" err="1"/>
              <a:t>Toetsafname</a:t>
            </a:r>
            <a:r>
              <a:rPr lang="nl-NL" sz="1200" dirty="0"/>
              <a:t> het initiatief te geven!</a:t>
            </a:r>
          </a:p>
          <a:p>
            <a:endParaRPr lang="nl-NL" dirty="0"/>
          </a:p>
        </p:txBody>
      </p:sp>
      <p:sp>
        <p:nvSpPr>
          <p:cNvPr id="4" name="Tijdelijke aanduiding voor dianummer 3"/>
          <p:cNvSpPr>
            <a:spLocks noGrp="1"/>
          </p:cNvSpPr>
          <p:nvPr>
            <p:ph type="sldNum" sz="quarter" idx="5"/>
          </p:nvPr>
        </p:nvSpPr>
        <p:spPr/>
        <p:txBody>
          <a:bodyPr/>
          <a:lstStyle/>
          <a:p>
            <a:fld id="{666E7B2A-261E-4800-8D8E-9F7649E48EE3}" type="slidenum">
              <a:rPr lang="nl-NL" smtClean="0"/>
              <a:t>52</a:t>
            </a:fld>
            <a:endParaRPr lang="nl-NL"/>
          </a:p>
        </p:txBody>
      </p:sp>
    </p:spTree>
    <p:extLst>
      <p:ext uri="{BB962C8B-B14F-4D97-AF65-F5344CB8AC3E}">
        <p14:creationId xmlns:p14="http://schemas.microsoft.com/office/powerpoint/2010/main" val="32700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Plan om gedurende de dag besluiten en afspraken met elkaar vast te leggen </a:t>
            </a:r>
            <a:endParaRPr dirty="0"/>
          </a:p>
        </p:txBody>
      </p:sp>
      <p:sp>
        <p:nvSpPr>
          <p:cNvPr id="129" name="Google Shape;12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553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8034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Is berichten soort nog afhankelijk van het soort bericht (halen van catalogus informatie/ brengen van inschrijvingen / halen van resultaten) ?</a:t>
            </a:r>
          </a:p>
        </p:txBody>
      </p:sp>
      <p:sp>
        <p:nvSpPr>
          <p:cNvPr id="4" name="Tijdelijke aanduiding voor dianummer 3"/>
          <p:cNvSpPr>
            <a:spLocks noGrp="1"/>
          </p:cNvSpPr>
          <p:nvPr>
            <p:ph type="sldNum" sz="quarter" idx="5"/>
          </p:nvPr>
        </p:nvSpPr>
        <p:spPr/>
        <p:txBody>
          <a:bodyPr/>
          <a:lstStyle/>
          <a:p>
            <a:fld id="{666E7B2A-261E-4800-8D8E-9F7649E48EE3}" type="slidenum">
              <a:rPr lang="nl-NL" smtClean="0"/>
              <a:t>61</a:t>
            </a:fld>
            <a:endParaRPr lang="nl-NL"/>
          </a:p>
        </p:txBody>
      </p:sp>
    </p:spTree>
    <p:extLst>
      <p:ext uri="{BB962C8B-B14F-4D97-AF65-F5344CB8AC3E}">
        <p14:creationId xmlns:p14="http://schemas.microsoft.com/office/powerpoint/2010/main" val="1260581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Laatste wijziging: “</a:t>
            </a:r>
            <a:r>
              <a:rPr lang="nl-NL" sz="1800" dirty="0">
                <a:effectLst/>
                <a:latin typeface="Segoe UI" panose="020B0502040204020203" pitchFamily="34" charset="0"/>
              </a:rPr>
              <a:t>Maken van </a:t>
            </a:r>
            <a:r>
              <a:rPr lang="nl-NL" sz="1800" dirty="0" err="1">
                <a:effectLst/>
                <a:latin typeface="Segoe UI" panose="020B0502040204020203" pitchFamily="34" charset="0"/>
              </a:rPr>
              <a:t>toetsplanning</a:t>
            </a:r>
            <a:r>
              <a:rPr lang="nl-NL" sz="1800" dirty="0">
                <a:effectLst/>
                <a:latin typeface="Segoe UI" panose="020B0502040204020203" pitchFamily="34" charset="0"/>
              </a:rPr>
              <a:t>” (i.p.v. “Maken </a:t>
            </a:r>
            <a:r>
              <a:rPr lang="nl-NL" sz="1800" b="1" dirty="0">
                <a:effectLst/>
                <a:latin typeface="Segoe UI" panose="020B0502040204020203" pitchFamily="34" charset="0"/>
              </a:rPr>
              <a:t>voor</a:t>
            </a:r>
            <a:r>
              <a:rPr lang="nl-NL" sz="1800" dirty="0">
                <a:effectLst/>
                <a:latin typeface="Segoe UI" panose="020B0502040204020203" pitchFamily="34" charset="0"/>
              </a:rPr>
              <a:t> </a:t>
            </a:r>
            <a:r>
              <a:rPr lang="nl-NL" sz="1800" dirty="0" err="1">
                <a:effectLst/>
                <a:latin typeface="Segoe UI" panose="020B0502040204020203" pitchFamily="34" charset="0"/>
              </a:rPr>
              <a:t>toetsplanning</a:t>
            </a:r>
            <a:r>
              <a:rPr lang="nl-NL" dirty="0"/>
              <a:t>”)</a:t>
            </a:r>
          </a:p>
        </p:txBody>
      </p:sp>
      <p:sp>
        <p:nvSpPr>
          <p:cNvPr id="4" name="Tijdelijke aanduiding voor dianummer 3"/>
          <p:cNvSpPr>
            <a:spLocks noGrp="1"/>
          </p:cNvSpPr>
          <p:nvPr>
            <p:ph type="sldNum" sz="quarter" idx="5"/>
          </p:nvPr>
        </p:nvSpPr>
        <p:spPr/>
        <p:txBody>
          <a:bodyPr/>
          <a:lstStyle/>
          <a:p>
            <a:fld id="{666E7B2A-261E-4800-8D8E-9F7649E48EE3}" type="slidenum">
              <a:rPr lang="nl-NL" smtClean="0"/>
              <a:t>5</a:t>
            </a:fld>
            <a:endParaRPr lang="nl-NL"/>
          </a:p>
        </p:txBody>
      </p:sp>
    </p:spTree>
    <p:extLst>
      <p:ext uri="{BB962C8B-B14F-4D97-AF65-F5344CB8AC3E}">
        <p14:creationId xmlns:p14="http://schemas.microsoft.com/office/powerpoint/2010/main" val="262811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i="1" dirty="0"/>
              <a:t>Opmerking: Laatste wijzigingen in benamingen van functionaliteit “</a:t>
            </a:r>
            <a:r>
              <a:rPr lang="nl-NL" i="1" dirty="0" err="1"/>
              <a:t>Toetsplanning</a:t>
            </a:r>
            <a:r>
              <a:rPr lang="nl-NL" i="1" dirty="0"/>
              <a:t> (&amp; logistiek)” en informatiestromen 2 en 5.</a:t>
            </a:r>
          </a:p>
          <a:p>
            <a:endParaRPr lang="nl-NL" dirty="0"/>
          </a:p>
        </p:txBody>
      </p:sp>
      <p:sp>
        <p:nvSpPr>
          <p:cNvPr id="4" name="Tijdelijke aanduiding voor dianummer 3"/>
          <p:cNvSpPr>
            <a:spLocks noGrp="1"/>
          </p:cNvSpPr>
          <p:nvPr>
            <p:ph type="sldNum" sz="quarter" idx="5"/>
          </p:nvPr>
        </p:nvSpPr>
        <p:spPr/>
        <p:txBody>
          <a:bodyPr/>
          <a:lstStyle/>
          <a:p>
            <a:fld id="{666E7B2A-261E-4800-8D8E-9F7649E48EE3}" type="slidenum">
              <a:rPr lang="nl-NL" smtClean="0"/>
              <a:t>8</a:t>
            </a:fld>
            <a:endParaRPr lang="nl-NL"/>
          </a:p>
        </p:txBody>
      </p:sp>
    </p:spTree>
    <p:extLst>
      <p:ext uri="{BB962C8B-B14F-4D97-AF65-F5344CB8AC3E}">
        <p14:creationId xmlns:p14="http://schemas.microsoft.com/office/powerpoint/2010/main" val="3569493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Laatste wijziging: Vaststellen van resultaat mogelijk ook in Toetsafname!</a:t>
            </a:r>
          </a:p>
          <a:p>
            <a:endParaRPr lang="nl-NL" dirty="0"/>
          </a:p>
        </p:txBody>
      </p:sp>
      <p:sp>
        <p:nvSpPr>
          <p:cNvPr id="4" name="Tijdelijke aanduiding voor dianummer 3"/>
          <p:cNvSpPr>
            <a:spLocks noGrp="1"/>
          </p:cNvSpPr>
          <p:nvPr>
            <p:ph type="sldNum" sz="quarter" idx="5"/>
          </p:nvPr>
        </p:nvSpPr>
        <p:spPr/>
        <p:txBody>
          <a:bodyPr/>
          <a:lstStyle/>
          <a:p>
            <a:fld id="{666E7B2A-261E-4800-8D8E-9F7649E48EE3}" type="slidenum">
              <a:rPr lang="nl-NL" smtClean="0"/>
              <a:t>10</a:t>
            </a:fld>
            <a:endParaRPr lang="nl-NL"/>
          </a:p>
        </p:txBody>
      </p:sp>
    </p:spTree>
    <p:extLst>
      <p:ext uri="{BB962C8B-B14F-4D97-AF65-F5344CB8AC3E}">
        <p14:creationId xmlns:p14="http://schemas.microsoft.com/office/powerpoint/2010/main" val="422156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Laatste wijziging: Vaststellen van resultaat mogelijk ook in Toetsafname!</a:t>
            </a:r>
          </a:p>
          <a:p>
            <a:endParaRPr lang="nl-NL" dirty="0"/>
          </a:p>
        </p:txBody>
      </p:sp>
      <p:sp>
        <p:nvSpPr>
          <p:cNvPr id="4" name="Tijdelijke aanduiding voor dianummer 3"/>
          <p:cNvSpPr>
            <a:spLocks noGrp="1"/>
          </p:cNvSpPr>
          <p:nvPr>
            <p:ph type="sldNum" sz="quarter" idx="5"/>
          </p:nvPr>
        </p:nvSpPr>
        <p:spPr/>
        <p:txBody>
          <a:bodyPr/>
          <a:lstStyle/>
          <a:p>
            <a:fld id="{666E7B2A-261E-4800-8D8E-9F7649E48EE3}" type="slidenum">
              <a:rPr lang="nl-NL" smtClean="0"/>
              <a:t>11</a:t>
            </a:fld>
            <a:endParaRPr lang="nl-NL"/>
          </a:p>
        </p:txBody>
      </p:sp>
    </p:spTree>
    <p:extLst>
      <p:ext uri="{BB962C8B-B14F-4D97-AF65-F5344CB8AC3E}">
        <p14:creationId xmlns:p14="http://schemas.microsoft.com/office/powerpoint/2010/main" val="2065740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666E7B2A-261E-4800-8D8E-9F7649E48EE3}" type="slidenum">
              <a:rPr lang="nl-NL" smtClean="0"/>
              <a:t>12</a:t>
            </a:fld>
            <a:endParaRPr lang="nl-NL"/>
          </a:p>
        </p:txBody>
      </p:sp>
    </p:spTree>
    <p:extLst>
      <p:ext uri="{BB962C8B-B14F-4D97-AF65-F5344CB8AC3E}">
        <p14:creationId xmlns:p14="http://schemas.microsoft.com/office/powerpoint/2010/main" val="50521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0022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168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nl-NL"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nl-NL"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nl-NL"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nl-NL"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nl-NL"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nl-NL"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nl-NL"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nl-NL"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nl-NL"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nl-NL"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nl-NL"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nl-NL"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nl-NL"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nl-NL"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nl-NL"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17A8AB54-F75C-4252-96B0-05AC4F12F19B}" type="datetimeFigureOut">
              <a:rPr lang="nl-NL" smtClean="0"/>
              <a:t>13-7-2022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E6A00BD-577E-4AE8-8266-15E04CA42155}" type="slidenum">
              <a:rPr lang="nl-NL" smtClean="0"/>
              <a:t>‹#›</a:t>
            </a:fld>
            <a:endParaRPr lang="nl-NL"/>
          </a:p>
        </p:txBody>
      </p:sp>
    </p:spTree>
    <p:extLst>
      <p:ext uri="{BB962C8B-B14F-4D97-AF65-F5344CB8AC3E}">
        <p14:creationId xmlns:p14="http://schemas.microsoft.com/office/powerpoint/2010/main" val="1560304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houd van twee" type="twoObj">
  <p:cSld name="Inhoud van twee">
    <p:spTree>
      <p:nvGrpSpPr>
        <p:cNvPr id="1" name="Shape 23"/>
        <p:cNvGrpSpPr/>
        <p:nvPr/>
      </p:nvGrpSpPr>
      <p:grpSpPr>
        <a:xfrm>
          <a:off x="0" y="0"/>
          <a:ext cx="0" cy="0"/>
          <a:chOff x="0" y="0"/>
          <a:chExt cx="0" cy="0"/>
        </a:xfrm>
      </p:grpSpPr>
      <p:sp>
        <p:nvSpPr>
          <p:cNvPr id="24" name="Google Shape;24;p36"/>
          <p:cNvSpPr txBox="1">
            <a:spLocks noGrp="1"/>
          </p:cNvSpPr>
          <p:nvPr>
            <p:ph type="title"/>
          </p:nvPr>
        </p:nvSpPr>
        <p:spPr>
          <a:xfrm>
            <a:off x="335360" y="274638"/>
            <a:ext cx="11521280" cy="706092"/>
          </a:xfrm>
          <a:prstGeom prst="rect">
            <a:avLst/>
          </a:prstGeom>
          <a:solidFill>
            <a:srgbClr val="0FA67E"/>
          </a:solid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lt1"/>
              </a:buClr>
              <a:buSzPts val="1400"/>
              <a:buFont typeface="Montserrat"/>
              <a:buNone/>
              <a:defRPr sz="3200" b="0" i="0" u="none" strike="noStrike" cap="none">
                <a:solidFill>
                  <a:schemeClr val="lt1"/>
                </a:solidFill>
                <a:latin typeface="Montserrat"/>
                <a:ea typeface="Montserrat"/>
                <a:cs typeface="Montserrat"/>
                <a:sym typeface="Montserrat"/>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5" name="Google Shape;25;p36"/>
          <p:cNvSpPr txBox="1">
            <a:spLocks noGrp="1"/>
          </p:cNvSpPr>
          <p:nvPr>
            <p:ph type="body" idx="1"/>
          </p:nvPr>
        </p:nvSpPr>
        <p:spPr>
          <a:xfrm>
            <a:off x="609600" y="1600201"/>
            <a:ext cx="5384800" cy="4525963"/>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1pPr>
            <a:lvl2pPr marL="914400" marR="0" lvl="1"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Google Shape;26;p36"/>
          <p:cNvSpPr txBox="1">
            <a:spLocks noGrp="1"/>
          </p:cNvSpPr>
          <p:nvPr>
            <p:ph type="body" idx="2"/>
          </p:nvPr>
        </p:nvSpPr>
        <p:spPr>
          <a:xfrm>
            <a:off x="6197600" y="1600201"/>
            <a:ext cx="5384800" cy="4525963"/>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1pPr>
            <a:lvl2pPr marL="914400" marR="0" lvl="1"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6"/>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89760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nl-NL"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nl-NL"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nl-NL"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nl-NL"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nl-NL"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nl-NL"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nl-NL"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nl-NL"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nl-NL"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nl-NL"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nl-NL"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nl-NL"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nl-NL"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nl-NL"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nl-NL"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nl-NL"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nl-NL"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nl-NL"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nl-NL"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nl-NL"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nl-NL"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tIns="0" rIns="0" bIns="0" anchor="ctr">
            <a:noAutofit/>
          </a:bodyPr>
          <a:lstStyle/>
          <a:p>
            <a:r>
              <a:rPr lang="nl-NL" sz="1800" b="0" strike="noStrike" spc="-1">
                <a:latin typeface="Arial"/>
              </a:rPr>
              <a:t>Klik om de opmaak van de titeltekst te bewerken</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nl-NL" sz="3200" b="0" strike="noStrike" spc="-1">
                <a:latin typeface="Arial"/>
              </a:rPr>
              <a:t>Klik om de opmaak van de overzichtstekst te bewerken</a:t>
            </a:r>
          </a:p>
          <a:p>
            <a:pPr marL="864000" lvl="1" indent="-324000">
              <a:spcBef>
                <a:spcPts val="1134"/>
              </a:spcBef>
              <a:buClr>
                <a:srgbClr val="000000"/>
              </a:buClr>
              <a:buSzPct val="75000"/>
              <a:buFont typeface="Symbol" charset="2"/>
              <a:buChar char=""/>
            </a:pPr>
            <a:r>
              <a:rPr lang="nl-NL" sz="2800" b="0" strike="noStrike" spc="-1">
                <a:latin typeface="Arial"/>
              </a:rPr>
              <a:t>Tweede overzichtsniveau</a:t>
            </a:r>
          </a:p>
          <a:p>
            <a:pPr marL="1296000" lvl="2" indent="-288000">
              <a:spcBef>
                <a:spcPts val="850"/>
              </a:spcBef>
              <a:buClr>
                <a:srgbClr val="000000"/>
              </a:buClr>
              <a:buSzPct val="45000"/>
              <a:buFont typeface="Wingdings" charset="2"/>
              <a:buChar char=""/>
            </a:pPr>
            <a:r>
              <a:rPr lang="nl-NL" sz="2400" b="0" strike="noStrike" spc="-1">
                <a:latin typeface="Arial"/>
              </a:rPr>
              <a:t>Derde overzichtsniveau</a:t>
            </a:r>
          </a:p>
          <a:p>
            <a:pPr marL="1728000" lvl="3" indent="-216000">
              <a:spcBef>
                <a:spcPts val="567"/>
              </a:spcBef>
              <a:buClr>
                <a:srgbClr val="000000"/>
              </a:buClr>
              <a:buSzPct val="75000"/>
              <a:buFont typeface="Symbol" charset="2"/>
              <a:buChar char=""/>
            </a:pPr>
            <a:r>
              <a:rPr lang="nl-NL" sz="2000" b="0" strike="noStrike" spc="-1">
                <a:latin typeface="Arial"/>
              </a:rPr>
              <a:t>Vierde overzichtsniveau</a:t>
            </a:r>
          </a:p>
          <a:p>
            <a:pPr marL="2160000" lvl="4" indent="-216000">
              <a:spcBef>
                <a:spcPts val="283"/>
              </a:spcBef>
              <a:buClr>
                <a:srgbClr val="000000"/>
              </a:buClr>
              <a:buSzPct val="45000"/>
              <a:buFont typeface="Wingdings" charset="2"/>
              <a:buChar char=""/>
            </a:pPr>
            <a:r>
              <a:rPr lang="nl-NL" sz="2000" b="0" strike="noStrike" spc="-1">
                <a:latin typeface="Arial"/>
              </a:rPr>
              <a:t>Vijfde overzichtsniveau</a:t>
            </a:r>
          </a:p>
          <a:p>
            <a:pPr marL="2592000" lvl="5" indent="-216000">
              <a:spcBef>
                <a:spcPts val="283"/>
              </a:spcBef>
              <a:buClr>
                <a:srgbClr val="000000"/>
              </a:buClr>
              <a:buSzPct val="45000"/>
              <a:buFont typeface="Wingdings" charset="2"/>
              <a:buChar char=""/>
            </a:pPr>
            <a:r>
              <a:rPr lang="nl-NL" sz="2000" b="0" strike="noStrike" spc="-1">
                <a:latin typeface="Arial"/>
              </a:rPr>
              <a:t>Zesde overzichtsniveau</a:t>
            </a:r>
          </a:p>
          <a:p>
            <a:pPr marL="3024000" lvl="6" indent="-216000">
              <a:spcBef>
                <a:spcPts val="283"/>
              </a:spcBef>
              <a:buClr>
                <a:srgbClr val="000000"/>
              </a:buClr>
              <a:buSzPct val="45000"/>
              <a:buFont typeface="Wingdings" charset="2"/>
              <a:buChar char=""/>
            </a:pPr>
            <a:r>
              <a:rPr lang="nl-NL" sz="2000" b="0" strike="noStrike" spc="-1">
                <a:latin typeface="Arial"/>
              </a:rPr>
              <a:t>Zevende overzichtsniveau</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00" r:id="rId13"/>
    <p:sldLayoutId id="214748370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hyperlink" Target="https://www.edustandaard.nl/app/uploads/2022/01/B15-Folder-AMIGO-aanpak-Edustandaard.pdf" TargetMode="External"/><Relationship Id="rId5" Type="http://schemas.openxmlformats.org/officeDocument/2006/relationships/hyperlink" Target="https://www.edustandaard.nl/amigo/"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 Id="rId5"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14.xml"/><Relationship Id="rId6" Type="http://schemas.openxmlformats.org/officeDocument/2006/relationships/image" Target="../media/image32.png"/><Relationship Id="rId5" Type="http://schemas.openxmlformats.org/officeDocument/2006/relationships/image" Target="../media/image36.png"/><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14.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14.xml"/><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1.png"/><Relationship Id="rId1" Type="http://schemas.openxmlformats.org/officeDocument/2006/relationships/slideLayout" Target="../slideLayouts/slideLayout14.xml"/><Relationship Id="rId5" Type="http://schemas.openxmlformats.org/officeDocument/2006/relationships/image" Target="../media/image43.png"/><Relationship Id="rId4" Type="http://schemas.openxmlformats.org/officeDocument/2006/relationships/image" Target="../media/image4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14.xml"/><Relationship Id="rId4" Type="http://schemas.openxmlformats.org/officeDocument/2006/relationships/image" Target="../media/image38.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ora.mbodigitaal.nl/index.php/Hoofdpagina#Hoofdprocesmodel" TargetMode="Externa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ora.mbodigitaal.nl/index.php/Procesketen_Examineren" TargetMode="External"/><Relationship Id="rId1" Type="http://schemas.openxmlformats.org/officeDocument/2006/relationships/slideLayout" Target="../slideLayouts/slideLayout14.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itel 3"/>
          <p:cNvSpPr/>
          <p:nvPr/>
        </p:nvSpPr>
        <p:spPr>
          <a:xfrm>
            <a:off x="2275840" y="678600"/>
            <a:ext cx="9361102" cy="1790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nl-NL" sz="6000" b="1" strike="noStrike" spc="-1" dirty="0">
                <a:solidFill>
                  <a:srgbClr val="000000"/>
                </a:solidFill>
                <a:latin typeface="Calibri Light"/>
              </a:rPr>
              <a:t>Examinering mbo </a:t>
            </a:r>
          </a:p>
          <a:p>
            <a:pPr algn="ctr">
              <a:lnSpc>
                <a:spcPct val="90000"/>
              </a:lnSpc>
            </a:pPr>
            <a:r>
              <a:rPr lang="nl-NL" sz="6000" spc="-1" dirty="0">
                <a:solidFill>
                  <a:srgbClr val="000000"/>
                </a:solidFill>
                <a:latin typeface="Calibri Light"/>
              </a:rPr>
              <a:t>a</a:t>
            </a:r>
            <a:r>
              <a:rPr lang="nl-NL" sz="6000" strike="noStrike" spc="-1" dirty="0">
                <a:solidFill>
                  <a:srgbClr val="000000"/>
                </a:solidFill>
                <a:latin typeface="Calibri Light"/>
              </a:rPr>
              <a:t>fsprakenset </a:t>
            </a:r>
            <a:endParaRPr lang="nl-NL" sz="3600" strike="noStrike" spc="-1" dirty="0">
              <a:latin typeface="Arial"/>
            </a:endParaRPr>
          </a:p>
        </p:txBody>
      </p:sp>
      <p:sp>
        <p:nvSpPr>
          <p:cNvPr id="159" name="Ondertitel 4"/>
          <p:cNvSpPr/>
          <p:nvPr/>
        </p:nvSpPr>
        <p:spPr>
          <a:xfrm>
            <a:off x="2143124" y="3162300"/>
            <a:ext cx="8524515" cy="286823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spcBef>
                <a:spcPts val="1001"/>
              </a:spcBef>
              <a:tabLst>
                <a:tab pos="0" algn="l"/>
              </a:tabLst>
            </a:pPr>
            <a:r>
              <a:rPr lang="nl-NL" sz="2400" spc="-1" dirty="0">
                <a:latin typeface="Arial"/>
              </a:rPr>
              <a:t>2</a:t>
            </a:r>
            <a:r>
              <a:rPr lang="nl-NL" sz="2400" spc="-1" baseline="30000" dirty="0">
                <a:latin typeface="Arial"/>
              </a:rPr>
              <a:t>e</a:t>
            </a:r>
            <a:r>
              <a:rPr lang="nl-NL" sz="2400" spc="-1" dirty="0">
                <a:latin typeface="Arial"/>
              </a:rPr>
              <a:t> terugkomdag (24 juni te Woerden) </a:t>
            </a:r>
          </a:p>
          <a:p>
            <a:pPr algn="ctr">
              <a:lnSpc>
                <a:spcPct val="90000"/>
              </a:lnSpc>
              <a:spcBef>
                <a:spcPts val="1001"/>
              </a:spcBef>
              <a:tabLst>
                <a:tab pos="0" algn="l"/>
              </a:tabLst>
            </a:pPr>
            <a:r>
              <a:rPr lang="nl-NL" sz="2400" b="0" strike="noStrike" spc="-1" dirty="0">
                <a:latin typeface="Arial"/>
              </a:rPr>
              <a:t>1</a:t>
            </a:r>
            <a:r>
              <a:rPr lang="nl-NL" sz="2400" b="0" strike="noStrike" spc="-1" baseline="30000" dirty="0">
                <a:latin typeface="Arial"/>
              </a:rPr>
              <a:t>e</a:t>
            </a:r>
            <a:r>
              <a:rPr lang="nl-NL" sz="2400" b="0" strike="noStrike" spc="-1" dirty="0">
                <a:latin typeface="Arial"/>
              </a:rPr>
              <a:t> terugkomdag (23 mei te Woerden)</a:t>
            </a:r>
          </a:p>
          <a:p>
            <a:pPr algn="ctr">
              <a:lnSpc>
                <a:spcPct val="90000"/>
              </a:lnSpc>
              <a:spcBef>
                <a:spcPts val="1001"/>
              </a:spcBef>
              <a:tabLst>
                <a:tab pos="0" algn="l"/>
              </a:tabLst>
            </a:pPr>
            <a:r>
              <a:rPr lang="nl-NL" sz="2400" b="0" strike="noStrike" spc="-1" dirty="0">
                <a:latin typeface="Arial"/>
              </a:rPr>
              <a:t>Heisessie (12 en 13 april te Driebergen)</a:t>
            </a:r>
          </a:p>
          <a:p>
            <a:pPr algn="ctr">
              <a:lnSpc>
                <a:spcPct val="90000"/>
              </a:lnSpc>
              <a:spcBef>
                <a:spcPts val="1001"/>
              </a:spcBef>
              <a:tabLst>
                <a:tab pos="0" algn="l"/>
              </a:tabLst>
            </a:pPr>
            <a:endParaRPr lang="nl-NL" sz="2400" b="0" strike="noStrike" spc="-1" dirty="0">
              <a:solidFill>
                <a:srgbClr val="000000"/>
              </a:solidFill>
              <a:latin typeface="Calibri"/>
            </a:endParaRPr>
          </a:p>
          <a:p>
            <a:pPr algn="ctr">
              <a:lnSpc>
                <a:spcPct val="90000"/>
              </a:lnSpc>
              <a:spcBef>
                <a:spcPts val="1001"/>
              </a:spcBef>
              <a:tabLst>
                <a:tab pos="0" algn="l"/>
              </a:tabLst>
            </a:pPr>
            <a:r>
              <a:rPr lang="nl-NL" sz="2400" b="0" strike="noStrike" spc="-1" dirty="0">
                <a:solidFill>
                  <a:srgbClr val="000000"/>
                </a:solidFill>
                <a:latin typeface="Calibri"/>
              </a:rPr>
              <a:t>Jos van der Arend (Kennisnet)</a:t>
            </a:r>
          </a:p>
          <a:p>
            <a:pPr algn="ctr">
              <a:lnSpc>
                <a:spcPct val="90000"/>
              </a:lnSpc>
              <a:spcBef>
                <a:spcPts val="1001"/>
              </a:spcBef>
              <a:tabLst>
                <a:tab pos="0" algn="l"/>
              </a:tabLst>
            </a:pPr>
            <a:r>
              <a:rPr lang="nl-NL" sz="2400" spc="-1" dirty="0">
                <a:solidFill>
                  <a:srgbClr val="000000"/>
                </a:solidFill>
                <a:latin typeface="Calibri"/>
              </a:rPr>
              <a:t>Ronald Ham </a:t>
            </a:r>
            <a:r>
              <a:rPr lang="nl-NL" sz="2400" b="0" strike="noStrike" spc="-1" dirty="0">
                <a:solidFill>
                  <a:srgbClr val="000000"/>
                </a:solidFill>
                <a:latin typeface="Calibri"/>
              </a:rPr>
              <a:t>(SURF)</a:t>
            </a:r>
            <a:endParaRPr lang="nl-NL" sz="2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F698C8-91F9-4518-9C7D-11B94CCDEE92}"/>
              </a:ext>
            </a:extLst>
          </p:cNvPr>
          <p:cNvSpPr>
            <a:spLocks noGrp="1"/>
          </p:cNvSpPr>
          <p:nvPr>
            <p:ph type="title"/>
          </p:nvPr>
        </p:nvSpPr>
        <p:spPr>
          <a:xfrm>
            <a:off x="335360" y="231095"/>
            <a:ext cx="11521280" cy="706092"/>
          </a:xfrm>
        </p:spPr>
        <p:txBody>
          <a:bodyPr/>
          <a:lstStyle/>
          <a:p>
            <a:r>
              <a:rPr lang="nl-NL" dirty="0"/>
              <a:t>Procesbeschrijving</a:t>
            </a:r>
          </a:p>
        </p:txBody>
      </p:sp>
      <p:sp>
        <p:nvSpPr>
          <p:cNvPr id="3" name="Tijdelijke aanduiding voor tekst 2">
            <a:extLst>
              <a:ext uri="{FF2B5EF4-FFF2-40B4-BE49-F238E27FC236}">
                <a16:creationId xmlns:a16="http://schemas.microsoft.com/office/drawing/2014/main" id="{0E1AD37D-A8E6-40C0-B577-653AF0154409}"/>
              </a:ext>
            </a:extLst>
          </p:cNvPr>
          <p:cNvSpPr>
            <a:spLocks noGrp="1"/>
          </p:cNvSpPr>
          <p:nvPr>
            <p:ph type="body" idx="1"/>
          </p:nvPr>
        </p:nvSpPr>
        <p:spPr>
          <a:xfrm>
            <a:off x="335360" y="1637993"/>
            <a:ext cx="4874815" cy="4987132"/>
          </a:xfrm>
        </p:spPr>
        <p:txBody>
          <a:bodyPr/>
          <a:lstStyle/>
          <a:p>
            <a:pPr marL="342900" lvl="0" indent="-342900">
              <a:buFont typeface="+mj-lt"/>
              <a:buAutoNum type="arabicPeriod"/>
            </a:pPr>
            <a:r>
              <a:rPr lang="nl-NL" sz="2400" dirty="0">
                <a:effectLst/>
                <a:latin typeface="Buxton Sketch" panose="03080500000500000004" pitchFamily="66" charset="0"/>
                <a:ea typeface="Calibri" panose="020F0502020204030204" pitchFamily="34" charset="0"/>
              </a:rPr>
              <a:t>Inrichten van opleiding en toets/examens</a:t>
            </a:r>
          </a:p>
          <a:p>
            <a:pPr marL="342900" lvl="0" indent="-342900">
              <a:buFont typeface="+mj-lt"/>
              <a:buAutoNum type="arabicPeriod"/>
            </a:pPr>
            <a:r>
              <a:rPr lang="nl-NL" sz="2400" dirty="0">
                <a:effectLst/>
                <a:latin typeface="Buxton Sketch" panose="03080500000500000004" pitchFamily="66" charset="0"/>
                <a:ea typeface="Calibri" panose="020F0502020204030204" pitchFamily="34" charset="0"/>
              </a:rPr>
              <a:t>Inschrijven voor opleiding</a:t>
            </a:r>
            <a:endParaRPr lang="nl-NL" sz="2400" dirty="0">
              <a:latin typeface="Buxton Sketch" panose="03080500000500000004" pitchFamily="66" charset="0"/>
              <a:ea typeface="Calibri" panose="020F0502020204030204" pitchFamily="34" charset="0"/>
            </a:endParaRPr>
          </a:p>
          <a:p>
            <a:pPr marL="342900" lvl="0" indent="-342900">
              <a:buFont typeface="+mj-lt"/>
              <a:buAutoNum type="arabicPeriod"/>
            </a:pPr>
            <a:r>
              <a:rPr lang="nl-NL" sz="2400" dirty="0">
                <a:effectLst/>
                <a:latin typeface="Buxton Sketch" panose="03080500000500000004" pitchFamily="66" charset="0"/>
                <a:ea typeface="Calibri" panose="020F0502020204030204" pitchFamily="34" charset="0"/>
              </a:rPr>
              <a:t>Aanmelden voor toets/examens</a:t>
            </a:r>
            <a:endParaRPr lang="nl-NL" sz="2400" dirty="0">
              <a:latin typeface="Buxton Sketch" panose="03080500000500000004" pitchFamily="66" charset="0"/>
              <a:ea typeface="Calibri" panose="020F0502020204030204" pitchFamily="34" charset="0"/>
            </a:endParaRPr>
          </a:p>
          <a:p>
            <a:pPr marL="342900" lvl="0" indent="-342900">
              <a:buFont typeface="+mj-lt"/>
              <a:buAutoNum type="arabicPeriod"/>
            </a:pPr>
            <a:r>
              <a:rPr lang="nl-NL" sz="2400" dirty="0">
                <a:effectLst/>
                <a:latin typeface="Buxton Sketch" panose="03080500000500000004" pitchFamily="66" charset="0"/>
                <a:ea typeface="Calibri" panose="020F0502020204030204" pitchFamily="34" charset="0"/>
              </a:rPr>
              <a:t>Maken van </a:t>
            </a:r>
            <a:r>
              <a:rPr lang="nl-NL" sz="2400" dirty="0" err="1">
                <a:effectLst/>
                <a:latin typeface="Buxton Sketch" panose="03080500000500000004" pitchFamily="66" charset="0"/>
                <a:ea typeface="Calibri" panose="020F0502020204030204" pitchFamily="34" charset="0"/>
              </a:rPr>
              <a:t>toetsplanning</a:t>
            </a:r>
            <a:endParaRPr lang="nl-NL" sz="2400" dirty="0">
              <a:latin typeface="Buxton Sketch" panose="03080500000500000004" pitchFamily="66" charset="0"/>
              <a:ea typeface="Calibri" panose="020F0502020204030204" pitchFamily="34" charset="0"/>
            </a:endParaRPr>
          </a:p>
          <a:p>
            <a:pPr marL="342900" lvl="0" indent="-342900">
              <a:buFont typeface="+mj-lt"/>
              <a:buAutoNum type="arabicPeriod"/>
            </a:pPr>
            <a:r>
              <a:rPr lang="nl-NL" sz="2400" dirty="0">
                <a:effectLst/>
                <a:latin typeface="Buxton Sketch" panose="03080500000500000004" pitchFamily="66" charset="0"/>
                <a:ea typeface="Calibri" panose="020F0502020204030204" pitchFamily="34" charset="0"/>
              </a:rPr>
              <a:t>Beschikbaar stellen van </a:t>
            </a:r>
            <a:r>
              <a:rPr lang="nl-NL" sz="2400" dirty="0" err="1">
                <a:effectLst/>
                <a:latin typeface="Buxton Sketch" panose="03080500000500000004" pitchFamily="66" charset="0"/>
                <a:ea typeface="Calibri" panose="020F0502020204030204" pitchFamily="34" charset="0"/>
              </a:rPr>
              <a:t>toetsplanning</a:t>
            </a:r>
            <a:endParaRPr lang="nl-NL" sz="2400" dirty="0">
              <a:effectLst/>
              <a:latin typeface="Buxton Sketch" panose="03080500000500000004" pitchFamily="66" charset="0"/>
              <a:ea typeface="Calibri" panose="020F0502020204030204" pitchFamily="34" charset="0"/>
            </a:endParaRPr>
          </a:p>
          <a:p>
            <a:pPr marL="342900" lvl="0" indent="-342900">
              <a:buFont typeface="+mj-lt"/>
              <a:buAutoNum type="arabicPeriod"/>
            </a:pPr>
            <a:r>
              <a:rPr lang="nl-NL" sz="2400" dirty="0">
                <a:effectLst/>
                <a:latin typeface="Buxton Sketch" panose="03080500000500000004" pitchFamily="66" charset="0"/>
                <a:ea typeface="Calibri" panose="020F0502020204030204" pitchFamily="34" charset="0"/>
              </a:rPr>
              <a:t>Afnemen van toets</a:t>
            </a:r>
          </a:p>
          <a:p>
            <a:pPr marL="342900" lvl="0" indent="-342900">
              <a:buFont typeface="+mj-lt"/>
              <a:buAutoNum type="arabicPeriod"/>
            </a:pPr>
            <a:r>
              <a:rPr lang="nl-NL" sz="2400" dirty="0">
                <a:effectLst/>
                <a:latin typeface="Buxton Sketch" panose="03080500000500000004" pitchFamily="66" charset="0"/>
                <a:ea typeface="Calibri" panose="020F0502020204030204" pitchFamily="34" charset="0"/>
              </a:rPr>
              <a:t>Beoordelen van toets</a:t>
            </a:r>
          </a:p>
          <a:p>
            <a:pPr marL="342900" lvl="0" indent="-342900">
              <a:buFont typeface="+mj-lt"/>
              <a:buAutoNum type="arabicPeriod"/>
            </a:pPr>
            <a:r>
              <a:rPr lang="nl-NL" sz="2400" dirty="0">
                <a:effectLst/>
                <a:latin typeface="Buxton Sketch" panose="03080500000500000004" pitchFamily="66" charset="0"/>
                <a:ea typeface="Calibri" panose="020F0502020204030204" pitchFamily="34" charset="0"/>
              </a:rPr>
              <a:t>Vaststellen van resultaat</a:t>
            </a:r>
          </a:p>
          <a:p>
            <a:pPr marL="342900" lvl="0" indent="-342900">
              <a:buFont typeface="+mj-lt"/>
              <a:buAutoNum type="arabicPeriod"/>
            </a:pPr>
            <a:r>
              <a:rPr lang="nl-NL" sz="2400" dirty="0">
                <a:effectLst/>
                <a:latin typeface="Buxton Sketch" panose="03080500000500000004" pitchFamily="66" charset="0"/>
                <a:ea typeface="Calibri" panose="020F0502020204030204" pitchFamily="34" charset="0"/>
              </a:rPr>
              <a:t>Vastleggen van resultaat</a:t>
            </a:r>
          </a:p>
          <a:p>
            <a:pPr marL="342900" lvl="0" indent="-342900">
              <a:buFont typeface="+mj-lt"/>
              <a:buAutoNum type="arabicPeriod"/>
            </a:pPr>
            <a:r>
              <a:rPr lang="nl-NL" sz="2400" dirty="0">
                <a:effectLst/>
                <a:latin typeface="Buxton Sketch" panose="03080500000500000004" pitchFamily="66" charset="0"/>
                <a:ea typeface="Calibri" panose="020F0502020204030204" pitchFamily="34" charset="0"/>
              </a:rPr>
              <a:t>Publiceren van resultaat</a:t>
            </a:r>
          </a:p>
          <a:p>
            <a:pPr marL="342900" lvl="0" indent="-342900">
              <a:buFont typeface="+mj-lt"/>
              <a:buAutoNum type="arabicPeriod"/>
            </a:pPr>
            <a:r>
              <a:rPr lang="nl-NL" sz="2400" dirty="0">
                <a:effectLst/>
                <a:latin typeface="Buxton Sketch" panose="03080500000500000004" pitchFamily="66" charset="0"/>
                <a:ea typeface="Calibri" panose="020F0502020204030204" pitchFamily="34" charset="0"/>
              </a:rPr>
              <a:t>Reclameren door student</a:t>
            </a:r>
          </a:p>
        </p:txBody>
      </p:sp>
      <p:sp>
        <p:nvSpPr>
          <p:cNvPr id="5" name="Tekstvak 4">
            <a:extLst>
              <a:ext uri="{FF2B5EF4-FFF2-40B4-BE49-F238E27FC236}">
                <a16:creationId xmlns:a16="http://schemas.microsoft.com/office/drawing/2014/main" id="{A112367D-E0CE-420D-860D-4FD0CCC50E96}"/>
              </a:ext>
            </a:extLst>
          </p:cNvPr>
          <p:cNvSpPr txBox="1"/>
          <p:nvPr/>
        </p:nvSpPr>
        <p:spPr>
          <a:xfrm>
            <a:off x="8092034" y="1716542"/>
            <a:ext cx="3978046" cy="2192908"/>
          </a:xfrm>
          <a:prstGeom prst="rect">
            <a:avLst/>
          </a:prstGeom>
          <a:noFill/>
        </p:spPr>
        <p:txBody>
          <a:bodyPr wrap="square">
            <a:spAutoFit/>
          </a:bodyPr>
          <a:lstStyle/>
          <a:p>
            <a:pPr marL="811213" indent="-811213"/>
            <a:r>
              <a:rPr lang="nl-NL" sz="1050" b="1" u="sng" dirty="0">
                <a:latin typeface="Calibri" panose="020F0502020204030204" pitchFamily="34" charset="0"/>
                <a:ea typeface="Calibri" panose="020F0502020204030204" pitchFamily="34" charset="0"/>
                <a:cs typeface="Calibri" panose="020F0502020204030204" pitchFamily="34" charset="0"/>
              </a:rPr>
              <a:t>Begrippenlijst</a:t>
            </a:r>
          </a:p>
          <a:p>
            <a:pPr marL="811213" indent="-811213"/>
            <a:r>
              <a:rPr lang="nl-NL" sz="1050" b="1" dirty="0">
                <a:latin typeface="Calibri" panose="020F0502020204030204" pitchFamily="34" charset="0"/>
                <a:ea typeface="Calibri" panose="020F0502020204030204" pitchFamily="34" charset="0"/>
                <a:cs typeface="Calibri" panose="020F0502020204030204" pitchFamily="34" charset="0"/>
              </a:rPr>
              <a:t>Zitting</a:t>
            </a:r>
            <a:r>
              <a:rPr lang="nl-NL" sz="1050" dirty="0">
                <a:latin typeface="Calibri" panose="020F0502020204030204" pitchFamily="34" charset="0"/>
                <a:ea typeface="Calibri" panose="020F0502020204030204" pitchFamily="34" charset="0"/>
                <a:cs typeface="Calibri" panose="020F0502020204030204" pitchFamily="34" charset="0"/>
              </a:rPr>
              <a:t> = Een aantal personen komen met een doel samen op een bepaalde plaats en tijd.</a:t>
            </a:r>
          </a:p>
          <a:p>
            <a:pPr marL="811213" indent="-811213"/>
            <a:r>
              <a:rPr lang="nl-NL" sz="1050" b="1" dirty="0" err="1">
                <a:latin typeface="Calibri" panose="020F0502020204030204" pitchFamily="34" charset="0"/>
                <a:cs typeface="Calibri" panose="020F0502020204030204" pitchFamily="34" charset="0"/>
              </a:rPr>
              <a:t>Toetszitting</a:t>
            </a:r>
            <a:r>
              <a:rPr lang="nl-NL" sz="1050" dirty="0">
                <a:latin typeface="Calibri" panose="020F0502020204030204" pitchFamily="34" charset="0"/>
                <a:cs typeface="Calibri" panose="020F0502020204030204" pitchFamily="34" charset="0"/>
              </a:rPr>
              <a:t> = de toetsafname voor een of meer studenten op een bepaalde plaats en tijd (wat, wie, waar en wanneer)</a:t>
            </a:r>
          </a:p>
          <a:p>
            <a:pPr marL="811213" indent="-811213"/>
            <a:r>
              <a:rPr lang="nl-NL" sz="1050" b="1" dirty="0">
                <a:latin typeface="Calibri" panose="020F0502020204030204" pitchFamily="34" charset="0"/>
                <a:cs typeface="Calibri" panose="020F0502020204030204" pitchFamily="34" charset="0"/>
              </a:rPr>
              <a:t>Examen</a:t>
            </a:r>
            <a:r>
              <a:rPr lang="nl-NL" sz="1050" dirty="0">
                <a:latin typeface="Calibri" panose="020F0502020204030204" pitchFamily="34" charset="0"/>
                <a:cs typeface="Calibri" panose="020F0502020204030204" pitchFamily="34" charset="0"/>
              </a:rPr>
              <a:t> = een specialisatie van een toets, met extra maatregelen rondom afname en vaststelling van het resultaat.</a:t>
            </a:r>
          </a:p>
          <a:p>
            <a:pPr marL="811213" indent="-811213"/>
            <a:r>
              <a:rPr lang="nl-NL" sz="1050" b="1" dirty="0">
                <a:latin typeface="Calibri" panose="020F0502020204030204" pitchFamily="34" charset="0"/>
                <a:cs typeface="Calibri" panose="020F0502020204030204" pitchFamily="34" charset="0"/>
              </a:rPr>
              <a:t>Gemaakt werk </a:t>
            </a:r>
            <a:r>
              <a:rPr lang="nl-NL" sz="1050" dirty="0">
                <a:latin typeface="Calibri" panose="020F0502020204030204" pitchFamily="34" charset="0"/>
                <a:cs typeface="Calibri" panose="020F0502020204030204" pitchFamily="34" charset="0"/>
              </a:rPr>
              <a:t>= Gedrag, product of antwoorden van de student tijdens de toetsafname</a:t>
            </a:r>
          </a:p>
          <a:p>
            <a:pPr marL="811213" indent="-811213"/>
            <a:r>
              <a:rPr lang="nl-NL" sz="1050" b="1" dirty="0">
                <a:latin typeface="Calibri" panose="020F0502020204030204" pitchFamily="34" charset="0"/>
                <a:cs typeface="Calibri" panose="020F0502020204030204" pitchFamily="34" charset="0"/>
              </a:rPr>
              <a:t>Bewijsdocumenten </a:t>
            </a:r>
            <a:r>
              <a:rPr lang="nl-NL" sz="1050" dirty="0">
                <a:latin typeface="Calibri" panose="020F0502020204030204" pitchFamily="34" charset="0"/>
                <a:cs typeface="Calibri" panose="020F0502020204030204" pitchFamily="34" charset="0"/>
              </a:rPr>
              <a:t>= Zittingsinfo, AAR, Beoordelingsformulier en Procesverbaal </a:t>
            </a:r>
            <a:br>
              <a:rPr lang="nl-NL" sz="1050" dirty="0">
                <a:latin typeface="Calibri" panose="020F0502020204030204" pitchFamily="34" charset="0"/>
                <a:cs typeface="Calibri" panose="020F0502020204030204" pitchFamily="34" charset="0"/>
              </a:rPr>
            </a:br>
            <a:r>
              <a:rPr lang="nl-NL" sz="1050" dirty="0">
                <a:latin typeface="Calibri" panose="020F0502020204030204" pitchFamily="34" charset="0"/>
                <a:cs typeface="Calibri" panose="020F0502020204030204" pitchFamily="34" charset="0"/>
              </a:rPr>
              <a:t>(Let op, Gemaakt werk alleen als de beoordeling erop staat)</a:t>
            </a:r>
          </a:p>
        </p:txBody>
      </p:sp>
      <p:sp>
        <p:nvSpPr>
          <p:cNvPr id="4" name="Rechthoek: afgeronde hoeken 3">
            <a:extLst>
              <a:ext uri="{FF2B5EF4-FFF2-40B4-BE49-F238E27FC236}">
                <a16:creationId xmlns:a16="http://schemas.microsoft.com/office/drawing/2014/main" id="{3C13755D-7549-AE17-EF55-CA1EE3CD0AE3}"/>
              </a:ext>
            </a:extLst>
          </p:cNvPr>
          <p:cNvSpPr/>
          <p:nvPr/>
        </p:nvSpPr>
        <p:spPr>
          <a:xfrm>
            <a:off x="5350521" y="1782270"/>
            <a:ext cx="1980000" cy="324000"/>
          </a:xfrm>
          <a:prstGeom prst="roundRect">
            <a:avLst/>
          </a:prstGeom>
          <a:solidFill>
            <a:srgbClr val="B5FFFF"/>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nl-NL" sz="1100" dirty="0" err="1">
                <a:solidFill>
                  <a:schemeClr val="tx1"/>
                </a:solidFill>
              </a:rPr>
              <a:t>Deelnemerregistratie</a:t>
            </a:r>
            <a:endParaRPr lang="nl-NL" sz="1100" dirty="0">
              <a:solidFill>
                <a:schemeClr val="tx1"/>
              </a:solidFill>
            </a:endParaRPr>
          </a:p>
        </p:txBody>
      </p:sp>
      <p:sp>
        <p:nvSpPr>
          <p:cNvPr id="11" name="Rechthoek: afgeronde hoeken 10">
            <a:extLst>
              <a:ext uri="{FF2B5EF4-FFF2-40B4-BE49-F238E27FC236}">
                <a16:creationId xmlns:a16="http://schemas.microsoft.com/office/drawing/2014/main" id="{056B596A-9005-7C5F-319C-D878BBDEAF8B}"/>
              </a:ext>
            </a:extLst>
          </p:cNvPr>
          <p:cNvSpPr/>
          <p:nvPr/>
        </p:nvSpPr>
        <p:spPr>
          <a:xfrm>
            <a:off x="5350521" y="3954085"/>
            <a:ext cx="1980000" cy="324000"/>
          </a:xfrm>
          <a:prstGeom prst="roundRect">
            <a:avLst/>
          </a:prstGeom>
          <a:solidFill>
            <a:srgbClr val="B5FFFF"/>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nl-NL" sz="1100" dirty="0" err="1">
                <a:solidFill>
                  <a:schemeClr val="tx1"/>
                </a:solidFill>
              </a:rPr>
              <a:t>Toetsafname</a:t>
            </a:r>
            <a:endParaRPr lang="nl-NL" sz="1100" dirty="0">
              <a:solidFill>
                <a:schemeClr val="tx1"/>
              </a:solidFill>
            </a:endParaRPr>
          </a:p>
        </p:txBody>
      </p:sp>
      <p:sp>
        <p:nvSpPr>
          <p:cNvPr id="12" name="Rechthoek: afgeronde hoeken 11">
            <a:extLst>
              <a:ext uri="{FF2B5EF4-FFF2-40B4-BE49-F238E27FC236}">
                <a16:creationId xmlns:a16="http://schemas.microsoft.com/office/drawing/2014/main" id="{983B7E0D-454F-5339-E2D2-EB92F711905E}"/>
              </a:ext>
            </a:extLst>
          </p:cNvPr>
          <p:cNvSpPr/>
          <p:nvPr/>
        </p:nvSpPr>
        <p:spPr>
          <a:xfrm>
            <a:off x="5350521" y="3085359"/>
            <a:ext cx="1980000" cy="324000"/>
          </a:xfrm>
          <a:prstGeom prst="roundRect">
            <a:avLst/>
          </a:prstGeom>
          <a:solidFill>
            <a:srgbClr val="B5FFFF"/>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nl-NL" sz="1100" dirty="0" err="1">
                <a:solidFill>
                  <a:schemeClr val="tx1"/>
                </a:solidFill>
              </a:rPr>
              <a:t>Toetsplanning</a:t>
            </a:r>
            <a:r>
              <a:rPr lang="nl-NL" sz="1100" dirty="0">
                <a:solidFill>
                  <a:schemeClr val="tx1"/>
                </a:solidFill>
              </a:rPr>
              <a:t> (&amp; logistiek)</a:t>
            </a:r>
          </a:p>
        </p:txBody>
      </p:sp>
      <p:sp>
        <p:nvSpPr>
          <p:cNvPr id="13" name="Rechthoek: afgeronde hoeken 12">
            <a:extLst>
              <a:ext uri="{FF2B5EF4-FFF2-40B4-BE49-F238E27FC236}">
                <a16:creationId xmlns:a16="http://schemas.microsoft.com/office/drawing/2014/main" id="{C309EF6D-227C-CDE2-6E9C-94A1A4F7D5B3}"/>
              </a:ext>
            </a:extLst>
          </p:cNvPr>
          <p:cNvSpPr/>
          <p:nvPr/>
        </p:nvSpPr>
        <p:spPr>
          <a:xfrm>
            <a:off x="5350521" y="1125590"/>
            <a:ext cx="1980000" cy="324000"/>
          </a:xfrm>
          <a:prstGeom prst="roundRect">
            <a:avLst/>
          </a:prstGeom>
          <a:solidFill>
            <a:srgbClr val="B5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err="1">
                <a:solidFill>
                  <a:schemeClr val="tx1"/>
                </a:solidFill>
              </a:rPr>
              <a:t>Toetsafname</a:t>
            </a:r>
            <a:endParaRPr lang="nl-NL" sz="1100" dirty="0">
              <a:solidFill>
                <a:schemeClr val="tx1"/>
              </a:solidFill>
            </a:endParaRPr>
          </a:p>
        </p:txBody>
      </p:sp>
      <p:sp>
        <p:nvSpPr>
          <p:cNvPr id="14" name="Rechthoek: afgeronde hoeken 13">
            <a:extLst>
              <a:ext uri="{FF2B5EF4-FFF2-40B4-BE49-F238E27FC236}">
                <a16:creationId xmlns:a16="http://schemas.microsoft.com/office/drawing/2014/main" id="{9C8AA27C-BD4F-2281-2EB9-AA940D038DE0}"/>
              </a:ext>
            </a:extLst>
          </p:cNvPr>
          <p:cNvSpPr/>
          <p:nvPr/>
        </p:nvSpPr>
        <p:spPr>
          <a:xfrm>
            <a:off x="5350521" y="4388448"/>
            <a:ext cx="1980000" cy="324000"/>
          </a:xfrm>
          <a:prstGeom prst="roundRect">
            <a:avLst/>
          </a:prstGeom>
          <a:solidFill>
            <a:srgbClr val="B5FFFF"/>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nl-NL" sz="1100" dirty="0" err="1">
                <a:solidFill>
                  <a:schemeClr val="tx1"/>
                </a:solidFill>
              </a:rPr>
              <a:t>Toetsafname</a:t>
            </a:r>
            <a:endParaRPr lang="nl-NL" sz="1100" dirty="0">
              <a:solidFill>
                <a:schemeClr val="tx1"/>
              </a:solidFill>
            </a:endParaRPr>
          </a:p>
        </p:txBody>
      </p:sp>
      <p:sp>
        <p:nvSpPr>
          <p:cNvPr id="16" name="Rechthoek: afgeronde hoeken 15">
            <a:extLst>
              <a:ext uri="{FF2B5EF4-FFF2-40B4-BE49-F238E27FC236}">
                <a16:creationId xmlns:a16="http://schemas.microsoft.com/office/drawing/2014/main" id="{3F1ED7D0-D82D-8797-F2FE-348AB826A6F8}"/>
              </a:ext>
            </a:extLst>
          </p:cNvPr>
          <p:cNvSpPr/>
          <p:nvPr/>
        </p:nvSpPr>
        <p:spPr>
          <a:xfrm>
            <a:off x="5350521" y="3519722"/>
            <a:ext cx="1980000" cy="324000"/>
          </a:xfrm>
          <a:prstGeom prst="roundRect">
            <a:avLst/>
          </a:prstGeom>
          <a:solidFill>
            <a:srgbClr val="B5FFFF"/>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nl-NL" sz="1100" dirty="0" err="1">
                <a:solidFill>
                  <a:schemeClr val="tx1"/>
                </a:solidFill>
              </a:rPr>
              <a:t>Toetsplanning</a:t>
            </a:r>
            <a:r>
              <a:rPr lang="nl-NL" sz="1100" dirty="0">
                <a:solidFill>
                  <a:schemeClr val="tx1"/>
                </a:solidFill>
              </a:rPr>
              <a:t> (&amp; logistiek)</a:t>
            </a:r>
          </a:p>
        </p:txBody>
      </p:sp>
      <p:sp>
        <p:nvSpPr>
          <p:cNvPr id="17" name="Rechthoek: afgeronde hoeken 16">
            <a:extLst>
              <a:ext uri="{FF2B5EF4-FFF2-40B4-BE49-F238E27FC236}">
                <a16:creationId xmlns:a16="http://schemas.microsoft.com/office/drawing/2014/main" id="{0F1000C6-FB4C-E4A1-FD58-D7365251B95C}"/>
              </a:ext>
            </a:extLst>
          </p:cNvPr>
          <p:cNvSpPr/>
          <p:nvPr/>
        </p:nvSpPr>
        <p:spPr>
          <a:xfrm>
            <a:off x="5350521" y="2216633"/>
            <a:ext cx="1980000" cy="324000"/>
          </a:xfrm>
          <a:prstGeom prst="roundRect">
            <a:avLst/>
          </a:prstGeom>
          <a:solidFill>
            <a:srgbClr val="B5FFFF"/>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nl-NL" sz="1100" dirty="0" err="1">
                <a:solidFill>
                  <a:schemeClr val="tx1"/>
                </a:solidFill>
              </a:rPr>
              <a:t>Deelnemerregistratie</a:t>
            </a:r>
            <a:endParaRPr lang="nl-NL" sz="1100" dirty="0">
              <a:solidFill>
                <a:schemeClr val="tx1"/>
              </a:solidFill>
            </a:endParaRPr>
          </a:p>
        </p:txBody>
      </p:sp>
      <p:sp>
        <p:nvSpPr>
          <p:cNvPr id="19" name="Rechthoek: afgeronde hoeken 18">
            <a:extLst>
              <a:ext uri="{FF2B5EF4-FFF2-40B4-BE49-F238E27FC236}">
                <a16:creationId xmlns:a16="http://schemas.microsoft.com/office/drawing/2014/main" id="{8368990C-5A08-4201-D735-5D85284D6F20}"/>
              </a:ext>
            </a:extLst>
          </p:cNvPr>
          <p:cNvSpPr/>
          <p:nvPr/>
        </p:nvSpPr>
        <p:spPr>
          <a:xfrm>
            <a:off x="5350521" y="5257174"/>
            <a:ext cx="1980000" cy="324000"/>
          </a:xfrm>
          <a:prstGeom prst="roundRect">
            <a:avLst/>
          </a:prstGeom>
          <a:solidFill>
            <a:srgbClr val="B5FFFF"/>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nl-NL" sz="1100" dirty="0" err="1">
                <a:solidFill>
                  <a:schemeClr val="tx1"/>
                </a:solidFill>
              </a:rPr>
              <a:t>Deelnemerregistratie</a:t>
            </a:r>
            <a:endParaRPr lang="nl-NL" sz="1100" dirty="0">
              <a:solidFill>
                <a:schemeClr val="tx1"/>
              </a:solidFill>
            </a:endParaRPr>
          </a:p>
        </p:txBody>
      </p:sp>
      <p:sp>
        <p:nvSpPr>
          <p:cNvPr id="20" name="Rechthoek: afgeronde hoeken 19">
            <a:extLst>
              <a:ext uri="{FF2B5EF4-FFF2-40B4-BE49-F238E27FC236}">
                <a16:creationId xmlns:a16="http://schemas.microsoft.com/office/drawing/2014/main" id="{2F4CFBF5-1EF4-E89B-9A45-60AB123B968E}"/>
              </a:ext>
            </a:extLst>
          </p:cNvPr>
          <p:cNvSpPr/>
          <p:nvPr/>
        </p:nvSpPr>
        <p:spPr>
          <a:xfrm>
            <a:off x="5350521" y="5691537"/>
            <a:ext cx="1980000" cy="324000"/>
          </a:xfrm>
          <a:prstGeom prst="roundRect">
            <a:avLst/>
          </a:prstGeom>
          <a:solidFill>
            <a:srgbClr val="B5FFFF"/>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nl-NL" sz="1100" dirty="0" err="1">
                <a:solidFill>
                  <a:schemeClr val="tx1"/>
                </a:solidFill>
              </a:rPr>
              <a:t>Deelnemerregistratie</a:t>
            </a:r>
            <a:endParaRPr lang="nl-NL" sz="1100" dirty="0">
              <a:solidFill>
                <a:schemeClr val="tx1"/>
              </a:solidFill>
            </a:endParaRPr>
          </a:p>
        </p:txBody>
      </p:sp>
      <p:sp>
        <p:nvSpPr>
          <p:cNvPr id="21" name="Rechthoek: afgeronde hoeken 20">
            <a:extLst>
              <a:ext uri="{FF2B5EF4-FFF2-40B4-BE49-F238E27FC236}">
                <a16:creationId xmlns:a16="http://schemas.microsoft.com/office/drawing/2014/main" id="{F9769307-1034-0F5C-C707-840F6B65D654}"/>
              </a:ext>
            </a:extLst>
          </p:cNvPr>
          <p:cNvSpPr/>
          <p:nvPr/>
        </p:nvSpPr>
        <p:spPr>
          <a:xfrm>
            <a:off x="5350521" y="6125898"/>
            <a:ext cx="1980000" cy="324000"/>
          </a:xfrm>
          <a:prstGeom prst="roundRect">
            <a:avLst/>
          </a:prstGeom>
          <a:solidFill>
            <a:srgbClr val="B5FFFF"/>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nl-NL" sz="1100" dirty="0" err="1">
                <a:solidFill>
                  <a:schemeClr val="tx1"/>
                </a:solidFill>
              </a:rPr>
              <a:t>Deelnemerregistratie</a:t>
            </a:r>
            <a:endParaRPr lang="nl-NL" sz="1100" dirty="0">
              <a:solidFill>
                <a:schemeClr val="tx1"/>
              </a:solidFill>
            </a:endParaRPr>
          </a:p>
        </p:txBody>
      </p:sp>
      <p:sp>
        <p:nvSpPr>
          <p:cNvPr id="22" name="Rechthoek: afgeronde hoeken 21">
            <a:extLst>
              <a:ext uri="{FF2B5EF4-FFF2-40B4-BE49-F238E27FC236}">
                <a16:creationId xmlns:a16="http://schemas.microsoft.com/office/drawing/2014/main" id="{E6547BE9-AA08-11CE-E1DC-112D6A100BF5}"/>
              </a:ext>
            </a:extLst>
          </p:cNvPr>
          <p:cNvSpPr/>
          <p:nvPr/>
        </p:nvSpPr>
        <p:spPr>
          <a:xfrm>
            <a:off x="4331346" y="4822811"/>
            <a:ext cx="1980000" cy="324000"/>
          </a:xfrm>
          <a:prstGeom prst="roundRect">
            <a:avLst/>
          </a:prstGeom>
          <a:solidFill>
            <a:srgbClr val="B5FFFF"/>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nl-NL" sz="1100" dirty="0">
                <a:solidFill>
                  <a:schemeClr val="tx1"/>
                </a:solidFill>
              </a:rPr>
              <a:t>Toetsafname</a:t>
            </a:r>
          </a:p>
        </p:txBody>
      </p:sp>
      <p:sp>
        <p:nvSpPr>
          <p:cNvPr id="23" name="Rechthoek: afgeronde hoeken 22">
            <a:extLst>
              <a:ext uri="{FF2B5EF4-FFF2-40B4-BE49-F238E27FC236}">
                <a16:creationId xmlns:a16="http://schemas.microsoft.com/office/drawing/2014/main" id="{2354D5BE-4120-53C5-AA4D-09A7EA73E882}"/>
              </a:ext>
            </a:extLst>
          </p:cNvPr>
          <p:cNvSpPr/>
          <p:nvPr/>
        </p:nvSpPr>
        <p:spPr>
          <a:xfrm>
            <a:off x="5350521" y="2650996"/>
            <a:ext cx="1980000" cy="324000"/>
          </a:xfrm>
          <a:prstGeom prst="roundRect">
            <a:avLst/>
          </a:prstGeom>
          <a:solidFill>
            <a:srgbClr val="B5FFFF"/>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nl-NL" sz="1100" dirty="0" err="1">
                <a:solidFill>
                  <a:schemeClr val="tx1"/>
                </a:solidFill>
              </a:rPr>
              <a:t>Toetsplanning</a:t>
            </a:r>
            <a:r>
              <a:rPr lang="nl-NL" sz="1100" dirty="0">
                <a:solidFill>
                  <a:schemeClr val="tx1"/>
                </a:solidFill>
              </a:rPr>
              <a:t> (&amp; logistiek)</a:t>
            </a:r>
          </a:p>
        </p:txBody>
      </p:sp>
      <p:sp>
        <p:nvSpPr>
          <p:cNvPr id="18" name="Rechthoek: afgeronde hoeken 17">
            <a:extLst>
              <a:ext uri="{FF2B5EF4-FFF2-40B4-BE49-F238E27FC236}">
                <a16:creationId xmlns:a16="http://schemas.microsoft.com/office/drawing/2014/main" id="{9D13E0A8-1E78-E08B-8F48-731A99A7F6D3}"/>
              </a:ext>
            </a:extLst>
          </p:cNvPr>
          <p:cNvSpPr/>
          <p:nvPr/>
        </p:nvSpPr>
        <p:spPr>
          <a:xfrm>
            <a:off x="6451692" y="4822811"/>
            <a:ext cx="1980000" cy="324000"/>
          </a:xfrm>
          <a:prstGeom prst="roundRect">
            <a:avLst/>
          </a:prstGeom>
          <a:solidFill>
            <a:srgbClr val="B5FFFF"/>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nl-NL" sz="1100" dirty="0" err="1">
                <a:solidFill>
                  <a:schemeClr val="tx1"/>
                </a:solidFill>
              </a:rPr>
              <a:t>Toetsplanning</a:t>
            </a:r>
            <a:r>
              <a:rPr lang="nl-NL" sz="1100" dirty="0">
                <a:solidFill>
                  <a:schemeClr val="tx1"/>
                </a:solidFill>
              </a:rPr>
              <a:t> (&amp; logistiek)</a:t>
            </a:r>
          </a:p>
        </p:txBody>
      </p:sp>
      <p:sp>
        <p:nvSpPr>
          <p:cNvPr id="25" name="Ster: 5 punten 24">
            <a:extLst>
              <a:ext uri="{FF2B5EF4-FFF2-40B4-BE49-F238E27FC236}">
                <a16:creationId xmlns:a16="http://schemas.microsoft.com/office/drawing/2014/main" id="{F66C748B-F499-4380-E924-96D049E9839B}"/>
              </a:ext>
            </a:extLst>
          </p:cNvPr>
          <p:cNvSpPr/>
          <p:nvPr/>
        </p:nvSpPr>
        <p:spPr>
          <a:xfrm>
            <a:off x="11125200" y="140004"/>
            <a:ext cx="944880" cy="97536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0049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5081130B-8CFD-5233-3611-0917EA342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899" y="1319242"/>
            <a:ext cx="11114202" cy="5016264"/>
          </a:xfrm>
          <a:prstGeom prst="rect">
            <a:avLst/>
          </a:prstGeom>
        </p:spPr>
      </p:pic>
      <p:sp>
        <p:nvSpPr>
          <p:cNvPr id="7" name="Google Shape;131;p9">
            <a:extLst>
              <a:ext uri="{FF2B5EF4-FFF2-40B4-BE49-F238E27FC236}">
                <a16:creationId xmlns:a16="http://schemas.microsoft.com/office/drawing/2014/main" id="{B757889C-1EB1-44BD-B30E-F54177EB4D04}"/>
              </a:ext>
            </a:extLst>
          </p:cNvPr>
          <p:cNvSpPr txBox="1">
            <a:spLocks/>
          </p:cNvSpPr>
          <p:nvPr/>
        </p:nvSpPr>
        <p:spPr>
          <a:xfrm>
            <a:off x="335360" y="274638"/>
            <a:ext cx="11521280" cy="706092"/>
          </a:xfrm>
          <a:prstGeom prst="rect">
            <a:avLst/>
          </a:prstGeom>
          <a:solidFill>
            <a:srgbClr val="0FA67E"/>
          </a:solidFill>
          <a:ln>
            <a:noFill/>
          </a:ln>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buClr>
                <a:schemeClr val="lt1"/>
              </a:buClr>
              <a:buSzPts val="1400"/>
              <a:buFont typeface="Montserrat"/>
              <a:buNone/>
            </a:pPr>
            <a:r>
              <a:rPr lang="nl-NL" dirty="0">
                <a:solidFill>
                  <a:schemeClr val="bg1"/>
                </a:solidFill>
              </a:rPr>
              <a:t>Proces II</a:t>
            </a:r>
          </a:p>
        </p:txBody>
      </p:sp>
      <p:sp>
        <p:nvSpPr>
          <p:cNvPr id="4" name="Ster: 5 punten 3">
            <a:extLst>
              <a:ext uri="{FF2B5EF4-FFF2-40B4-BE49-F238E27FC236}">
                <a16:creationId xmlns:a16="http://schemas.microsoft.com/office/drawing/2014/main" id="{F961551B-EF1D-0ED8-80AE-85212F1B7177}"/>
              </a:ext>
            </a:extLst>
          </p:cNvPr>
          <p:cNvSpPr/>
          <p:nvPr/>
        </p:nvSpPr>
        <p:spPr>
          <a:xfrm>
            <a:off x="11125200" y="140004"/>
            <a:ext cx="944880" cy="97536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572916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CE8856F8-DE22-4DB0-B637-E9C069FB0EAE}"/>
              </a:ext>
            </a:extLst>
          </p:cNvPr>
          <p:cNvSpPr>
            <a:spLocks noGrp="1"/>
          </p:cNvSpPr>
          <p:nvPr>
            <p:ph type="body"/>
          </p:nvPr>
        </p:nvSpPr>
        <p:spPr>
          <a:xfrm>
            <a:off x="609480" y="1485900"/>
            <a:ext cx="10972440" cy="4495800"/>
          </a:xfrm>
        </p:spPr>
        <p:txBody>
          <a:bodyPr>
            <a:normAutofit fontScale="92500" lnSpcReduction="10000"/>
          </a:bodyPr>
          <a:lstStyle/>
          <a:p>
            <a:pPr marL="361950" indent="-361950">
              <a:buFont typeface="Arial" panose="020B0604020202020204" pitchFamily="34" charset="0"/>
              <a:buChar char="•"/>
            </a:pPr>
            <a:r>
              <a:rPr lang="nl-NL" sz="3200" dirty="0"/>
              <a:t>Eén systeem kan meerdere functionaliteiten vervullen.</a:t>
            </a:r>
          </a:p>
          <a:p>
            <a:pPr marL="361950" indent="-361950">
              <a:buFont typeface="Arial" panose="020B0604020202020204" pitchFamily="34" charset="0"/>
              <a:buChar char="•"/>
            </a:pPr>
            <a:r>
              <a:rPr lang="nl-NL" sz="3200" dirty="0"/>
              <a:t>Binnen een mbo instelling kunnen meerdere systemen dezelfde functionaliteit vervullen.</a:t>
            </a:r>
          </a:p>
          <a:p>
            <a:pPr marL="361950" indent="-361950">
              <a:buFont typeface="Arial" panose="020B0604020202020204" pitchFamily="34" charset="0"/>
              <a:buChar char="•"/>
            </a:pPr>
            <a:r>
              <a:rPr lang="nl-NL" sz="3200" dirty="0"/>
              <a:t>Examens en toetsen (</a:t>
            </a:r>
            <a:r>
              <a:rPr lang="nl-NL" sz="3200" dirty="0" err="1"/>
              <a:t>summatief</a:t>
            </a:r>
            <a:r>
              <a:rPr lang="nl-NL" sz="3200" dirty="0"/>
              <a:t> en formatief)</a:t>
            </a:r>
          </a:p>
          <a:p>
            <a:pPr marL="361950" indent="-361950">
              <a:buFont typeface="Arial" panose="020B0604020202020204" pitchFamily="34" charset="0"/>
              <a:buChar char="•"/>
            </a:pPr>
            <a:r>
              <a:rPr lang="nl-NL" sz="3200" dirty="0"/>
              <a:t>Kennis- en Praktijktoetsen (Proeve van bekwaamheid, Werkstuk, Praktijkopdracht)</a:t>
            </a:r>
          </a:p>
          <a:p>
            <a:pPr marL="361950" indent="-361950">
              <a:buFont typeface="Arial" panose="020B0604020202020204" pitchFamily="34" charset="0"/>
              <a:buChar char="•"/>
            </a:pPr>
            <a:r>
              <a:rPr lang="nl-NL" sz="3200" dirty="0"/>
              <a:t>Online (Digitale) en offline toetsen</a:t>
            </a:r>
          </a:p>
          <a:p>
            <a:pPr marL="0" indent="0">
              <a:buNone/>
            </a:pPr>
            <a:endParaRPr lang="nl-NL" sz="3200" dirty="0"/>
          </a:p>
          <a:p>
            <a:pPr marL="0" indent="0">
              <a:buNone/>
            </a:pPr>
            <a:r>
              <a:rPr lang="nl-NL" sz="3200" dirty="0"/>
              <a:t>Buiten scope</a:t>
            </a:r>
          </a:p>
          <a:p>
            <a:pPr>
              <a:buFont typeface="Arial" panose="020B0604020202020204" pitchFamily="34" charset="0"/>
              <a:buChar char="­"/>
            </a:pPr>
            <a:r>
              <a:rPr lang="nl-NL" sz="3200" dirty="0"/>
              <a:t>VO (voortgezet onderwijs)</a:t>
            </a:r>
          </a:p>
          <a:p>
            <a:pPr>
              <a:buFont typeface="Arial" panose="020B0604020202020204" pitchFamily="34" charset="0"/>
              <a:buChar char="­"/>
            </a:pPr>
            <a:r>
              <a:rPr lang="nl-NL" sz="3200" dirty="0"/>
              <a:t>Analyse van toetsresultaten</a:t>
            </a:r>
          </a:p>
          <a:p>
            <a:endParaRPr lang="nl-NL" sz="3200" dirty="0"/>
          </a:p>
        </p:txBody>
      </p:sp>
      <p:sp>
        <p:nvSpPr>
          <p:cNvPr id="4" name="Google Shape;131;p9">
            <a:extLst>
              <a:ext uri="{FF2B5EF4-FFF2-40B4-BE49-F238E27FC236}">
                <a16:creationId xmlns:a16="http://schemas.microsoft.com/office/drawing/2014/main" id="{EBAF6587-B3D8-4CD2-939E-8A8B0F37444D}"/>
              </a:ext>
            </a:extLst>
          </p:cNvPr>
          <p:cNvSpPr txBox="1">
            <a:spLocks/>
          </p:cNvSpPr>
          <p:nvPr/>
        </p:nvSpPr>
        <p:spPr>
          <a:xfrm>
            <a:off x="335360" y="274638"/>
            <a:ext cx="11521280" cy="706092"/>
          </a:xfrm>
          <a:prstGeom prst="rect">
            <a:avLst/>
          </a:prstGeom>
          <a:solidFill>
            <a:srgbClr val="0FA67E"/>
          </a:solidFill>
          <a:ln>
            <a:noFill/>
          </a:ln>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buClr>
                <a:schemeClr val="lt1"/>
              </a:buClr>
              <a:buSzPts val="1400"/>
              <a:buFont typeface="Montserrat"/>
              <a:buNone/>
            </a:pPr>
            <a:r>
              <a:rPr lang="nl-NL" dirty="0">
                <a:solidFill>
                  <a:schemeClr val="bg1"/>
                </a:solidFill>
              </a:rPr>
              <a:t>Uitgangspunten (scope)</a:t>
            </a:r>
          </a:p>
        </p:txBody>
      </p:sp>
    </p:spTree>
    <p:extLst>
      <p:ext uri="{BB962C8B-B14F-4D97-AF65-F5344CB8AC3E}">
        <p14:creationId xmlns:p14="http://schemas.microsoft.com/office/powerpoint/2010/main" val="1854732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335360" y="274638"/>
            <a:ext cx="11521280" cy="706092"/>
          </a:xfrm>
          <a:prstGeom prst="rect">
            <a:avLst/>
          </a:prstGeom>
          <a:solidFill>
            <a:srgbClr val="0FA67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400"/>
              <a:buFont typeface="Montserrat"/>
              <a:buNone/>
            </a:pPr>
            <a:r>
              <a:rPr lang="nl-NL" dirty="0"/>
              <a:t>Hoe komen we tot een "Bouwbare specificatie"?</a:t>
            </a:r>
            <a:endParaRPr dirty="0"/>
          </a:p>
        </p:txBody>
      </p:sp>
      <p:sp>
        <p:nvSpPr>
          <p:cNvPr id="142" name="Google Shape;142;p10"/>
          <p:cNvSpPr txBox="1">
            <a:spLocks noGrp="1"/>
          </p:cNvSpPr>
          <p:nvPr>
            <p:ph type="body" idx="1"/>
          </p:nvPr>
        </p:nvSpPr>
        <p:spPr>
          <a:xfrm>
            <a:off x="609600" y="1600201"/>
            <a:ext cx="5384800" cy="4525963"/>
          </a:xfrm>
          <a:prstGeom prst="rect">
            <a:avLst/>
          </a:prstGeom>
          <a:noFill/>
          <a:ln>
            <a:noFill/>
          </a:ln>
        </p:spPr>
        <p:txBody>
          <a:bodyPr spcFirstLastPara="1" wrap="square" lIns="91425" tIns="91425" rIns="91425" bIns="91425" anchor="t" anchorCtr="0">
            <a:noAutofit/>
          </a:bodyPr>
          <a:lstStyle/>
          <a:p>
            <a:pPr marL="50800" lvl="0" indent="0" algn="l" rtl="0">
              <a:lnSpc>
                <a:spcPct val="100000"/>
              </a:lnSpc>
              <a:spcBef>
                <a:spcPts val="560"/>
              </a:spcBef>
              <a:spcAft>
                <a:spcPts val="0"/>
              </a:spcAft>
              <a:buSzPts val="2800"/>
              <a:buNone/>
            </a:pPr>
            <a:r>
              <a:rPr lang="nl-NL" b="1" dirty="0"/>
              <a:t>Gegevensanalyse</a:t>
            </a:r>
            <a:endParaRPr dirty="0"/>
          </a:p>
          <a:p>
            <a:pPr marL="457200" marR="0" lvl="0" indent="-406400" algn="l" rtl="0">
              <a:lnSpc>
                <a:spcPct val="100000"/>
              </a:lnSpc>
              <a:spcBef>
                <a:spcPts val="560"/>
              </a:spcBef>
              <a:spcAft>
                <a:spcPts val="0"/>
              </a:spcAft>
              <a:buClr>
                <a:schemeClr val="dk1"/>
              </a:buClr>
              <a:buSzPts val="2800"/>
              <a:buFont typeface="Arial"/>
              <a:buChar char="•"/>
            </a:pPr>
            <a:r>
              <a:rPr lang="nl-NL" sz="2000" dirty="0"/>
              <a:t>Wisselwerking met Scenario-analyse en Interactie-analyse</a:t>
            </a:r>
            <a:endParaRPr dirty="0"/>
          </a:p>
          <a:p>
            <a:pPr marL="457200" marR="0" lvl="0" indent="-406400" algn="l" rtl="0">
              <a:lnSpc>
                <a:spcPct val="100000"/>
              </a:lnSpc>
              <a:spcBef>
                <a:spcPts val="560"/>
              </a:spcBef>
              <a:spcAft>
                <a:spcPts val="0"/>
              </a:spcAft>
              <a:buClr>
                <a:schemeClr val="dk1"/>
              </a:buClr>
              <a:buSzPts val="2800"/>
              <a:buFont typeface="Arial"/>
              <a:buChar char="•"/>
            </a:pPr>
            <a:r>
              <a:rPr lang="nl-NL" sz="2000" dirty="0"/>
              <a:t>Logisch model van uit te wisselen gegevens, o.b.v. selectie uit (en evt. aanvulling op) generiek AMIGO-model </a:t>
            </a:r>
            <a:endParaRPr dirty="0"/>
          </a:p>
          <a:p>
            <a:pPr marL="457200" marR="0" lvl="0" indent="-406400" algn="l" rtl="0">
              <a:lnSpc>
                <a:spcPct val="100000"/>
              </a:lnSpc>
              <a:spcBef>
                <a:spcPts val="560"/>
              </a:spcBef>
              <a:spcAft>
                <a:spcPts val="0"/>
              </a:spcAft>
              <a:buClr>
                <a:schemeClr val="dk1"/>
              </a:buClr>
              <a:buSzPts val="2800"/>
              <a:buFont typeface="Arial"/>
              <a:buChar char="•"/>
            </a:pPr>
            <a:r>
              <a:rPr lang="nl-NL" sz="2000" dirty="0"/>
              <a:t>Selectie van toe te passen vocabulaires / waardenlijsten (hergebruik)</a:t>
            </a:r>
            <a:endParaRPr dirty="0"/>
          </a:p>
          <a:p>
            <a:pPr marL="457200" marR="0" lvl="0" indent="-406400" algn="l" rtl="0">
              <a:lnSpc>
                <a:spcPct val="100000"/>
              </a:lnSpc>
              <a:spcBef>
                <a:spcPts val="560"/>
              </a:spcBef>
              <a:spcAft>
                <a:spcPts val="0"/>
              </a:spcAft>
              <a:buClr>
                <a:schemeClr val="dk1"/>
              </a:buClr>
              <a:buSzPts val="2800"/>
              <a:buFont typeface="Arial"/>
              <a:buChar char="•"/>
            </a:pPr>
            <a:r>
              <a:rPr lang="nl-NL" sz="2000" u="sng" dirty="0"/>
              <a:t>Vorm: UML-klassendiagram</a:t>
            </a:r>
            <a:endParaRPr dirty="0"/>
          </a:p>
          <a:p>
            <a:pPr marL="457200" marR="0" lvl="0" indent="-228600" algn="l" rtl="0">
              <a:lnSpc>
                <a:spcPct val="100000"/>
              </a:lnSpc>
              <a:spcBef>
                <a:spcPts val="560"/>
              </a:spcBef>
              <a:spcAft>
                <a:spcPts val="0"/>
              </a:spcAft>
              <a:buClr>
                <a:schemeClr val="dk1"/>
              </a:buClr>
              <a:buSzPts val="2800"/>
              <a:buFont typeface="Arial"/>
              <a:buNone/>
            </a:pPr>
            <a:endParaRPr dirty="0"/>
          </a:p>
          <a:p>
            <a:pPr marL="457200" marR="0" lvl="0" indent="-228600" algn="l" rtl="0">
              <a:lnSpc>
                <a:spcPct val="100000"/>
              </a:lnSpc>
              <a:spcBef>
                <a:spcPts val="560"/>
              </a:spcBef>
              <a:spcAft>
                <a:spcPts val="0"/>
              </a:spcAft>
              <a:buClr>
                <a:schemeClr val="dk1"/>
              </a:buClr>
              <a:buSzPts val="2800"/>
              <a:buFont typeface="Arial"/>
              <a:buNone/>
            </a:pPr>
            <a:endParaRPr dirty="0"/>
          </a:p>
        </p:txBody>
      </p:sp>
      <p:sp>
        <p:nvSpPr>
          <p:cNvPr id="143" name="Google Shape;143;p10"/>
          <p:cNvSpPr txBox="1">
            <a:spLocks noGrp="1"/>
          </p:cNvSpPr>
          <p:nvPr>
            <p:ph type="body" idx="2"/>
          </p:nvPr>
        </p:nvSpPr>
        <p:spPr>
          <a:xfrm>
            <a:off x="6197600" y="1600201"/>
            <a:ext cx="5384800" cy="4525963"/>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560"/>
              </a:spcBef>
              <a:spcAft>
                <a:spcPts val="0"/>
              </a:spcAft>
              <a:buClr>
                <a:schemeClr val="dk1"/>
              </a:buClr>
              <a:buSzPts val="2800"/>
              <a:buFont typeface="Arial"/>
              <a:buNone/>
            </a:pPr>
            <a:endParaRPr/>
          </a:p>
        </p:txBody>
      </p:sp>
      <p:sp>
        <p:nvSpPr>
          <p:cNvPr id="144" name="Google Shape;144;p10"/>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nl-NL"/>
              <a:t>13</a:t>
            </a:fld>
            <a:endParaRPr/>
          </a:p>
        </p:txBody>
      </p:sp>
      <p:pic>
        <p:nvPicPr>
          <p:cNvPr id="145" name="Google Shape;145;p10"/>
          <p:cNvPicPr preferRelativeResize="0"/>
          <p:nvPr/>
        </p:nvPicPr>
        <p:blipFill rotWithShape="1">
          <a:blip r:embed="rId3">
            <a:alphaModFix/>
          </a:blip>
          <a:srcRect/>
          <a:stretch/>
        </p:blipFill>
        <p:spPr>
          <a:xfrm>
            <a:off x="6197600" y="1769015"/>
            <a:ext cx="5483252" cy="3775834"/>
          </a:xfrm>
          <a:prstGeom prst="rect">
            <a:avLst/>
          </a:prstGeom>
          <a:noFill/>
          <a:ln>
            <a:noFill/>
          </a:ln>
        </p:spPr>
      </p:pic>
      <p:sp>
        <p:nvSpPr>
          <p:cNvPr id="146" name="Google Shape;146;p10"/>
          <p:cNvSpPr/>
          <p:nvPr/>
        </p:nvSpPr>
        <p:spPr>
          <a:xfrm>
            <a:off x="6213371" y="3076925"/>
            <a:ext cx="1584000" cy="685861"/>
          </a:xfrm>
          <a:prstGeom prst="rect">
            <a:avLst/>
          </a:prstGeom>
          <a:noFill/>
          <a:ln w="1270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30722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0EE4BC-A0F5-BAB8-A042-858BD6213B23}"/>
              </a:ext>
            </a:extLst>
          </p:cNvPr>
          <p:cNvSpPr>
            <a:spLocks noGrp="1"/>
          </p:cNvSpPr>
          <p:nvPr>
            <p:ph type="title"/>
          </p:nvPr>
        </p:nvSpPr>
        <p:spPr/>
        <p:txBody>
          <a:bodyPr/>
          <a:lstStyle/>
          <a:p>
            <a:r>
              <a:rPr lang="nl-NL" dirty="0"/>
              <a:t>Principe</a:t>
            </a:r>
          </a:p>
        </p:txBody>
      </p:sp>
      <p:sp>
        <p:nvSpPr>
          <p:cNvPr id="3" name="Tijdelijke aanduiding voor tekst 2">
            <a:extLst>
              <a:ext uri="{FF2B5EF4-FFF2-40B4-BE49-F238E27FC236}">
                <a16:creationId xmlns:a16="http://schemas.microsoft.com/office/drawing/2014/main" id="{88D69BD1-C59D-8AED-BFB1-A7C500180700}"/>
              </a:ext>
            </a:extLst>
          </p:cNvPr>
          <p:cNvSpPr>
            <a:spLocks noGrp="1"/>
          </p:cNvSpPr>
          <p:nvPr>
            <p:ph type="body" idx="1"/>
          </p:nvPr>
        </p:nvSpPr>
        <p:spPr>
          <a:xfrm>
            <a:off x="609600" y="1600201"/>
            <a:ext cx="11189776" cy="4525963"/>
          </a:xfrm>
        </p:spPr>
        <p:txBody>
          <a:bodyPr/>
          <a:lstStyle/>
          <a:p>
            <a:r>
              <a:rPr lang="nl-NL" dirty="0"/>
              <a:t>Informatie- en gegevensanalyse: zie Excel!</a:t>
            </a:r>
          </a:p>
          <a:p>
            <a:endParaRPr lang="nl-NL" dirty="0"/>
          </a:p>
          <a:p>
            <a:r>
              <a:rPr lang="nl-NL" dirty="0"/>
              <a:t>OOAPI v5 lijkt te passen Functioneel is de werkgroep akkoord met het gebruik van OOAPI v5.0</a:t>
            </a:r>
          </a:p>
          <a:p>
            <a:endParaRPr lang="nl-NL" dirty="0"/>
          </a:p>
        </p:txBody>
      </p:sp>
    </p:spTree>
    <p:extLst>
      <p:ext uri="{BB962C8B-B14F-4D97-AF65-F5344CB8AC3E}">
        <p14:creationId xmlns:p14="http://schemas.microsoft.com/office/powerpoint/2010/main" val="1799157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335360" y="274638"/>
            <a:ext cx="11521280" cy="706092"/>
          </a:xfrm>
          <a:prstGeom prst="rect">
            <a:avLst/>
          </a:prstGeom>
          <a:solidFill>
            <a:srgbClr val="0FA67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400"/>
              <a:buFont typeface="Montserrat"/>
              <a:buNone/>
            </a:pPr>
            <a:r>
              <a:rPr lang="nl-NL" dirty="0"/>
              <a:t>Hoe komen we tot een "Bouwbare specificatie"?</a:t>
            </a:r>
            <a:endParaRPr dirty="0"/>
          </a:p>
        </p:txBody>
      </p:sp>
      <p:sp>
        <p:nvSpPr>
          <p:cNvPr id="152" name="Google Shape;152;p11"/>
          <p:cNvSpPr txBox="1">
            <a:spLocks noGrp="1"/>
          </p:cNvSpPr>
          <p:nvPr>
            <p:ph type="body" idx="1"/>
          </p:nvPr>
        </p:nvSpPr>
        <p:spPr>
          <a:xfrm>
            <a:off x="609600" y="1600201"/>
            <a:ext cx="5384800" cy="4525963"/>
          </a:xfrm>
          <a:prstGeom prst="rect">
            <a:avLst/>
          </a:prstGeom>
          <a:noFill/>
          <a:ln>
            <a:noFill/>
          </a:ln>
        </p:spPr>
        <p:txBody>
          <a:bodyPr spcFirstLastPara="1" wrap="square" lIns="91425" tIns="91425" rIns="91425" bIns="91425" anchor="t" anchorCtr="0">
            <a:noAutofit/>
          </a:bodyPr>
          <a:lstStyle/>
          <a:p>
            <a:pPr marL="50800" lvl="0" indent="0" algn="l" rtl="0">
              <a:lnSpc>
                <a:spcPct val="100000"/>
              </a:lnSpc>
              <a:spcBef>
                <a:spcPts val="560"/>
              </a:spcBef>
              <a:spcAft>
                <a:spcPts val="0"/>
              </a:spcAft>
              <a:buSzPts val="2800"/>
              <a:buNone/>
            </a:pPr>
            <a:r>
              <a:rPr lang="nl-NL" b="1" dirty="0"/>
              <a:t>Interactie-analyse</a:t>
            </a:r>
            <a:endParaRPr dirty="0"/>
          </a:p>
          <a:p>
            <a:pPr marL="457200" marR="0" lvl="0" indent="-406400" algn="l" rtl="0">
              <a:lnSpc>
                <a:spcPct val="100000"/>
              </a:lnSpc>
              <a:spcBef>
                <a:spcPts val="560"/>
              </a:spcBef>
              <a:spcAft>
                <a:spcPts val="0"/>
              </a:spcAft>
              <a:buClr>
                <a:schemeClr val="dk1"/>
              </a:buClr>
              <a:buSzPts val="2800"/>
              <a:buFont typeface="Arial"/>
              <a:buChar char="•"/>
            </a:pPr>
            <a:r>
              <a:rPr lang="nl-NL" sz="2000" dirty="0"/>
              <a:t>Wisselwerking met Scenario-analyse en Gegevensanalyse</a:t>
            </a:r>
            <a:endParaRPr dirty="0"/>
          </a:p>
          <a:p>
            <a:pPr marL="457200" marR="0" lvl="0" indent="-406400" algn="l" rtl="0">
              <a:lnSpc>
                <a:spcPct val="100000"/>
              </a:lnSpc>
              <a:spcBef>
                <a:spcPts val="560"/>
              </a:spcBef>
              <a:spcAft>
                <a:spcPts val="0"/>
              </a:spcAft>
              <a:buClr>
                <a:schemeClr val="dk1"/>
              </a:buClr>
              <a:buSzPts val="2800"/>
              <a:buFont typeface="Arial"/>
              <a:buChar char="•"/>
            </a:pPr>
            <a:r>
              <a:rPr lang="nl-NL" sz="2000" dirty="0"/>
              <a:t>Specificatie van interactie tussen de betrokken systemen / partijen o.b.v. transactiepatronen</a:t>
            </a:r>
            <a:endParaRPr dirty="0"/>
          </a:p>
          <a:p>
            <a:pPr marL="457200" marR="0" lvl="0" indent="-406400" algn="l" rtl="0">
              <a:lnSpc>
                <a:spcPct val="100000"/>
              </a:lnSpc>
              <a:spcBef>
                <a:spcPts val="560"/>
              </a:spcBef>
              <a:spcAft>
                <a:spcPts val="0"/>
              </a:spcAft>
              <a:buClr>
                <a:schemeClr val="dk1"/>
              </a:buClr>
              <a:buSzPts val="2800"/>
              <a:buFont typeface="Arial"/>
              <a:buChar char="•"/>
            </a:pPr>
            <a:r>
              <a:rPr lang="nl-NL" sz="2000" dirty="0"/>
              <a:t>Inclusief inhoud van notificatie-, vraag- en antwoordberichten</a:t>
            </a:r>
            <a:endParaRPr dirty="0"/>
          </a:p>
          <a:p>
            <a:pPr marL="457200" marR="0" lvl="0" indent="-406400" algn="l" rtl="0">
              <a:lnSpc>
                <a:spcPct val="100000"/>
              </a:lnSpc>
              <a:spcBef>
                <a:spcPts val="560"/>
              </a:spcBef>
              <a:spcAft>
                <a:spcPts val="0"/>
              </a:spcAft>
              <a:buClr>
                <a:schemeClr val="dk1"/>
              </a:buClr>
              <a:buSzPts val="2800"/>
              <a:buFont typeface="Arial"/>
              <a:buChar char="•"/>
            </a:pPr>
            <a:r>
              <a:rPr lang="nl-NL" sz="2000" u="sng" dirty="0"/>
              <a:t>Vorm: UML </a:t>
            </a:r>
            <a:r>
              <a:rPr lang="nl-NL" sz="2000" u="sng" dirty="0" err="1"/>
              <a:t>sequencediagram</a:t>
            </a:r>
            <a:r>
              <a:rPr lang="nl-NL" sz="2000" u="sng" dirty="0"/>
              <a:t> + UML-klassendiagram per bericht</a:t>
            </a:r>
            <a:endParaRPr dirty="0"/>
          </a:p>
          <a:p>
            <a:pPr marL="457200" marR="0" lvl="0" indent="-228600" algn="l" rtl="0">
              <a:lnSpc>
                <a:spcPct val="100000"/>
              </a:lnSpc>
              <a:spcBef>
                <a:spcPts val="560"/>
              </a:spcBef>
              <a:spcAft>
                <a:spcPts val="0"/>
              </a:spcAft>
              <a:buClr>
                <a:schemeClr val="dk1"/>
              </a:buClr>
              <a:buSzPts val="2800"/>
              <a:buFont typeface="Arial"/>
              <a:buNone/>
            </a:pPr>
            <a:endParaRPr dirty="0"/>
          </a:p>
          <a:p>
            <a:pPr marL="457200" marR="0" lvl="0" indent="-228600" algn="l" rtl="0">
              <a:lnSpc>
                <a:spcPct val="100000"/>
              </a:lnSpc>
              <a:spcBef>
                <a:spcPts val="560"/>
              </a:spcBef>
              <a:spcAft>
                <a:spcPts val="0"/>
              </a:spcAft>
              <a:buClr>
                <a:schemeClr val="dk1"/>
              </a:buClr>
              <a:buSzPts val="2800"/>
              <a:buFont typeface="Arial"/>
              <a:buNone/>
            </a:pPr>
            <a:endParaRPr dirty="0"/>
          </a:p>
        </p:txBody>
      </p:sp>
      <p:sp>
        <p:nvSpPr>
          <p:cNvPr id="153" name="Google Shape;153;p11"/>
          <p:cNvSpPr txBox="1">
            <a:spLocks noGrp="1"/>
          </p:cNvSpPr>
          <p:nvPr>
            <p:ph type="body" idx="2"/>
          </p:nvPr>
        </p:nvSpPr>
        <p:spPr>
          <a:xfrm>
            <a:off x="6197600" y="1600201"/>
            <a:ext cx="5384800" cy="4525963"/>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560"/>
              </a:spcBef>
              <a:spcAft>
                <a:spcPts val="0"/>
              </a:spcAft>
              <a:buClr>
                <a:schemeClr val="dk1"/>
              </a:buClr>
              <a:buSzPts val="2800"/>
              <a:buFont typeface="Arial"/>
              <a:buNone/>
            </a:pPr>
            <a:endParaRPr/>
          </a:p>
        </p:txBody>
      </p:sp>
      <p:sp>
        <p:nvSpPr>
          <p:cNvPr id="154" name="Google Shape;154;p11"/>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nl-NL"/>
              <a:t>15</a:t>
            </a:fld>
            <a:endParaRPr/>
          </a:p>
        </p:txBody>
      </p:sp>
      <p:pic>
        <p:nvPicPr>
          <p:cNvPr id="155" name="Google Shape;155;p11"/>
          <p:cNvPicPr preferRelativeResize="0"/>
          <p:nvPr/>
        </p:nvPicPr>
        <p:blipFill rotWithShape="1">
          <a:blip r:embed="rId3">
            <a:alphaModFix/>
          </a:blip>
          <a:srcRect/>
          <a:stretch/>
        </p:blipFill>
        <p:spPr>
          <a:xfrm>
            <a:off x="6197600" y="1769015"/>
            <a:ext cx="5483252" cy="3775834"/>
          </a:xfrm>
          <a:prstGeom prst="rect">
            <a:avLst/>
          </a:prstGeom>
          <a:noFill/>
          <a:ln>
            <a:noFill/>
          </a:ln>
        </p:spPr>
      </p:pic>
      <p:sp>
        <p:nvSpPr>
          <p:cNvPr id="156" name="Google Shape;156;p11"/>
          <p:cNvSpPr/>
          <p:nvPr/>
        </p:nvSpPr>
        <p:spPr>
          <a:xfrm>
            <a:off x="9990830" y="3077831"/>
            <a:ext cx="1558618" cy="685861"/>
          </a:xfrm>
          <a:prstGeom prst="rect">
            <a:avLst/>
          </a:prstGeom>
          <a:noFill/>
          <a:ln w="1270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13458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B283D2-8FAC-6D4D-3B72-690F1F077E67}"/>
              </a:ext>
            </a:extLst>
          </p:cNvPr>
          <p:cNvSpPr>
            <a:spLocks noGrp="1"/>
          </p:cNvSpPr>
          <p:nvPr>
            <p:ph type="title"/>
          </p:nvPr>
        </p:nvSpPr>
        <p:spPr>
          <a:xfrm>
            <a:off x="335359" y="274638"/>
            <a:ext cx="11047015" cy="706092"/>
          </a:xfrm>
        </p:spPr>
        <p:txBody>
          <a:bodyPr/>
          <a:lstStyle/>
          <a:p>
            <a:r>
              <a:rPr lang="nl-NL"/>
              <a:t>Interactie-analyse</a:t>
            </a:r>
            <a:endParaRPr lang="nl-NL" dirty="0"/>
          </a:p>
        </p:txBody>
      </p:sp>
      <p:sp>
        <p:nvSpPr>
          <p:cNvPr id="3" name="Tijdelijke aanduiding voor tekst 2">
            <a:extLst>
              <a:ext uri="{FF2B5EF4-FFF2-40B4-BE49-F238E27FC236}">
                <a16:creationId xmlns:a16="http://schemas.microsoft.com/office/drawing/2014/main" id="{FE17E1A7-27DF-94F5-A446-7084250B7F37}"/>
              </a:ext>
            </a:extLst>
          </p:cNvPr>
          <p:cNvSpPr>
            <a:spLocks noGrp="1"/>
          </p:cNvSpPr>
          <p:nvPr>
            <p:ph type="body" idx="1"/>
          </p:nvPr>
        </p:nvSpPr>
        <p:spPr>
          <a:xfrm>
            <a:off x="609599" y="1366788"/>
            <a:ext cx="11047015" cy="5491212"/>
          </a:xfrm>
        </p:spPr>
        <p:txBody>
          <a:bodyPr/>
          <a:lstStyle/>
          <a:p>
            <a:pPr marL="50800" indent="0">
              <a:buNone/>
            </a:pPr>
            <a:r>
              <a:rPr lang="nl-NL" sz="1800" dirty="0">
                <a:solidFill>
                  <a:schemeClr val="accent1"/>
                </a:solidFill>
                <a:effectLst/>
                <a:latin typeface="Segoe UI" panose="020B0502040204020203" pitchFamily="34" charset="0"/>
              </a:rPr>
              <a:t>De vraagstukken over gegevensuitwisseling per informatiestroom zijn:</a:t>
            </a:r>
            <a:endParaRPr lang="nl-NL" sz="1800" dirty="0">
              <a:solidFill>
                <a:schemeClr val="accent1"/>
              </a:solidFill>
              <a:effectLst/>
              <a:latin typeface="Arial" panose="020B0604020202020204" pitchFamily="34" charset="0"/>
            </a:endParaRPr>
          </a:p>
          <a:p>
            <a:r>
              <a:rPr lang="nl-NL" sz="1600" dirty="0">
                <a:solidFill>
                  <a:schemeClr val="accent1"/>
                </a:solidFill>
                <a:latin typeface="Segoe UI" panose="020B0502040204020203" pitchFamily="34" charset="0"/>
              </a:rPr>
              <a:t>Welke gegevensentiteiten (en bijbehorende attributen) betreft deze informatiestroom?</a:t>
            </a:r>
          </a:p>
          <a:p>
            <a:r>
              <a:rPr lang="nl-NL" sz="1600" dirty="0">
                <a:solidFill>
                  <a:schemeClr val="accent1"/>
                </a:solidFill>
                <a:latin typeface="Segoe UI" panose="020B0502040204020203" pitchFamily="34" charset="0"/>
              </a:rPr>
              <a:t>Wie is de gegevenshouder (beheerder)? Wie is de gegevensafnemer (gebruiker/klant)?</a:t>
            </a:r>
          </a:p>
          <a:p>
            <a:r>
              <a:rPr lang="nl-NL" sz="1600" dirty="0">
                <a:solidFill>
                  <a:schemeClr val="accent1"/>
                </a:solidFill>
                <a:effectLst/>
                <a:latin typeface="Segoe UI" panose="020B0502040204020203" pitchFamily="34" charset="0"/>
              </a:rPr>
              <a:t>Mag de gegevensafnemer ook nieuwe </a:t>
            </a:r>
            <a:r>
              <a:rPr lang="nl-NL" sz="1600" dirty="0">
                <a:solidFill>
                  <a:schemeClr val="accent1"/>
                </a:solidFill>
                <a:latin typeface="Segoe UI" panose="020B0502040204020203" pitchFamily="34" charset="0"/>
              </a:rPr>
              <a:t>gegevensentiteiten</a:t>
            </a:r>
            <a:r>
              <a:rPr lang="nl-NL" sz="1600" dirty="0">
                <a:solidFill>
                  <a:schemeClr val="accent1"/>
                </a:solidFill>
                <a:effectLst/>
                <a:latin typeface="Segoe UI" panose="020B0502040204020203" pitchFamily="34" charset="0"/>
              </a:rPr>
              <a:t> (resources) en/of mutaties aan bestaande entiteiten (attributen van resources) aanleveren aan de gegevenshouder?</a:t>
            </a:r>
          </a:p>
          <a:p>
            <a:r>
              <a:rPr lang="nl-NL" sz="1600" dirty="0">
                <a:solidFill>
                  <a:schemeClr val="accent1"/>
                </a:solidFill>
                <a:latin typeface="Segoe UI" panose="020B0502040204020203" pitchFamily="34" charset="0"/>
              </a:rPr>
              <a:t>Is de </a:t>
            </a:r>
            <a:r>
              <a:rPr lang="nl-NL" sz="1600" b="1" dirty="0">
                <a:solidFill>
                  <a:schemeClr val="accent1"/>
                </a:solidFill>
                <a:latin typeface="Segoe UI" panose="020B0502040204020203" pitchFamily="34" charset="0"/>
              </a:rPr>
              <a:t>verversingsgraad </a:t>
            </a:r>
            <a:r>
              <a:rPr lang="nl-NL" sz="1600" dirty="0">
                <a:solidFill>
                  <a:schemeClr val="accent1"/>
                </a:solidFill>
                <a:latin typeface="Segoe UI" panose="020B0502040204020203" pitchFamily="34" charset="0"/>
              </a:rPr>
              <a:t>(hoe vaak wijzigen de gegevens) laag of hoog? </a:t>
            </a:r>
          </a:p>
          <a:p>
            <a:pPr lvl="1"/>
            <a:r>
              <a:rPr lang="nl-NL" sz="1400" dirty="0">
                <a:solidFill>
                  <a:schemeClr val="accent1"/>
                </a:solidFill>
                <a:latin typeface="Segoe UI" panose="020B0502040204020203" pitchFamily="34" charset="0"/>
              </a:rPr>
              <a:t>Laag (=minder dan dagelijks), </a:t>
            </a:r>
          </a:p>
          <a:p>
            <a:pPr lvl="1"/>
            <a:r>
              <a:rPr lang="nl-NL" sz="1400" dirty="0">
                <a:solidFill>
                  <a:schemeClr val="accent1"/>
                </a:solidFill>
                <a:latin typeface="Segoe UI" panose="020B0502040204020203" pitchFamily="34" charset="0"/>
              </a:rPr>
              <a:t>Gemiddeld (=dagelijks), of</a:t>
            </a:r>
          </a:p>
          <a:p>
            <a:pPr lvl="1"/>
            <a:r>
              <a:rPr lang="nl-NL" sz="1400" dirty="0">
                <a:solidFill>
                  <a:schemeClr val="accent1"/>
                </a:solidFill>
                <a:latin typeface="Segoe UI" panose="020B0502040204020203" pitchFamily="34" charset="0"/>
              </a:rPr>
              <a:t>Hoog (=meerdere keren per dag)?</a:t>
            </a:r>
          </a:p>
          <a:p>
            <a:r>
              <a:rPr lang="nl-NL" sz="1600" dirty="0">
                <a:solidFill>
                  <a:schemeClr val="accent1"/>
                </a:solidFill>
                <a:latin typeface="Segoe UI" panose="020B0502040204020203" pitchFamily="34" charset="0"/>
              </a:rPr>
              <a:t>Wat is het soort levering?</a:t>
            </a:r>
          </a:p>
          <a:p>
            <a:pPr lvl="1"/>
            <a:r>
              <a:rPr lang="nl-NL" sz="1400" b="1" dirty="0">
                <a:solidFill>
                  <a:schemeClr val="accent1"/>
                </a:solidFill>
                <a:latin typeface="Segoe UI" panose="020B0502040204020203" pitchFamily="34" charset="0"/>
              </a:rPr>
              <a:t>Standlevering</a:t>
            </a:r>
            <a:r>
              <a:rPr lang="nl-NL" sz="1400" dirty="0">
                <a:solidFill>
                  <a:schemeClr val="accent1"/>
                </a:solidFill>
                <a:latin typeface="Segoe UI" panose="020B0502040204020203" pitchFamily="34" charset="0"/>
              </a:rPr>
              <a:t> (totaallevering van stand van zaken) </a:t>
            </a:r>
          </a:p>
          <a:p>
            <a:pPr lvl="1"/>
            <a:r>
              <a:rPr lang="nl-NL" sz="1400" dirty="0">
                <a:solidFill>
                  <a:schemeClr val="accent1"/>
                </a:solidFill>
                <a:latin typeface="Segoe UI" panose="020B0502040204020203" pitchFamily="34" charset="0"/>
              </a:rPr>
              <a:t>Levering van iedere wijziging (t.b.v. </a:t>
            </a:r>
            <a:r>
              <a:rPr lang="nl-NL" sz="1400" b="1" dirty="0">
                <a:solidFill>
                  <a:schemeClr val="accent1"/>
                </a:solidFill>
                <a:latin typeface="Segoe UI" panose="020B0502040204020203" pitchFamily="34" charset="0"/>
              </a:rPr>
              <a:t>stream</a:t>
            </a:r>
            <a:r>
              <a:rPr lang="nl-NL" sz="1400" dirty="0">
                <a:solidFill>
                  <a:schemeClr val="accent1"/>
                </a:solidFill>
                <a:latin typeface="Segoe UI" panose="020B0502040204020203" pitchFamily="34" charset="0"/>
              </a:rPr>
              <a:t>)</a:t>
            </a:r>
          </a:p>
          <a:p>
            <a:r>
              <a:rPr lang="nl-NL" sz="1600" dirty="0">
                <a:solidFill>
                  <a:schemeClr val="accent1"/>
                </a:solidFill>
                <a:latin typeface="Segoe UI" panose="020B0502040204020203" pitchFamily="34" charset="0"/>
              </a:rPr>
              <a:t>Hoe ziet het interactiepatroon eruit:</a:t>
            </a:r>
          </a:p>
          <a:p>
            <a:pPr lvl="1"/>
            <a:r>
              <a:rPr lang="nl-NL" sz="1400" dirty="0">
                <a:solidFill>
                  <a:schemeClr val="accent1"/>
                </a:solidFill>
                <a:latin typeface="Segoe UI" panose="020B0502040204020203" pitchFamily="34" charset="0"/>
              </a:rPr>
              <a:t>Wie neemt het </a:t>
            </a:r>
            <a:r>
              <a:rPr lang="nl-NL" sz="1400" b="1" dirty="0">
                <a:solidFill>
                  <a:schemeClr val="accent1"/>
                </a:solidFill>
                <a:latin typeface="Segoe UI" panose="020B0502040204020203" pitchFamily="34" charset="0"/>
              </a:rPr>
              <a:t>initiatief</a:t>
            </a:r>
            <a:r>
              <a:rPr lang="nl-NL" sz="1400" dirty="0">
                <a:solidFill>
                  <a:schemeClr val="accent1"/>
                </a:solidFill>
                <a:latin typeface="Segoe UI" panose="020B0502040204020203" pitchFamily="34" charset="0"/>
              </a:rPr>
              <a:t> tot de gegevensuitwisseling?</a:t>
            </a:r>
          </a:p>
          <a:p>
            <a:pPr lvl="1"/>
            <a:r>
              <a:rPr lang="nl-NL" sz="1400" dirty="0">
                <a:solidFill>
                  <a:schemeClr val="accent1"/>
                </a:solidFill>
                <a:latin typeface="Segoe UI" panose="020B0502040204020203" pitchFamily="34" charset="0"/>
              </a:rPr>
              <a:t>Is het </a:t>
            </a:r>
            <a:r>
              <a:rPr lang="nl-NL" sz="1400" b="1" dirty="0">
                <a:solidFill>
                  <a:schemeClr val="accent1"/>
                </a:solidFill>
                <a:latin typeface="Segoe UI" panose="020B0502040204020203" pitchFamily="34" charset="0"/>
              </a:rPr>
              <a:t>pull </a:t>
            </a:r>
            <a:r>
              <a:rPr lang="nl-NL" sz="1400" dirty="0">
                <a:solidFill>
                  <a:schemeClr val="accent1"/>
                </a:solidFill>
                <a:latin typeface="Segoe UI" panose="020B0502040204020203" pitchFamily="34" charset="0"/>
              </a:rPr>
              <a:t>(halen) of </a:t>
            </a:r>
            <a:r>
              <a:rPr lang="nl-NL" sz="1400" b="1" dirty="0">
                <a:solidFill>
                  <a:schemeClr val="accent1"/>
                </a:solidFill>
                <a:latin typeface="Segoe UI" panose="020B0502040204020203" pitchFamily="34" charset="0"/>
              </a:rPr>
              <a:t>push </a:t>
            </a:r>
            <a:r>
              <a:rPr lang="nl-NL" sz="1400" dirty="0">
                <a:solidFill>
                  <a:schemeClr val="accent1"/>
                </a:solidFill>
                <a:latin typeface="Segoe UI" panose="020B0502040204020203" pitchFamily="34" charset="0"/>
              </a:rPr>
              <a:t>(brengen) van gegevens? </a:t>
            </a:r>
          </a:p>
          <a:p>
            <a:pPr lvl="1"/>
            <a:r>
              <a:rPr lang="nl-NL" sz="1400" dirty="0">
                <a:solidFill>
                  <a:schemeClr val="accent1"/>
                </a:solidFill>
                <a:latin typeface="Segoe UI" panose="020B0502040204020203" pitchFamily="34" charset="0"/>
              </a:rPr>
              <a:t>Is er </a:t>
            </a:r>
            <a:r>
              <a:rPr lang="nl-NL" sz="1400" b="1" dirty="0">
                <a:solidFill>
                  <a:schemeClr val="accent1"/>
                </a:solidFill>
                <a:latin typeface="Segoe UI" panose="020B0502040204020203" pitchFamily="34" charset="0"/>
              </a:rPr>
              <a:t>notificatie</a:t>
            </a:r>
            <a:r>
              <a:rPr lang="nl-NL" sz="1400" dirty="0">
                <a:solidFill>
                  <a:schemeClr val="accent1"/>
                </a:solidFill>
                <a:latin typeface="Segoe UI" panose="020B0502040204020203" pitchFamily="34" charset="0"/>
              </a:rPr>
              <a:t> nodig? En </a:t>
            </a:r>
            <a:r>
              <a:rPr lang="nl-NL" sz="1400" b="1" dirty="0">
                <a:solidFill>
                  <a:schemeClr val="accent1"/>
                </a:solidFill>
                <a:latin typeface="Segoe UI" panose="020B0502040204020203" pitchFamily="34" charset="0"/>
              </a:rPr>
              <a:t>abonnement</a:t>
            </a:r>
            <a:r>
              <a:rPr lang="nl-NL" sz="1400" dirty="0">
                <a:solidFill>
                  <a:schemeClr val="accent1"/>
                </a:solidFill>
                <a:latin typeface="Segoe UI" panose="020B0502040204020203" pitchFamily="34" charset="0"/>
              </a:rPr>
              <a:t> op notificatie?</a:t>
            </a:r>
          </a:p>
          <a:p>
            <a:pPr lvl="1"/>
            <a:r>
              <a:rPr lang="nl-NL" sz="1400" dirty="0">
                <a:solidFill>
                  <a:schemeClr val="accent1"/>
                </a:solidFill>
                <a:latin typeface="Segoe UI" panose="020B0502040204020203" pitchFamily="34" charset="0"/>
              </a:rPr>
              <a:t>Is er behoefte aan uitwisseling van het </a:t>
            </a:r>
            <a:r>
              <a:rPr lang="nl-NL" sz="1400" b="1" dirty="0">
                <a:solidFill>
                  <a:schemeClr val="accent1"/>
                </a:solidFill>
                <a:latin typeface="Segoe UI" panose="020B0502040204020203" pitchFamily="34" charset="0"/>
              </a:rPr>
              <a:t>verwerkingsresultaat</a:t>
            </a:r>
            <a:r>
              <a:rPr lang="nl-NL" sz="1400" dirty="0">
                <a:solidFill>
                  <a:schemeClr val="accent1"/>
                </a:solidFill>
                <a:latin typeface="Segoe UI" panose="020B0502040204020203" pitchFamily="34" charset="0"/>
              </a:rPr>
              <a:t> bij asynchrone verwerking?</a:t>
            </a:r>
          </a:p>
          <a:p>
            <a:endParaRPr lang="nl-NL" sz="1600" i="1" dirty="0">
              <a:solidFill>
                <a:schemeClr val="accent1"/>
              </a:solidFill>
              <a:latin typeface="Segoe UI" panose="020B0502040204020203" pitchFamily="34" charset="0"/>
            </a:endParaRPr>
          </a:p>
        </p:txBody>
      </p:sp>
      <p:sp>
        <p:nvSpPr>
          <p:cNvPr id="4" name="Ster: 5 punten 3">
            <a:extLst>
              <a:ext uri="{FF2B5EF4-FFF2-40B4-BE49-F238E27FC236}">
                <a16:creationId xmlns:a16="http://schemas.microsoft.com/office/drawing/2014/main" id="{4F06C0D6-9CFC-85A9-D848-ED9614A86850}"/>
              </a:ext>
            </a:extLst>
          </p:cNvPr>
          <p:cNvSpPr/>
          <p:nvPr/>
        </p:nvSpPr>
        <p:spPr>
          <a:xfrm>
            <a:off x="11125200" y="140004"/>
            <a:ext cx="944880" cy="97536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
        <p:nvSpPr>
          <p:cNvPr id="5" name="Tekstballon: rechthoek 4">
            <a:extLst>
              <a:ext uri="{FF2B5EF4-FFF2-40B4-BE49-F238E27FC236}">
                <a16:creationId xmlns:a16="http://schemas.microsoft.com/office/drawing/2014/main" id="{8F49BB20-31EE-CAE8-2730-6B338561A6CB}"/>
              </a:ext>
            </a:extLst>
          </p:cNvPr>
          <p:cNvSpPr/>
          <p:nvPr/>
        </p:nvSpPr>
        <p:spPr>
          <a:xfrm>
            <a:off x="9028498" y="4565463"/>
            <a:ext cx="2935704" cy="706092"/>
          </a:xfrm>
          <a:prstGeom prst="wedgeRectCallout">
            <a:avLst>
              <a:gd name="adj1" fmla="val -69923"/>
              <a:gd name="adj2" fmla="val 1020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Voor interactiepatronen, zie volgende slides</a:t>
            </a:r>
          </a:p>
        </p:txBody>
      </p:sp>
    </p:spTree>
    <p:extLst>
      <p:ext uri="{BB962C8B-B14F-4D97-AF65-F5344CB8AC3E}">
        <p14:creationId xmlns:p14="http://schemas.microsoft.com/office/powerpoint/2010/main" val="2917381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61950" y="365040"/>
            <a:ext cx="11715749" cy="1324800"/>
          </a:xfrm>
        </p:spPr>
        <p:txBody>
          <a:bodyPr/>
          <a:lstStyle/>
          <a:p>
            <a:r>
              <a:rPr lang="nl-NL" dirty="0"/>
              <a:t>Interactiepatronen </a:t>
            </a:r>
            <a:br>
              <a:rPr lang="nl-NL" dirty="0"/>
            </a:br>
            <a:r>
              <a:rPr lang="nl-NL" sz="3600" dirty="0"/>
              <a:t>“Gegevens halen” (=Pull) of “Gegevens brengen” (=Push)</a:t>
            </a:r>
          </a:p>
        </p:txBody>
      </p:sp>
      <p:pic>
        <p:nvPicPr>
          <p:cNvPr id="12" name="Afbeelding 11">
            <a:extLst>
              <a:ext uri="{FF2B5EF4-FFF2-40B4-BE49-F238E27FC236}">
                <a16:creationId xmlns:a16="http://schemas.microsoft.com/office/drawing/2014/main" id="{C86FBF5E-AAE6-465B-82B3-BE8966FA5015}"/>
              </a:ext>
            </a:extLst>
          </p:cNvPr>
          <p:cNvPicPr>
            <a:picLocks noChangeAspect="1"/>
          </p:cNvPicPr>
          <p:nvPr/>
        </p:nvPicPr>
        <p:blipFill>
          <a:blip r:embed="rId3"/>
          <a:stretch>
            <a:fillRect/>
          </a:stretch>
        </p:blipFill>
        <p:spPr>
          <a:xfrm>
            <a:off x="263745" y="1957836"/>
            <a:ext cx="5400000" cy="2020261"/>
          </a:xfrm>
          <a:prstGeom prst="rect">
            <a:avLst/>
          </a:prstGeom>
        </p:spPr>
      </p:pic>
      <p:pic>
        <p:nvPicPr>
          <p:cNvPr id="4" name="Afbeelding 3">
            <a:extLst>
              <a:ext uri="{FF2B5EF4-FFF2-40B4-BE49-F238E27FC236}">
                <a16:creationId xmlns:a16="http://schemas.microsoft.com/office/drawing/2014/main" id="{F7BA0EB5-2A7A-5CC4-6B1D-997167A83D92}"/>
              </a:ext>
            </a:extLst>
          </p:cNvPr>
          <p:cNvPicPr>
            <a:picLocks noChangeAspect="1"/>
          </p:cNvPicPr>
          <p:nvPr/>
        </p:nvPicPr>
        <p:blipFill>
          <a:blip r:embed="rId4"/>
          <a:stretch>
            <a:fillRect/>
          </a:stretch>
        </p:blipFill>
        <p:spPr>
          <a:xfrm>
            <a:off x="6388066" y="1957836"/>
            <a:ext cx="5400000" cy="2203418"/>
          </a:xfrm>
          <a:prstGeom prst="rect">
            <a:avLst/>
          </a:prstGeom>
        </p:spPr>
      </p:pic>
      <p:pic>
        <p:nvPicPr>
          <p:cNvPr id="5" name="Afbeelding 4">
            <a:extLst>
              <a:ext uri="{FF2B5EF4-FFF2-40B4-BE49-F238E27FC236}">
                <a16:creationId xmlns:a16="http://schemas.microsoft.com/office/drawing/2014/main" id="{0D7E7498-6B3E-A9B6-D77A-C693EC5FEEA6}"/>
              </a:ext>
            </a:extLst>
          </p:cNvPr>
          <p:cNvPicPr>
            <a:picLocks noChangeAspect="1"/>
          </p:cNvPicPr>
          <p:nvPr/>
        </p:nvPicPr>
        <p:blipFill>
          <a:blip r:embed="rId5"/>
          <a:stretch>
            <a:fillRect/>
          </a:stretch>
        </p:blipFill>
        <p:spPr>
          <a:xfrm>
            <a:off x="6388066" y="4567201"/>
            <a:ext cx="5400000" cy="2018895"/>
          </a:xfrm>
          <a:prstGeom prst="rect">
            <a:avLst/>
          </a:prstGeom>
        </p:spPr>
      </p:pic>
      <p:sp>
        <p:nvSpPr>
          <p:cNvPr id="8" name="Tekstvak 7">
            <a:extLst>
              <a:ext uri="{FF2B5EF4-FFF2-40B4-BE49-F238E27FC236}">
                <a16:creationId xmlns:a16="http://schemas.microsoft.com/office/drawing/2014/main" id="{7A812D31-687D-B240-3585-6080D9CBD9CE}"/>
              </a:ext>
            </a:extLst>
          </p:cNvPr>
          <p:cNvSpPr txBox="1"/>
          <p:nvPr/>
        </p:nvSpPr>
        <p:spPr>
          <a:xfrm rot="16200000">
            <a:off x="5138737" y="3187220"/>
            <a:ext cx="2162175" cy="369332"/>
          </a:xfrm>
          <a:prstGeom prst="rect">
            <a:avLst/>
          </a:prstGeom>
          <a:noFill/>
        </p:spPr>
        <p:txBody>
          <a:bodyPr wrap="square">
            <a:spAutoFit/>
          </a:bodyPr>
          <a:lstStyle/>
          <a:p>
            <a:pPr algn="ctr"/>
            <a:r>
              <a:rPr lang="nl-NL" b="1" dirty="0">
                <a:solidFill>
                  <a:srgbClr val="0070C0"/>
                </a:solidFill>
              </a:rPr>
              <a:t>Brengen</a:t>
            </a:r>
          </a:p>
        </p:txBody>
      </p:sp>
      <p:sp>
        <p:nvSpPr>
          <p:cNvPr id="9" name="Tekstvak 8">
            <a:extLst>
              <a:ext uri="{FF2B5EF4-FFF2-40B4-BE49-F238E27FC236}">
                <a16:creationId xmlns:a16="http://schemas.microsoft.com/office/drawing/2014/main" id="{0325E1BE-BD42-586A-E606-57EE9D0C4019}"/>
              </a:ext>
            </a:extLst>
          </p:cNvPr>
          <p:cNvSpPr txBox="1"/>
          <p:nvPr/>
        </p:nvSpPr>
        <p:spPr>
          <a:xfrm rot="16200000">
            <a:off x="4983813" y="5448608"/>
            <a:ext cx="2162175" cy="646331"/>
          </a:xfrm>
          <a:prstGeom prst="rect">
            <a:avLst/>
          </a:prstGeom>
          <a:noFill/>
        </p:spPr>
        <p:txBody>
          <a:bodyPr wrap="square">
            <a:spAutoFit/>
          </a:bodyPr>
          <a:lstStyle/>
          <a:p>
            <a:pPr algn="ctr"/>
            <a:r>
              <a:rPr lang="nl-NL" b="1" dirty="0">
                <a:solidFill>
                  <a:srgbClr val="0070C0"/>
                </a:solidFill>
              </a:rPr>
              <a:t>Brengen (=aanleveren)</a:t>
            </a:r>
          </a:p>
        </p:txBody>
      </p:sp>
      <p:sp>
        <p:nvSpPr>
          <p:cNvPr id="10" name="Tekstvak 9">
            <a:extLst>
              <a:ext uri="{FF2B5EF4-FFF2-40B4-BE49-F238E27FC236}">
                <a16:creationId xmlns:a16="http://schemas.microsoft.com/office/drawing/2014/main" id="{63B36B96-A224-9BAE-DAB4-D37ECA2CD675}"/>
              </a:ext>
            </a:extLst>
          </p:cNvPr>
          <p:cNvSpPr txBox="1"/>
          <p:nvPr/>
        </p:nvSpPr>
        <p:spPr>
          <a:xfrm rot="16200000">
            <a:off x="-896420" y="3074756"/>
            <a:ext cx="2162175" cy="369332"/>
          </a:xfrm>
          <a:prstGeom prst="rect">
            <a:avLst/>
          </a:prstGeom>
          <a:noFill/>
        </p:spPr>
        <p:txBody>
          <a:bodyPr wrap="square">
            <a:spAutoFit/>
          </a:bodyPr>
          <a:lstStyle/>
          <a:p>
            <a:pPr algn="ctr"/>
            <a:r>
              <a:rPr lang="nl-NL" b="1" dirty="0">
                <a:solidFill>
                  <a:srgbClr val="0070C0"/>
                </a:solidFill>
              </a:rPr>
              <a:t>Halen</a:t>
            </a:r>
          </a:p>
        </p:txBody>
      </p:sp>
    </p:spTree>
    <p:extLst>
      <p:ext uri="{BB962C8B-B14F-4D97-AF65-F5344CB8AC3E}">
        <p14:creationId xmlns:p14="http://schemas.microsoft.com/office/powerpoint/2010/main" val="4179942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079" y="355515"/>
            <a:ext cx="11287245" cy="1181299"/>
          </a:xfrm>
        </p:spPr>
        <p:txBody>
          <a:bodyPr/>
          <a:lstStyle/>
          <a:p>
            <a:r>
              <a:rPr lang="nl-NL" sz="4000" dirty="0"/>
              <a:t>Interactiepatronen “Notificatie” en “Abonnement”</a:t>
            </a:r>
          </a:p>
        </p:txBody>
      </p:sp>
      <p:pic>
        <p:nvPicPr>
          <p:cNvPr id="12" name="Afbeelding 11">
            <a:extLst>
              <a:ext uri="{FF2B5EF4-FFF2-40B4-BE49-F238E27FC236}">
                <a16:creationId xmlns:a16="http://schemas.microsoft.com/office/drawing/2014/main" id="{C86FBF5E-AAE6-465B-82B3-BE8966FA5015}"/>
              </a:ext>
            </a:extLst>
          </p:cNvPr>
          <p:cNvPicPr>
            <a:picLocks noChangeAspect="1"/>
          </p:cNvPicPr>
          <p:nvPr/>
        </p:nvPicPr>
        <p:blipFill>
          <a:blip r:embed="rId3"/>
          <a:stretch>
            <a:fillRect/>
          </a:stretch>
        </p:blipFill>
        <p:spPr>
          <a:xfrm>
            <a:off x="520892" y="3954023"/>
            <a:ext cx="5400000" cy="2020260"/>
          </a:xfrm>
          <a:prstGeom prst="rect">
            <a:avLst/>
          </a:prstGeom>
        </p:spPr>
      </p:pic>
      <p:pic>
        <p:nvPicPr>
          <p:cNvPr id="5" name="Afbeelding 4">
            <a:extLst>
              <a:ext uri="{FF2B5EF4-FFF2-40B4-BE49-F238E27FC236}">
                <a16:creationId xmlns:a16="http://schemas.microsoft.com/office/drawing/2014/main" id="{3EE92595-1434-4CCB-9042-C1A9A24A7E88}"/>
              </a:ext>
            </a:extLst>
          </p:cNvPr>
          <p:cNvPicPr>
            <a:picLocks noChangeAspect="1"/>
          </p:cNvPicPr>
          <p:nvPr/>
        </p:nvPicPr>
        <p:blipFill rotWithShape="1">
          <a:blip r:embed="rId4"/>
          <a:srcRect b="4665"/>
          <a:stretch/>
        </p:blipFill>
        <p:spPr>
          <a:xfrm>
            <a:off x="533282" y="2241664"/>
            <a:ext cx="5400000" cy="2100627"/>
          </a:xfrm>
          <a:prstGeom prst="rect">
            <a:avLst/>
          </a:prstGeom>
        </p:spPr>
      </p:pic>
      <p:sp>
        <p:nvSpPr>
          <p:cNvPr id="7" name="Tekstvak 6">
            <a:extLst>
              <a:ext uri="{FF2B5EF4-FFF2-40B4-BE49-F238E27FC236}">
                <a16:creationId xmlns:a16="http://schemas.microsoft.com/office/drawing/2014/main" id="{D720006D-4A42-413A-8BB4-0657709656F2}"/>
              </a:ext>
            </a:extLst>
          </p:cNvPr>
          <p:cNvSpPr txBox="1"/>
          <p:nvPr/>
        </p:nvSpPr>
        <p:spPr>
          <a:xfrm rot="16200000">
            <a:off x="-729142" y="5145392"/>
            <a:ext cx="2162175" cy="369332"/>
          </a:xfrm>
          <a:prstGeom prst="rect">
            <a:avLst/>
          </a:prstGeom>
          <a:noFill/>
        </p:spPr>
        <p:txBody>
          <a:bodyPr wrap="square">
            <a:spAutoFit/>
          </a:bodyPr>
          <a:lstStyle/>
          <a:p>
            <a:pPr algn="ctr"/>
            <a:r>
              <a:rPr lang="nl-NL" b="1" dirty="0">
                <a:solidFill>
                  <a:srgbClr val="0070C0"/>
                </a:solidFill>
              </a:rPr>
              <a:t>Ophalen</a:t>
            </a:r>
          </a:p>
        </p:txBody>
      </p:sp>
      <p:sp>
        <p:nvSpPr>
          <p:cNvPr id="8" name="Tekstvak 7">
            <a:extLst>
              <a:ext uri="{FF2B5EF4-FFF2-40B4-BE49-F238E27FC236}">
                <a16:creationId xmlns:a16="http://schemas.microsoft.com/office/drawing/2014/main" id="{574C0A30-E50F-16FA-C598-D45DA70A1B7F}"/>
              </a:ext>
            </a:extLst>
          </p:cNvPr>
          <p:cNvSpPr txBox="1"/>
          <p:nvPr/>
        </p:nvSpPr>
        <p:spPr>
          <a:xfrm rot="16200000">
            <a:off x="-708659" y="3414061"/>
            <a:ext cx="2114550" cy="369332"/>
          </a:xfrm>
          <a:prstGeom prst="rect">
            <a:avLst/>
          </a:prstGeom>
          <a:noFill/>
        </p:spPr>
        <p:txBody>
          <a:bodyPr wrap="square">
            <a:spAutoFit/>
          </a:bodyPr>
          <a:lstStyle/>
          <a:p>
            <a:pPr algn="ctr"/>
            <a:r>
              <a:rPr lang="nl-NL" b="1" dirty="0">
                <a:solidFill>
                  <a:srgbClr val="0070C0"/>
                </a:solidFill>
              </a:rPr>
              <a:t>Notificeren</a:t>
            </a:r>
            <a:endParaRPr lang="nl-NL" dirty="0"/>
          </a:p>
        </p:txBody>
      </p:sp>
      <p:pic>
        <p:nvPicPr>
          <p:cNvPr id="9" name="Afbeelding 8">
            <a:extLst>
              <a:ext uri="{FF2B5EF4-FFF2-40B4-BE49-F238E27FC236}">
                <a16:creationId xmlns:a16="http://schemas.microsoft.com/office/drawing/2014/main" id="{3227795D-12C0-1E4F-A1BD-3B1D13FD684E}"/>
              </a:ext>
            </a:extLst>
          </p:cNvPr>
          <p:cNvPicPr>
            <a:picLocks noChangeAspect="1"/>
          </p:cNvPicPr>
          <p:nvPr/>
        </p:nvPicPr>
        <p:blipFill>
          <a:blip r:embed="rId3"/>
          <a:stretch>
            <a:fillRect/>
          </a:stretch>
        </p:blipFill>
        <p:spPr>
          <a:xfrm>
            <a:off x="6465025" y="4829276"/>
            <a:ext cx="5400000" cy="2020260"/>
          </a:xfrm>
          <a:prstGeom prst="rect">
            <a:avLst/>
          </a:prstGeom>
        </p:spPr>
      </p:pic>
      <p:sp>
        <p:nvSpPr>
          <p:cNvPr id="10" name="Tekstvak 9">
            <a:extLst>
              <a:ext uri="{FF2B5EF4-FFF2-40B4-BE49-F238E27FC236}">
                <a16:creationId xmlns:a16="http://schemas.microsoft.com/office/drawing/2014/main" id="{C801B581-C432-C508-4315-BAA3CD17B5D2}"/>
              </a:ext>
            </a:extLst>
          </p:cNvPr>
          <p:cNvSpPr txBox="1"/>
          <p:nvPr/>
        </p:nvSpPr>
        <p:spPr>
          <a:xfrm rot="16200000">
            <a:off x="5706386" y="5900185"/>
            <a:ext cx="1181298" cy="369332"/>
          </a:xfrm>
          <a:prstGeom prst="rect">
            <a:avLst/>
          </a:prstGeom>
          <a:noFill/>
        </p:spPr>
        <p:txBody>
          <a:bodyPr wrap="square">
            <a:spAutoFit/>
          </a:bodyPr>
          <a:lstStyle/>
          <a:p>
            <a:pPr algn="ctr"/>
            <a:r>
              <a:rPr lang="nl-NL" b="1" dirty="0">
                <a:solidFill>
                  <a:srgbClr val="0070C0"/>
                </a:solidFill>
              </a:rPr>
              <a:t>Ophalen</a:t>
            </a:r>
          </a:p>
        </p:txBody>
      </p:sp>
      <p:pic>
        <p:nvPicPr>
          <p:cNvPr id="11" name="Afbeelding 10">
            <a:extLst>
              <a:ext uri="{FF2B5EF4-FFF2-40B4-BE49-F238E27FC236}">
                <a16:creationId xmlns:a16="http://schemas.microsoft.com/office/drawing/2014/main" id="{9D87D343-8413-4F72-6485-50AC27AB7494}"/>
              </a:ext>
            </a:extLst>
          </p:cNvPr>
          <p:cNvPicPr>
            <a:picLocks noChangeAspect="1"/>
          </p:cNvPicPr>
          <p:nvPr/>
        </p:nvPicPr>
        <p:blipFill rotWithShape="1">
          <a:blip r:embed="rId4"/>
          <a:srcRect b="4665"/>
          <a:stretch/>
        </p:blipFill>
        <p:spPr>
          <a:xfrm>
            <a:off x="6484754" y="3153011"/>
            <a:ext cx="5400000" cy="2100627"/>
          </a:xfrm>
          <a:prstGeom prst="rect">
            <a:avLst/>
          </a:prstGeom>
        </p:spPr>
      </p:pic>
      <p:pic>
        <p:nvPicPr>
          <p:cNvPr id="13" name="Afbeelding 12">
            <a:extLst>
              <a:ext uri="{FF2B5EF4-FFF2-40B4-BE49-F238E27FC236}">
                <a16:creationId xmlns:a16="http://schemas.microsoft.com/office/drawing/2014/main" id="{545FC216-9C63-9BBF-6544-EC4B681A0F39}"/>
              </a:ext>
            </a:extLst>
          </p:cNvPr>
          <p:cNvPicPr>
            <a:picLocks noChangeAspect="1"/>
          </p:cNvPicPr>
          <p:nvPr/>
        </p:nvPicPr>
        <p:blipFill rotWithShape="1">
          <a:blip r:embed="rId5"/>
          <a:srcRect b="6645"/>
          <a:stretch/>
        </p:blipFill>
        <p:spPr>
          <a:xfrm>
            <a:off x="6477722" y="1643554"/>
            <a:ext cx="5400000" cy="1884726"/>
          </a:xfrm>
          <a:prstGeom prst="rect">
            <a:avLst/>
          </a:prstGeom>
        </p:spPr>
      </p:pic>
      <p:sp>
        <p:nvSpPr>
          <p:cNvPr id="14" name="Tekstvak 13">
            <a:extLst>
              <a:ext uri="{FF2B5EF4-FFF2-40B4-BE49-F238E27FC236}">
                <a16:creationId xmlns:a16="http://schemas.microsoft.com/office/drawing/2014/main" id="{57C3FEFA-29AB-3113-F9E3-C0196468BC3A}"/>
              </a:ext>
            </a:extLst>
          </p:cNvPr>
          <p:cNvSpPr txBox="1"/>
          <p:nvPr/>
        </p:nvSpPr>
        <p:spPr>
          <a:xfrm rot="16200000">
            <a:off x="5358080" y="2717533"/>
            <a:ext cx="1933575" cy="369332"/>
          </a:xfrm>
          <a:prstGeom prst="rect">
            <a:avLst/>
          </a:prstGeom>
          <a:noFill/>
        </p:spPr>
        <p:txBody>
          <a:bodyPr wrap="square">
            <a:spAutoFit/>
          </a:bodyPr>
          <a:lstStyle/>
          <a:p>
            <a:pPr algn="ctr"/>
            <a:r>
              <a:rPr lang="nl-NL" b="1" dirty="0">
                <a:solidFill>
                  <a:srgbClr val="0070C0"/>
                </a:solidFill>
              </a:rPr>
              <a:t>Abonneren</a:t>
            </a:r>
            <a:endParaRPr lang="nl-NL" dirty="0"/>
          </a:p>
        </p:txBody>
      </p:sp>
      <p:sp>
        <p:nvSpPr>
          <p:cNvPr id="15" name="Tekstvak 14">
            <a:extLst>
              <a:ext uri="{FF2B5EF4-FFF2-40B4-BE49-F238E27FC236}">
                <a16:creationId xmlns:a16="http://schemas.microsoft.com/office/drawing/2014/main" id="{ED2FE9AD-C0D6-09CD-F349-FE5FF6679526}"/>
              </a:ext>
            </a:extLst>
          </p:cNvPr>
          <p:cNvSpPr txBox="1"/>
          <p:nvPr/>
        </p:nvSpPr>
        <p:spPr>
          <a:xfrm rot="16200000">
            <a:off x="5508477" y="4372185"/>
            <a:ext cx="1608002" cy="369332"/>
          </a:xfrm>
          <a:prstGeom prst="rect">
            <a:avLst/>
          </a:prstGeom>
          <a:noFill/>
        </p:spPr>
        <p:txBody>
          <a:bodyPr wrap="square">
            <a:spAutoFit/>
          </a:bodyPr>
          <a:lstStyle/>
          <a:p>
            <a:pPr algn="ctr"/>
            <a:r>
              <a:rPr lang="nl-NL" b="1" dirty="0">
                <a:solidFill>
                  <a:srgbClr val="0070C0"/>
                </a:solidFill>
              </a:rPr>
              <a:t>Notificeren</a:t>
            </a:r>
            <a:endParaRPr lang="nl-NL" dirty="0"/>
          </a:p>
        </p:txBody>
      </p:sp>
    </p:spTree>
    <p:extLst>
      <p:ext uri="{BB962C8B-B14F-4D97-AF65-F5344CB8AC3E}">
        <p14:creationId xmlns:p14="http://schemas.microsoft.com/office/powerpoint/2010/main" val="3020596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85775" y="365040"/>
            <a:ext cx="11639550" cy="911310"/>
          </a:xfrm>
        </p:spPr>
        <p:txBody>
          <a:bodyPr/>
          <a:lstStyle/>
          <a:p>
            <a:r>
              <a:rPr lang="nl-NL" sz="3200" dirty="0"/>
              <a:t>Interactiepatroon “Gegevens brengen, met verwerkingsresultaat”</a:t>
            </a:r>
          </a:p>
        </p:txBody>
      </p:sp>
      <p:pic>
        <p:nvPicPr>
          <p:cNvPr id="4" name="Afbeelding 3">
            <a:extLst>
              <a:ext uri="{FF2B5EF4-FFF2-40B4-BE49-F238E27FC236}">
                <a16:creationId xmlns:a16="http://schemas.microsoft.com/office/drawing/2014/main" id="{9C8EC576-43C5-4F84-A77F-C47D50C08570}"/>
              </a:ext>
            </a:extLst>
          </p:cNvPr>
          <p:cNvPicPr>
            <a:picLocks noChangeAspect="1"/>
          </p:cNvPicPr>
          <p:nvPr/>
        </p:nvPicPr>
        <p:blipFill>
          <a:blip r:embed="rId3"/>
          <a:stretch>
            <a:fillRect/>
          </a:stretch>
        </p:blipFill>
        <p:spPr>
          <a:xfrm>
            <a:off x="2617141" y="3766824"/>
            <a:ext cx="6498284" cy="2429510"/>
          </a:xfrm>
          <a:prstGeom prst="rect">
            <a:avLst/>
          </a:prstGeom>
        </p:spPr>
      </p:pic>
      <p:pic>
        <p:nvPicPr>
          <p:cNvPr id="6" name="Afbeelding 5">
            <a:extLst>
              <a:ext uri="{FF2B5EF4-FFF2-40B4-BE49-F238E27FC236}">
                <a16:creationId xmlns:a16="http://schemas.microsoft.com/office/drawing/2014/main" id="{B6B5A788-84B5-4A81-8331-FEF083BCFFD2}"/>
              </a:ext>
            </a:extLst>
          </p:cNvPr>
          <p:cNvPicPr>
            <a:picLocks noChangeAspect="1"/>
          </p:cNvPicPr>
          <p:nvPr/>
        </p:nvPicPr>
        <p:blipFill>
          <a:blip r:embed="rId4"/>
          <a:stretch>
            <a:fillRect/>
          </a:stretch>
        </p:blipFill>
        <p:spPr>
          <a:xfrm>
            <a:off x="2617141" y="1571491"/>
            <a:ext cx="6498284" cy="2651561"/>
          </a:xfrm>
          <a:prstGeom prst="rect">
            <a:avLst/>
          </a:prstGeom>
        </p:spPr>
      </p:pic>
      <p:sp>
        <p:nvSpPr>
          <p:cNvPr id="7" name="Tekstvak 6">
            <a:extLst>
              <a:ext uri="{FF2B5EF4-FFF2-40B4-BE49-F238E27FC236}">
                <a16:creationId xmlns:a16="http://schemas.microsoft.com/office/drawing/2014/main" id="{914E7D10-7C2E-576F-DA6B-8197D42DEF0C}"/>
              </a:ext>
            </a:extLst>
          </p:cNvPr>
          <p:cNvSpPr txBox="1"/>
          <p:nvPr/>
        </p:nvSpPr>
        <p:spPr>
          <a:xfrm rot="16200000">
            <a:off x="982988" y="4963343"/>
            <a:ext cx="2513741" cy="646331"/>
          </a:xfrm>
          <a:prstGeom prst="rect">
            <a:avLst/>
          </a:prstGeom>
          <a:noFill/>
        </p:spPr>
        <p:txBody>
          <a:bodyPr wrap="square">
            <a:spAutoFit/>
          </a:bodyPr>
          <a:lstStyle/>
          <a:p>
            <a:pPr algn="ctr"/>
            <a:r>
              <a:rPr lang="nl-NL" b="1" dirty="0">
                <a:solidFill>
                  <a:srgbClr val="0070C0"/>
                </a:solidFill>
              </a:rPr>
              <a:t>Verwerkingsresultaat </a:t>
            </a:r>
            <a:r>
              <a:rPr lang="nl-NL" b="1" dirty="0" err="1">
                <a:solidFill>
                  <a:srgbClr val="0070C0"/>
                </a:solidFill>
              </a:rPr>
              <a:t>terugmelden</a:t>
            </a:r>
            <a:endParaRPr lang="nl-NL" b="1" dirty="0">
              <a:solidFill>
                <a:srgbClr val="0070C0"/>
              </a:solidFill>
            </a:endParaRPr>
          </a:p>
        </p:txBody>
      </p:sp>
      <p:sp>
        <p:nvSpPr>
          <p:cNvPr id="8" name="Tekstvak 7">
            <a:extLst>
              <a:ext uri="{FF2B5EF4-FFF2-40B4-BE49-F238E27FC236}">
                <a16:creationId xmlns:a16="http://schemas.microsoft.com/office/drawing/2014/main" id="{9E273887-C72F-A7BD-B0D1-AB4395C615A9}"/>
              </a:ext>
            </a:extLst>
          </p:cNvPr>
          <p:cNvSpPr txBox="1"/>
          <p:nvPr/>
        </p:nvSpPr>
        <p:spPr>
          <a:xfrm rot="16200000">
            <a:off x="1588958" y="2905067"/>
            <a:ext cx="1354182" cy="369332"/>
          </a:xfrm>
          <a:prstGeom prst="rect">
            <a:avLst/>
          </a:prstGeom>
          <a:noFill/>
        </p:spPr>
        <p:txBody>
          <a:bodyPr wrap="square">
            <a:spAutoFit/>
          </a:bodyPr>
          <a:lstStyle/>
          <a:p>
            <a:pPr algn="ctr"/>
            <a:r>
              <a:rPr lang="nl-NL" b="1" dirty="0">
                <a:solidFill>
                  <a:srgbClr val="0070C0"/>
                </a:solidFill>
              </a:rPr>
              <a:t>Brengen</a:t>
            </a:r>
          </a:p>
        </p:txBody>
      </p:sp>
    </p:spTree>
    <p:extLst>
      <p:ext uri="{BB962C8B-B14F-4D97-AF65-F5344CB8AC3E}">
        <p14:creationId xmlns:p14="http://schemas.microsoft.com/office/powerpoint/2010/main" val="102445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p:cNvPicPr>
            <a:picLocks noChangeAspect="1"/>
          </p:cNvPicPr>
          <p:nvPr/>
        </p:nvPicPr>
        <p:blipFill>
          <a:blip r:embed="rId3"/>
          <a:stretch>
            <a:fillRect/>
          </a:stretch>
        </p:blipFill>
        <p:spPr>
          <a:xfrm>
            <a:off x="458597" y="2395791"/>
            <a:ext cx="6088507" cy="4192620"/>
          </a:xfrm>
          <a:prstGeom prst="rect">
            <a:avLst/>
          </a:prstGeom>
        </p:spPr>
      </p:pic>
      <p:pic>
        <p:nvPicPr>
          <p:cNvPr id="4" name="Afbeelding 3"/>
          <p:cNvPicPr>
            <a:picLocks noChangeAspect="1"/>
          </p:cNvPicPr>
          <p:nvPr/>
        </p:nvPicPr>
        <p:blipFill>
          <a:blip r:embed="rId4"/>
          <a:stretch>
            <a:fillRect/>
          </a:stretch>
        </p:blipFill>
        <p:spPr>
          <a:xfrm>
            <a:off x="6739129" y="173292"/>
            <a:ext cx="4605714" cy="2985864"/>
          </a:xfrm>
          <a:prstGeom prst="rect">
            <a:avLst/>
          </a:prstGeom>
        </p:spPr>
      </p:pic>
      <p:sp>
        <p:nvSpPr>
          <p:cNvPr id="6" name="Tijdelijke aanduiding voor inhoud 2"/>
          <p:cNvSpPr>
            <a:spLocks noGrp="1"/>
          </p:cNvSpPr>
          <p:nvPr>
            <p:ph idx="1"/>
          </p:nvPr>
        </p:nvSpPr>
        <p:spPr>
          <a:xfrm>
            <a:off x="7114234" y="3529584"/>
            <a:ext cx="4843304" cy="3218688"/>
          </a:xfrm>
        </p:spPr>
        <p:txBody>
          <a:bodyPr>
            <a:normAutofit lnSpcReduction="10000"/>
          </a:bodyPr>
          <a:lstStyle/>
          <a:p>
            <a:pPr marL="0" indent="0">
              <a:buNone/>
            </a:pPr>
            <a:r>
              <a:rPr lang="nl-NL" sz="1800" dirty="0"/>
              <a:t>Kenmerken</a:t>
            </a:r>
          </a:p>
          <a:p>
            <a:r>
              <a:rPr lang="nl-NL" sz="1800" dirty="0"/>
              <a:t>Aanpak/Methodiek voor </a:t>
            </a:r>
            <a:r>
              <a:rPr lang="nl-NL" sz="1800" b="1" dirty="0"/>
              <a:t>bouwbare uitwisselspecificaties </a:t>
            </a:r>
            <a:r>
              <a:rPr lang="nl-NL" sz="1800" dirty="0"/>
              <a:t>(afsprakensets)</a:t>
            </a:r>
          </a:p>
          <a:p>
            <a:r>
              <a:rPr lang="nl-NL" sz="1800" b="1" dirty="0"/>
              <a:t>Herbruik</a:t>
            </a:r>
            <a:r>
              <a:rPr lang="nl-NL" sz="1800" dirty="0"/>
              <a:t>bare bouwstenen uit ‘catalogus’ </a:t>
            </a:r>
            <a:br>
              <a:rPr lang="nl-NL" sz="1800" dirty="0"/>
            </a:br>
            <a:r>
              <a:rPr lang="nl-NL" sz="1800" dirty="0"/>
              <a:t>over meerdere </a:t>
            </a:r>
            <a:r>
              <a:rPr lang="nl-NL" sz="1800" b="1" dirty="0"/>
              <a:t>architectuurlagen</a:t>
            </a:r>
            <a:endParaRPr lang="nl-NL" sz="1800" dirty="0"/>
          </a:p>
          <a:p>
            <a:r>
              <a:rPr lang="nl-NL" sz="1800" b="1" dirty="0" err="1"/>
              <a:t>Model</a:t>
            </a:r>
            <a:r>
              <a:rPr lang="nl-NL" sz="1800" dirty="0" err="1"/>
              <a:t>gedreven</a:t>
            </a:r>
            <a:endParaRPr lang="nl-NL" sz="1800" dirty="0"/>
          </a:p>
          <a:p>
            <a:r>
              <a:rPr lang="nl-NL" sz="1800" b="1" dirty="0"/>
              <a:t>Leverstraat</a:t>
            </a:r>
            <a:r>
              <a:rPr lang="nl-NL" sz="1800" dirty="0"/>
              <a:t> die ondersteunt en automatiseert</a:t>
            </a:r>
          </a:p>
          <a:p>
            <a:r>
              <a:rPr lang="nl-NL" sz="1800" b="1" dirty="0"/>
              <a:t>Toepassing </a:t>
            </a:r>
            <a:r>
              <a:rPr lang="nl-NL" sz="1800" dirty="0"/>
              <a:t>in diverse trajecten</a:t>
            </a:r>
          </a:p>
          <a:p>
            <a:r>
              <a:rPr lang="nl-NL" sz="1800" dirty="0"/>
              <a:t>Meer info: </a:t>
            </a:r>
            <a:r>
              <a:rPr lang="nl-NL" sz="1800" dirty="0">
                <a:hlinkClick r:id="rId5"/>
              </a:rPr>
              <a:t>website</a:t>
            </a:r>
            <a:r>
              <a:rPr lang="nl-NL" sz="1800" dirty="0"/>
              <a:t> en </a:t>
            </a:r>
            <a:r>
              <a:rPr lang="nl-NL" sz="1800" dirty="0">
                <a:hlinkClick r:id="rId6"/>
              </a:rPr>
              <a:t>folder</a:t>
            </a:r>
            <a:r>
              <a:rPr lang="nl-NL" sz="1800" dirty="0"/>
              <a:t> </a:t>
            </a:r>
          </a:p>
        </p:txBody>
      </p:sp>
      <p:pic>
        <p:nvPicPr>
          <p:cNvPr id="1026" name="Afbeelding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6318" y="173292"/>
            <a:ext cx="2778125" cy="2000250"/>
          </a:xfrm>
          <a:prstGeom prst="rect">
            <a:avLst/>
          </a:prstGeom>
          <a:noFill/>
          <a:extLst>
            <a:ext uri="{909E8E84-426E-40DD-AFC4-6F175D3DCCD1}">
              <a14:hiddenFill xmlns:a14="http://schemas.microsoft.com/office/drawing/2010/main">
                <a:solidFill>
                  <a:srgbClr val="FFFFFF"/>
                </a:solidFill>
              </a14:hiddenFill>
            </a:ext>
          </a:extLst>
        </p:spPr>
      </p:pic>
      <p:sp>
        <p:nvSpPr>
          <p:cNvPr id="7" name="Pijl-omlaag 6"/>
          <p:cNvSpPr/>
          <p:nvPr/>
        </p:nvSpPr>
        <p:spPr>
          <a:xfrm>
            <a:off x="11137392" y="1228090"/>
            <a:ext cx="566928" cy="15242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26831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B283D2-8FAC-6D4D-3B72-690F1F077E67}"/>
              </a:ext>
            </a:extLst>
          </p:cNvPr>
          <p:cNvSpPr>
            <a:spLocks noGrp="1"/>
          </p:cNvSpPr>
          <p:nvPr>
            <p:ph type="title"/>
          </p:nvPr>
        </p:nvSpPr>
        <p:spPr>
          <a:xfrm>
            <a:off x="335359" y="274638"/>
            <a:ext cx="11047015" cy="706092"/>
          </a:xfrm>
        </p:spPr>
        <p:txBody>
          <a:bodyPr/>
          <a:lstStyle/>
          <a:p>
            <a:r>
              <a:rPr lang="nl-NL"/>
              <a:t>Interactie-analyse</a:t>
            </a:r>
            <a:endParaRPr lang="nl-NL" dirty="0"/>
          </a:p>
        </p:txBody>
      </p:sp>
      <p:sp>
        <p:nvSpPr>
          <p:cNvPr id="3" name="Tijdelijke aanduiding voor tekst 2">
            <a:extLst>
              <a:ext uri="{FF2B5EF4-FFF2-40B4-BE49-F238E27FC236}">
                <a16:creationId xmlns:a16="http://schemas.microsoft.com/office/drawing/2014/main" id="{FE17E1A7-27DF-94F5-A446-7084250B7F37}"/>
              </a:ext>
            </a:extLst>
          </p:cNvPr>
          <p:cNvSpPr>
            <a:spLocks noGrp="1"/>
          </p:cNvSpPr>
          <p:nvPr>
            <p:ph type="body" idx="1"/>
          </p:nvPr>
        </p:nvSpPr>
        <p:spPr>
          <a:xfrm>
            <a:off x="609599" y="1578542"/>
            <a:ext cx="11047015" cy="4023361"/>
          </a:xfrm>
        </p:spPr>
        <p:txBody>
          <a:bodyPr/>
          <a:lstStyle/>
          <a:p>
            <a:pPr marL="50800" indent="0">
              <a:buNone/>
            </a:pPr>
            <a:r>
              <a:rPr lang="nl-NL" sz="2400" i="1" dirty="0">
                <a:solidFill>
                  <a:schemeClr val="accent1"/>
                </a:solidFill>
                <a:latin typeface="Segoe UI" panose="020B0502040204020203" pitchFamily="34" charset="0"/>
              </a:rPr>
              <a:t>Aandachtspunten/principes</a:t>
            </a:r>
            <a:endParaRPr lang="nl-NL" sz="2400" i="1" dirty="0">
              <a:solidFill>
                <a:schemeClr val="accent1"/>
              </a:solidFill>
              <a:effectLst/>
              <a:latin typeface="Segoe UI" panose="020B0502040204020203" pitchFamily="34" charset="0"/>
            </a:endParaRPr>
          </a:p>
          <a:p>
            <a:pPr>
              <a:spcBef>
                <a:spcPts val="0"/>
              </a:spcBef>
            </a:pPr>
            <a:r>
              <a:rPr lang="nl-NL" sz="2000" i="1" dirty="0">
                <a:solidFill>
                  <a:schemeClr val="accent1"/>
                </a:solidFill>
                <a:effectLst/>
                <a:latin typeface="Segoe UI" panose="020B0502040204020203" pitchFamily="34" charset="0"/>
              </a:rPr>
              <a:t>Wellicht is de informatiestroom op te splitsen in meerdere </a:t>
            </a:r>
            <a:r>
              <a:rPr lang="nl-NL" sz="2000" i="1" dirty="0">
                <a:solidFill>
                  <a:schemeClr val="accent1"/>
                </a:solidFill>
                <a:latin typeface="Segoe UI" panose="020B0502040204020203" pitchFamily="34" charset="0"/>
              </a:rPr>
              <a:t>gegevensstromen!</a:t>
            </a:r>
          </a:p>
          <a:p>
            <a:pPr>
              <a:spcBef>
                <a:spcPts val="0"/>
              </a:spcBef>
            </a:pPr>
            <a:r>
              <a:rPr lang="nl-NL" sz="2000" i="1" dirty="0">
                <a:solidFill>
                  <a:schemeClr val="accent1"/>
                </a:solidFill>
                <a:latin typeface="Segoe UI" panose="020B0502040204020203" pitchFamily="34" charset="0"/>
              </a:rPr>
              <a:t>Bij noodzaak aan </a:t>
            </a:r>
            <a:r>
              <a:rPr lang="nl-NL" sz="2000" i="1" dirty="0" err="1">
                <a:solidFill>
                  <a:schemeClr val="accent1"/>
                </a:solidFill>
                <a:latin typeface="Segoe UI" panose="020B0502040204020203" pitchFamily="34" charset="0"/>
              </a:rPr>
              <a:t>realtime</a:t>
            </a:r>
            <a:r>
              <a:rPr lang="nl-NL" sz="2000" i="1" dirty="0">
                <a:solidFill>
                  <a:schemeClr val="accent1"/>
                </a:solidFill>
                <a:latin typeface="Segoe UI" panose="020B0502040204020203" pitchFamily="34" charset="0"/>
              </a:rPr>
              <a:t> synchronisatie werkt stream wel en standlevering vaak niet!</a:t>
            </a:r>
          </a:p>
          <a:p>
            <a:pPr>
              <a:spcBef>
                <a:spcPts val="0"/>
              </a:spcBef>
            </a:pPr>
            <a:r>
              <a:rPr lang="nl-NL" sz="2000" i="1" dirty="0">
                <a:solidFill>
                  <a:schemeClr val="accent1"/>
                </a:solidFill>
                <a:latin typeface="Segoe UI" panose="020B0502040204020203" pitchFamily="34" charset="0"/>
              </a:rPr>
              <a:t>Bij gegevens met lage verversingsgraad werkt standlevering vaak wel!</a:t>
            </a:r>
            <a:endParaRPr lang="nl-NL" sz="2000" i="1" dirty="0">
              <a:solidFill>
                <a:schemeClr val="accent1"/>
              </a:solidFill>
              <a:effectLst/>
              <a:latin typeface="Segoe UI" panose="020B0502040204020203" pitchFamily="34" charset="0"/>
            </a:endParaRPr>
          </a:p>
          <a:p>
            <a:pPr>
              <a:spcBef>
                <a:spcPts val="0"/>
              </a:spcBef>
            </a:pPr>
            <a:r>
              <a:rPr lang="nl-NL" sz="2000" i="1" dirty="0">
                <a:solidFill>
                  <a:schemeClr val="accent1"/>
                </a:solidFill>
                <a:effectLst/>
                <a:latin typeface="Segoe UI" panose="020B0502040204020203" pitchFamily="34" charset="0"/>
              </a:rPr>
              <a:t>Als een gegevensstroom vertrouwelijke of privacygevoelige informatie bevat dan heeft het ophalen van deze gegevens de voorkeur om datalekken te voorkomen!</a:t>
            </a:r>
          </a:p>
          <a:p>
            <a:pPr>
              <a:spcBef>
                <a:spcPts val="0"/>
              </a:spcBef>
            </a:pPr>
            <a:r>
              <a:rPr lang="nl-NL" sz="2000" i="1" dirty="0">
                <a:solidFill>
                  <a:schemeClr val="accent1"/>
                </a:solidFill>
                <a:latin typeface="Segoe UI" panose="020B0502040204020203" pitchFamily="34" charset="0"/>
              </a:rPr>
              <a:t>Als een gegevensstroom door meerdere systemen/systeemsoorten wordt afgenomen dan </a:t>
            </a:r>
            <a:r>
              <a:rPr lang="nl-NL" sz="2000" i="1" dirty="0">
                <a:solidFill>
                  <a:schemeClr val="accent1"/>
                </a:solidFill>
                <a:effectLst/>
                <a:latin typeface="Segoe UI" panose="020B0502040204020203" pitchFamily="34" charset="0"/>
              </a:rPr>
              <a:t>heeft het ophalen van deze gegevens de voorkeur om administratie van systemen bij beheerder te voorkomen!</a:t>
            </a:r>
          </a:p>
          <a:p>
            <a:pPr>
              <a:spcBef>
                <a:spcPts val="0"/>
              </a:spcBef>
            </a:pPr>
            <a:r>
              <a:rPr lang="nl-NL" sz="2000" i="1" dirty="0">
                <a:solidFill>
                  <a:schemeClr val="accent1"/>
                </a:solidFill>
                <a:latin typeface="Segoe UI" panose="020B0502040204020203" pitchFamily="34" charset="0"/>
              </a:rPr>
              <a:t>Het nasturen van een verwerkingsresultaat heeft pas nut als de ontvanger daar iets mee doet! </a:t>
            </a:r>
            <a:endParaRPr lang="nl-NL" sz="2000" i="1" dirty="0">
              <a:solidFill>
                <a:schemeClr val="accent1"/>
              </a:solidFill>
              <a:effectLst/>
              <a:latin typeface="Arial" panose="020B0604020202020204" pitchFamily="34" charset="0"/>
            </a:endParaRPr>
          </a:p>
          <a:p>
            <a:endParaRPr lang="nl-NL" sz="2400" i="1" dirty="0">
              <a:solidFill>
                <a:schemeClr val="accent1"/>
              </a:solidFill>
              <a:latin typeface="Segoe UI" panose="020B0502040204020203" pitchFamily="34" charset="0"/>
            </a:endParaRPr>
          </a:p>
        </p:txBody>
      </p:sp>
      <p:sp>
        <p:nvSpPr>
          <p:cNvPr id="4" name="Ster: 5 punten 3">
            <a:extLst>
              <a:ext uri="{FF2B5EF4-FFF2-40B4-BE49-F238E27FC236}">
                <a16:creationId xmlns:a16="http://schemas.microsoft.com/office/drawing/2014/main" id="{4F06C0D6-9CFC-85A9-D848-ED9614A86850}"/>
              </a:ext>
            </a:extLst>
          </p:cNvPr>
          <p:cNvSpPr/>
          <p:nvPr/>
        </p:nvSpPr>
        <p:spPr>
          <a:xfrm>
            <a:off x="11125200" y="140004"/>
            <a:ext cx="944880" cy="97536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175607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5A9108-6204-29B4-40AA-B6F33687E12E}"/>
              </a:ext>
            </a:extLst>
          </p:cNvPr>
          <p:cNvSpPr>
            <a:spLocks noGrp="1"/>
          </p:cNvSpPr>
          <p:nvPr>
            <p:ph type="title"/>
          </p:nvPr>
        </p:nvSpPr>
        <p:spPr/>
        <p:txBody>
          <a:bodyPr/>
          <a:lstStyle/>
          <a:p>
            <a:r>
              <a:rPr lang="nl-NL" dirty="0"/>
              <a:t>Principes en afspraken</a:t>
            </a:r>
          </a:p>
        </p:txBody>
      </p:sp>
      <p:sp>
        <p:nvSpPr>
          <p:cNvPr id="3" name="Tijdelijke aanduiding voor tekst 2">
            <a:extLst>
              <a:ext uri="{FF2B5EF4-FFF2-40B4-BE49-F238E27FC236}">
                <a16:creationId xmlns:a16="http://schemas.microsoft.com/office/drawing/2014/main" id="{7A2A924D-C992-6B50-D208-BB4971009AC9}"/>
              </a:ext>
            </a:extLst>
          </p:cNvPr>
          <p:cNvSpPr>
            <a:spLocks noGrp="1"/>
          </p:cNvSpPr>
          <p:nvPr>
            <p:ph type="body" idx="1"/>
          </p:nvPr>
        </p:nvSpPr>
        <p:spPr>
          <a:xfrm>
            <a:off x="609600" y="1600201"/>
            <a:ext cx="11194942" cy="4525963"/>
          </a:xfrm>
        </p:spPr>
        <p:txBody>
          <a:bodyPr/>
          <a:lstStyle/>
          <a:p>
            <a:r>
              <a:rPr lang="nl-NL" dirty="0">
                <a:solidFill>
                  <a:schemeClr val="tx1"/>
                </a:solidFill>
              </a:rPr>
              <a:t>Het systeem dat gegevens aanlevert, krijgt altijd feedback van het systeem dat wordt aangeleverd (het systeem wordt niet overgeslagen in de terugkoppeling).</a:t>
            </a:r>
          </a:p>
          <a:p>
            <a:r>
              <a:rPr lang="nl-NL" dirty="0"/>
              <a:t>Inschatting maken o.b.v. behoefte; later kijken of mogelijke interactiepatronen matchen met OOAPI!</a:t>
            </a:r>
          </a:p>
          <a:p>
            <a:r>
              <a:rPr lang="nl-NL" dirty="0"/>
              <a:t>Codering van vertrouwelijke en privacygevoelige informatie is niet nodig gezien de </a:t>
            </a:r>
            <a:r>
              <a:rPr lang="nl-NL" dirty="0" err="1"/>
              <a:t>OAuth-beveiliginsmaatregelen</a:t>
            </a:r>
            <a:r>
              <a:rPr lang="nl-NL" dirty="0"/>
              <a:t>.</a:t>
            </a:r>
          </a:p>
          <a:p>
            <a:endParaRPr lang="nl-NL" dirty="0">
              <a:solidFill>
                <a:schemeClr val="accent1"/>
              </a:solidFill>
            </a:endParaRPr>
          </a:p>
        </p:txBody>
      </p:sp>
      <p:sp>
        <p:nvSpPr>
          <p:cNvPr id="5" name="Ster: 5 punten 4">
            <a:extLst>
              <a:ext uri="{FF2B5EF4-FFF2-40B4-BE49-F238E27FC236}">
                <a16:creationId xmlns:a16="http://schemas.microsoft.com/office/drawing/2014/main" id="{ECFD3B8E-E6A9-7DEE-9641-27B3E63C794D}"/>
              </a:ext>
            </a:extLst>
          </p:cNvPr>
          <p:cNvSpPr/>
          <p:nvPr/>
        </p:nvSpPr>
        <p:spPr>
          <a:xfrm>
            <a:off x="11125200" y="140004"/>
            <a:ext cx="944880" cy="97536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22486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D130BFA-6393-41B1-E354-7F9BCFCB6CF8}"/>
              </a:ext>
            </a:extLst>
          </p:cNvPr>
          <p:cNvSpPr>
            <a:spLocks noGrp="1"/>
          </p:cNvSpPr>
          <p:nvPr>
            <p:ph type="title"/>
          </p:nvPr>
        </p:nvSpPr>
        <p:spPr/>
        <p:txBody>
          <a:bodyPr/>
          <a:lstStyle/>
          <a:p>
            <a:r>
              <a:rPr lang="nl-NL" dirty="0"/>
              <a:t>0. </a:t>
            </a:r>
            <a:r>
              <a:rPr lang="nl-NL" dirty="0" err="1"/>
              <a:t>Toetscatalogus</a:t>
            </a:r>
            <a:r>
              <a:rPr lang="nl-NL" dirty="0"/>
              <a:t> informatiestroom</a:t>
            </a:r>
          </a:p>
        </p:txBody>
      </p:sp>
      <p:sp>
        <p:nvSpPr>
          <p:cNvPr id="6" name="Tijdelijke aanduiding voor tekst 5">
            <a:extLst>
              <a:ext uri="{FF2B5EF4-FFF2-40B4-BE49-F238E27FC236}">
                <a16:creationId xmlns:a16="http://schemas.microsoft.com/office/drawing/2014/main" id="{3CE04FC6-9324-0211-D6E6-7B9259B88CC3}"/>
              </a:ext>
            </a:extLst>
          </p:cNvPr>
          <p:cNvSpPr>
            <a:spLocks noGrp="1"/>
          </p:cNvSpPr>
          <p:nvPr>
            <p:ph type="body" idx="1"/>
          </p:nvPr>
        </p:nvSpPr>
        <p:spPr/>
        <p:txBody>
          <a:bodyPr/>
          <a:lstStyle/>
          <a:p>
            <a:endParaRPr lang="nl-NL" dirty="0"/>
          </a:p>
        </p:txBody>
      </p:sp>
      <p:sp>
        <p:nvSpPr>
          <p:cNvPr id="7" name="Tijdelijke aanduiding voor tekst 6">
            <a:extLst>
              <a:ext uri="{FF2B5EF4-FFF2-40B4-BE49-F238E27FC236}">
                <a16:creationId xmlns:a16="http://schemas.microsoft.com/office/drawing/2014/main" id="{F87B5080-27C3-8DF6-6C31-36DF5F775C70}"/>
              </a:ext>
            </a:extLst>
          </p:cNvPr>
          <p:cNvSpPr>
            <a:spLocks noGrp="1"/>
          </p:cNvSpPr>
          <p:nvPr>
            <p:ph type="body" idx="2"/>
          </p:nvPr>
        </p:nvSpPr>
        <p:spPr>
          <a:xfrm>
            <a:off x="6189600" y="1447801"/>
            <a:ext cx="5667040" cy="4525963"/>
          </a:xfrm>
        </p:spPr>
        <p:txBody>
          <a:bodyPr/>
          <a:lstStyle/>
          <a:p>
            <a:pPr marL="50800" indent="0">
              <a:buNone/>
            </a:pPr>
            <a:r>
              <a:rPr lang="nl-NL" sz="1600" dirty="0"/>
              <a:t>Vastgesteld:</a:t>
            </a:r>
          </a:p>
          <a:p>
            <a:r>
              <a:rPr lang="nl-NL" sz="1600" dirty="0" err="1"/>
              <a:t>Toetscatalogus</a:t>
            </a:r>
            <a:r>
              <a:rPr lang="nl-NL" sz="1600" dirty="0"/>
              <a:t> (0) wordt </a:t>
            </a:r>
            <a:r>
              <a:rPr lang="nl-NL" sz="1600" b="1" dirty="0"/>
              <a:t>beheerd door Toetsafname</a:t>
            </a:r>
            <a:r>
              <a:rPr lang="nl-NL" sz="1600" dirty="0"/>
              <a:t> .</a:t>
            </a:r>
          </a:p>
          <a:p>
            <a:r>
              <a:rPr lang="nl-NL" sz="1600" dirty="0"/>
              <a:t>Informatie in </a:t>
            </a:r>
            <a:r>
              <a:rPr lang="nl-NL" sz="1600" dirty="0" err="1"/>
              <a:t>Toetscatalogus</a:t>
            </a:r>
            <a:r>
              <a:rPr lang="nl-NL" sz="1600" dirty="0"/>
              <a:t> </a:t>
            </a:r>
            <a:r>
              <a:rPr lang="nl-NL" sz="1600" b="1" dirty="0"/>
              <a:t>stroomt</a:t>
            </a:r>
            <a:r>
              <a:rPr lang="nl-NL" sz="1600" dirty="0"/>
              <a:t> van Toetsafname naar </a:t>
            </a:r>
            <a:r>
              <a:rPr lang="nl-NL" sz="1600" dirty="0" err="1"/>
              <a:t>Deelnemerregistratie</a:t>
            </a:r>
            <a:r>
              <a:rPr lang="nl-NL" sz="1600" dirty="0"/>
              <a:t> EN </a:t>
            </a:r>
            <a:r>
              <a:rPr lang="nl-NL" sz="1600" dirty="0" err="1"/>
              <a:t>Toetsplanning</a:t>
            </a:r>
            <a:r>
              <a:rPr lang="nl-NL" sz="1600" dirty="0"/>
              <a:t>.</a:t>
            </a:r>
          </a:p>
          <a:p>
            <a:r>
              <a:rPr lang="nl-NL" sz="1600" dirty="0"/>
              <a:t>Gegevens in </a:t>
            </a:r>
            <a:r>
              <a:rPr lang="nl-NL" sz="1600" dirty="0" err="1"/>
              <a:t>Toetscatalogus</a:t>
            </a:r>
            <a:r>
              <a:rPr lang="nl-NL" sz="1600" dirty="0"/>
              <a:t> hebben een </a:t>
            </a:r>
            <a:r>
              <a:rPr lang="nl-NL" sz="1600" b="1" dirty="0"/>
              <a:t>laag verversingsniveau</a:t>
            </a:r>
            <a:r>
              <a:rPr lang="nl-NL" sz="1600" dirty="0"/>
              <a:t>.</a:t>
            </a:r>
          </a:p>
          <a:p>
            <a:r>
              <a:rPr lang="nl-NL" sz="1600" dirty="0" err="1"/>
              <a:t>Deelnemerregistratie</a:t>
            </a:r>
            <a:r>
              <a:rPr lang="nl-NL" sz="1600" dirty="0"/>
              <a:t> EN </a:t>
            </a:r>
            <a:r>
              <a:rPr lang="nl-NL" sz="1600" dirty="0" err="1"/>
              <a:t>Toetsplanning</a:t>
            </a:r>
            <a:r>
              <a:rPr lang="nl-NL" sz="1600" dirty="0"/>
              <a:t> </a:t>
            </a:r>
            <a:r>
              <a:rPr lang="nl-NL" sz="1600" b="1" dirty="0"/>
              <a:t>nemen het initiatief </a:t>
            </a:r>
            <a:r>
              <a:rPr lang="nl-NL" sz="1600" dirty="0"/>
              <a:t>en </a:t>
            </a:r>
            <a:r>
              <a:rPr lang="nl-NL" sz="1600" b="1" dirty="0"/>
              <a:t>halen de gegevens op</a:t>
            </a:r>
            <a:r>
              <a:rPr lang="nl-NL" sz="1600" dirty="0"/>
              <a:t> bij Toetsafname.</a:t>
            </a:r>
          </a:p>
          <a:p>
            <a:r>
              <a:rPr lang="nl-NL" sz="1600" dirty="0" err="1"/>
              <a:t>Toetscatalogus</a:t>
            </a:r>
            <a:r>
              <a:rPr lang="nl-NL" sz="1600" dirty="0"/>
              <a:t> is </a:t>
            </a:r>
            <a:r>
              <a:rPr lang="nl-NL" sz="1600" b="1" dirty="0"/>
              <a:t>Standlevering.</a:t>
            </a:r>
            <a:endParaRPr lang="nl-NL" sz="1600" dirty="0"/>
          </a:p>
          <a:p>
            <a:r>
              <a:rPr lang="nl-NL" sz="1600" dirty="0" err="1"/>
              <a:t>Deelnemerregistratie</a:t>
            </a:r>
            <a:r>
              <a:rPr lang="nl-NL" sz="1600" dirty="0"/>
              <a:t> EN </a:t>
            </a:r>
            <a:r>
              <a:rPr lang="nl-NL" sz="1600" dirty="0" err="1"/>
              <a:t>Toetsplanning</a:t>
            </a:r>
            <a:r>
              <a:rPr lang="nl-NL" sz="1600" dirty="0"/>
              <a:t> vragen gegevens op </a:t>
            </a:r>
            <a:r>
              <a:rPr lang="nl-NL" sz="1600" b="1" dirty="0" err="1"/>
              <a:t>op</a:t>
            </a:r>
            <a:r>
              <a:rPr lang="nl-NL" sz="1600" b="1" dirty="0"/>
              <a:t> moment dat het nodig is</a:t>
            </a:r>
            <a:r>
              <a:rPr lang="nl-NL" sz="1600" dirty="0"/>
              <a:t>; dat kan regelmatig (dagelijks) of in een specifiek bedrijfsproces. Geen notificatie nodig.</a:t>
            </a:r>
          </a:p>
        </p:txBody>
      </p:sp>
      <p:pic>
        <p:nvPicPr>
          <p:cNvPr id="4" name="Afbeelding 3">
            <a:extLst>
              <a:ext uri="{FF2B5EF4-FFF2-40B4-BE49-F238E27FC236}">
                <a16:creationId xmlns:a16="http://schemas.microsoft.com/office/drawing/2014/main" id="{7298B2E2-F8B3-DF6F-2A9E-CF53DAA59F9C}"/>
              </a:ext>
            </a:extLst>
          </p:cNvPr>
          <p:cNvPicPr>
            <a:picLocks noChangeAspect="1"/>
          </p:cNvPicPr>
          <p:nvPr/>
        </p:nvPicPr>
        <p:blipFill>
          <a:blip r:embed="rId3"/>
          <a:stretch>
            <a:fillRect/>
          </a:stretch>
        </p:blipFill>
        <p:spPr>
          <a:xfrm>
            <a:off x="169298" y="1533525"/>
            <a:ext cx="5580000" cy="2839949"/>
          </a:xfrm>
          <a:prstGeom prst="rect">
            <a:avLst/>
          </a:prstGeom>
        </p:spPr>
      </p:pic>
      <p:sp>
        <p:nvSpPr>
          <p:cNvPr id="2" name="Ovaal 1">
            <a:extLst>
              <a:ext uri="{FF2B5EF4-FFF2-40B4-BE49-F238E27FC236}">
                <a16:creationId xmlns:a16="http://schemas.microsoft.com/office/drawing/2014/main" id="{1EFC495E-A86F-18B1-D72C-12BF98D2F679}"/>
              </a:ext>
            </a:extLst>
          </p:cNvPr>
          <p:cNvSpPr/>
          <p:nvPr/>
        </p:nvSpPr>
        <p:spPr>
          <a:xfrm>
            <a:off x="1971809" y="2768842"/>
            <a:ext cx="2976664" cy="10992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al 7">
            <a:extLst>
              <a:ext uri="{FF2B5EF4-FFF2-40B4-BE49-F238E27FC236}">
                <a16:creationId xmlns:a16="http://schemas.microsoft.com/office/drawing/2014/main" id="{06F20E0A-0FE3-C43B-53EF-EA1DCAA89A7E}"/>
              </a:ext>
            </a:extLst>
          </p:cNvPr>
          <p:cNvSpPr/>
          <p:nvPr/>
        </p:nvSpPr>
        <p:spPr>
          <a:xfrm>
            <a:off x="1920199" y="1582529"/>
            <a:ext cx="2976664" cy="10992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al 9">
            <a:extLst>
              <a:ext uri="{FF2B5EF4-FFF2-40B4-BE49-F238E27FC236}">
                <a16:creationId xmlns:a16="http://schemas.microsoft.com/office/drawing/2014/main" id="{B7279523-F313-7801-6BC4-6AE4EF6B9377}"/>
              </a:ext>
            </a:extLst>
          </p:cNvPr>
          <p:cNvSpPr/>
          <p:nvPr/>
        </p:nvSpPr>
        <p:spPr>
          <a:xfrm>
            <a:off x="4328335" y="191292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11" name="Ovaal 10">
            <a:extLst>
              <a:ext uri="{FF2B5EF4-FFF2-40B4-BE49-F238E27FC236}">
                <a16:creationId xmlns:a16="http://schemas.microsoft.com/office/drawing/2014/main" id="{C80CC7F0-D336-3784-7166-3C590BA62F96}"/>
              </a:ext>
            </a:extLst>
          </p:cNvPr>
          <p:cNvSpPr/>
          <p:nvPr/>
        </p:nvSpPr>
        <p:spPr>
          <a:xfrm>
            <a:off x="4339895" y="3162102"/>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13" name="Ovaal 12">
            <a:extLst>
              <a:ext uri="{FF2B5EF4-FFF2-40B4-BE49-F238E27FC236}">
                <a16:creationId xmlns:a16="http://schemas.microsoft.com/office/drawing/2014/main" id="{F4D48702-2B20-3C6F-0A87-E431F504A24F}"/>
              </a:ext>
            </a:extLst>
          </p:cNvPr>
          <p:cNvSpPr/>
          <p:nvPr/>
        </p:nvSpPr>
        <p:spPr>
          <a:xfrm>
            <a:off x="817879" y="4648035"/>
            <a:ext cx="360000" cy="360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nl-NL" sz="1050" dirty="0"/>
              <a:t>API</a:t>
            </a:r>
          </a:p>
        </p:txBody>
      </p:sp>
      <p:sp>
        <p:nvSpPr>
          <p:cNvPr id="15" name="Tekstvak 14">
            <a:extLst>
              <a:ext uri="{FF2B5EF4-FFF2-40B4-BE49-F238E27FC236}">
                <a16:creationId xmlns:a16="http://schemas.microsoft.com/office/drawing/2014/main" id="{F0707551-53D4-9299-1DFD-B733514C4459}"/>
              </a:ext>
            </a:extLst>
          </p:cNvPr>
          <p:cNvSpPr txBox="1"/>
          <p:nvPr/>
        </p:nvSpPr>
        <p:spPr>
          <a:xfrm>
            <a:off x="1177879" y="4643369"/>
            <a:ext cx="2059844" cy="369332"/>
          </a:xfrm>
          <a:prstGeom prst="rect">
            <a:avLst/>
          </a:prstGeom>
          <a:noFill/>
        </p:spPr>
        <p:txBody>
          <a:bodyPr wrap="square">
            <a:spAutoFit/>
          </a:bodyPr>
          <a:lstStyle/>
          <a:p>
            <a:r>
              <a:rPr lang="nl-NL" i="1" dirty="0"/>
              <a:t>Koppelvlak (Pull)</a:t>
            </a:r>
          </a:p>
        </p:txBody>
      </p:sp>
      <p:sp>
        <p:nvSpPr>
          <p:cNvPr id="16" name="Ovaal 15">
            <a:extLst>
              <a:ext uri="{FF2B5EF4-FFF2-40B4-BE49-F238E27FC236}">
                <a16:creationId xmlns:a16="http://schemas.microsoft.com/office/drawing/2014/main" id="{A8EBFF4D-8E15-2D58-A075-BF3D3C5FEB61}"/>
              </a:ext>
            </a:extLst>
          </p:cNvPr>
          <p:cNvSpPr/>
          <p:nvPr/>
        </p:nvSpPr>
        <p:spPr>
          <a:xfrm>
            <a:off x="4328335" y="1912767"/>
            <a:ext cx="360000" cy="360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nl-NL" sz="1050" dirty="0"/>
              <a:t>API</a:t>
            </a:r>
          </a:p>
        </p:txBody>
      </p:sp>
      <p:sp>
        <p:nvSpPr>
          <p:cNvPr id="17" name="Ovaal 16">
            <a:extLst>
              <a:ext uri="{FF2B5EF4-FFF2-40B4-BE49-F238E27FC236}">
                <a16:creationId xmlns:a16="http://schemas.microsoft.com/office/drawing/2014/main" id="{CD6CC68A-84C0-7ACB-35AA-5F7CD81CD32A}"/>
              </a:ext>
            </a:extLst>
          </p:cNvPr>
          <p:cNvSpPr/>
          <p:nvPr/>
        </p:nvSpPr>
        <p:spPr>
          <a:xfrm>
            <a:off x="4346997" y="3155085"/>
            <a:ext cx="360000" cy="360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nl-NL" sz="1050" dirty="0"/>
              <a:t>API</a:t>
            </a:r>
          </a:p>
        </p:txBody>
      </p:sp>
    </p:spTree>
    <p:extLst>
      <p:ext uri="{BB962C8B-B14F-4D97-AF65-F5344CB8AC3E}">
        <p14:creationId xmlns:p14="http://schemas.microsoft.com/office/powerpoint/2010/main" val="1377245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5C1DDE-A6C8-01BE-B223-34C9323277C5}"/>
              </a:ext>
            </a:extLst>
          </p:cNvPr>
          <p:cNvSpPr>
            <a:spLocks noGrp="1"/>
          </p:cNvSpPr>
          <p:nvPr>
            <p:ph type="title"/>
          </p:nvPr>
        </p:nvSpPr>
        <p:spPr/>
        <p:txBody>
          <a:bodyPr/>
          <a:lstStyle/>
          <a:p>
            <a:r>
              <a:rPr lang="nl-NL" dirty="0"/>
              <a:t>0. </a:t>
            </a:r>
            <a:r>
              <a:rPr lang="nl-NL" dirty="0" err="1"/>
              <a:t>Toetscatalogus</a:t>
            </a:r>
            <a:r>
              <a:rPr lang="nl-NL" dirty="0"/>
              <a:t> gegevens &amp; interactie</a:t>
            </a:r>
          </a:p>
        </p:txBody>
      </p:sp>
      <p:graphicFrame>
        <p:nvGraphicFramePr>
          <p:cNvPr id="5" name="Tabel 4">
            <a:extLst>
              <a:ext uri="{FF2B5EF4-FFF2-40B4-BE49-F238E27FC236}">
                <a16:creationId xmlns:a16="http://schemas.microsoft.com/office/drawing/2014/main" id="{9D29BEEC-873D-9F54-4FDE-32E855A6A4CF}"/>
              </a:ext>
            </a:extLst>
          </p:cNvPr>
          <p:cNvGraphicFramePr>
            <a:graphicFrameLocks noGrp="1"/>
          </p:cNvGraphicFramePr>
          <p:nvPr>
            <p:extLst>
              <p:ext uri="{D42A27DB-BD31-4B8C-83A1-F6EECF244321}">
                <p14:modId xmlns:p14="http://schemas.microsoft.com/office/powerpoint/2010/main" val="363781496"/>
              </p:ext>
            </p:extLst>
          </p:nvPr>
        </p:nvGraphicFramePr>
        <p:xfrm>
          <a:off x="609600" y="1678378"/>
          <a:ext cx="5486400" cy="3280972"/>
        </p:xfrm>
        <a:graphic>
          <a:graphicData uri="http://schemas.openxmlformats.org/drawingml/2006/table">
            <a:tbl>
              <a:tblPr firstRow="1" firstCol="1" bandRow="1">
                <a:tableStyleId>{5C22544A-7EE6-4342-B048-85BDC9FD1C3A}</a:tableStyleId>
              </a:tblPr>
              <a:tblGrid>
                <a:gridCol w="5486400">
                  <a:extLst>
                    <a:ext uri="{9D8B030D-6E8A-4147-A177-3AD203B41FA5}">
                      <a16:colId xmlns:a16="http://schemas.microsoft.com/office/drawing/2014/main" val="2909137817"/>
                    </a:ext>
                  </a:extLst>
                </a:gridCol>
              </a:tblGrid>
              <a:tr h="410121">
                <a:tc>
                  <a:txBody>
                    <a:bodyPr/>
                    <a:lstStyle/>
                    <a:p>
                      <a:r>
                        <a:rPr lang="nl-NL" sz="1600" dirty="0">
                          <a:effectLst/>
                        </a:rPr>
                        <a:t>Gegevens: Catalogus</a:t>
                      </a:r>
                      <a:endParaRPr lang="nl-NL"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30764192"/>
                  </a:ext>
                </a:extLst>
              </a:tr>
              <a:tr h="2870851">
                <a:tc>
                  <a:txBody>
                    <a:bodyPr/>
                    <a:lstStyle/>
                    <a:p>
                      <a:pPr marL="342900" lvl="0" indent="-342900">
                        <a:buFont typeface="Wingdings" panose="05000000000000000000" pitchFamily="2" charset="2"/>
                        <a:buChar char=""/>
                      </a:pPr>
                      <a:r>
                        <a:rPr lang="nl-NL" sz="1600" b="0" dirty="0">
                          <a:effectLst/>
                        </a:rPr>
                        <a:t>Toetscode van leverancier (uit catalogus)</a:t>
                      </a:r>
                    </a:p>
                    <a:p>
                      <a:pPr marL="342900" lvl="0" indent="-342900">
                        <a:buFont typeface="Wingdings" panose="05000000000000000000" pitchFamily="2" charset="2"/>
                        <a:buChar char=""/>
                      </a:pPr>
                      <a:r>
                        <a:rPr lang="nl-NL" sz="1600" b="0" dirty="0">
                          <a:effectLst/>
                        </a:rPr>
                        <a:t>Omschrijving</a:t>
                      </a:r>
                    </a:p>
                    <a:p>
                      <a:pPr marL="342900" lvl="0" indent="-342900">
                        <a:buFont typeface="Wingdings" panose="05000000000000000000" pitchFamily="2" charset="2"/>
                        <a:buChar char=""/>
                      </a:pPr>
                      <a:r>
                        <a:rPr lang="nl-NL" sz="1600" b="0" dirty="0">
                          <a:effectLst/>
                        </a:rPr>
                        <a:t>Afnameconditie [0..*]</a:t>
                      </a:r>
                    </a:p>
                    <a:p>
                      <a:pPr marL="719138" lvl="1" indent="-271463">
                        <a:buFont typeface="Wingdings" panose="05000000000000000000" pitchFamily="2" charset="2"/>
                        <a:buChar char=""/>
                      </a:pPr>
                      <a:r>
                        <a:rPr lang="nl-NL" sz="1600" b="0" dirty="0">
                          <a:effectLst/>
                        </a:rPr>
                        <a:t>Toegestaan hulpmiddel (lijst)</a:t>
                      </a:r>
                    </a:p>
                    <a:p>
                      <a:pPr marL="719138" lvl="0" indent="-271463">
                        <a:buFont typeface="Wingdings" panose="05000000000000000000" pitchFamily="2" charset="2"/>
                        <a:buChar char=""/>
                      </a:pPr>
                      <a:r>
                        <a:rPr lang="nl-NL" sz="1600" b="0" strike="sngStrike" dirty="0">
                          <a:effectLst/>
                        </a:rPr>
                        <a:t>Afnameperiode [0..*]</a:t>
                      </a:r>
                    </a:p>
                    <a:p>
                      <a:pPr marL="1073150" lvl="1" indent="-271463">
                        <a:buFont typeface="Wingdings" panose="05000000000000000000" pitchFamily="2" charset="2"/>
                        <a:buChar char=""/>
                      </a:pPr>
                      <a:r>
                        <a:rPr lang="nl-NL" sz="1600" b="0" strike="sngStrike" dirty="0">
                          <a:effectLst/>
                        </a:rPr>
                        <a:t>Begindatum</a:t>
                      </a:r>
                    </a:p>
                    <a:p>
                      <a:pPr marL="1073150" lvl="1" indent="-271463">
                        <a:buFont typeface="Wingdings" panose="05000000000000000000" pitchFamily="2" charset="2"/>
                        <a:buChar char=""/>
                      </a:pPr>
                      <a:r>
                        <a:rPr lang="nl-NL" sz="1600" b="0" strike="sngStrike" dirty="0">
                          <a:effectLst/>
                        </a:rPr>
                        <a:t>Einddatum</a:t>
                      </a:r>
                    </a:p>
                    <a:p>
                      <a:pPr marL="719138" marR="0" lvl="1" indent="-27146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nl-NL" sz="1600" b="0" i="0" u="none" strike="noStrike" kern="1200" cap="none" spc="0" normalizeH="0" baseline="0" noProof="0" dirty="0">
                          <a:ln>
                            <a:noFill/>
                          </a:ln>
                          <a:solidFill>
                            <a:srgbClr val="FFFF00"/>
                          </a:solidFill>
                          <a:effectLst/>
                          <a:uLnTx/>
                          <a:uFillTx/>
                          <a:latin typeface="+mn-lt"/>
                        </a:rPr>
                        <a:t>Afnameduur</a:t>
                      </a:r>
                    </a:p>
                  </a:txBody>
                  <a:tcPr marL="68580" marR="68580" marT="0" marB="0"/>
                </a:tc>
                <a:extLst>
                  <a:ext uri="{0D108BD9-81ED-4DB2-BD59-A6C34878D82A}">
                    <a16:rowId xmlns:a16="http://schemas.microsoft.com/office/drawing/2014/main" val="56902088"/>
                  </a:ext>
                </a:extLst>
              </a:tr>
            </a:tbl>
          </a:graphicData>
        </a:graphic>
      </p:graphicFrame>
      <p:sp>
        <p:nvSpPr>
          <p:cNvPr id="3" name="Tekstvak 2">
            <a:extLst>
              <a:ext uri="{FF2B5EF4-FFF2-40B4-BE49-F238E27FC236}">
                <a16:creationId xmlns:a16="http://schemas.microsoft.com/office/drawing/2014/main" id="{7A33B8D9-1CD8-A784-8C1E-AEECDC33E0F2}"/>
              </a:ext>
            </a:extLst>
          </p:cNvPr>
          <p:cNvSpPr txBox="1"/>
          <p:nvPr/>
        </p:nvSpPr>
        <p:spPr>
          <a:xfrm>
            <a:off x="609599" y="5103674"/>
            <a:ext cx="11134779" cy="1569660"/>
          </a:xfrm>
          <a:prstGeom prst="rect">
            <a:avLst/>
          </a:prstGeom>
          <a:noFill/>
        </p:spPr>
        <p:txBody>
          <a:bodyPr wrap="square" rtlCol="0">
            <a:spAutoFit/>
          </a:bodyPr>
          <a:lstStyle/>
          <a:p>
            <a:r>
              <a:rPr lang="nl-NL" sz="1600" dirty="0"/>
              <a:t>Opmerkingen:</a:t>
            </a:r>
          </a:p>
          <a:p>
            <a:pPr marL="285750" indent="-285750">
              <a:buFont typeface="Arial" panose="020B0604020202020204" pitchFamily="34" charset="0"/>
              <a:buChar char="•"/>
            </a:pPr>
            <a:r>
              <a:rPr lang="nl-NL" sz="1600" dirty="0"/>
              <a:t>Afnameperiode is bedoeld als periode waarin gepland kan worden; is hier niet nodig.</a:t>
            </a:r>
          </a:p>
          <a:p>
            <a:pPr marL="285750" indent="-285750">
              <a:buFont typeface="Arial" panose="020B0604020202020204" pitchFamily="34" charset="0"/>
              <a:buChar char="•"/>
            </a:pPr>
            <a:r>
              <a:rPr lang="nl-NL" sz="1600" dirty="0"/>
              <a:t>Afnameduur is toegevoegd. Het lijkt erop dat er meer planningsinformatie (afnamecondities) in de catalogus nodig is; denk hierbij aan: publicatiedatum, </a:t>
            </a:r>
            <a:r>
              <a:rPr lang="nl-NL" sz="1600" dirty="0" err="1"/>
              <a:t>toetssoort</a:t>
            </a:r>
            <a:r>
              <a:rPr lang="nl-NL" sz="1600" dirty="0"/>
              <a:t> (online, schriftelijk, praktijktest of oefen/voorbeeld) en wel/niet </a:t>
            </a:r>
            <a:r>
              <a:rPr lang="nl-NL" sz="1600" dirty="0" err="1"/>
              <a:t>inplanbaar</a:t>
            </a:r>
            <a:r>
              <a:rPr lang="nl-NL" sz="1600" dirty="0"/>
              <a:t>.</a:t>
            </a:r>
          </a:p>
          <a:p>
            <a:pPr marL="285750" indent="-285750">
              <a:buFont typeface="Arial" panose="020B0604020202020204" pitchFamily="34" charset="0"/>
              <a:buChar char="•"/>
            </a:pPr>
            <a:r>
              <a:rPr lang="nl-NL" sz="1600" dirty="0"/>
              <a:t>Ook meer info nodig over wat getoetst wordt (en dus waar de toets kan worden ingezet): </a:t>
            </a:r>
            <a:r>
              <a:rPr lang="nl-NL" sz="1600" dirty="0" err="1"/>
              <a:t>crebo</a:t>
            </a:r>
            <a:r>
              <a:rPr lang="nl-NL" sz="1600" dirty="0"/>
              <a:t> of generiek onderdeel.</a:t>
            </a:r>
          </a:p>
          <a:p>
            <a:pPr marL="285750" indent="-285750">
              <a:buFont typeface="Arial" panose="020B0604020202020204" pitchFamily="34" charset="0"/>
              <a:buChar char="•"/>
            </a:pPr>
            <a:r>
              <a:rPr lang="nl-NL" sz="1600" dirty="0"/>
              <a:t>Het is nog niet helemaal zeker of de informatie over de toetsleverancier (</a:t>
            </a:r>
            <a:r>
              <a:rPr lang="nl-NL" sz="1600" dirty="0" err="1"/>
              <a:t>Organization</a:t>
            </a:r>
            <a:r>
              <a:rPr lang="nl-NL" sz="1600" dirty="0"/>
              <a:t>) nodig is.</a:t>
            </a:r>
          </a:p>
        </p:txBody>
      </p:sp>
      <p:pic>
        <p:nvPicPr>
          <p:cNvPr id="6" name="Afbeelding 5">
            <a:extLst>
              <a:ext uri="{FF2B5EF4-FFF2-40B4-BE49-F238E27FC236}">
                <a16:creationId xmlns:a16="http://schemas.microsoft.com/office/drawing/2014/main" id="{019D05CA-0A79-AB2D-6FB5-2748EC0B7588}"/>
              </a:ext>
            </a:extLst>
          </p:cNvPr>
          <p:cNvPicPr>
            <a:picLocks noChangeAspect="1"/>
          </p:cNvPicPr>
          <p:nvPr/>
        </p:nvPicPr>
        <p:blipFill>
          <a:blip r:embed="rId3"/>
          <a:stretch>
            <a:fillRect/>
          </a:stretch>
        </p:blipFill>
        <p:spPr>
          <a:xfrm>
            <a:off x="6368277" y="1617779"/>
            <a:ext cx="5376102" cy="2011320"/>
          </a:xfrm>
          <a:prstGeom prst="rect">
            <a:avLst/>
          </a:prstGeom>
        </p:spPr>
      </p:pic>
      <p:sp>
        <p:nvSpPr>
          <p:cNvPr id="4" name="Tekstvak 3">
            <a:extLst>
              <a:ext uri="{FF2B5EF4-FFF2-40B4-BE49-F238E27FC236}">
                <a16:creationId xmlns:a16="http://schemas.microsoft.com/office/drawing/2014/main" id="{B1035D58-F229-5996-1B30-B91ED0B36981}"/>
              </a:ext>
            </a:extLst>
          </p:cNvPr>
          <p:cNvSpPr txBox="1"/>
          <p:nvPr/>
        </p:nvSpPr>
        <p:spPr>
          <a:xfrm>
            <a:off x="6407605" y="1617779"/>
            <a:ext cx="1505605" cy="369332"/>
          </a:xfrm>
          <a:prstGeom prst="rect">
            <a:avLst/>
          </a:prstGeom>
          <a:solidFill>
            <a:srgbClr val="92D050"/>
          </a:solidFill>
        </p:spPr>
        <p:txBody>
          <a:bodyPr wrap="none" rtlCol="0">
            <a:spAutoFit/>
          </a:bodyPr>
          <a:lstStyle/>
          <a:p>
            <a:pPr algn="ctr"/>
            <a:r>
              <a:rPr lang="nl-NL" dirty="0"/>
              <a:t>Toetsafname</a:t>
            </a:r>
          </a:p>
        </p:txBody>
      </p:sp>
      <p:sp>
        <p:nvSpPr>
          <p:cNvPr id="8" name="Tekstvak 7">
            <a:extLst>
              <a:ext uri="{FF2B5EF4-FFF2-40B4-BE49-F238E27FC236}">
                <a16:creationId xmlns:a16="http://schemas.microsoft.com/office/drawing/2014/main" id="{85D18589-51E5-5E3D-E46C-37B5DF383EB1}"/>
              </a:ext>
            </a:extLst>
          </p:cNvPr>
          <p:cNvSpPr txBox="1"/>
          <p:nvPr/>
        </p:nvSpPr>
        <p:spPr>
          <a:xfrm>
            <a:off x="10179782" y="1617779"/>
            <a:ext cx="1608197" cy="369332"/>
          </a:xfrm>
          <a:prstGeom prst="rect">
            <a:avLst/>
          </a:prstGeom>
          <a:solidFill>
            <a:srgbClr val="00B0F0"/>
          </a:solidFill>
        </p:spPr>
        <p:txBody>
          <a:bodyPr wrap="none" rtlCol="0">
            <a:spAutoFit/>
          </a:bodyPr>
          <a:lstStyle/>
          <a:p>
            <a:r>
              <a:rPr lang="nl-NL" dirty="0" err="1"/>
              <a:t>Toetsplanning</a:t>
            </a:r>
            <a:endParaRPr lang="nl-NL" dirty="0"/>
          </a:p>
        </p:txBody>
      </p:sp>
      <p:sp>
        <p:nvSpPr>
          <p:cNvPr id="9" name="Tekstvak 8">
            <a:extLst>
              <a:ext uri="{FF2B5EF4-FFF2-40B4-BE49-F238E27FC236}">
                <a16:creationId xmlns:a16="http://schemas.microsoft.com/office/drawing/2014/main" id="{74EA9A67-DCD0-F01D-653B-2E924244A798}"/>
              </a:ext>
            </a:extLst>
          </p:cNvPr>
          <p:cNvSpPr txBox="1"/>
          <p:nvPr/>
        </p:nvSpPr>
        <p:spPr>
          <a:xfrm>
            <a:off x="10175510" y="1091506"/>
            <a:ext cx="1608197" cy="503984"/>
          </a:xfrm>
          <a:prstGeom prst="rect">
            <a:avLst/>
          </a:prstGeom>
          <a:solidFill>
            <a:srgbClr val="00B0F0"/>
          </a:solidFill>
        </p:spPr>
        <p:txBody>
          <a:bodyPr wrap="square" rtlCol="0">
            <a:spAutoFit/>
          </a:bodyPr>
          <a:lstStyle/>
          <a:p>
            <a:pPr algn="ctr">
              <a:lnSpc>
                <a:spcPts val="1600"/>
              </a:lnSpc>
            </a:pPr>
            <a:r>
              <a:rPr lang="nl-NL" dirty="0"/>
              <a:t>Deelnemer-registratie</a:t>
            </a:r>
          </a:p>
        </p:txBody>
      </p:sp>
      <p:sp>
        <p:nvSpPr>
          <p:cNvPr id="10" name="Tekstvak 9">
            <a:extLst>
              <a:ext uri="{FF2B5EF4-FFF2-40B4-BE49-F238E27FC236}">
                <a16:creationId xmlns:a16="http://schemas.microsoft.com/office/drawing/2014/main" id="{A13BFEB2-1FCD-5B7C-34F8-DCAE5F96E685}"/>
              </a:ext>
            </a:extLst>
          </p:cNvPr>
          <p:cNvSpPr txBox="1"/>
          <p:nvPr/>
        </p:nvSpPr>
        <p:spPr>
          <a:xfrm>
            <a:off x="7996851" y="1628387"/>
            <a:ext cx="2090746" cy="307777"/>
          </a:xfrm>
          <a:prstGeom prst="rect">
            <a:avLst/>
          </a:prstGeom>
          <a:noFill/>
        </p:spPr>
        <p:txBody>
          <a:bodyPr wrap="square">
            <a:spAutoFit/>
          </a:bodyPr>
          <a:lstStyle/>
          <a:p>
            <a:pPr algn="ctr"/>
            <a:r>
              <a:rPr lang="nl-NL" sz="1400" dirty="0">
                <a:solidFill>
                  <a:srgbClr val="00B0F0"/>
                </a:solidFill>
              </a:rPr>
              <a:t>Standlevering</a:t>
            </a:r>
          </a:p>
        </p:txBody>
      </p:sp>
      <p:sp>
        <p:nvSpPr>
          <p:cNvPr id="11" name="Tekstvak 10">
            <a:extLst>
              <a:ext uri="{FF2B5EF4-FFF2-40B4-BE49-F238E27FC236}">
                <a16:creationId xmlns:a16="http://schemas.microsoft.com/office/drawing/2014/main" id="{9A6CB9BD-8674-7488-5F1B-ACF722C1DE64}"/>
              </a:ext>
            </a:extLst>
          </p:cNvPr>
          <p:cNvSpPr txBox="1"/>
          <p:nvPr/>
        </p:nvSpPr>
        <p:spPr>
          <a:xfrm>
            <a:off x="6511061" y="3823491"/>
            <a:ext cx="3576536" cy="107721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355600" indent="-355600">
              <a:spcBef>
                <a:spcPts val="600"/>
              </a:spcBef>
              <a:buNone/>
            </a:pPr>
            <a:r>
              <a:rPr lang="nl-NL" b="1" u="sng" dirty="0">
                <a:latin typeface="Buxton Sketch" panose="03080500000500000004" pitchFamily="66" charset="0"/>
              </a:rPr>
              <a:t>OOAPI-resources</a:t>
            </a:r>
          </a:p>
          <a:p>
            <a:pPr marL="182563" indent="-182563">
              <a:spcBef>
                <a:spcPts val="600"/>
              </a:spcBef>
              <a:buFont typeface="Arial" panose="020B0604020202020204" pitchFamily="34" charset="0"/>
              <a:buChar char="•"/>
            </a:pPr>
            <a:r>
              <a:rPr lang="nl-NL" dirty="0">
                <a:latin typeface="Buxton Sketch" panose="03080500000500000004" pitchFamily="66" charset="0"/>
              </a:rPr>
              <a:t>Component </a:t>
            </a:r>
          </a:p>
          <a:p>
            <a:pPr marL="182563" indent="-182563">
              <a:spcBef>
                <a:spcPts val="600"/>
              </a:spcBef>
              <a:buFont typeface="Arial" panose="020B0604020202020204" pitchFamily="34" charset="0"/>
              <a:buChar char="•"/>
            </a:pPr>
            <a:r>
              <a:rPr lang="nl-NL" dirty="0" err="1">
                <a:latin typeface="Buxton Sketch" panose="03080500000500000004" pitchFamily="66" charset="0"/>
              </a:rPr>
              <a:t>Organization</a:t>
            </a:r>
            <a:endParaRPr lang="nl-NL" dirty="0">
              <a:latin typeface="Buxton Sketch" panose="03080500000500000004" pitchFamily="66" charset="0"/>
            </a:endParaRPr>
          </a:p>
        </p:txBody>
      </p:sp>
    </p:spTree>
    <p:extLst>
      <p:ext uri="{BB962C8B-B14F-4D97-AF65-F5344CB8AC3E}">
        <p14:creationId xmlns:p14="http://schemas.microsoft.com/office/powerpoint/2010/main" val="1338026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D09DD7A8-1247-FF9A-CE05-1796A8BE34A6}"/>
              </a:ext>
            </a:extLst>
          </p:cNvPr>
          <p:cNvPicPr>
            <a:picLocks noChangeAspect="1"/>
          </p:cNvPicPr>
          <p:nvPr/>
        </p:nvPicPr>
        <p:blipFill>
          <a:blip r:embed="rId2"/>
          <a:stretch>
            <a:fillRect/>
          </a:stretch>
        </p:blipFill>
        <p:spPr>
          <a:xfrm>
            <a:off x="8793481" y="2587894"/>
            <a:ext cx="3398519" cy="4258044"/>
          </a:xfrm>
          <a:prstGeom prst="rect">
            <a:avLst/>
          </a:prstGeom>
        </p:spPr>
      </p:pic>
      <p:pic>
        <p:nvPicPr>
          <p:cNvPr id="4" name="Afbeelding 3">
            <a:extLst>
              <a:ext uri="{FF2B5EF4-FFF2-40B4-BE49-F238E27FC236}">
                <a16:creationId xmlns:a16="http://schemas.microsoft.com/office/drawing/2014/main" id="{D075A198-2079-0252-B6CB-AD63F20881EB}"/>
              </a:ext>
            </a:extLst>
          </p:cNvPr>
          <p:cNvPicPr>
            <a:picLocks noChangeAspect="1"/>
          </p:cNvPicPr>
          <p:nvPr/>
        </p:nvPicPr>
        <p:blipFill>
          <a:blip r:embed="rId3"/>
          <a:stretch>
            <a:fillRect/>
          </a:stretch>
        </p:blipFill>
        <p:spPr>
          <a:xfrm>
            <a:off x="2419350" y="1095520"/>
            <a:ext cx="5846428" cy="5762480"/>
          </a:xfrm>
          <a:prstGeom prst="rect">
            <a:avLst/>
          </a:prstGeom>
        </p:spPr>
      </p:pic>
      <p:sp>
        <p:nvSpPr>
          <p:cNvPr id="2" name="Titel 1">
            <a:extLst>
              <a:ext uri="{FF2B5EF4-FFF2-40B4-BE49-F238E27FC236}">
                <a16:creationId xmlns:a16="http://schemas.microsoft.com/office/drawing/2014/main" id="{1B7295A7-4911-4FDB-A9EE-EC0BDD72F8E3}"/>
              </a:ext>
            </a:extLst>
          </p:cNvPr>
          <p:cNvSpPr>
            <a:spLocks noGrp="1"/>
          </p:cNvSpPr>
          <p:nvPr>
            <p:ph type="title"/>
          </p:nvPr>
        </p:nvSpPr>
        <p:spPr>
          <a:xfrm>
            <a:off x="335360" y="274638"/>
            <a:ext cx="11570890" cy="706092"/>
          </a:xfrm>
        </p:spPr>
        <p:txBody>
          <a:bodyPr/>
          <a:lstStyle/>
          <a:p>
            <a:r>
              <a:rPr lang="nl-NL" dirty="0"/>
              <a:t>0. </a:t>
            </a:r>
            <a:r>
              <a:rPr lang="nl-NL" dirty="0" err="1"/>
              <a:t>Toetscatalogus</a:t>
            </a:r>
            <a:r>
              <a:rPr lang="nl-NL" dirty="0"/>
              <a:t> via OOAPI-resources</a:t>
            </a:r>
          </a:p>
        </p:txBody>
      </p:sp>
      <p:cxnSp>
        <p:nvCxnSpPr>
          <p:cNvPr id="19" name="Rechte verbindingslijn 18">
            <a:extLst>
              <a:ext uri="{FF2B5EF4-FFF2-40B4-BE49-F238E27FC236}">
                <a16:creationId xmlns:a16="http://schemas.microsoft.com/office/drawing/2014/main" id="{99D46A96-D816-B229-4108-65B616301362}"/>
              </a:ext>
            </a:extLst>
          </p:cNvPr>
          <p:cNvCxnSpPr>
            <a:cxnSpLocks/>
          </p:cNvCxnSpPr>
          <p:nvPr/>
        </p:nvCxnSpPr>
        <p:spPr>
          <a:xfrm flipV="1">
            <a:off x="8265778" y="2556721"/>
            <a:ext cx="1361399" cy="239364"/>
          </a:xfrm>
          <a:prstGeom prst="line">
            <a:avLst/>
          </a:prstGeom>
        </p:spPr>
        <p:style>
          <a:lnRef idx="1">
            <a:schemeClr val="dk1"/>
          </a:lnRef>
          <a:fillRef idx="0">
            <a:schemeClr val="dk1"/>
          </a:fillRef>
          <a:effectRef idx="0">
            <a:schemeClr val="dk1"/>
          </a:effectRef>
          <a:fontRef idx="minor">
            <a:schemeClr val="tx1"/>
          </a:fontRef>
        </p:style>
      </p:cxnSp>
      <p:sp>
        <p:nvSpPr>
          <p:cNvPr id="20" name="Ovaal 19">
            <a:extLst>
              <a:ext uri="{FF2B5EF4-FFF2-40B4-BE49-F238E27FC236}">
                <a16:creationId xmlns:a16="http://schemas.microsoft.com/office/drawing/2014/main" id="{E2D2BEFA-70FE-2475-28D4-973CBE53978E}"/>
              </a:ext>
            </a:extLst>
          </p:cNvPr>
          <p:cNvSpPr/>
          <p:nvPr/>
        </p:nvSpPr>
        <p:spPr>
          <a:xfrm>
            <a:off x="5619293" y="4083049"/>
            <a:ext cx="1332000" cy="2520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nl-NL" dirty="0">
                <a:solidFill>
                  <a:schemeClr val="accent6">
                    <a:lumMod val="75000"/>
                  </a:schemeClr>
                </a:solidFill>
              </a:rPr>
              <a:t>Toets</a:t>
            </a:r>
          </a:p>
        </p:txBody>
      </p:sp>
      <p:sp>
        <p:nvSpPr>
          <p:cNvPr id="21" name="Ovaal 20">
            <a:extLst>
              <a:ext uri="{FF2B5EF4-FFF2-40B4-BE49-F238E27FC236}">
                <a16:creationId xmlns:a16="http://schemas.microsoft.com/office/drawing/2014/main" id="{26ADE1F9-A907-D9A3-55CE-FDD67AF4EDE6}"/>
              </a:ext>
            </a:extLst>
          </p:cNvPr>
          <p:cNvSpPr/>
          <p:nvPr/>
        </p:nvSpPr>
        <p:spPr>
          <a:xfrm>
            <a:off x="8552188" y="2539258"/>
            <a:ext cx="2124000" cy="288000"/>
          </a:xfrm>
          <a:prstGeom prst="ellipse">
            <a:avLst/>
          </a:prstGeom>
          <a:solidFill>
            <a:schemeClr val="accent6">
              <a:lumMod val="60000"/>
              <a:lumOff val="40000"/>
              <a:alpha val="49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lnSpc>
                <a:spcPts val="1600"/>
              </a:lnSpc>
            </a:pPr>
            <a:r>
              <a:rPr lang="nl-NL" sz="1600" dirty="0">
                <a:solidFill>
                  <a:schemeClr val="accent6">
                    <a:lumMod val="75000"/>
                  </a:schemeClr>
                </a:solidFill>
              </a:rPr>
              <a:t>Toetsleverancier</a:t>
            </a:r>
          </a:p>
        </p:txBody>
      </p:sp>
      <p:sp>
        <p:nvSpPr>
          <p:cNvPr id="22" name="Ovaal 21">
            <a:extLst>
              <a:ext uri="{FF2B5EF4-FFF2-40B4-BE49-F238E27FC236}">
                <a16:creationId xmlns:a16="http://schemas.microsoft.com/office/drawing/2014/main" id="{2E1DBF83-4502-5800-40B9-31A9FA3C7A2A}"/>
              </a:ext>
            </a:extLst>
          </p:cNvPr>
          <p:cNvSpPr/>
          <p:nvPr/>
        </p:nvSpPr>
        <p:spPr>
          <a:xfrm>
            <a:off x="8793480" y="1252097"/>
            <a:ext cx="2152649" cy="288000"/>
          </a:xfrm>
          <a:prstGeom prst="ellipse">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lnSpc>
                <a:spcPts val="1600"/>
              </a:lnSpc>
            </a:pPr>
            <a:r>
              <a:rPr lang="nl-NL" sz="1600" dirty="0" err="1"/>
              <a:t>Toetscatalogus</a:t>
            </a:r>
            <a:r>
              <a:rPr lang="nl-NL" sz="1600" dirty="0"/>
              <a:t>?</a:t>
            </a:r>
          </a:p>
        </p:txBody>
      </p:sp>
    </p:spTree>
    <p:extLst>
      <p:ext uri="{BB962C8B-B14F-4D97-AF65-F5344CB8AC3E}">
        <p14:creationId xmlns:p14="http://schemas.microsoft.com/office/powerpoint/2010/main" val="1664554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79D879-5CC1-5CF3-A1D9-A62DAE8061A2}"/>
              </a:ext>
            </a:extLst>
          </p:cNvPr>
          <p:cNvSpPr>
            <a:spLocks noGrp="1"/>
          </p:cNvSpPr>
          <p:nvPr>
            <p:ph type="title"/>
          </p:nvPr>
        </p:nvSpPr>
        <p:spPr/>
        <p:txBody>
          <a:bodyPr/>
          <a:lstStyle/>
          <a:p>
            <a:r>
              <a:rPr lang="nl-NL" dirty="0"/>
              <a:t>0. </a:t>
            </a:r>
            <a:r>
              <a:rPr lang="nl-NL" dirty="0" err="1"/>
              <a:t>Toetscatalogus</a:t>
            </a:r>
            <a:r>
              <a:rPr lang="nl-NL" dirty="0"/>
              <a:t> via OOAPI-interface</a:t>
            </a:r>
          </a:p>
        </p:txBody>
      </p:sp>
      <p:sp>
        <p:nvSpPr>
          <p:cNvPr id="3" name="Tijdelijke aanduiding voor tekst 2">
            <a:extLst>
              <a:ext uri="{FF2B5EF4-FFF2-40B4-BE49-F238E27FC236}">
                <a16:creationId xmlns:a16="http://schemas.microsoft.com/office/drawing/2014/main" id="{0134F5B7-15C6-C995-D41B-94794C395312}"/>
              </a:ext>
            </a:extLst>
          </p:cNvPr>
          <p:cNvSpPr>
            <a:spLocks noGrp="1"/>
          </p:cNvSpPr>
          <p:nvPr>
            <p:ph type="body" idx="1"/>
          </p:nvPr>
        </p:nvSpPr>
        <p:spPr>
          <a:xfrm>
            <a:off x="609597" y="1332661"/>
            <a:ext cx="7386538" cy="2272003"/>
          </a:xfrm>
          <a:ln>
            <a:solidFill>
              <a:schemeClr val="tx1"/>
            </a:solidFill>
          </a:ln>
        </p:spPr>
        <p:txBody>
          <a:bodyPr/>
          <a:lstStyle/>
          <a:p>
            <a:pPr marL="719138" indent="-668338">
              <a:buNone/>
            </a:pPr>
            <a:r>
              <a:rPr lang="nl-NL" sz="1800" b="1" dirty="0"/>
              <a:t>GET </a:t>
            </a:r>
            <a:r>
              <a:rPr lang="nl-NL" sz="1800" b="1" dirty="0">
                <a:solidFill>
                  <a:srgbClr val="FF0000"/>
                </a:solidFill>
              </a:rPr>
              <a:t>/</a:t>
            </a:r>
            <a:r>
              <a:rPr lang="nl-NL" sz="1800" b="1" dirty="0" err="1">
                <a:solidFill>
                  <a:srgbClr val="FF0000"/>
                </a:solidFill>
              </a:rPr>
              <a:t>components</a:t>
            </a:r>
            <a:br>
              <a:rPr lang="nl-NL" sz="1800" b="1" dirty="0"/>
            </a:br>
            <a:r>
              <a:rPr lang="nl-NL" sz="1800" b="1" dirty="0"/>
              <a:t>Voor de lijst van toetsen van de toetsleverancier</a:t>
            </a:r>
          </a:p>
          <a:p>
            <a:pPr marL="719138" indent="-668338">
              <a:buNone/>
            </a:pPr>
            <a:r>
              <a:rPr lang="nl-NL" sz="1800" b="1" dirty="0"/>
              <a:t>GET /</a:t>
            </a:r>
            <a:r>
              <a:rPr lang="nl-NL" sz="1800" b="1" dirty="0" err="1"/>
              <a:t>components</a:t>
            </a:r>
            <a:r>
              <a:rPr lang="nl-NL" sz="1800" b="1" dirty="0"/>
              <a:t>/{</a:t>
            </a:r>
            <a:r>
              <a:rPr lang="nl-NL" sz="1800" b="1" dirty="0" err="1"/>
              <a:t>componentId</a:t>
            </a:r>
            <a:r>
              <a:rPr lang="nl-NL" sz="1800" b="1" dirty="0"/>
              <a:t>}</a:t>
            </a:r>
            <a:br>
              <a:rPr lang="nl-NL" sz="1800" b="1" dirty="0"/>
            </a:br>
            <a:r>
              <a:rPr lang="nl-NL" sz="1800" b="1" dirty="0"/>
              <a:t>Voor info over een toets</a:t>
            </a:r>
          </a:p>
          <a:p>
            <a:pPr marL="719138" indent="-668338">
              <a:buNone/>
            </a:pPr>
            <a:r>
              <a:rPr lang="nl-NL" sz="1800" dirty="0">
                <a:solidFill>
                  <a:schemeClr val="accent2"/>
                </a:solidFill>
              </a:rPr>
              <a:t>GET /</a:t>
            </a:r>
            <a:r>
              <a:rPr lang="nl-NL" sz="1800" dirty="0" err="1">
                <a:solidFill>
                  <a:schemeClr val="accent2"/>
                </a:solidFill>
              </a:rPr>
              <a:t>components</a:t>
            </a:r>
            <a:r>
              <a:rPr lang="nl-NL" sz="1800" dirty="0">
                <a:solidFill>
                  <a:schemeClr val="accent2"/>
                </a:solidFill>
              </a:rPr>
              <a:t>/{</a:t>
            </a:r>
            <a:r>
              <a:rPr lang="nl-NL" sz="1800" dirty="0" err="1">
                <a:solidFill>
                  <a:schemeClr val="accent2"/>
                </a:solidFill>
              </a:rPr>
              <a:t>componentId</a:t>
            </a:r>
            <a:r>
              <a:rPr lang="nl-NL" sz="1800" dirty="0">
                <a:solidFill>
                  <a:schemeClr val="accent2"/>
                </a:solidFill>
              </a:rPr>
              <a:t>}/</a:t>
            </a:r>
            <a:r>
              <a:rPr lang="nl-NL" sz="1800" dirty="0" err="1">
                <a:solidFill>
                  <a:schemeClr val="accent2"/>
                </a:solidFill>
              </a:rPr>
              <a:t>offerings</a:t>
            </a:r>
            <a:br>
              <a:rPr lang="nl-NL" sz="1800" dirty="0">
                <a:solidFill>
                  <a:schemeClr val="accent2"/>
                </a:solidFill>
              </a:rPr>
            </a:br>
            <a:r>
              <a:rPr lang="nl-NL" sz="1800" dirty="0">
                <a:solidFill>
                  <a:schemeClr val="accent2"/>
                </a:solidFill>
              </a:rPr>
              <a:t>Voor aanbod van de toets?</a:t>
            </a:r>
          </a:p>
          <a:p>
            <a:pPr marL="719138" indent="-668338">
              <a:buNone/>
            </a:pPr>
            <a:r>
              <a:rPr lang="nl-NL" sz="1600" dirty="0">
                <a:latin typeface="Buxton Sketch" panose="03080500000500000004" pitchFamily="66" charset="0"/>
              </a:rPr>
              <a:t>Let op, GET /</a:t>
            </a:r>
            <a:r>
              <a:rPr lang="nl-NL" sz="1600" dirty="0" err="1">
                <a:latin typeface="Buxton Sketch" panose="03080500000500000004" pitchFamily="66" charset="0"/>
              </a:rPr>
              <a:t>components</a:t>
            </a:r>
            <a:r>
              <a:rPr lang="nl-NL" sz="1600" dirty="0">
                <a:latin typeface="Buxton Sketch" panose="03080500000500000004" pitchFamily="66" charset="0"/>
              </a:rPr>
              <a:t> is (nog) geen onderdeel van OOAPI v5!</a:t>
            </a:r>
            <a:endParaRPr lang="nl-NL" sz="1800" dirty="0">
              <a:latin typeface="Buxton Sketch" panose="03080500000500000004" pitchFamily="66" charset="0"/>
            </a:endParaRPr>
          </a:p>
        </p:txBody>
      </p:sp>
      <p:sp>
        <p:nvSpPr>
          <p:cNvPr id="4" name="Tijdelijke aanduiding voor tekst 3">
            <a:extLst>
              <a:ext uri="{FF2B5EF4-FFF2-40B4-BE49-F238E27FC236}">
                <a16:creationId xmlns:a16="http://schemas.microsoft.com/office/drawing/2014/main" id="{171EF8DD-6D1E-B9EE-674D-A3E7D182A51D}"/>
              </a:ext>
            </a:extLst>
          </p:cNvPr>
          <p:cNvSpPr>
            <a:spLocks noGrp="1"/>
          </p:cNvSpPr>
          <p:nvPr>
            <p:ph type="body" idx="2"/>
          </p:nvPr>
        </p:nvSpPr>
        <p:spPr>
          <a:xfrm>
            <a:off x="8730114" y="1332901"/>
            <a:ext cx="3126526" cy="2406157"/>
          </a:xfrm>
        </p:spPr>
        <p:txBody>
          <a:bodyPr/>
          <a:lstStyle/>
          <a:p>
            <a:pPr marL="50800" indent="0">
              <a:spcBef>
                <a:spcPts val="0"/>
              </a:spcBef>
              <a:buClr>
                <a:srgbClr val="00B0F0"/>
              </a:buClr>
              <a:buSzPct val="100000"/>
              <a:buNone/>
            </a:pPr>
            <a:r>
              <a:rPr lang="nl-NL" sz="1400" u="sng" dirty="0">
                <a:solidFill>
                  <a:schemeClr val="tx1"/>
                </a:solidFill>
              </a:rPr>
              <a:t>Uitzonderingssituaties</a:t>
            </a:r>
          </a:p>
          <a:p>
            <a:pPr marL="180975" indent="-130175">
              <a:spcBef>
                <a:spcPts val="0"/>
              </a:spcBef>
              <a:buClrTx/>
              <a:buSzPct val="100000"/>
            </a:pPr>
            <a:r>
              <a:rPr lang="nl-NL" sz="1400" dirty="0">
                <a:solidFill>
                  <a:schemeClr val="tx1"/>
                </a:solidFill>
              </a:rPr>
              <a:t>De onderwijsorganisatie heeft (nog) geen recht op gebruik van de toets.</a:t>
            </a:r>
          </a:p>
          <a:p>
            <a:pPr marL="180975" indent="-130175">
              <a:spcBef>
                <a:spcPts val="0"/>
              </a:spcBef>
              <a:buClrTx/>
              <a:buSzPct val="100000"/>
            </a:pPr>
            <a:r>
              <a:rPr lang="nl-NL" sz="1400" dirty="0">
                <a:solidFill>
                  <a:schemeClr val="tx1"/>
                </a:solidFill>
              </a:rPr>
              <a:t>De toetscode (</a:t>
            </a:r>
            <a:r>
              <a:rPr lang="nl-NL" sz="1400" dirty="0" err="1">
                <a:solidFill>
                  <a:schemeClr val="tx1"/>
                </a:solidFill>
              </a:rPr>
              <a:t>componentId</a:t>
            </a:r>
            <a:r>
              <a:rPr lang="nl-NL" sz="1400" dirty="0">
                <a:solidFill>
                  <a:schemeClr val="tx1"/>
                </a:solidFill>
              </a:rPr>
              <a:t>) is niet bekend bij de betreffende leverancier.</a:t>
            </a:r>
          </a:p>
        </p:txBody>
      </p:sp>
      <p:sp>
        <p:nvSpPr>
          <p:cNvPr id="5" name="Ster: 5 punten 4">
            <a:extLst>
              <a:ext uri="{FF2B5EF4-FFF2-40B4-BE49-F238E27FC236}">
                <a16:creationId xmlns:a16="http://schemas.microsoft.com/office/drawing/2014/main" id="{0C8AD847-1AF0-6073-708D-60ED1A2A9046}"/>
              </a:ext>
            </a:extLst>
          </p:cNvPr>
          <p:cNvSpPr/>
          <p:nvPr/>
        </p:nvSpPr>
        <p:spPr>
          <a:xfrm>
            <a:off x="11125200" y="140004"/>
            <a:ext cx="944880" cy="97536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06842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5C1DDE-A6C8-01BE-B223-34C9323277C5}"/>
              </a:ext>
            </a:extLst>
          </p:cNvPr>
          <p:cNvSpPr>
            <a:spLocks noGrp="1"/>
          </p:cNvSpPr>
          <p:nvPr>
            <p:ph type="title"/>
          </p:nvPr>
        </p:nvSpPr>
        <p:spPr/>
        <p:txBody>
          <a:bodyPr/>
          <a:lstStyle/>
          <a:p>
            <a:r>
              <a:rPr lang="nl-NL" dirty="0"/>
              <a:t>0. </a:t>
            </a:r>
            <a:r>
              <a:rPr lang="nl-NL" dirty="0" err="1"/>
              <a:t>Toetscatalogus</a:t>
            </a:r>
            <a:r>
              <a:rPr lang="nl-NL" dirty="0"/>
              <a:t> gegevens</a:t>
            </a:r>
          </a:p>
        </p:txBody>
      </p:sp>
      <p:graphicFrame>
        <p:nvGraphicFramePr>
          <p:cNvPr id="5" name="Tabel 4">
            <a:extLst>
              <a:ext uri="{FF2B5EF4-FFF2-40B4-BE49-F238E27FC236}">
                <a16:creationId xmlns:a16="http://schemas.microsoft.com/office/drawing/2014/main" id="{9D29BEEC-873D-9F54-4FDE-32E855A6A4CF}"/>
              </a:ext>
            </a:extLst>
          </p:cNvPr>
          <p:cNvGraphicFramePr>
            <a:graphicFrameLocks noGrp="1"/>
          </p:cNvGraphicFramePr>
          <p:nvPr>
            <p:extLst>
              <p:ext uri="{D42A27DB-BD31-4B8C-83A1-F6EECF244321}">
                <p14:modId xmlns:p14="http://schemas.microsoft.com/office/powerpoint/2010/main" val="3488528058"/>
              </p:ext>
            </p:extLst>
          </p:nvPr>
        </p:nvGraphicFramePr>
        <p:xfrm>
          <a:off x="609600" y="1408711"/>
          <a:ext cx="10972800" cy="1280160"/>
        </p:xfrm>
        <a:graphic>
          <a:graphicData uri="http://schemas.openxmlformats.org/drawingml/2006/table">
            <a:tbl>
              <a:tblPr firstRow="1" firstCol="1" bandRow="1">
                <a:tableStyleId>{5C22544A-7EE6-4342-B048-85BDC9FD1C3A}</a:tableStyleId>
              </a:tblPr>
              <a:tblGrid>
                <a:gridCol w="3762375">
                  <a:extLst>
                    <a:ext uri="{9D8B030D-6E8A-4147-A177-3AD203B41FA5}">
                      <a16:colId xmlns:a16="http://schemas.microsoft.com/office/drawing/2014/main" val="2909137817"/>
                    </a:ext>
                  </a:extLst>
                </a:gridCol>
                <a:gridCol w="3810000">
                  <a:extLst>
                    <a:ext uri="{9D8B030D-6E8A-4147-A177-3AD203B41FA5}">
                      <a16:colId xmlns:a16="http://schemas.microsoft.com/office/drawing/2014/main" val="2854039680"/>
                    </a:ext>
                  </a:extLst>
                </a:gridCol>
                <a:gridCol w="3400425">
                  <a:extLst>
                    <a:ext uri="{9D8B030D-6E8A-4147-A177-3AD203B41FA5}">
                      <a16:colId xmlns:a16="http://schemas.microsoft.com/office/drawing/2014/main" val="2036362100"/>
                    </a:ext>
                  </a:extLst>
                </a:gridCol>
              </a:tblGrid>
              <a:tr h="0">
                <a:tc>
                  <a:txBody>
                    <a:bodyPr/>
                    <a:lstStyle/>
                    <a:p>
                      <a:r>
                        <a:rPr lang="nl-NL" sz="1400" dirty="0">
                          <a:effectLst/>
                        </a:rPr>
                        <a:t>Gegevens: Catalogus</a:t>
                      </a:r>
                      <a:endParaRPr lang="nl-N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nl-NL" sz="14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Voorbeeldwaarden</a:t>
                      </a:r>
                    </a:p>
                  </a:txBody>
                  <a:tcPr marL="68580" marR="68580" marT="0" marB="0">
                    <a:solidFill>
                      <a:schemeClr val="bg1">
                        <a:lumMod val="85000"/>
                      </a:schemeClr>
                    </a:solidFill>
                  </a:tcPr>
                </a:tc>
                <a:tc>
                  <a:txBody>
                    <a:bodyPr/>
                    <a:lstStyle/>
                    <a:p>
                      <a:r>
                        <a:rPr lang="nl-NL" sz="1400" dirty="0">
                          <a:effectLst/>
                        </a:rPr>
                        <a:t>OOAPI-entiteiten</a:t>
                      </a:r>
                      <a:endParaRPr lang="nl-N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30764192"/>
                  </a:ext>
                </a:extLst>
              </a:tr>
              <a:tr h="0">
                <a:tc>
                  <a:txBody>
                    <a:bodyPr/>
                    <a:lstStyle/>
                    <a:p>
                      <a:pPr marL="342900" lvl="0" indent="-249238">
                        <a:buFont typeface="Wingdings" panose="05000000000000000000" pitchFamily="2" charset="2"/>
                        <a:buChar char=""/>
                      </a:pPr>
                      <a:r>
                        <a:rPr lang="nl-NL" sz="1400" b="0" dirty="0">
                          <a:effectLst/>
                        </a:rPr>
                        <a:t>Toetscode van leverancier (uit catalogus)</a:t>
                      </a:r>
                    </a:p>
                    <a:p>
                      <a:pPr marL="342900" lvl="0" indent="-249238">
                        <a:buFont typeface="Wingdings" panose="05000000000000000000" pitchFamily="2" charset="2"/>
                        <a:buChar char=""/>
                      </a:pPr>
                      <a:r>
                        <a:rPr lang="nl-NL" sz="1400" b="0" dirty="0">
                          <a:effectLst/>
                        </a:rPr>
                        <a:t>Omschrijving toets</a:t>
                      </a:r>
                    </a:p>
                    <a:p>
                      <a:pPr marL="342900" lvl="0" indent="-249238">
                        <a:buFont typeface="Wingdings" panose="05000000000000000000" pitchFamily="2" charset="2"/>
                        <a:buChar char=""/>
                      </a:pPr>
                      <a:r>
                        <a:rPr lang="nl-NL" sz="1400" b="0" dirty="0">
                          <a:effectLst/>
                        </a:rPr>
                        <a:t>Afnameconditie [0..*]</a:t>
                      </a:r>
                    </a:p>
                    <a:p>
                      <a:pPr marL="719138" lvl="1" indent="-271463">
                        <a:buFont typeface="Wingdings" panose="05000000000000000000" pitchFamily="2" charset="2"/>
                        <a:buChar char=""/>
                      </a:pPr>
                      <a:r>
                        <a:rPr lang="nl-NL" sz="1400" b="0" dirty="0">
                          <a:effectLst/>
                        </a:rPr>
                        <a:t>Toegestaan hulpmiddel (lijst)</a:t>
                      </a:r>
                    </a:p>
                    <a:p>
                      <a:pPr marL="719138" marR="0" lvl="0" indent="-27146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nl-NL" sz="1400" b="0" i="0" u="none" strike="noStrike" kern="1200" cap="none" spc="0" normalizeH="0" baseline="0" noProof="0" dirty="0">
                          <a:ln>
                            <a:noFill/>
                          </a:ln>
                          <a:solidFill>
                            <a:prstClr val="white"/>
                          </a:solidFill>
                          <a:effectLst/>
                          <a:uLnTx/>
                          <a:uFillTx/>
                          <a:latin typeface="+mn-lt"/>
                        </a:rPr>
                        <a:t>Afnameduur</a:t>
                      </a:r>
                    </a:p>
                  </a:txBody>
                  <a:tcPr marL="68580" marR="68580" marT="0" marB="0"/>
                </a:tc>
                <a:tc>
                  <a:txBody>
                    <a:bodyPr/>
                    <a:lstStyle/>
                    <a:p>
                      <a:pPr marL="342900" lvl="0" indent="-342900">
                        <a:buFont typeface="Wingdings" panose="05000000000000000000" pitchFamily="2" charset="2"/>
                        <a:buChar char="v"/>
                      </a:pPr>
                      <a:r>
                        <a:rPr lang="nl-NL" sz="1400" dirty="0">
                          <a:effectLst/>
                          <a:latin typeface="Calibri" panose="020F0502020204030204" pitchFamily="34" charset="0"/>
                          <a:ea typeface="Calibri" panose="020F0502020204030204" pitchFamily="34" charset="0"/>
                          <a:cs typeface="Arial" panose="020B0604020202020204" pitchFamily="34" charset="0"/>
                        </a:rPr>
                        <a:t>b2c8185d-1ad0-4374-95f9-1ccf6114cdbc</a:t>
                      </a:r>
                    </a:p>
                    <a:p>
                      <a:pPr marL="342900" lvl="0" indent="-342900">
                        <a:buFont typeface="Wingdings" panose="05000000000000000000" pitchFamily="2" charset="2"/>
                        <a:buChar char="v"/>
                      </a:pPr>
                      <a:r>
                        <a:rPr lang="nl-NL" sz="1400" dirty="0">
                          <a:effectLst/>
                          <a:latin typeface="Calibri" panose="020F0502020204030204" pitchFamily="34" charset="0"/>
                          <a:ea typeface="Calibri" panose="020F0502020204030204" pitchFamily="34" charset="0"/>
                          <a:cs typeface="Arial" panose="020B0604020202020204" pitchFamily="34" charset="0"/>
                        </a:rPr>
                        <a:t>Rekenen 2F</a:t>
                      </a:r>
                    </a:p>
                    <a:p>
                      <a:pPr marL="342900" lvl="0" indent="-342900">
                        <a:buFont typeface="Wingdings" panose="05000000000000000000" pitchFamily="2" charset="2"/>
                        <a:buChar char="v"/>
                      </a:pPr>
                      <a:r>
                        <a:rPr lang="nl-NL" sz="1400" dirty="0">
                          <a:effectLst/>
                          <a:latin typeface="Calibri" panose="020F0502020204030204" pitchFamily="34" charset="0"/>
                          <a:ea typeface="Calibri" panose="020F0502020204030204" pitchFamily="34" charset="0"/>
                          <a:cs typeface="Arial" panose="020B0604020202020204" pitchFamily="34" charset="0"/>
                        </a:rPr>
                        <a:t>[Digitale afname, Rekenmachine toegestaan]</a:t>
                      </a:r>
                    </a:p>
                  </a:txBody>
                  <a:tcPr marL="68580" marR="68580" marT="0" marB="0">
                    <a:solidFill>
                      <a:schemeClr val="bg1">
                        <a:lumMod val="85000"/>
                      </a:schemeClr>
                    </a:solidFill>
                  </a:tcPr>
                </a:tc>
                <a:tc>
                  <a:txBody>
                    <a:bodyPr/>
                    <a:lstStyle/>
                    <a:p>
                      <a:r>
                        <a:rPr lang="nl-NL" sz="1400" dirty="0">
                          <a:effectLst/>
                        </a:rPr>
                        <a:t>Component (</a:t>
                      </a:r>
                      <a:r>
                        <a:rPr lang="nl-NL" sz="1400" dirty="0" err="1">
                          <a:effectLst/>
                        </a:rPr>
                        <a:t>extends</a:t>
                      </a:r>
                      <a:r>
                        <a:rPr lang="nl-NL" sz="1400" dirty="0">
                          <a:effectLst/>
                        </a:rPr>
                        <a:t> </a:t>
                      </a:r>
                      <a:r>
                        <a:rPr lang="nl-NL" sz="1400" dirty="0" err="1">
                          <a:effectLst/>
                        </a:rPr>
                        <a:t>Education</a:t>
                      </a:r>
                      <a:r>
                        <a:rPr lang="nl-NL" sz="1400" dirty="0">
                          <a:effectLst/>
                        </a:rPr>
                        <a:t>)</a:t>
                      </a:r>
                    </a:p>
                    <a:p>
                      <a:r>
                        <a:rPr lang="nl-NL" sz="1400" dirty="0" err="1">
                          <a:effectLst/>
                        </a:rPr>
                        <a:t>Organization</a:t>
                      </a:r>
                      <a:endParaRPr lang="nl-NL" sz="1400" dirty="0">
                        <a:effectLst/>
                      </a:endParaRPr>
                    </a:p>
                  </a:txBody>
                  <a:tcPr marL="68580" marR="68580" marT="0" marB="0"/>
                </a:tc>
                <a:extLst>
                  <a:ext uri="{0D108BD9-81ED-4DB2-BD59-A6C34878D82A}">
                    <a16:rowId xmlns:a16="http://schemas.microsoft.com/office/drawing/2014/main" val="56902088"/>
                  </a:ext>
                </a:extLst>
              </a:tr>
            </a:tbl>
          </a:graphicData>
        </a:graphic>
      </p:graphicFrame>
      <p:sp>
        <p:nvSpPr>
          <p:cNvPr id="8" name="Tekstvak 7">
            <a:extLst>
              <a:ext uri="{FF2B5EF4-FFF2-40B4-BE49-F238E27FC236}">
                <a16:creationId xmlns:a16="http://schemas.microsoft.com/office/drawing/2014/main" id="{D9393A83-BA6D-4663-7646-AC56E8019744}"/>
              </a:ext>
            </a:extLst>
          </p:cNvPr>
          <p:cNvSpPr txBox="1"/>
          <p:nvPr/>
        </p:nvSpPr>
        <p:spPr>
          <a:xfrm>
            <a:off x="472933" y="2688871"/>
            <a:ext cx="9123453" cy="1600438"/>
          </a:xfrm>
          <a:prstGeom prst="rect">
            <a:avLst/>
          </a:prstGeom>
          <a:noFill/>
        </p:spPr>
        <p:txBody>
          <a:bodyPr wrap="square">
            <a:spAutoFit/>
          </a:bodyPr>
          <a:lstStyle/>
          <a:p>
            <a:pPr marL="719138" indent="-668338">
              <a:buNone/>
            </a:pPr>
            <a:r>
              <a:rPr lang="nl-NL" sz="1400" u="sng" dirty="0"/>
              <a:t>Opmerkingen</a:t>
            </a:r>
          </a:p>
          <a:p>
            <a:pPr marL="285750" indent="-285750">
              <a:buFont typeface="Arial" panose="020B0604020202020204" pitchFamily="34" charset="0"/>
              <a:buChar char="•"/>
            </a:pPr>
            <a:r>
              <a:rPr lang="nl-NL" sz="1400" dirty="0"/>
              <a:t>Toets als beschrijving van het instrument van een leverancier dat wordt ingezet in de ‘course’ lijkt het best te passen op Component. </a:t>
            </a:r>
            <a:br>
              <a:rPr lang="nl-NL" sz="1400" dirty="0"/>
            </a:br>
            <a:r>
              <a:rPr lang="nl-NL" sz="1400" dirty="0" err="1"/>
              <a:t>ComponentOffering</a:t>
            </a:r>
            <a:r>
              <a:rPr lang="nl-NL" sz="1400" dirty="0"/>
              <a:t> heeft verplicht attributen startdatum en einddatum, en die komen eigenlijk pas in beeld wanneer de toets is ingepland.</a:t>
            </a:r>
          </a:p>
          <a:p>
            <a:pPr marL="285750" indent="-285750">
              <a:buFont typeface="Arial" panose="020B0604020202020204" pitchFamily="34" charset="0"/>
              <a:buChar char="•"/>
            </a:pPr>
            <a:r>
              <a:rPr lang="nl-NL" sz="1400" dirty="0"/>
              <a:t>Waarvoor de toets is bedoeld kan worden vastgelegd in attribuut </a:t>
            </a:r>
            <a:r>
              <a:rPr lang="nl-NL" sz="1400" dirty="0" err="1"/>
              <a:t>learningOutcomes</a:t>
            </a:r>
            <a:r>
              <a:rPr lang="nl-NL" sz="1400" dirty="0"/>
              <a:t>.</a:t>
            </a:r>
          </a:p>
          <a:p>
            <a:pPr marL="285750" indent="-285750">
              <a:buFont typeface="Arial" panose="020B0604020202020204" pitchFamily="34" charset="0"/>
              <a:buChar char="•"/>
            </a:pPr>
            <a:r>
              <a:rPr lang="nl-NL" sz="1400" dirty="0"/>
              <a:t>Afnameperiode verwijderd (niet nodig); Afnameduur toegevoegd (belangrijk voor planning).</a:t>
            </a:r>
          </a:p>
        </p:txBody>
      </p:sp>
      <p:pic>
        <p:nvPicPr>
          <p:cNvPr id="9" name="Afbeelding 8">
            <a:extLst>
              <a:ext uri="{FF2B5EF4-FFF2-40B4-BE49-F238E27FC236}">
                <a16:creationId xmlns:a16="http://schemas.microsoft.com/office/drawing/2014/main" id="{A1C401C4-7812-7F34-0CCB-40FA88D28F06}"/>
              </a:ext>
            </a:extLst>
          </p:cNvPr>
          <p:cNvPicPr>
            <a:picLocks noChangeAspect="1"/>
          </p:cNvPicPr>
          <p:nvPr/>
        </p:nvPicPr>
        <p:blipFill>
          <a:blip r:embed="rId2"/>
          <a:stretch>
            <a:fillRect/>
          </a:stretch>
        </p:blipFill>
        <p:spPr>
          <a:xfrm>
            <a:off x="9747579" y="2654955"/>
            <a:ext cx="1798476" cy="1077501"/>
          </a:xfrm>
          <a:prstGeom prst="rect">
            <a:avLst/>
          </a:prstGeom>
        </p:spPr>
      </p:pic>
      <p:pic>
        <p:nvPicPr>
          <p:cNvPr id="15" name="Afbeelding 14">
            <a:extLst>
              <a:ext uri="{FF2B5EF4-FFF2-40B4-BE49-F238E27FC236}">
                <a16:creationId xmlns:a16="http://schemas.microsoft.com/office/drawing/2014/main" id="{7C616857-CEE9-C864-C5B2-B738A2774B8F}"/>
              </a:ext>
            </a:extLst>
          </p:cNvPr>
          <p:cNvPicPr>
            <a:picLocks noChangeAspect="1"/>
          </p:cNvPicPr>
          <p:nvPr/>
        </p:nvPicPr>
        <p:blipFill>
          <a:blip r:embed="rId3"/>
          <a:stretch>
            <a:fillRect/>
          </a:stretch>
        </p:blipFill>
        <p:spPr>
          <a:xfrm>
            <a:off x="9747579" y="3728237"/>
            <a:ext cx="1798476" cy="3017782"/>
          </a:xfrm>
          <a:prstGeom prst="rect">
            <a:avLst/>
          </a:prstGeom>
        </p:spPr>
      </p:pic>
      <p:sp>
        <p:nvSpPr>
          <p:cNvPr id="10" name="Ster: 5 punten 9">
            <a:extLst>
              <a:ext uri="{FF2B5EF4-FFF2-40B4-BE49-F238E27FC236}">
                <a16:creationId xmlns:a16="http://schemas.microsoft.com/office/drawing/2014/main" id="{72517D6A-2933-D6E0-7184-533E27B3F724}"/>
              </a:ext>
            </a:extLst>
          </p:cNvPr>
          <p:cNvSpPr/>
          <p:nvPr/>
        </p:nvSpPr>
        <p:spPr>
          <a:xfrm>
            <a:off x="11125200" y="140004"/>
            <a:ext cx="944880" cy="975360"/>
          </a:xfrm>
          <a:prstGeom prst="star5">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
        <p:nvSpPr>
          <p:cNvPr id="11" name="Tekstvak 10">
            <a:extLst>
              <a:ext uri="{FF2B5EF4-FFF2-40B4-BE49-F238E27FC236}">
                <a16:creationId xmlns:a16="http://schemas.microsoft.com/office/drawing/2014/main" id="{6CCBAEB4-377E-A663-729C-A3D2EFD05265}"/>
              </a:ext>
            </a:extLst>
          </p:cNvPr>
          <p:cNvSpPr txBox="1"/>
          <p:nvPr/>
        </p:nvSpPr>
        <p:spPr>
          <a:xfrm>
            <a:off x="472479" y="4360695"/>
            <a:ext cx="8883278" cy="2462213"/>
          </a:xfrm>
          <a:prstGeom prst="rect">
            <a:avLst/>
          </a:prstGeom>
          <a:noFill/>
        </p:spPr>
        <p:txBody>
          <a:bodyPr wrap="square">
            <a:spAutoFit/>
          </a:bodyPr>
          <a:lstStyle/>
          <a:p>
            <a:pPr marL="719138" indent="-668338">
              <a:buNone/>
            </a:pPr>
            <a:r>
              <a:rPr lang="nl-NL" sz="1400" u="sng" dirty="0">
                <a:solidFill>
                  <a:srgbClr val="00B0F0"/>
                </a:solidFill>
              </a:rPr>
              <a:t>Vragen</a:t>
            </a:r>
          </a:p>
          <a:p>
            <a:pPr marL="285750" indent="-285750">
              <a:buFont typeface="Arial" panose="020B0604020202020204" pitchFamily="34" charset="0"/>
              <a:buChar char="•"/>
            </a:pPr>
            <a:r>
              <a:rPr lang="nl-NL" sz="1400" b="1" dirty="0">
                <a:solidFill>
                  <a:srgbClr val="00B0F0"/>
                </a:solidFill>
              </a:rPr>
              <a:t>Welke informatie ontbreekt nog om in </a:t>
            </a:r>
            <a:r>
              <a:rPr lang="nl-NL" sz="1400" b="1" dirty="0" err="1">
                <a:solidFill>
                  <a:srgbClr val="00B0F0"/>
                </a:solidFill>
              </a:rPr>
              <a:t>Deelnemerregistratie</a:t>
            </a:r>
            <a:r>
              <a:rPr lang="nl-NL" sz="1400" b="1" dirty="0">
                <a:solidFill>
                  <a:srgbClr val="00B0F0"/>
                </a:solidFill>
              </a:rPr>
              <a:t> te beslissen of de toets kan worden gevonden en gebruikt in de opleiding?</a:t>
            </a:r>
          </a:p>
          <a:p>
            <a:pPr marL="285750" indent="-285750">
              <a:buFont typeface="Arial" panose="020B0604020202020204" pitchFamily="34" charset="0"/>
              <a:buChar char="•"/>
            </a:pPr>
            <a:r>
              <a:rPr lang="nl-NL" sz="1400" b="1" dirty="0">
                <a:solidFill>
                  <a:srgbClr val="00B0F0"/>
                </a:solidFill>
              </a:rPr>
              <a:t>Welke informatie ontbreekt nog om in </a:t>
            </a:r>
            <a:r>
              <a:rPr lang="nl-NL" sz="1400" b="1" dirty="0" err="1">
                <a:solidFill>
                  <a:srgbClr val="00B0F0"/>
                </a:solidFill>
              </a:rPr>
              <a:t>Toetsplanning</a:t>
            </a:r>
            <a:r>
              <a:rPr lang="nl-NL" sz="1400" b="1" dirty="0">
                <a:solidFill>
                  <a:srgbClr val="00B0F0"/>
                </a:solidFill>
              </a:rPr>
              <a:t> de toets in te kunnen plannen?</a:t>
            </a:r>
          </a:p>
          <a:p>
            <a:pPr marL="285750" indent="-285750">
              <a:buFont typeface="Arial" panose="020B0604020202020204" pitchFamily="34" charset="0"/>
              <a:buChar char="•"/>
            </a:pPr>
            <a:r>
              <a:rPr lang="nl-NL" sz="1400" dirty="0">
                <a:solidFill>
                  <a:srgbClr val="00B0F0"/>
                </a:solidFill>
              </a:rPr>
              <a:t>Is de inhoud van een </a:t>
            </a:r>
            <a:r>
              <a:rPr lang="nl-NL" sz="1400" dirty="0" err="1">
                <a:solidFill>
                  <a:srgbClr val="00B0F0"/>
                </a:solidFill>
              </a:rPr>
              <a:t>toetscatalogus</a:t>
            </a:r>
            <a:r>
              <a:rPr lang="nl-NL" sz="1400" dirty="0">
                <a:solidFill>
                  <a:srgbClr val="00B0F0"/>
                </a:solidFill>
              </a:rPr>
              <a:t> verschillend per onderwijsorganisatie?</a:t>
            </a:r>
            <a:br>
              <a:rPr lang="nl-NL" sz="1400" dirty="0">
                <a:solidFill>
                  <a:srgbClr val="00B0F0"/>
                </a:solidFill>
              </a:rPr>
            </a:br>
            <a:r>
              <a:rPr lang="nl-NL" sz="1400" dirty="0">
                <a:solidFill>
                  <a:srgbClr val="00B0F0"/>
                </a:solidFill>
              </a:rPr>
              <a:t>Is de </a:t>
            </a:r>
            <a:r>
              <a:rPr lang="nl-NL" sz="1400" dirty="0" err="1">
                <a:solidFill>
                  <a:srgbClr val="00B0F0"/>
                </a:solidFill>
              </a:rPr>
              <a:t>toetscatalogus</a:t>
            </a:r>
            <a:r>
              <a:rPr lang="nl-NL" sz="1400" dirty="0">
                <a:solidFill>
                  <a:srgbClr val="00B0F0"/>
                </a:solidFill>
              </a:rPr>
              <a:t> wat de toetsleverancier te bieden heeft of waar de onderwijsorganisatie recht op heeft?</a:t>
            </a:r>
          </a:p>
          <a:p>
            <a:pPr marL="285750" indent="-285750">
              <a:buFont typeface="Arial" panose="020B0604020202020204" pitchFamily="34" charset="0"/>
              <a:buChar char="•"/>
            </a:pPr>
            <a:r>
              <a:rPr lang="nl-NL" sz="1400" dirty="0">
                <a:solidFill>
                  <a:srgbClr val="00B0F0"/>
                </a:solidFill>
              </a:rPr>
              <a:t>Kan een </a:t>
            </a:r>
            <a:r>
              <a:rPr lang="nl-NL" sz="1400" dirty="0" err="1">
                <a:solidFill>
                  <a:srgbClr val="00B0F0"/>
                </a:solidFill>
              </a:rPr>
              <a:t>toetscatalogus</a:t>
            </a:r>
            <a:r>
              <a:rPr lang="nl-NL" sz="1400" dirty="0">
                <a:solidFill>
                  <a:srgbClr val="00B0F0"/>
                </a:solidFill>
              </a:rPr>
              <a:t> ook toetsen van verschillende leveranciers bevatten (verzamelde toetsen)?</a:t>
            </a:r>
          </a:p>
          <a:p>
            <a:pPr marL="285750" indent="-285750">
              <a:buFont typeface="Arial" panose="020B0604020202020204" pitchFamily="34" charset="0"/>
              <a:buChar char="•"/>
            </a:pPr>
            <a:r>
              <a:rPr lang="nl-NL" sz="1400" dirty="0">
                <a:solidFill>
                  <a:srgbClr val="00B0F0"/>
                </a:solidFill>
              </a:rPr>
              <a:t>Met de huidige attributen is het lastig een toets voor een specifieke situatie te vinden (in </a:t>
            </a:r>
            <a:r>
              <a:rPr lang="nl-NL" sz="1400" dirty="0" err="1">
                <a:solidFill>
                  <a:srgbClr val="00B0F0"/>
                </a:solidFill>
              </a:rPr>
              <a:t>Deelnemerregistratie</a:t>
            </a:r>
            <a:r>
              <a:rPr lang="nl-NL" sz="1400" dirty="0">
                <a:solidFill>
                  <a:srgbClr val="00B0F0"/>
                </a:solidFill>
              </a:rPr>
              <a:t>). Moet de onderwijsorganisatie zelf weten waar de toets voor is bedoeld (</a:t>
            </a:r>
            <a:r>
              <a:rPr lang="nl-NL" sz="1400" dirty="0" err="1">
                <a:solidFill>
                  <a:srgbClr val="00B0F0"/>
                </a:solidFill>
              </a:rPr>
              <a:t>crebo</a:t>
            </a:r>
            <a:r>
              <a:rPr lang="nl-NL" sz="1400" dirty="0">
                <a:solidFill>
                  <a:srgbClr val="00B0F0"/>
                </a:solidFill>
              </a:rPr>
              <a:t> van opleiding, generiek onderdeel, KKK, …)?</a:t>
            </a:r>
          </a:p>
        </p:txBody>
      </p:sp>
    </p:spTree>
    <p:extLst>
      <p:ext uri="{BB962C8B-B14F-4D97-AF65-F5344CB8AC3E}">
        <p14:creationId xmlns:p14="http://schemas.microsoft.com/office/powerpoint/2010/main" val="1886323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5C1DDE-A6C8-01BE-B223-34C9323277C5}"/>
              </a:ext>
            </a:extLst>
          </p:cNvPr>
          <p:cNvSpPr>
            <a:spLocks noGrp="1"/>
          </p:cNvSpPr>
          <p:nvPr>
            <p:ph type="title"/>
          </p:nvPr>
        </p:nvSpPr>
        <p:spPr/>
        <p:txBody>
          <a:bodyPr/>
          <a:lstStyle/>
          <a:p>
            <a:r>
              <a:rPr lang="nl-NL" dirty="0"/>
              <a:t>0. </a:t>
            </a:r>
            <a:r>
              <a:rPr lang="nl-NL" dirty="0" err="1"/>
              <a:t>Toetscatalogus</a:t>
            </a:r>
            <a:r>
              <a:rPr lang="nl-NL" dirty="0"/>
              <a:t> gegevens: Toets</a:t>
            </a:r>
          </a:p>
        </p:txBody>
      </p:sp>
      <p:graphicFrame>
        <p:nvGraphicFramePr>
          <p:cNvPr id="5" name="Tabel 4">
            <a:extLst>
              <a:ext uri="{FF2B5EF4-FFF2-40B4-BE49-F238E27FC236}">
                <a16:creationId xmlns:a16="http://schemas.microsoft.com/office/drawing/2014/main" id="{9D29BEEC-873D-9F54-4FDE-32E855A6A4CF}"/>
              </a:ext>
            </a:extLst>
          </p:cNvPr>
          <p:cNvGraphicFramePr>
            <a:graphicFrameLocks noGrp="1"/>
          </p:cNvGraphicFramePr>
          <p:nvPr>
            <p:extLst>
              <p:ext uri="{D42A27DB-BD31-4B8C-83A1-F6EECF244321}">
                <p14:modId xmlns:p14="http://schemas.microsoft.com/office/powerpoint/2010/main" val="2067870129"/>
              </p:ext>
            </p:extLst>
          </p:nvPr>
        </p:nvGraphicFramePr>
        <p:xfrm>
          <a:off x="578812" y="1209405"/>
          <a:ext cx="7162800" cy="1706880"/>
        </p:xfrm>
        <a:graphic>
          <a:graphicData uri="http://schemas.openxmlformats.org/drawingml/2006/table">
            <a:tbl>
              <a:tblPr firstRow="1" firstCol="1" bandRow="1">
                <a:tableStyleId>{5C22544A-7EE6-4342-B048-85BDC9FD1C3A}</a:tableStyleId>
              </a:tblPr>
              <a:tblGrid>
                <a:gridCol w="3762375">
                  <a:extLst>
                    <a:ext uri="{9D8B030D-6E8A-4147-A177-3AD203B41FA5}">
                      <a16:colId xmlns:a16="http://schemas.microsoft.com/office/drawing/2014/main" val="2909137817"/>
                    </a:ext>
                  </a:extLst>
                </a:gridCol>
                <a:gridCol w="3400425">
                  <a:extLst>
                    <a:ext uri="{9D8B030D-6E8A-4147-A177-3AD203B41FA5}">
                      <a16:colId xmlns:a16="http://schemas.microsoft.com/office/drawing/2014/main" val="2036362100"/>
                    </a:ext>
                  </a:extLst>
                </a:gridCol>
              </a:tblGrid>
              <a:tr h="0">
                <a:tc>
                  <a:txBody>
                    <a:bodyPr/>
                    <a:lstStyle/>
                    <a:p>
                      <a:r>
                        <a:rPr lang="nl-NL" sz="1400" dirty="0">
                          <a:effectLst/>
                        </a:rPr>
                        <a:t>Gegevens: Catalogus</a:t>
                      </a:r>
                      <a:endParaRPr lang="nl-N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nl-NL" sz="1400" dirty="0">
                          <a:effectLst/>
                        </a:rPr>
                        <a:t>OOAPI-entiteiten (en attributen)</a:t>
                      </a:r>
                      <a:endParaRPr lang="nl-N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30764192"/>
                  </a:ext>
                </a:extLst>
              </a:tr>
              <a:tr h="0">
                <a:tc>
                  <a:txBody>
                    <a:bodyPr/>
                    <a:lstStyle/>
                    <a:p>
                      <a:pPr marL="342900" lvl="0" indent="-249238">
                        <a:buFont typeface="Wingdings" panose="05000000000000000000" pitchFamily="2" charset="2"/>
                        <a:buChar char=""/>
                      </a:pPr>
                      <a:r>
                        <a:rPr lang="nl-NL" sz="1400" b="0" dirty="0">
                          <a:effectLst/>
                        </a:rPr>
                        <a:t>Toetscode van leverancier (uit catalogus)</a:t>
                      </a:r>
                    </a:p>
                    <a:p>
                      <a:pPr marL="342900" lvl="0" indent="-249238">
                        <a:buFont typeface="Wingdings" panose="05000000000000000000" pitchFamily="2" charset="2"/>
                        <a:buChar char=""/>
                      </a:pPr>
                      <a:r>
                        <a:rPr lang="nl-NL" sz="1400" b="0" dirty="0">
                          <a:effectLst/>
                        </a:rPr>
                        <a:t>Omschrijving toets</a:t>
                      </a:r>
                    </a:p>
                    <a:p>
                      <a:pPr marL="342900" lvl="0" indent="-249238">
                        <a:buFont typeface="Wingdings" panose="05000000000000000000" pitchFamily="2" charset="2"/>
                        <a:buChar char=""/>
                      </a:pPr>
                      <a:r>
                        <a:rPr lang="nl-NL" sz="1400" b="0" dirty="0">
                          <a:effectLst/>
                        </a:rPr>
                        <a:t>Afnameconditie [0..*]</a:t>
                      </a:r>
                    </a:p>
                    <a:p>
                      <a:pPr marL="719138" lvl="1" indent="-271463">
                        <a:buFont typeface="Wingdings" panose="05000000000000000000" pitchFamily="2" charset="2"/>
                        <a:buChar char=""/>
                      </a:pPr>
                      <a:r>
                        <a:rPr lang="nl-NL" sz="1400" b="0" dirty="0">
                          <a:effectLst/>
                        </a:rPr>
                        <a:t>Toegestaan hulpmiddel (lijst)</a:t>
                      </a:r>
                    </a:p>
                    <a:p>
                      <a:pPr marL="719138" marR="0" lvl="0" indent="-27146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nl-NL" sz="1400" b="0" i="0" u="none" strike="noStrike" kern="1200" cap="none" spc="0" normalizeH="0" baseline="0" noProof="0" dirty="0">
                          <a:ln>
                            <a:noFill/>
                          </a:ln>
                          <a:solidFill>
                            <a:prstClr val="white"/>
                          </a:solidFill>
                          <a:effectLst/>
                          <a:uLnTx/>
                          <a:uFillTx/>
                          <a:latin typeface="+mn-lt"/>
                        </a:rPr>
                        <a:t>Afnameduur</a:t>
                      </a:r>
                    </a:p>
                  </a:txBody>
                  <a:tcPr marL="68580" marR="68580" marT="0" marB="0"/>
                </a:tc>
                <a:tc>
                  <a:txBody>
                    <a:bodyPr/>
                    <a:lstStyle/>
                    <a:p>
                      <a:r>
                        <a:rPr lang="nl-NL" sz="1400" dirty="0" err="1">
                          <a:effectLst/>
                        </a:rPr>
                        <a:t>Component.componentId</a:t>
                      </a:r>
                      <a:endParaRPr lang="nl-NL" sz="1400" dirty="0">
                        <a:effectLst/>
                      </a:endParaRPr>
                    </a:p>
                    <a:p>
                      <a:r>
                        <a:rPr lang="nl-NL" sz="1400" dirty="0" err="1">
                          <a:effectLst/>
                        </a:rPr>
                        <a:t>Component.description</a:t>
                      </a:r>
                      <a:endParaRPr lang="nl-NL" sz="1400" dirty="0">
                        <a:effectLst/>
                      </a:endParaRPr>
                    </a:p>
                    <a:p>
                      <a:endParaRPr lang="nl-NL" sz="1400" dirty="0">
                        <a:effectLst/>
                      </a:endParaRPr>
                    </a:p>
                    <a:p>
                      <a:r>
                        <a:rPr lang="nl-NL" sz="1400" dirty="0" err="1">
                          <a:effectLst/>
                        </a:rPr>
                        <a:t>Component.ext.</a:t>
                      </a:r>
                      <a:r>
                        <a:rPr lang="nl-NL" sz="1400" dirty="0" err="1">
                          <a:solidFill>
                            <a:srgbClr val="0070C0"/>
                          </a:solidFill>
                          <a:effectLst/>
                        </a:rPr>
                        <a:t>condition</a:t>
                      </a:r>
                      <a:r>
                        <a:rPr lang="nl-NL" sz="1400" dirty="0">
                          <a:solidFill>
                            <a:srgbClr val="0070C0"/>
                          </a:solidFill>
                          <a:effectLst/>
                        </a:rPr>
                        <a:t>(</a:t>
                      </a:r>
                      <a:r>
                        <a:rPr lang="nl-NL" sz="1400" dirty="0" err="1">
                          <a:solidFill>
                            <a:srgbClr val="0070C0"/>
                          </a:solidFill>
                          <a:effectLst/>
                        </a:rPr>
                        <a:t>enum</a:t>
                      </a:r>
                      <a:r>
                        <a:rPr lang="nl-NL" sz="1400" dirty="0">
                          <a:solidFill>
                            <a:srgbClr val="0070C0"/>
                          </a:solidFill>
                          <a:effectLst/>
                        </a:rPr>
                        <a:t>?)</a:t>
                      </a:r>
                    </a:p>
                    <a:p>
                      <a:r>
                        <a:rPr lang="nl-NL" sz="1400" dirty="0" err="1">
                          <a:effectLst/>
                        </a:rPr>
                        <a:t>Component.duration</a:t>
                      </a:r>
                      <a:endParaRPr lang="nl-NL" sz="14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err="1">
                          <a:solidFill>
                            <a:schemeClr val="bg1">
                              <a:lumMod val="50000"/>
                            </a:schemeClr>
                          </a:solidFill>
                          <a:effectLst/>
                        </a:rPr>
                        <a:t>Component.componentType</a:t>
                      </a:r>
                      <a:r>
                        <a:rPr lang="it-IT" sz="1400" dirty="0">
                          <a:solidFill>
                            <a:schemeClr val="bg1">
                              <a:lumMod val="50000"/>
                            </a:schemeClr>
                          </a:solidFill>
                          <a:effectLst/>
                        </a:rPr>
                        <a:t>=‘test’</a:t>
                      </a:r>
                    </a:p>
                    <a:p>
                      <a:r>
                        <a:rPr lang="nl-NL" sz="1400" dirty="0">
                          <a:solidFill>
                            <a:schemeClr val="bg1">
                              <a:lumMod val="50000"/>
                            </a:schemeClr>
                          </a:solidFill>
                          <a:effectLst/>
                        </a:rPr>
                        <a:t>Component.</a:t>
                      </a:r>
                      <a:r>
                        <a:rPr lang="it-IT" sz="1400" dirty="0" err="1">
                          <a:solidFill>
                            <a:schemeClr val="bg1">
                              <a:lumMod val="50000"/>
                            </a:schemeClr>
                          </a:solidFill>
                          <a:effectLst/>
                        </a:rPr>
                        <a:t>modeOfDelivery</a:t>
                      </a:r>
                      <a:endParaRPr lang="it-IT" sz="1400" dirty="0">
                        <a:solidFill>
                          <a:schemeClr val="bg1">
                            <a:lumMod val="50000"/>
                          </a:schemeClr>
                        </a:solidFill>
                        <a:effectLst/>
                      </a:endParaRPr>
                    </a:p>
                  </a:txBody>
                  <a:tcPr marL="68580" marR="68580" marT="0" marB="0"/>
                </a:tc>
                <a:extLst>
                  <a:ext uri="{0D108BD9-81ED-4DB2-BD59-A6C34878D82A}">
                    <a16:rowId xmlns:a16="http://schemas.microsoft.com/office/drawing/2014/main" val="56902088"/>
                  </a:ext>
                </a:extLst>
              </a:tr>
            </a:tbl>
          </a:graphicData>
        </a:graphic>
      </p:graphicFrame>
      <p:pic>
        <p:nvPicPr>
          <p:cNvPr id="4" name="Afbeelding 3">
            <a:extLst>
              <a:ext uri="{FF2B5EF4-FFF2-40B4-BE49-F238E27FC236}">
                <a16:creationId xmlns:a16="http://schemas.microsoft.com/office/drawing/2014/main" id="{3FF5514A-ADD5-FD94-B1DE-25E3129941B1}"/>
              </a:ext>
            </a:extLst>
          </p:cNvPr>
          <p:cNvPicPr>
            <a:picLocks noChangeAspect="1"/>
          </p:cNvPicPr>
          <p:nvPr/>
        </p:nvPicPr>
        <p:blipFill rotWithShape="1">
          <a:blip r:embed="rId2"/>
          <a:srcRect b="7039"/>
          <a:stretch/>
        </p:blipFill>
        <p:spPr>
          <a:xfrm>
            <a:off x="10090370" y="3286592"/>
            <a:ext cx="1766270" cy="3296770"/>
          </a:xfrm>
          <a:prstGeom prst="rect">
            <a:avLst/>
          </a:prstGeom>
        </p:spPr>
      </p:pic>
      <p:pic>
        <p:nvPicPr>
          <p:cNvPr id="9" name="Afbeelding 8">
            <a:extLst>
              <a:ext uri="{FF2B5EF4-FFF2-40B4-BE49-F238E27FC236}">
                <a16:creationId xmlns:a16="http://schemas.microsoft.com/office/drawing/2014/main" id="{A1C401C4-7812-7F34-0CCB-40FA88D28F06}"/>
              </a:ext>
            </a:extLst>
          </p:cNvPr>
          <p:cNvPicPr>
            <a:picLocks noChangeAspect="1"/>
          </p:cNvPicPr>
          <p:nvPr/>
        </p:nvPicPr>
        <p:blipFill>
          <a:blip r:embed="rId3"/>
          <a:stretch>
            <a:fillRect/>
          </a:stretch>
        </p:blipFill>
        <p:spPr>
          <a:xfrm>
            <a:off x="10108560" y="2206186"/>
            <a:ext cx="1729890" cy="1036410"/>
          </a:xfrm>
          <a:prstGeom prst="rect">
            <a:avLst/>
          </a:prstGeom>
        </p:spPr>
      </p:pic>
      <p:pic>
        <p:nvPicPr>
          <p:cNvPr id="11" name="Afbeelding 10">
            <a:extLst>
              <a:ext uri="{FF2B5EF4-FFF2-40B4-BE49-F238E27FC236}">
                <a16:creationId xmlns:a16="http://schemas.microsoft.com/office/drawing/2014/main" id="{59C0B75D-2153-5FB8-2E36-EE218597F624}"/>
              </a:ext>
            </a:extLst>
          </p:cNvPr>
          <p:cNvPicPr>
            <a:picLocks noChangeAspect="1"/>
          </p:cNvPicPr>
          <p:nvPr/>
        </p:nvPicPr>
        <p:blipFill>
          <a:blip r:embed="rId4"/>
          <a:stretch>
            <a:fillRect/>
          </a:stretch>
        </p:blipFill>
        <p:spPr>
          <a:xfrm>
            <a:off x="8487853" y="4327566"/>
            <a:ext cx="1547094" cy="2288853"/>
          </a:xfrm>
          <a:prstGeom prst="rect">
            <a:avLst/>
          </a:prstGeom>
        </p:spPr>
      </p:pic>
      <p:pic>
        <p:nvPicPr>
          <p:cNvPr id="13" name="Afbeelding 12">
            <a:extLst>
              <a:ext uri="{FF2B5EF4-FFF2-40B4-BE49-F238E27FC236}">
                <a16:creationId xmlns:a16="http://schemas.microsoft.com/office/drawing/2014/main" id="{E4894A04-EE63-1247-74E8-1A07F05C66AB}"/>
              </a:ext>
            </a:extLst>
          </p:cNvPr>
          <p:cNvPicPr>
            <a:picLocks noChangeAspect="1"/>
          </p:cNvPicPr>
          <p:nvPr/>
        </p:nvPicPr>
        <p:blipFill>
          <a:blip r:embed="rId5"/>
          <a:stretch>
            <a:fillRect/>
          </a:stretch>
        </p:blipFill>
        <p:spPr>
          <a:xfrm>
            <a:off x="6793988" y="5648595"/>
            <a:ext cx="1638442" cy="967824"/>
          </a:xfrm>
          <a:prstGeom prst="rect">
            <a:avLst/>
          </a:prstGeom>
        </p:spPr>
      </p:pic>
      <p:sp>
        <p:nvSpPr>
          <p:cNvPr id="10" name="Tekstvak 9">
            <a:extLst>
              <a:ext uri="{FF2B5EF4-FFF2-40B4-BE49-F238E27FC236}">
                <a16:creationId xmlns:a16="http://schemas.microsoft.com/office/drawing/2014/main" id="{491C275E-2140-15BA-69DB-BCB8662A9B1A}"/>
              </a:ext>
            </a:extLst>
          </p:cNvPr>
          <p:cNvSpPr txBox="1"/>
          <p:nvPr/>
        </p:nvSpPr>
        <p:spPr>
          <a:xfrm>
            <a:off x="502612" y="4310640"/>
            <a:ext cx="4423932" cy="1815882"/>
          </a:xfrm>
          <a:prstGeom prst="rect">
            <a:avLst/>
          </a:prstGeom>
          <a:noFill/>
        </p:spPr>
        <p:txBody>
          <a:bodyPr wrap="square">
            <a:spAutoFit/>
          </a:bodyPr>
          <a:lstStyle/>
          <a:p>
            <a:pPr marL="719138" indent="-668338">
              <a:buNone/>
            </a:pPr>
            <a:r>
              <a:rPr lang="nl-NL" sz="1600" u="sng" dirty="0"/>
              <a:t>Verplichte attributen in Component</a:t>
            </a:r>
          </a:p>
          <a:p>
            <a:pPr marL="180975" indent="-180975">
              <a:buFont typeface="Wingdings" panose="05000000000000000000" pitchFamily="2" charset="2"/>
              <a:buChar char="ü"/>
            </a:pPr>
            <a:r>
              <a:rPr lang="nl-NL" sz="1600" dirty="0" err="1"/>
              <a:t>componentId</a:t>
            </a:r>
            <a:endParaRPr lang="nl-NL" sz="1600" dirty="0"/>
          </a:p>
          <a:p>
            <a:pPr marL="180975" indent="-180975">
              <a:buFont typeface="Wingdings" panose="05000000000000000000" pitchFamily="2" charset="2"/>
              <a:buChar char="ü"/>
            </a:pPr>
            <a:r>
              <a:rPr lang="nl-NL" sz="1600" dirty="0" err="1"/>
              <a:t>componentType</a:t>
            </a:r>
            <a:endParaRPr lang="nl-NL" sz="1600" dirty="0"/>
          </a:p>
          <a:p>
            <a:pPr marL="180975" indent="-180975">
              <a:buFont typeface="Arial" panose="020B0604020202020204" pitchFamily="34" charset="0"/>
              <a:buChar char="•"/>
            </a:pPr>
            <a:r>
              <a:rPr lang="nl-NL" sz="1600" dirty="0" err="1"/>
              <a:t>primaryCode</a:t>
            </a:r>
            <a:endParaRPr lang="nl-NL" sz="1600" dirty="0"/>
          </a:p>
          <a:p>
            <a:pPr marL="180975" indent="-180975">
              <a:buFont typeface="Arial" panose="020B0604020202020204" pitchFamily="34" charset="0"/>
              <a:buChar char="•"/>
            </a:pPr>
            <a:r>
              <a:rPr lang="nl-NL" sz="1600" dirty="0"/>
              <a:t>name</a:t>
            </a:r>
          </a:p>
          <a:p>
            <a:pPr marL="180975" indent="-180975">
              <a:buFont typeface="Arial" panose="020B0604020202020204" pitchFamily="34" charset="0"/>
              <a:buChar char="•"/>
            </a:pPr>
            <a:r>
              <a:rPr lang="nl-NL" sz="1600" dirty="0" err="1"/>
              <a:t>abbreviation</a:t>
            </a:r>
            <a:endParaRPr lang="nl-NL" sz="1600" dirty="0"/>
          </a:p>
          <a:p>
            <a:pPr marL="180975" indent="-180975">
              <a:buFont typeface="Arial" panose="020B0604020202020204" pitchFamily="34" charset="0"/>
              <a:buChar char="•"/>
            </a:pPr>
            <a:r>
              <a:rPr lang="nl-NL" sz="1600" dirty="0" err="1"/>
              <a:t>teachingLanguage</a:t>
            </a:r>
            <a:endParaRPr lang="nl-NL" sz="1600" dirty="0"/>
          </a:p>
        </p:txBody>
      </p:sp>
      <p:sp>
        <p:nvSpPr>
          <p:cNvPr id="12" name="Ster: 5 punten 11">
            <a:extLst>
              <a:ext uri="{FF2B5EF4-FFF2-40B4-BE49-F238E27FC236}">
                <a16:creationId xmlns:a16="http://schemas.microsoft.com/office/drawing/2014/main" id="{06C132E4-DD28-BB28-83B8-78FC90681FF8}"/>
              </a:ext>
            </a:extLst>
          </p:cNvPr>
          <p:cNvSpPr/>
          <p:nvPr/>
        </p:nvSpPr>
        <p:spPr>
          <a:xfrm>
            <a:off x="11125200" y="140004"/>
            <a:ext cx="944880" cy="975360"/>
          </a:xfrm>
          <a:prstGeom prst="star5">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582527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5C1DDE-A6C8-01BE-B223-34C9323277C5}"/>
              </a:ext>
            </a:extLst>
          </p:cNvPr>
          <p:cNvSpPr>
            <a:spLocks noGrp="1"/>
          </p:cNvSpPr>
          <p:nvPr>
            <p:ph type="title"/>
          </p:nvPr>
        </p:nvSpPr>
        <p:spPr/>
        <p:txBody>
          <a:bodyPr/>
          <a:lstStyle/>
          <a:p>
            <a:r>
              <a:rPr lang="nl-NL" dirty="0"/>
              <a:t>0. </a:t>
            </a:r>
            <a:r>
              <a:rPr lang="nl-NL" dirty="0" err="1"/>
              <a:t>Toetscatalogus</a:t>
            </a:r>
            <a:r>
              <a:rPr lang="nl-NL" dirty="0"/>
              <a:t> gegevens: Leverancier</a:t>
            </a:r>
          </a:p>
        </p:txBody>
      </p:sp>
      <p:graphicFrame>
        <p:nvGraphicFramePr>
          <p:cNvPr id="5" name="Tabel 4">
            <a:extLst>
              <a:ext uri="{FF2B5EF4-FFF2-40B4-BE49-F238E27FC236}">
                <a16:creationId xmlns:a16="http://schemas.microsoft.com/office/drawing/2014/main" id="{9D29BEEC-873D-9F54-4FDE-32E855A6A4CF}"/>
              </a:ext>
            </a:extLst>
          </p:cNvPr>
          <p:cNvGraphicFramePr>
            <a:graphicFrameLocks noGrp="1"/>
          </p:cNvGraphicFramePr>
          <p:nvPr>
            <p:extLst>
              <p:ext uri="{D42A27DB-BD31-4B8C-83A1-F6EECF244321}">
                <p14:modId xmlns:p14="http://schemas.microsoft.com/office/powerpoint/2010/main" val="2570475081"/>
              </p:ext>
            </p:extLst>
          </p:nvPr>
        </p:nvGraphicFramePr>
        <p:xfrm>
          <a:off x="609600" y="1589891"/>
          <a:ext cx="7162800" cy="1280160"/>
        </p:xfrm>
        <a:graphic>
          <a:graphicData uri="http://schemas.openxmlformats.org/drawingml/2006/table">
            <a:tbl>
              <a:tblPr firstRow="1" firstCol="1" bandRow="1">
                <a:tableStyleId>{5C22544A-7EE6-4342-B048-85BDC9FD1C3A}</a:tableStyleId>
              </a:tblPr>
              <a:tblGrid>
                <a:gridCol w="3762375">
                  <a:extLst>
                    <a:ext uri="{9D8B030D-6E8A-4147-A177-3AD203B41FA5}">
                      <a16:colId xmlns:a16="http://schemas.microsoft.com/office/drawing/2014/main" val="2909137817"/>
                    </a:ext>
                  </a:extLst>
                </a:gridCol>
                <a:gridCol w="3400425">
                  <a:extLst>
                    <a:ext uri="{9D8B030D-6E8A-4147-A177-3AD203B41FA5}">
                      <a16:colId xmlns:a16="http://schemas.microsoft.com/office/drawing/2014/main" val="2036362100"/>
                    </a:ext>
                  </a:extLst>
                </a:gridCol>
              </a:tblGrid>
              <a:tr h="0">
                <a:tc>
                  <a:txBody>
                    <a:bodyPr/>
                    <a:lstStyle/>
                    <a:p>
                      <a:r>
                        <a:rPr lang="nl-NL" sz="1400" dirty="0">
                          <a:effectLst/>
                        </a:rPr>
                        <a:t>Gegevens: Catalogus</a:t>
                      </a:r>
                      <a:endParaRPr lang="nl-N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nl-NL" sz="1400" dirty="0">
                          <a:effectLst/>
                        </a:rPr>
                        <a:t>OOAPI-entiteiten (en attributen)</a:t>
                      </a:r>
                      <a:endParaRPr lang="nl-N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30764192"/>
                  </a:ext>
                </a:extLst>
              </a:tr>
              <a:tr h="0">
                <a:tc>
                  <a:txBody>
                    <a:bodyPr/>
                    <a:lstStyle/>
                    <a:p>
                      <a:pPr marL="342900" lvl="0" indent="-249238">
                        <a:buFont typeface="Wingdings" panose="05000000000000000000" pitchFamily="2" charset="2"/>
                        <a:buChar char=""/>
                      </a:pPr>
                      <a:endParaRPr lang="nl-NL" sz="1400" dirty="0">
                        <a:effectLst/>
                      </a:endParaRPr>
                    </a:p>
                    <a:p>
                      <a:pPr marL="342900" lvl="0" indent="-249238">
                        <a:buFont typeface="Wingdings" panose="05000000000000000000" pitchFamily="2" charset="2"/>
                        <a:buChar char=""/>
                      </a:pPr>
                      <a:r>
                        <a:rPr lang="nl-NL" sz="1400" b="0" dirty="0">
                          <a:effectLst/>
                        </a:rPr>
                        <a:t>Naam toetsleverancier</a:t>
                      </a:r>
                    </a:p>
                    <a:p>
                      <a:pPr marL="342900" lvl="0" indent="-249238">
                        <a:buFont typeface="Wingdings" panose="05000000000000000000" pitchFamily="2" charset="2"/>
                        <a:buChar char=""/>
                      </a:pPr>
                      <a:r>
                        <a:rPr lang="nl-NL" sz="1400" b="0" dirty="0">
                          <a:effectLst/>
                        </a:rPr>
                        <a:t>Omschrijving toetsleverancier</a:t>
                      </a:r>
                    </a:p>
                    <a:p>
                      <a:pPr marL="342900" lvl="0" indent="-249238">
                        <a:buFont typeface="Wingdings" panose="05000000000000000000" pitchFamily="2" charset="2"/>
                        <a:buChar char=""/>
                      </a:pPr>
                      <a:r>
                        <a:rPr lang="nl-NL" sz="1400" b="0" dirty="0">
                          <a:effectLst/>
                        </a:rPr>
                        <a:t>Adres?</a:t>
                      </a:r>
                    </a:p>
                    <a:p>
                      <a:pPr marL="342900" lvl="0" indent="-249238">
                        <a:buFont typeface="Wingdings" panose="05000000000000000000" pitchFamily="2" charset="2"/>
                        <a:buChar char=""/>
                      </a:pPr>
                      <a:r>
                        <a:rPr lang="nl-NL" sz="1400" b="0" dirty="0">
                          <a:effectLst/>
                        </a:rPr>
                        <a:t>Contactpersoon?</a:t>
                      </a:r>
                    </a:p>
                  </a:txBody>
                  <a:tcPr marL="68580" marR="68580" marT="0" marB="0"/>
                </a:tc>
                <a:tc>
                  <a:txBody>
                    <a:bodyPr/>
                    <a:lstStyle/>
                    <a:p>
                      <a:r>
                        <a:rPr lang="nl-NL" sz="1400" dirty="0" err="1">
                          <a:effectLst/>
                        </a:rPr>
                        <a:t>Organization.organizationId</a:t>
                      </a:r>
                      <a:endParaRPr lang="nl-NL" sz="1400" dirty="0">
                        <a:effectLst/>
                      </a:endParaRPr>
                    </a:p>
                    <a:p>
                      <a:r>
                        <a:rPr lang="nl-NL" sz="1400" dirty="0">
                          <a:effectLst/>
                        </a:rPr>
                        <a:t>Organization.name</a:t>
                      </a:r>
                    </a:p>
                    <a:p>
                      <a:r>
                        <a:rPr lang="nl-NL" sz="1400" dirty="0" err="1">
                          <a:effectLst/>
                        </a:rPr>
                        <a:t>Organization.description</a:t>
                      </a:r>
                      <a:endParaRPr lang="nl-NL" sz="1400" dirty="0">
                        <a:effectLst/>
                      </a:endParaRPr>
                    </a:p>
                    <a:p>
                      <a:endParaRPr lang="nl-NL" sz="1400" dirty="0">
                        <a:effectLst/>
                      </a:endParaRPr>
                    </a:p>
                    <a:p>
                      <a:endParaRPr lang="nl-NL" sz="1400" dirty="0">
                        <a:effectLst/>
                      </a:endParaRPr>
                    </a:p>
                  </a:txBody>
                  <a:tcPr marL="68580" marR="68580" marT="0" marB="0"/>
                </a:tc>
                <a:extLst>
                  <a:ext uri="{0D108BD9-81ED-4DB2-BD59-A6C34878D82A}">
                    <a16:rowId xmlns:a16="http://schemas.microsoft.com/office/drawing/2014/main" val="56902088"/>
                  </a:ext>
                </a:extLst>
              </a:tr>
            </a:tbl>
          </a:graphicData>
        </a:graphic>
      </p:graphicFrame>
      <p:pic>
        <p:nvPicPr>
          <p:cNvPr id="6" name="Afbeelding 5">
            <a:extLst>
              <a:ext uri="{FF2B5EF4-FFF2-40B4-BE49-F238E27FC236}">
                <a16:creationId xmlns:a16="http://schemas.microsoft.com/office/drawing/2014/main" id="{8996311E-4C36-4B11-3CEA-76880A2CB3B9}"/>
              </a:ext>
            </a:extLst>
          </p:cNvPr>
          <p:cNvPicPr>
            <a:picLocks noChangeAspect="1"/>
          </p:cNvPicPr>
          <p:nvPr/>
        </p:nvPicPr>
        <p:blipFill>
          <a:blip r:embed="rId2"/>
          <a:stretch>
            <a:fillRect/>
          </a:stretch>
        </p:blipFill>
        <p:spPr>
          <a:xfrm>
            <a:off x="10012543" y="1249998"/>
            <a:ext cx="1798476" cy="3017782"/>
          </a:xfrm>
          <a:prstGeom prst="rect">
            <a:avLst/>
          </a:prstGeom>
        </p:spPr>
      </p:pic>
      <p:pic>
        <p:nvPicPr>
          <p:cNvPr id="12" name="Afbeelding 11">
            <a:extLst>
              <a:ext uri="{FF2B5EF4-FFF2-40B4-BE49-F238E27FC236}">
                <a16:creationId xmlns:a16="http://schemas.microsoft.com/office/drawing/2014/main" id="{9C7F963E-6940-EFD4-983C-BEC186B4CAC1}"/>
              </a:ext>
            </a:extLst>
          </p:cNvPr>
          <p:cNvPicPr>
            <a:picLocks noChangeAspect="1"/>
          </p:cNvPicPr>
          <p:nvPr/>
        </p:nvPicPr>
        <p:blipFill>
          <a:blip r:embed="rId3"/>
          <a:stretch>
            <a:fillRect/>
          </a:stretch>
        </p:blipFill>
        <p:spPr>
          <a:xfrm>
            <a:off x="10012544" y="4331536"/>
            <a:ext cx="1798476" cy="2291328"/>
          </a:xfrm>
          <a:prstGeom prst="rect">
            <a:avLst/>
          </a:prstGeom>
        </p:spPr>
      </p:pic>
      <p:pic>
        <p:nvPicPr>
          <p:cNvPr id="15" name="Afbeelding 14">
            <a:extLst>
              <a:ext uri="{FF2B5EF4-FFF2-40B4-BE49-F238E27FC236}">
                <a16:creationId xmlns:a16="http://schemas.microsoft.com/office/drawing/2014/main" id="{183934F2-4F9C-206A-86ED-CCFD4A78903D}"/>
              </a:ext>
            </a:extLst>
          </p:cNvPr>
          <p:cNvPicPr>
            <a:picLocks noChangeAspect="1"/>
          </p:cNvPicPr>
          <p:nvPr/>
        </p:nvPicPr>
        <p:blipFill>
          <a:blip r:embed="rId4"/>
          <a:stretch>
            <a:fillRect/>
          </a:stretch>
        </p:blipFill>
        <p:spPr>
          <a:xfrm>
            <a:off x="8430095" y="3753367"/>
            <a:ext cx="1519025" cy="1569659"/>
          </a:xfrm>
          <a:prstGeom prst="rect">
            <a:avLst/>
          </a:prstGeom>
        </p:spPr>
      </p:pic>
      <p:pic>
        <p:nvPicPr>
          <p:cNvPr id="17" name="Afbeelding 16">
            <a:extLst>
              <a:ext uri="{FF2B5EF4-FFF2-40B4-BE49-F238E27FC236}">
                <a16:creationId xmlns:a16="http://schemas.microsoft.com/office/drawing/2014/main" id="{4BFFBC3F-22F0-B84C-FE47-C2CA752B3024}"/>
              </a:ext>
            </a:extLst>
          </p:cNvPr>
          <p:cNvPicPr>
            <a:picLocks noChangeAspect="1"/>
          </p:cNvPicPr>
          <p:nvPr/>
        </p:nvPicPr>
        <p:blipFill>
          <a:blip r:embed="rId5"/>
          <a:stretch>
            <a:fillRect/>
          </a:stretch>
        </p:blipFill>
        <p:spPr>
          <a:xfrm>
            <a:off x="8456338" y="5323026"/>
            <a:ext cx="1492782" cy="1299838"/>
          </a:xfrm>
          <a:prstGeom prst="rect">
            <a:avLst/>
          </a:prstGeom>
        </p:spPr>
      </p:pic>
      <p:sp>
        <p:nvSpPr>
          <p:cNvPr id="18" name="Tekstvak 17">
            <a:extLst>
              <a:ext uri="{FF2B5EF4-FFF2-40B4-BE49-F238E27FC236}">
                <a16:creationId xmlns:a16="http://schemas.microsoft.com/office/drawing/2014/main" id="{19486870-91CB-2312-F19A-D99C84A68AB5}"/>
              </a:ext>
            </a:extLst>
          </p:cNvPr>
          <p:cNvSpPr txBox="1"/>
          <p:nvPr/>
        </p:nvSpPr>
        <p:spPr>
          <a:xfrm>
            <a:off x="578812" y="3587286"/>
            <a:ext cx="4423932" cy="1569660"/>
          </a:xfrm>
          <a:prstGeom prst="rect">
            <a:avLst/>
          </a:prstGeom>
          <a:noFill/>
        </p:spPr>
        <p:txBody>
          <a:bodyPr wrap="square">
            <a:spAutoFit/>
          </a:bodyPr>
          <a:lstStyle/>
          <a:p>
            <a:pPr marL="719138" indent="-668338">
              <a:buNone/>
            </a:pPr>
            <a:r>
              <a:rPr lang="nl-NL" sz="1600" u="sng" dirty="0"/>
              <a:t>Verplichte attributen in </a:t>
            </a:r>
            <a:r>
              <a:rPr lang="nl-NL" sz="1600" u="sng" dirty="0" err="1"/>
              <a:t>Organization</a:t>
            </a:r>
            <a:endParaRPr lang="nl-NL" sz="1600" u="sng" dirty="0"/>
          </a:p>
          <a:p>
            <a:pPr marL="285750" indent="-285750">
              <a:buFont typeface="Wingdings" panose="05000000000000000000" pitchFamily="2" charset="2"/>
              <a:buChar char="ü"/>
            </a:pPr>
            <a:r>
              <a:rPr lang="nl-NL" sz="1600" dirty="0" err="1"/>
              <a:t>organizationId</a:t>
            </a:r>
            <a:endParaRPr lang="nl-NL" sz="1600" dirty="0"/>
          </a:p>
          <a:p>
            <a:pPr marL="285750" indent="-285750">
              <a:buFont typeface="Wingdings" panose="05000000000000000000" pitchFamily="2" charset="2"/>
              <a:buChar char="ü"/>
            </a:pPr>
            <a:r>
              <a:rPr lang="nl-NL" sz="1600" dirty="0"/>
              <a:t>name</a:t>
            </a:r>
          </a:p>
          <a:p>
            <a:pPr marL="285750" indent="-285750">
              <a:buFont typeface="Arial" panose="020B0604020202020204" pitchFamily="34" charset="0"/>
              <a:buChar char="•"/>
            </a:pPr>
            <a:r>
              <a:rPr lang="nl-NL" sz="1600" dirty="0" err="1"/>
              <a:t>primaryCode</a:t>
            </a:r>
            <a:endParaRPr lang="nl-NL" sz="1600" dirty="0"/>
          </a:p>
          <a:p>
            <a:pPr marL="285750" indent="-285750">
              <a:buFont typeface="Arial" panose="020B0604020202020204" pitchFamily="34" charset="0"/>
              <a:buChar char="•"/>
            </a:pPr>
            <a:r>
              <a:rPr lang="nl-NL" sz="1600" dirty="0" err="1"/>
              <a:t>organizationType</a:t>
            </a:r>
            <a:endParaRPr lang="nl-NL" sz="1600" dirty="0"/>
          </a:p>
          <a:p>
            <a:pPr marL="285750" indent="-285750">
              <a:buFont typeface="Arial" panose="020B0604020202020204" pitchFamily="34" charset="0"/>
              <a:buChar char="•"/>
            </a:pPr>
            <a:r>
              <a:rPr lang="nl-NL" sz="1600" dirty="0" err="1"/>
              <a:t>shortName</a:t>
            </a:r>
            <a:endParaRPr lang="nl-NL" sz="1600" dirty="0"/>
          </a:p>
        </p:txBody>
      </p:sp>
      <p:sp>
        <p:nvSpPr>
          <p:cNvPr id="10" name="Ster: 5 punten 9">
            <a:extLst>
              <a:ext uri="{FF2B5EF4-FFF2-40B4-BE49-F238E27FC236}">
                <a16:creationId xmlns:a16="http://schemas.microsoft.com/office/drawing/2014/main" id="{D9E8A6D9-8D80-9021-8C4B-E4FEF0C4CBDD}"/>
              </a:ext>
            </a:extLst>
          </p:cNvPr>
          <p:cNvSpPr/>
          <p:nvPr/>
        </p:nvSpPr>
        <p:spPr>
          <a:xfrm>
            <a:off x="11125200" y="140004"/>
            <a:ext cx="944880" cy="975360"/>
          </a:xfrm>
          <a:prstGeom prst="star5">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31682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D130BFA-6393-41B1-E354-7F9BCFCB6CF8}"/>
              </a:ext>
            </a:extLst>
          </p:cNvPr>
          <p:cNvSpPr>
            <a:spLocks noGrp="1"/>
          </p:cNvSpPr>
          <p:nvPr>
            <p:ph type="title"/>
          </p:nvPr>
        </p:nvSpPr>
        <p:spPr/>
        <p:txBody>
          <a:bodyPr/>
          <a:lstStyle/>
          <a:p>
            <a:r>
              <a:rPr lang="nl-NL" dirty="0"/>
              <a:t>1. </a:t>
            </a:r>
            <a:r>
              <a:rPr lang="nl-NL" dirty="0" err="1"/>
              <a:t>Toetsdeelnemers</a:t>
            </a:r>
            <a:r>
              <a:rPr lang="nl-NL" dirty="0"/>
              <a:t> informatiestroom</a:t>
            </a:r>
          </a:p>
        </p:txBody>
      </p:sp>
      <p:sp>
        <p:nvSpPr>
          <p:cNvPr id="7" name="Tijdelijke aanduiding voor tekst 6">
            <a:extLst>
              <a:ext uri="{FF2B5EF4-FFF2-40B4-BE49-F238E27FC236}">
                <a16:creationId xmlns:a16="http://schemas.microsoft.com/office/drawing/2014/main" id="{F87B5080-27C3-8DF6-6C31-36DF5F775C70}"/>
              </a:ext>
            </a:extLst>
          </p:cNvPr>
          <p:cNvSpPr>
            <a:spLocks noGrp="1"/>
          </p:cNvSpPr>
          <p:nvPr>
            <p:ph type="body" idx="2"/>
          </p:nvPr>
        </p:nvSpPr>
        <p:spPr>
          <a:xfrm>
            <a:off x="5888772" y="1304926"/>
            <a:ext cx="6148842" cy="4387056"/>
          </a:xfrm>
        </p:spPr>
        <p:txBody>
          <a:bodyPr/>
          <a:lstStyle/>
          <a:p>
            <a:pPr marL="50800" marR="0" lvl="0" indent="0" algn="l" defTabSz="914400" rtl="0" eaLnBrk="1" fontAlgn="auto" latinLnBrk="0" hangingPunct="1">
              <a:lnSpc>
                <a:spcPct val="100000"/>
              </a:lnSpc>
              <a:spcBef>
                <a:spcPts val="560"/>
              </a:spcBef>
              <a:spcAft>
                <a:spcPts val="0"/>
              </a:spcAft>
              <a:buClr>
                <a:prstClr val="black"/>
              </a:buClr>
              <a:buSzPts val="2800"/>
              <a:buFont typeface="Arial"/>
              <a:buNone/>
              <a:tabLst/>
              <a:defRPr/>
            </a:pPr>
            <a:r>
              <a:rPr kumimoji="0" lang="nl-NL" sz="1600" b="0" i="0" u="none" strike="noStrike" kern="1200" cap="none" spc="0" normalizeH="0" baseline="0" noProof="0" dirty="0">
                <a:ln>
                  <a:noFill/>
                </a:ln>
                <a:solidFill>
                  <a:prstClr val="black"/>
                </a:solidFill>
                <a:effectLst/>
                <a:uLnTx/>
                <a:uFillTx/>
                <a:latin typeface="Montserrat"/>
                <a:sym typeface="Montserrat"/>
              </a:rPr>
              <a:t>Vastgesteld:</a:t>
            </a:r>
          </a:p>
          <a:p>
            <a:pPr marL="361950" indent="-311150"/>
            <a:r>
              <a:rPr lang="nl-NL" sz="1400" dirty="0" err="1"/>
              <a:t>Toetsdeelnemers</a:t>
            </a:r>
            <a:r>
              <a:rPr lang="nl-NL" sz="1400" dirty="0"/>
              <a:t> (1) wordt </a:t>
            </a:r>
            <a:r>
              <a:rPr lang="nl-NL" sz="1400" b="1" dirty="0"/>
              <a:t>beheerd</a:t>
            </a:r>
            <a:r>
              <a:rPr lang="nl-NL" sz="1400" dirty="0"/>
              <a:t> door </a:t>
            </a:r>
            <a:r>
              <a:rPr lang="nl-NL" sz="1400" dirty="0" err="1"/>
              <a:t>Deelnemerregistratie</a:t>
            </a:r>
            <a:r>
              <a:rPr lang="nl-NL" sz="1400" dirty="0"/>
              <a:t>. </a:t>
            </a:r>
          </a:p>
          <a:p>
            <a:pPr marL="361950" indent="-311150"/>
            <a:r>
              <a:rPr lang="nl-NL" sz="1400" dirty="0"/>
              <a:t>Informatie in </a:t>
            </a:r>
            <a:r>
              <a:rPr lang="nl-NL" sz="1400" dirty="0" err="1"/>
              <a:t>Toetsdeelnemers</a:t>
            </a:r>
            <a:r>
              <a:rPr lang="nl-NL" sz="1400" dirty="0"/>
              <a:t> </a:t>
            </a:r>
            <a:r>
              <a:rPr lang="nl-NL" sz="1400" b="1" dirty="0"/>
              <a:t>stroomt</a:t>
            </a:r>
            <a:r>
              <a:rPr lang="nl-NL" sz="1400" dirty="0"/>
              <a:t> van </a:t>
            </a:r>
            <a:r>
              <a:rPr lang="nl-NL" sz="1400" dirty="0" err="1"/>
              <a:t>Deelnemerregistratie</a:t>
            </a:r>
            <a:r>
              <a:rPr lang="nl-NL" sz="1400" dirty="0"/>
              <a:t> naar </a:t>
            </a:r>
            <a:r>
              <a:rPr lang="nl-NL" sz="1400" dirty="0" err="1"/>
              <a:t>Toetsplanning</a:t>
            </a:r>
            <a:r>
              <a:rPr lang="nl-NL" sz="1400" dirty="0"/>
              <a:t>.</a:t>
            </a:r>
          </a:p>
          <a:p>
            <a:pPr marL="361950" indent="-311150"/>
            <a:r>
              <a:rPr lang="nl-NL" sz="1400" b="1" dirty="0"/>
              <a:t>2 soort gegevensuitwisselingen</a:t>
            </a:r>
            <a:r>
              <a:rPr lang="nl-NL" sz="1400" dirty="0"/>
              <a:t>: </a:t>
            </a:r>
          </a:p>
          <a:p>
            <a:pPr lvl="1"/>
            <a:r>
              <a:rPr lang="nl-NL" sz="1100" dirty="0"/>
              <a:t>1a basisgegevens over Organisatie (incl. locaties), Opleidingen (incl. Vakken en Onderdelen) en Groepen  geleverd door </a:t>
            </a:r>
            <a:r>
              <a:rPr lang="nl-NL" sz="1100" dirty="0" err="1"/>
              <a:t>Deelnemerregistratie</a:t>
            </a:r>
            <a:r>
              <a:rPr lang="nl-NL" sz="1100" dirty="0"/>
              <a:t>?</a:t>
            </a:r>
          </a:p>
          <a:p>
            <a:pPr lvl="1"/>
            <a:r>
              <a:rPr lang="nl-NL" sz="1100" dirty="0"/>
              <a:t>1b </a:t>
            </a:r>
            <a:r>
              <a:rPr lang="nl-NL" sz="1100" dirty="0" err="1"/>
              <a:t>toetsdeelnamegegevens</a:t>
            </a:r>
            <a:r>
              <a:rPr lang="nl-NL" sz="1100" dirty="0"/>
              <a:t> opvraag door </a:t>
            </a:r>
            <a:r>
              <a:rPr lang="nl-NL" sz="1100" dirty="0" err="1"/>
              <a:t>Toetsplanning</a:t>
            </a:r>
            <a:r>
              <a:rPr lang="nl-NL" sz="1100" dirty="0"/>
              <a:t>?</a:t>
            </a:r>
          </a:p>
          <a:p>
            <a:pPr marL="361950" indent="-311150"/>
            <a:r>
              <a:rPr lang="nl-NL" sz="1400" dirty="0"/>
              <a:t>Gegevens 1a hebben een </a:t>
            </a:r>
            <a:r>
              <a:rPr lang="nl-NL" sz="1400" b="1" dirty="0"/>
              <a:t>lage verversingsgraad</a:t>
            </a:r>
            <a:r>
              <a:rPr lang="nl-NL" sz="1400" dirty="0"/>
              <a:t>; gegevens 1b hebben een </a:t>
            </a:r>
            <a:r>
              <a:rPr lang="nl-NL" sz="1400" b="1" dirty="0"/>
              <a:t>gemiddelde verversingsgraad</a:t>
            </a:r>
            <a:r>
              <a:rPr lang="nl-NL" sz="1400" dirty="0"/>
              <a:t>. </a:t>
            </a:r>
          </a:p>
          <a:p>
            <a:pPr marL="361950" indent="-311150"/>
            <a:r>
              <a:rPr lang="nl-NL" sz="1400" dirty="0"/>
              <a:t>Gegevens moeten up </a:t>
            </a:r>
            <a:r>
              <a:rPr lang="nl-NL" sz="1400" dirty="0" err="1"/>
              <a:t>to</a:t>
            </a:r>
            <a:r>
              <a:rPr lang="nl-NL" sz="1400" dirty="0"/>
              <a:t> date zijn in </a:t>
            </a:r>
            <a:r>
              <a:rPr lang="nl-NL" sz="1400" dirty="0" err="1"/>
              <a:t>Toetsplanning</a:t>
            </a:r>
            <a:r>
              <a:rPr lang="nl-NL" sz="1400" dirty="0"/>
              <a:t>, m.n. m.b.t. inschrijving (deelname) en op moment dat het nodig is (Maken van </a:t>
            </a:r>
            <a:r>
              <a:rPr lang="nl-NL" sz="1400" dirty="0" err="1"/>
              <a:t>Toetsplanning</a:t>
            </a:r>
            <a:r>
              <a:rPr lang="nl-NL" sz="1400" dirty="0"/>
              <a:t>).</a:t>
            </a:r>
          </a:p>
          <a:p>
            <a:pPr marL="361950" indent="-311150"/>
            <a:r>
              <a:rPr lang="nl-NL" sz="1400" dirty="0" err="1"/>
              <a:t>Toetsplanning</a:t>
            </a:r>
            <a:r>
              <a:rPr lang="nl-NL" sz="1400" dirty="0"/>
              <a:t> neemt het </a:t>
            </a:r>
            <a:r>
              <a:rPr lang="nl-NL" sz="1400" b="1" dirty="0"/>
              <a:t>initiatief</a:t>
            </a:r>
            <a:r>
              <a:rPr lang="nl-NL" sz="1400" dirty="0"/>
              <a:t>.</a:t>
            </a:r>
          </a:p>
          <a:p>
            <a:pPr marL="361950" indent="-311150"/>
            <a:r>
              <a:rPr lang="nl-NL" sz="1400" dirty="0"/>
              <a:t>Wordt als: stand/mutatie/stream geleverd – nog besluiten per koppeling</a:t>
            </a:r>
          </a:p>
          <a:p>
            <a:pPr marL="361950" indent="-311150"/>
            <a:r>
              <a:rPr lang="nl-NL" sz="1400" dirty="0"/>
              <a:t>Voorkeur voor ophalen van aanvullende privacygevoelige gegevens van Student en Medewerker met </a:t>
            </a:r>
            <a:r>
              <a:rPr lang="nl-NL" sz="1400" b="1" dirty="0"/>
              <a:t>interactiepatroon</a:t>
            </a:r>
            <a:r>
              <a:rPr lang="nl-NL" sz="1400" dirty="0"/>
              <a:t> “Gegevens halen”. Let op AVG bij levering naar extern planningsysteem (wat mag wel/niet)</a:t>
            </a:r>
          </a:p>
        </p:txBody>
      </p:sp>
      <p:pic>
        <p:nvPicPr>
          <p:cNvPr id="4" name="Afbeelding 3">
            <a:extLst>
              <a:ext uri="{FF2B5EF4-FFF2-40B4-BE49-F238E27FC236}">
                <a16:creationId xmlns:a16="http://schemas.microsoft.com/office/drawing/2014/main" id="{7298B2E2-F8B3-DF6F-2A9E-CF53DAA59F9C}"/>
              </a:ext>
            </a:extLst>
          </p:cNvPr>
          <p:cNvPicPr>
            <a:picLocks noChangeAspect="1"/>
          </p:cNvPicPr>
          <p:nvPr/>
        </p:nvPicPr>
        <p:blipFill>
          <a:blip r:embed="rId2"/>
          <a:stretch>
            <a:fillRect/>
          </a:stretch>
        </p:blipFill>
        <p:spPr>
          <a:xfrm>
            <a:off x="154386" y="1495427"/>
            <a:ext cx="5580000" cy="2839949"/>
          </a:xfrm>
          <a:prstGeom prst="rect">
            <a:avLst/>
          </a:prstGeom>
        </p:spPr>
      </p:pic>
      <p:sp>
        <p:nvSpPr>
          <p:cNvPr id="8" name="Ovaal 7">
            <a:extLst>
              <a:ext uri="{FF2B5EF4-FFF2-40B4-BE49-F238E27FC236}">
                <a16:creationId xmlns:a16="http://schemas.microsoft.com/office/drawing/2014/main" id="{A7932BDE-1B49-BF71-2C1F-1EE338E6EE6B}"/>
              </a:ext>
            </a:extLst>
          </p:cNvPr>
          <p:cNvSpPr/>
          <p:nvPr/>
        </p:nvSpPr>
        <p:spPr>
          <a:xfrm>
            <a:off x="0" y="2171700"/>
            <a:ext cx="1371600" cy="15049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al 8">
            <a:extLst>
              <a:ext uri="{FF2B5EF4-FFF2-40B4-BE49-F238E27FC236}">
                <a16:creationId xmlns:a16="http://schemas.microsoft.com/office/drawing/2014/main" id="{EB6598CC-4719-67E8-7D8D-30E878E645A3}"/>
              </a:ext>
            </a:extLst>
          </p:cNvPr>
          <p:cNvSpPr/>
          <p:nvPr/>
        </p:nvSpPr>
        <p:spPr>
          <a:xfrm>
            <a:off x="588861" y="225059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10" name="Ovaal 9">
            <a:extLst>
              <a:ext uri="{FF2B5EF4-FFF2-40B4-BE49-F238E27FC236}">
                <a16:creationId xmlns:a16="http://schemas.microsoft.com/office/drawing/2014/main" id="{15BD3755-CCA1-8E90-7320-E36B304937F5}"/>
              </a:ext>
            </a:extLst>
          </p:cNvPr>
          <p:cNvSpPr/>
          <p:nvPr/>
        </p:nvSpPr>
        <p:spPr>
          <a:xfrm>
            <a:off x="588600" y="3185769"/>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11" name="Tekstvak 10">
            <a:extLst>
              <a:ext uri="{FF2B5EF4-FFF2-40B4-BE49-F238E27FC236}">
                <a16:creationId xmlns:a16="http://schemas.microsoft.com/office/drawing/2014/main" id="{2B085D39-DC8A-5A05-C461-B87F67319C36}"/>
              </a:ext>
            </a:extLst>
          </p:cNvPr>
          <p:cNvSpPr txBox="1"/>
          <p:nvPr/>
        </p:nvSpPr>
        <p:spPr>
          <a:xfrm>
            <a:off x="489149" y="5521193"/>
            <a:ext cx="5322430" cy="830997"/>
          </a:xfrm>
          <a:prstGeom prst="rect">
            <a:avLst/>
          </a:prstGeom>
          <a:noFill/>
        </p:spPr>
        <p:txBody>
          <a:bodyPr wrap="square">
            <a:spAutoFit/>
          </a:bodyPr>
          <a:lstStyle/>
          <a:p>
            <a:r>
              <a:rPr lang="nl-NL" sz="1600" dirty="0">
                <a:solidFill>
                  <a:srgbClr val="00B0F0"/>
                </a:solidFill>
              </a:rPr>
              <a:t>ACTIE: door matchen op gegevens en processen </a:t>
            </a:r>
            <a:br>
              <a:rPr lang="nl-NL" sz="1600" dirty="0">
                <a:solidFill>
                  <a:srgbClr val="00B0F0"/>
                </a:solidFill>
              </a:rPr>
            </a:br>
            <a:r>
              <a:rPr lang="nl-NL" sz="1600" dirty="0">
                <a:solidFill>
                  <a:srgbClr val="00B0F0"/>
                </a:solidFill>
              </a:rPr>
              <a:t>Osiris </a:t>
            </a:r>
            <a:r>
              <a:rPr lang="nl-NL" sz="1600" dirty="0" err="1">
                <a:solidFill>
                  <a:srgbClr val="00B0F0"/>
                </a:solidFill>
              </a:rPr>
              <a:t>Ontrac</a:t>
            </a:r>
            <a:r>
              <a:rPr lang="nl-NL" sz="1600" dirty="0">
                <a:solidFill>
                  <a:srgbClr val="00B0F0"/>
                </a:solidFill>
              </a:rPr>
              <a:t> </a:t>
            </a:r>
            <a:r>
              <a:rPr lang="nl-NL" sz="1600" dirty="0" err="1">
                <a:solidFill>
                  <a:srgbClr val="00B0F0"/>
                </a:solidFill>
              </a:rPr>
              <a:t>Xedule</a:t>
            </a:r>
            <a:r>
              <a:rPr lang="nl-NL" sz="1600" dirty="0">
                <a:solidFill>
                  <a:srgbClr val="00B0F0"/>
                </a:solidFill>
              </a:rPr>
              <a:t> en </a:t>
            </a:r>
            <a:r>
              <a:rPr lang="nl-NL" sz="1600" dirty="0" err="1">
                <a:solidFill>
                  <a:srgbClr val="00B0F0"/>
                </a:solidFill>
              </a:rPr>
              <a:t>PeopleSoft</a:t>
            </a:r>
            <a:r>
              <a:rPr lang="nl-NL" sz="1600" dirty="0">
                <a:solidFill>
                  <a:srgbClr val="00B0F0"/>
                </a:solidFill>
              </a:rPr>
              <a:t> </a:t>
            </a:r>
            <a:r>
              <a:rPr lang="nl-NL" sz="1600" dirty="0" err="1">
                <a:solidFill>
                  <a:srgbClr val="00B0F0"/>
                </a:solidFill>
              </a:rPr>
              <a:t>Eduarte</a:t>
            </a:r>
            <a:r>
              <a:rPr lang="nl-NL" sz="1600" dirty="0">
                <a:solidFill>
                  <a:srgbClr val="00B0F0"/>
                </a:solidFill>
              </a:rPr>
              <a:t> (hoe is deze technologie  - planningslevering)</a:t>
            </a:r>
          </a:p>
        </p:txBody>
      </p:sp>
      <p:sp>
        <p:nvSpPr>
          <p:cNvPr id="12" name="Tekstvak 11">
            <a:extLst>
              <a:ext uri="{FF2B5EF4-FFF2-40B4-BE49-F238E27FC236}">
                <a16:creationId xmlns:a16="http://schemas.microsoft.com/office/drawing/2014/main" id="{E79F7D17-2ACF-2515-92A4-D1831184872B}"/>
              </a:ext>
            </a:extLst>
          </p:cNvPr>
          <p:cNvSpPr txBox="1"/>
          <p:nvPr/>
        </p:nvSpPr>
        <p:spPr>
          <a:xfrm>
            <a:off x="489149" y="6398696"/>
            <a:ext cx="5322430" cy="338554"/>
          </a:xfrm>
          <a:prstGeom prst="rect">
            <a:avLst/>
          </a:prstGeom>
          <a:noFill/>
        </p:spPr>
        <p:txBody>
          <a:bodyPr wrap="square">
            <a:spAutoFit/>
          </a:bodyPr>
          <a:lstStyle/>
          <a:p>
            <a:r>
              <a:rPr lang="nl-NL" sz="1600" dirty="0">
                <a:solidFill>
                  <a:srgbClr val="00B0F0"/>
                </a:solidFill>
              </a:rPr>
              <a:t>ACTIE: standlevering of synchronisatie?</a:t>
            </a:r>
          </a:p>
        </p:txBody>
      </p:sp>
      <p:sp>
        <p:nvSpPr>
          <p:cNvPr id="13" name="Ovaal 12">
            <a:extLst>
              <a:ext uri="{FF2B5EF4-FFF2-40B4-BE49-F238E27FC236}">
                <a16:creationId xmlns:a16="http://schemas.microsoft.com/office/drawing/2014/main" id="{D5967983-7E0E-333B-60EE-5F31D7816578}"/>
              </a:ext>
            </a:extLst>
          </p:cNvPr>
          <p:cNvSpPr/>
          <p:nvPr/>
        </p:nvSpPr>
        <p:spPr>
          <a:xfrm>
            <a:off x="588600" y="2250598"/>
            <a:ext cx="360000" cy="360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nl-NL" sz="1050" dirty="0"/>
              <a:t>API</a:t>
            </a:r>
          </a:p>
        </p:txBody>
      </p:sp>
      <p:sp>
        <p:nvSpPr>
          <p:cNvPr id="14" name="Ovaal 13">
            <a:extLst>
              <a:ext uri="{FF2B5EF4-FFF2-40B4-BE49-F238E27FC236}">
                <a16:creationId xmlns:a16="http://schemas.microsoft.com/office/drawing/2014/main" id="{D36377DB-32CA-CC56-45FF-D0EE9FE40E45}"/>
              </a:ext>
            </a:extLst>
          </p:cNvPr>
          <p:cNvSpPr/>
          <p:nvPr/>
        </p:nvSpPr>
        <p:spPr>
          <a:xfrm>
            <a:off x="836540" y="4467949"/>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15" name="Ovaal 14">
            <a:extLst>
              <a:ext uri="{FF2B5EF4-FFF2-40B4-BE49-F238E27FC236}">
                <a16:creationId xmlns:a16="http://schemas.microsoft.com/office/drawing/2014/main" id="{47197650-BD57-FF7C-44EB-FB84A8C0326E}"/>
              </a:ext>
            </a:extLst>
          </p:cNvPr>
          <p:cNvSpPr/>
          <p:nvPr/>
        </p:nvSpPr>
        <p:spPr>
          <a:xfrm>
            <a:off x="836540" y="4953648"/>
            <a:ext cx="360000" cy="360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nl-NL" sz="1050" dirty="0"/>
              <a:t>API</a:t>
            </a:r>
          </a:p>
        </p:txBody>
      </p:sp>
      <p:sp>
        <p:nvSpPr>
          <p:cNvPr id="16" name="Tekstvak 15">
            <a:extLst>
              <a:ext uri="{FF2B5EF4-FFF2-40B4-BE49-F238E27FC236}">
                <a16:creationId xmlns:a16="http://schemas.microsoft.com/office/drawing/2014/main" id="{061C8620-B9DD-0EA3-EB26-AE27CBB7D787}"/>
              </a:ext>
            </a:extLst>
          </p:cNvPr>
          <p:cNvSpPr txBox="1"/>
          <p:nvPr/>
        </p:nvSpPr>
        <p:spPr>
          <a:xfrm>
            <a:off x="1196540" y="4480741"/>
            <a:ext cx="2115827" cy="369332"/>
          </a:xfrm>
          <a:prstGeom prst="rect">
            <a:avLst/>
          </a:prstGeom>
          <a:noFill/>
        </p:spPr>
        <p:txBody>
          <a:bodyPr wrap="square">
            <a:spAutoFit/>
          </a:bodyPr>
          <a:lstStyle/>
          <a:p>
            <a:r>
              <a:rPr lang="nl-NL" i="1" dirty="0"/>
              <a:t>Koppelvlak (Push)</a:t>
            </a:r>
          </a:p>
        </p:txBody>
      </p:sp>
      <p:sp>
        <p:nvSpPr>
          <p:cNvPr id="17" name="Tekstvak 16">
            <a:extLst>
              <a:ext uri="{FF2B5EF4-FFF2-40B4-BE49-F238E27FC236}">
                <a16:creationId xmlns:a16="http://schemas.microsoft.com/office/drawing/2014/main" id="{A4FA3B81-2B86-ADB5-B9D3-3ACB17D08835}"/>
              </a:ext>
            </a:extLst>
          </p:cNvPr>
          <p:cNvSpPr txBox="1"/>
          <p:nvPr/>
        </p:nvSpPr>
        <p:spPr>
          <a:xfrm>
            <a:off x="1196540" y="4948982"/>
            <a:ext cx="2115827" cy="369332"/>
          </a:xfrm>
          <a:prstGeom prst="rect">
            <a:avLst/>
          </a:prstGeom>
          <a:noFill/>
        </p:spPr>
        <p:txBody>
          <a:bodyPr wrap="square">
            <a:spAutoFit/>
          </a:bodyPr>
          <a:lstStyle/>
          <a:p>
            <a:r>
              <a:rPr lang="nl-NL" i="1" dirty="0"/>
              <a:t>Koppelvlak (Pull)</a:t>
            </a:r>
          </a:p>
        </p:txBody>
      </p:sp>
    </p:spTree>
    <p:extLst>
      <p:ext uri="{BB962C8B-B14F-4D97-AF65-F5344CB8AC3E}">
        <p14:creationId xmlns:p14="http://schemas.microsoft.com/office/powerpoint/2010/main" val="426690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335360" y="274638"/>
            <a:ext cx="11521280" cy="706092"/>
          </a:xfrm>
          <a:prstGeom prst="rect">
            <a:avLst/>
          </a:prstGeom>
          <a:solidFill>
            <a:srgbClr val="0FA67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400"/>
              <a:buFont typeface="Montserrat"/>
              <a:buNone/>
            </a:pPr>
            <a:r>
              <a:rPr lang="nl-NL" dirty="0"/>
              <a:t>Hoe komen we tot een "Bouwbare specificatie"?</a:t>
            </a:r>
            <a:endParaRPr dirty="0"/>
          </a:p>
        </p:txBody>
      </p:sp>
      <p:sp>
        <p:nvSpPr>
          <p:cNvPr id="132" name="Google Shape;132;p9"/>
          <p:cNvSpPr txBox="1">
            <a:spLocks noGrp="1"/>
          </p:cNvSpPr>
          <p:nvPr>
            <p:ph type="body" idx="1"/>
          </p:nvPr>
        </p:nvSpPr>
        <p:spPr>
          <a:xfrm>
            <a:off x="609600" y="1600201"/>
            <a:ext cx="5384800" cy="4525963"/>
          </a:xfrm>
          <a:prstGeom prst="rect">
            <a:avLst/>
          </a:prstGeom>
          <a:noFill/>
          <a:ln>
            <a:noFill/>
          </a:ln>
        </p:spPr>
        <p:txBody>
          <a:bodyPr spcFirstLastPara="1" wrap="square" lIns="91425" tIns="91425" rIns="91425" bIns="91425" anchor="t" anchorCtr="0">
            <a:noAutofit/>
          </a:bodyPr>
          <a:lstStyle/>
          <a:p>
            <a:pPr marL="50800" lvl="0" indent="0" algn="l" rtl="0">
              <a:lnSpc>
                <a:spcPct val="100000"/>
              </a:lnSpc>
              <a:spcBef>
                <a:spcPts val="560"/>
              </a:spcBef>
              <a:spcAft>
                <a:spcPts val="0"/>
              </a:spcAft>
              <a:buSzPts val="2800"/>
              <a:buNone/>
            </a:pPr>
            <a:r>
              <a:rPr lang="nl-NL" b="1" dirty="0"/>
              <a:t>Scenario-analyse</a:t>
            </a:r>
            <a:endParaRPr dirty="0"/>
          </a:p>
          <a:p>
            <a:pPr marL="457200" marR="0" lvl="0" indent="-406400" algn="l" rtl="0">
              <a:lnSpc>
                <a:spcPct val="100000"/>
              </a:lnSpc>
              <a:spcBef>
                <a:spcPts val="560"/>
              </a:spcBef>
              <a:spcAft>
                <a:spcPts val="0"/>
              </a:spcAft>
              <a:buClr>
                <a:schemeClr val="dk1"/>
              </a:buClr>
              <a:buSzPts val="2800"/>
              <a:buFont typeface="Arial"/>
              <a:buChar char="•"/>
            </a:pPr>
            <a:r>
              <a:rPr lang="nl-NL" sz="2000" dirty="0"/>
              <a:t>Welke systemen en partijen zijn bij de uitwisseling betrokken?</a:t>
            </a:r>
            <a:endParaRPr dirty="0"/>
          </a:p>
          <a:p>
            <a:pPr marL="457200" marR="0" lvl="0" indent="-406400" algn="l" rtl="0">
              <a:lnSpc>
                <a:spcPct val="100000"/>
              </a:lnSpc>
              <a:spcBef>
                <a:spcPts val="560"/>
              </a:spcBef>
              <a:spcAft>
                <a:spcPts val="0"/>
              </a:spcAft>
              <a:buClr>
                <a:schemeClr val="dk1"/>
              </a:buClr>
              <a:buSzPts val="2800"/>
              <a:buFont typeface="Arial"/>
              <a:buChar char="•"/>
            </a:pPr>
            <a:r>
              <a:rPr lang="nl-NL" sz="2000" dirty="0"/>
              <a:t>Hoe lopen de gegevensstromen? Welke gegevens gaan van A naar B? In welke volgorde?</a:t>
            </a:r>
            <a:endParaRPr dirty="0"/>
          </a:p>
          <a:p>
            <a:pPr marL="457200" marR="0" lvl="0" indent="-406400" algn="l" rtl="0">
              <a:lnSpc>
                <a:spcPct val="100000"/>
              </a:lnSpc>
              <a:spcBef>
                <a:spcPts val="560"/>
              </a:spcBef>
              <a:spcAft>
                <a:spcPts val="0"/>
              </a:spcAft>
              <a:buClr>
                <a:schemeClr val="dk1"/>
              </a:buClr>
              <a:buSzPts val="2800"/>
              <a:buFont typeface="Arial"/>
              <a:buChar char="•"/>
            </a:pPr>
            <a:r>
              <a:rPr lang="nl-NL" sz="2000" u="sng" dirty="0"/>
              <a:t>Vorm: </a:t>
            </a:r>
            <a:r>
              <a:rPr lang="nl-NL" sz="2000" u="sng" dirty="0" err="1"/>
              <a:t>ArchiMate</a:t>
            </a:r>
            <a:r>
              <a:rPr lang="nl-NL" sz="2000" u="sng" dirty="0"/>
              <a:t>-model: referentiecomponenten, informatieobjecten</a:t>
            </a:r>
            <a:endParaRPr dirty="0"/>
          </a:p>
          <a:p>
            <a:pPr marL="457200" marR="0" lvl="0" indent="-228600" algn="l" rtl="0">
              <a:lnSpc>
                <a:spcPct val="100000"/>
              </a:lnSpc>
              <a:spcBef>
                <a:spcPts val="560"/>
              </a:spcBef>
              <a:spcAft>
                <a:spcPts val="0"/>
              </a:spcAft>
              <a:buClr>
                <a:schemeClr val="dk1"/>
              </a:buClr>
              <a:buSzPts val="2800"/>
              <a:buFont typeface="Arial"/>
              <a:buNone/>
            </a:pPr>
            <a:endParaRPr dirty="0"/>
          </a:p>
          <a:p>
            <a:pPr marL="457200" marR="0" lvl="0" indent="-228600" algn="l" rtl="0">
              <a:lnSpc>
                <a:spcPct val="100000"/>
              </a:lnSpc>
              <a:spcBef>
                <a:spcPts val="560"/>
              </a:spcBef>
              <a:spcAft>
                <a:spcPts val="0"/>
              </a:spcAft>
              <a:buClr>
                <a:schemeClr val="dk1"/>
              </a:buClr>
              <a:buSzPts val="2800"/>
              <a:buFont typeface="Arial"/>
              <a:buNone/>
            </a:pPr>
            <a:endParaRPr dirty="0"/>
          </a:p>
        </p:txBody>
      </p:sp>
      <p:sp>
        <p:nvSpPr>
          <p:cNvPr id="133" name="Google Shape;133;p9"/>
          <p:cNvSpPr txBox="1">
            <a:spLocks noGrp="1"/>
          </p:cNvSpPr>
          <p:nvPr>
            <p:ph type="body" idx="2"/>
          </p:nvPr>
        </p:nvSpPr>
        <p:spPr>
          <a:xfrm>
            <a:off x="6197600" y="1600201"/>
            <a:ext cx="5384800" cy="4525963"/>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560"/>
              </a:spcBef>
              <a:spcAft>
                <a:spcPts val="0"/>
              </a:spcAft>
              <a:buClr>
                <a:schemeClr val="dk1"/>
              </a:buClr>
              <a:buSzPts val="2800"/>
              <a:buFont typeface="Arial"/>
              <a:buNone/>
            </a:pPr>
            <a:endParaRPr/>
          </a:p>
        </p:txBody>
      </p:sp>
      <p:sp>
        <p:nvSpPr>
          <p:cNvPr id="134" name="Google Shape;134;p9"/>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nl-NL"/>
              <a:t>3</a:t>
            </a:fld>
            <a:endParaRPr/>
          </a:p>
        </p:txBody>
      </p:sp>
      <p:pic>
        <p:nvPicPr>
          <p:cNvPr id="135" name="Google Shape;135;p9"/>
          <p:cNvPicPr preferRelativeResize="0"/>
          <p:nvPr/>
        </p:nvPicPr>
        <p:blipFill rotWithShape="1">
          <a:blip r:embed="rId3">
            <a:alphaModFix/>
          </a:blip>
          <a:srcRect/>
          <a:stretch/>
        </p:blipFill>
        <p:spPr>
          <a:xfrm>
            <a:off x="6197600" y="1769015"/>
            <a:ext cx="5483252" cy="3775834"/>
          </a:xfrm>
          <a:prstGeom prst="rect">
            <a:avLst/>
          </a:prstGeom>
          <a:noFill/>
          <a:ln>
            <a:noFill/>
          </a:ln>
        </p:spPr>
      </p:pic>
      <p:sp>
        <p:nvSpPr>
          <p:cNvPr id="136" name="Google Shape;136;p9"/>
          <p:cNvSpPr/>
          <p:nvPr/>
        </p:nvSpPr>
        <p:spPr>
          <a:xfrm>
            <a:off x="8076028" y="1778158"/>
            <a:ext cx="1602000" cy="720000"/>
          </a:xfrm>
          <a:prstGeom prst="rect">
            <a:avLst/>
          </a:prstGeom>
          <a:noFill/>
          <a:ln w="1270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01745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Afbeelding 11">
            <a:extLst>
              <a:ext uri="{FF2B5EF4-FFF2-40B4-BE49-F238E27FC236}">
                <a16:creationId xmlns:a16="http://schemas.microsoft.com/office/drawing/2014/main" id="{B35F262D-2BCD-FF0C-8D7D-1C7CAFF80425}"/>
              </a:ext>
            </a:extLst>
          </p:cNvPr>
          <p:cNvPicPr>
            <a:picLocks noChangeAspect="1"/>
          </p:cNvPicPr>
          <p:nvPr/>
        </p:nvPicPr>
        <p:blipFill>
          <a:blip r:embed="rId2"/>
          <a:stretch>
            <a:fillRect/>
          </a:stretch>
        </p:blipFill>
        <p:spPr>
          <a:xfrm>
            <a:off x="6480538" y="4027604"/>
            <a:ext cx="5376102" cy="2193666"/>
          </a:xfrm>
          <a:prstGeom prst="rect">
            <a:avLst/>
          </a:prstGeom>
        </p:spPr>
      </p:pic>
      <p:sp>
        <p:nvSpPr>
          <p:cNvPr id="2" name="Titel 1">
            <a:extLst>
              <a:ext uri="{FF2B5EF4-FFF2-40B4-BE49-F238E27FC236}">
                <a16:creationId xmlns:a16="http://schemas.microsoft.com/office/drawing/2014/main" id="{EAA75C06-3D37-D2E3-FB39-EE6DD7F5285A}"/>
              </a:ext>
            </a:extLst>
          </p:cNvPr>
          <p:cNvSpPr>
            <a:spLocks noGrp="1"/>
          </p:cNvSpPr>
          <p:nvPr>
            <p:ph type="title"/>
          </p:nvPr>
        </p:nvSpPr>
        <p:spPr>
          <a:xfrm>
            <a:off x="335360" y="274639"/>
            <a:ext cx="11521280" cy="706092"/>
          </a:xfrm>
        </p:spPr>
        <p:txBody>
          <a:bodyPr/>
          <a:lstStyle/>
          <a:p>
            <a:r>
              <a:rPr lang="nl-NL" dirty="0"/>
              <a:t>1. </a:t>
            </a:r>
            <a:r>
              <a:rPr lang="nl-NL" dirty="0" err="1"/>
              <a:t>Toetsdeelnemers</a:t>
            </a:r>
            <a:r>
              <a:rPr lang="nl-NL" dirty="0"/>
              <a:t> gegevens &amp; interactie</a:t>
            </a:r>
          </a:p>
        </p:txBody>
      </p:sp>
      <p:graphicFrame>
        <p:nvGraphicFramePr>
          <p:cNvPr id="5" name="Tabel 4">
            <a:extLst>
              <a:ext uri="{FF2B5EF4-FFF2-40B4-BE49-F238E27FC236}">
                <a16:creationId xmlns:a16="http://schemas.microsoft.com/office/drawing/2014/main" id="{49E6EDBC-200F-4B3C-141F-408F0A365D6D}"/>
              </a:ext>
            </a:extLst>
          </p:cNvPr>
          <p:cNvGraphicFramePr>
            <a:graphicFrameLocks noGrp="1"/>
          </p:cNvGraphicFramePr>
          <p:nvPr>
            <p:extLst>
              <p:ext uri="{D42A27DB-BD31-4B8C-83A1-F6EECF244321}">
                <p14:modId xmlns:p14="http://schemas.microsoft.com/office/powerpoint/2010/main" val="3218256845"/>
              </p:ext>
            </p:extLst>
          </p:nvPr>
        </p:nvGraphicFramePr>
        <p:xfrm>
          <a:off x="414573" y="1079714"/>
          <a:ext cx="3819057" cy="5503647"/>
        </p:xfrm>
        <a:graphic>
          <a:graphicData uri="http://schemas.openxmlformats.org/drawingml/2006/table">
            <a:tbl>
              <a:tblPr firstRow="1" firstCol="1" bandRow="1">
                <a:tableStyleId>{5C22544A-7EE6-4342-B048-85BDC9FD1C3A}</a:tableStyleId>
              </a:tblPr>
              <a:tblGrid>
                <a:gridCol w="3819057">
                  <a:extLst>
                    <a:ext uri="{9D8B030D-6E8A-4147-A177-3AD203B41FA5}">
                      <a16:colId xmlns:a16="http://schemas.microsoft.com/office/drawing/2014/main" val="447423592"/>
                    </a:ext>
                  </a:extLst>
                </a:gridCol>
              </a:tblGrid>
              <a:tr h="161871">
                <a:tc>
                  <a:txBody>
                    <a:bodyPr/>
                    <a:lstStyle/>
                    <a:p>
                      <a:r>
                        <a:rPr lang="nl-NL" sz="1050" dirty="0">
                          <a:effectLst/>
                        </a:rPr>
                        <a:t>Gegevens: </a:t>
                      </a:r>
                      <a:r>
                        <a:rPr lang="nl-NL" sz="1050" dirty="0" err="1">
                          <a:effectLst/>
                        </a:rPr>
                        <a:t>Toetsdeelnemers</a:t>
                      </a:r>
                      <a:endParaRPr lang="nl-NL" sz="1050" dirty="0">
                        <a:effectLst/>
                        <a:latin typeface="Calibri" panose="020F0502020204030204" pitchFamily="34" charset="0"/>
                        <a:ea typeface="Calibri" panose="020F0502020204030204" pitchFamily="34" charset="0"/>
                        <a:cs typeface="Arial" panose="020B0604020202020204" pitchFamily="34" charset="0"/>
                      </a:endParaRPr>
                    </a:p>
                  </a:txBody>
                  <a:tcPr marL="47848" marR="47848" marT="0" marB="0"/>
                </a:tc>
                <a:extLst>
                  <a:ext uri="{0D108BD9-81ED-4DB2-BD59-A6C34878D82A}">
                    <a16:rowId xmlns:a16="http://schemas.microsoft.com/office/drawing/2014/main" val="448479677"/>
                  </a:ext>
                </a:extLst>
              </a:tr>
              <a:tr h="5341776">
                <a:tc>
                  <a:txBody>
                    <a:bodyPr/>
                    <a:lstStyle/>
                    <a:p>
                      <a:pPr marL="342900" lvl="0" indent="-342900">
                        <a:buFont typeface="Wingdings" panose="05000000000000000000" pitchFamily="2" charset="2"/>
                        <a:buChar char=""/>
                      </a:pPr>
                      <a:r>
                        <a:rPr lang="nl-NL" sz="1050" dirty="0" err="1">
                          <a:effectLst/>
                        </a:rPr>
                        <a:t>Toetsid</a:t>
                      </a:r>
                      <a:r>
                        <a:rPr lang="nl-NL" sz="1050" dirty="0">
                          <a:effectLst/>
                        </a:rPr>
                        <a:t> kernregistratie</a:t>
                      </a:r>
                    </a:p>
                    <a:p>
                      <a:pPr marL="342900" lvl="0" indent="-342900">
                        <a:buFont typeface="Wingdings" panose="05000000000000000000" pitchFamily="2" charset="2"/>
                        <a:buChar char=""/>
                      </a:pPr>
                      <a:r>
                        <a:rPr lang="nl-NL" sz="1050" dirty="0">
                          <a:effectLst/>
                        </a:rPr>
                        <a:t>Toetscode van leverancier (uit catalogus)</a:t>
                      </a:r>
                    </a:p>
                    <a:p>
                      <a:pPr marL="342900" lvl="0" indent="-342900">
                        <a:buFont typeface="Wingdings" panose="05000000000000000000" pitchFamily="2" charset="2"/>
                        <a:buChar char=""/>
                      </a:pPr>
                      <a:r>
                        <a:rPr lang="nl-NL" sz="1050" dirty="0">
                          <a:effectLst/>
                        </a:rPr>
                        <a:t>Omschrijving</a:t>
                      </a:r>
                    </a:p>
                    <a:p>
                      <a:pPr marL="342900" lvl="0" indent="-342900">
                        <a:buFont typeface="Wingdings" panose="05000000000000000000" pitchFamily="2" charset="2"/>
                        <a:buChar char=""/>
                      </a:pPr>
                      <a:r>
                        <a:rPr lang="nl-NL" sz="1050" dirty="0">
                          <a:effectLst/>
                        </a:rPr>
                        <a:t>Afnameconditie [0..*]</a:t>
                      </a:r>
                    </a:p>
                    <a:p>
                      <a:pPr marL="342900" lvl="0" indent="-342900">
                        <a:buFont typeface="Wingdings" panose="05000000000000000000" pitchFamily="2" charset="2"/>
                        <a:buChar char=""/>
                      </a:pPr>
                      <a:r>
                        <a:rPr lang="nl-NL" sz="1050" dirty="0">
                          <a:effectLst/>
                        </a:rPr>
                        <a:t>Toegestaan hulpmiddel (lijst)</a:t>
                      </a:r>
                    </a:p>
                    <a:p>
                      <a:pPr marL="342900" lvl="0" indent="-342900">
                        <a:buFont typeface="Wingdings" panose="05000000000000000000" pitchFamily="2" charset="2"/>
                        <a:buChar char=""/>
                      </a:pPr>
                      <a:r>
                        <a:rPr lang="nl-NL" sz="1050" dirty="0">
                          <a:effectLst/>
                        </a:rPr>
                        <a:t>Afnameperiode [0..*]</a:t>
                      </a:r>
                    </a:p>
                    <a:p>
                      <a:pPr marL="342900" lvl="0" indent="-342900">
                        <a:buFont typeface="Wingdings" panose="05000000000000000000" pitchFamily="2" charset="2"/>
                        <a:buChar char=""/>
                      </a:pPr>
                      <a:r>
                        <a:rPr lang="nl-NL" sz="1050" dirty="0">
                          <a:effectLst/>
                        </a:rPr>
                        <a:t>Begindatum</a:t>
                      </a:r>
                    </a:p>
                    <a:p>
                      <a:pPr marL="342900" lvl="0" indent="-342900">
                        <a:buFont typeface="Wingdings" panose="05000000000000000000" pitchFamily="2" charset="2"/>
                        <a:buChar char=""/>
                      </a:pPr>
                      <a:r>
                        <a:rPr lang="nl-NL" sz="1050" dirty="0">
                          <a:effectLst/>
                        </a:rPr>
                        <a:t>Einddatum</a:t>
                      </a:r>
                    </a:p>
                    <a:p>
                      <a:pPr marL="342900" lvl="0" indent="-342900">
                        <a:buFont typeface="Wingdings" panose="05000000000000000000" pitchFamily="2" charset="2"/>
                        <a:buChar char=""/>
                      </a:pPr>
                      <a:r>
                        <a:rPr lang="nl-NL" sz="1050" dirty="0">
                          <a:effectLst/>
                        </a:rPr>
                        <a:t>Deelnemer [1..*]</a:t>
                      </a:r>
                    </a:p>
                    <a:p>
                      <a:pPr marL="742950" lvl="3" indent="-200025">
                        <a:buFont typeface="Wingdings" panose="05000000000000000000" pitchFamily="2" charset="2"/>
                        <a:buChar char=""/>
                      </a:pPr>
                      <a:r>
                        <a:rPr lang="nl-NL" sz="1050" dirty="0">
                          <a:effectLst/>
                        </a:rPr>
                        <a:t>EPPN</a:t>
                      </a:r>
                    </a:p>
                    <a:p>
                      <a:pPr marL="742950" lvl="3" indent="-200025">
                        <a:buFont typeface="Wingdings" panose="05000000000000000000" pitchFamily="2" charset="2"/>
                        <a:buChar char=""/>
                      </a:pPr>
                      <a:r>
                        <a:rPr lang="nl-NL" sz="1050" dirty="0">
                          <a:effectLst/>
                        </a:rPr>
                        <a:t>Studentnummer</a:t>
                      </a:r>
                    </a:p>
                    <a:p>
                      <a:pPr marL="742950" lvl="3" indent="-200025">
                        <a:buFont typeface="Wingdings" panose="05000000000000000000" pitchFamily="2" charset="2"/>
                        <a:buChar char=""/>
                      </a:pPr>
                      <a:r>
                        <a:rPr lang="nl-NL" sz="1050" dirty="0">
                          <a:effectLst/>
                        </a:rPr>
                        <a:t>Roepnaam</a:t>
                      </a:r>
                    </a:p>
                    <a:p>
                      <a:pPr marL="742950" lvl="3" indent="-200025">
                        <a:buFont typeface="Wingdings" panose="05000000000000000000" pitchFamily="2" charset="2"/>
                        <a:buChar char=""/>
                      </a:pPr>
                      <a:r>
                        <a:rPr lang="nl-NL" sz="1050" dirty="0">
                          <a:effectLst/>
                        </a:rPr>
                        <a:t>Voorvoegsel</a:t>
                      </a:r>
                    </a:p>
                    <a:p>
                      <a:pPr marL="742950" lvl="3" indent="-200025">
                        <a:buFont typeface="Wingdings" panose="05000000000000000000" pitchFamily="2" charset="2"/>
                        <a:buChar char=""/>
                      </a:pPr>
                      <a:r>
                        <a:rPr lang="nl-NL" sz="1050" dirty="0">
                          <a:effectLst/>
                        </a:rPr>
                        <a:t>Achternaam</a:t>
                      </a:r>
                    </a:p>
                    <a:p>
                      <a:pPr marL="361950" indent="-361950">
                        <a:buFont typeface="Wingdings" panose="05000000000000000000" pitchFamily="2" charset="2"/>
                        <a:buChar char="v"/>
                      </a:pPr>
                      <a:r>
                        <a:rPr lang="nl-NL" sz="1050" dirty="0">
                          <a:effectLst/>
                        </a:rPr>
                        <a:t>Vak [0..*]</a:t>
                      </a:r>
                    </a:p>
                    <a:p>
                      <a:pPr marL="742950" lvl="4" indent="-200025">
                        <a:buFont typeface="Wingdings" panose="05000000000000000000" pitchFamily="2" charset="2"/>
                        <a:buChar char=""/>
                      </a:pPr>
                      <a:r>
                        <a:rPr lang="nl-NL" sz="1050" dirty="0">
                          <a:effectLst/>
                        </a:rPr>
                        <a:t>Code</a:t>
                      </a:r>
                    </a:p>
                    <a:p>
                      <a:pPr marL="742950" lvl="4" indent="-200025">
                        <a:buFont typeface="Wingdings" panose="05000000000000000000" pitchFamily="2" charset="2"/>
                        <a:buChar char=""/>
                      </a:pPr>
                      <a:r>
                        <a:rPr lang="nl-NL" sz="1050" dirty="0">
                          <a:effectLst/>
                        </a:rPr>
                        <a:t>Naam</a:t>
                      </a:r>
                    </a:p>
                    <a:p>
                      <a:pPr marL="361950" indent="-361950">
                        <a:buFont typeface="Wingdings" panose="05000000000000000000" pitchFamily="2" charset="2"/>
                        <a:buChar char="v"/>
                      </a:pPr>
                      <a:r>
                        <a:rPr lang="nl-NL" sz="1050" dirty="0">
                          <a:effectLst/>
                        </a:rPr>
                        <a:t>Groep [0..*]</a:t>
                      </a:r>
                    </a:p>
                    <a:p>
                      <a:pPr marL="742950" lvl="4" indent="-200025">
                        <a:buFont typeface="Wingdings" panose="05000000000000000000" pitchFamily="2" charset="2"/>
                        <a:buChar char=""/>
                      </a:pPr>
                      <a:r>
                        <a:rPr lang="nl-NL" sz="1050" dirty="0">
                          <a:effectLst/>
                        </a:rPr>
                        <a:t>Code</a:t>
                      </a:r>
                    </a:p>
                    <a:p>
                      <a:pPr marL="742950" lvl="4" indent="-200025">
                        <a:buFont typeface="Wingdings" panose="05000000000000000000" pitchFamily="2" charset="2"/>
                        <a:buChar char=""/>
                      </a:pPr>
                      <a:r>
                        <a:rPr lang="nl-NL" sz="1050" dirty="0">
                          <a:effectLst/>
                        </a:rPr>
                        <a:t>Naam</a:t>
                      </a:r>
                    </a:p>
                    <a:p>
                      <a:pPr marL="361950" indent="-361950">
                        <a:buFont typeface="Wingdings" panose="05000000000000000000" pitchFamily="2" charset="2"/>
                        <a:buChar char="v"/>
                      </a:pPr>
                      <a:r>
                        <a:rPr lang="nl-NL" sz="1050" dirty="0">
                          <a:effectLst/>
                        </a:rPr>
                        <a:t>Opleiding [0..*]</a:t>
                      </a:r>
                    </a:p>
                    <a:p>
                      <a:pPr marL="742950" lvl="4" indent="-200025">
                        <a:buFont typeface="Wingdings" panose="05000000000000000000" pitchFamily="2" charset="2"/>
                        <a:buChar char=""/>
                      </a:pPr>
                      <a:r>
                        <a:rPr lang="nl-NL" sz="1050" dirty="0">
                          <a:effectLst/>
                        </a:rPr>
                        <a:t>Code</a:t>
                      </a:r>
                    </a:p>
                    <a:p>
                      <a:pPr marL="742950" lvl="4" indent="-200025">
                        <a:buFont typeface="Wingdings" panose="05000000000000000000" pitchFamily="2" charset="2"/>
                        <a:buChar char=""/>
                      </a:pPr>
                      <a:r>
                        <a:rPr lang="nl-NL" sz="1050" dirty="0">
                          <a:effectLst/>
                        </a:rPr>
                        <a:t>Leertraject (lijst)</a:t>
                      </a:r>
                    </a:p>
                    <a:p>
                      <a:pPr marL="742950" lvl="4" indent="-200025">
                        <a:buFont typeface="Wingdings" panose="05000000000000000000" pitchFamily="2" charset="2"/>
                        <a:buChar char=""/>
                      </a:pPr>
                      <a:r>
                        <a:rPr lang="nl-NL" sz="1050" dirty="0">
                          <a:effectLst/>
                        </a:rPr>
                        <a:t>Naam</a:t>
                      </a:r>
                    </a:p>
                    <a:p>
                      <a:pPr marL="342900" lvl="0" indent="-342900">
                        <a:buFont typeface="Wingdings" panose="05000000000000000000" pitchFamily="2" charset="2"/>
                        <a:buChar char=""/>
                      </a:pPr>
                      <a:r>
                        <a:rPr lang="nl-NL" sz="1050" dirty="0">
                          <a:effectLst/>
                        </a:rPr>
                        <a:t>Begindatum</a:t>
                      </a:r>
                    </a:p>
                    <a:p>
                      <a:pPr marL="342900" lvl="0" indent="-342900">
                        <a:buFont typeface="Wingdings" panose="05000000000000000000" pitchFamily="2" charset="2"/>
                        <a:buChar char=""/>
                      </a:pPr>
                      <a:r>
                        <a:rPr lang="nl-NL" sz="1050" dirty="0">
                          <a:effectLst/>
                        </a:rPr>
                        <a:t>Einddatum (verwacht/gepland)</a:t>
                      </a:r>
                    </a:p>
                    <a:p>
                      <a:pPr marL="342900" lvl="0" indent="-342900">
                        <a:buFont typeface="Wingdings" panose="05000000000000000000" pitchFamily="2" charset="2"/>
                        <a:buChar char=""/>
                      </a:pPr>
                      <a:r>
                        <a:rPr lang="nl-NL" sz="1050" dirty="0">
                          <a:effectLst/>
                        </a:rPr>
                        <a:t>Status (lijst)</a:t>
                      </a:r>
                    </a:p>
                    <a:p>
                      <a:pPr marL="361950" indent="-361950">
                        <a:buFont typeface="Wingdings" panose="05000000000000000000" pitchFamily="2" charset="2"/>
                        <a:buChar char="v"/>
                      </a:pPr>
                      <a:r>
                        <a:rPr lang="nl-NL" sz="1050" dirty="0">
                          <a:effectLst/>
                        </a:rPr>
                        <a:t>Afnameconditie [0..*]</a:t>
                      </a:r>
                    </a:p>
                    <a:p>
                      <a:pPr marL="742950" lvl="4" indent="-200025">
                        <a:buFont typeface="Wingdings" panose="05000000000000000000" pitchFamily="2" charset="2"/>
                        <a:buChar char=""/>
                      </a:pPr>
                      <a:r>
                        <a:rPr lang="nl-NL" sz="1050" dirty="0">
                          <a:effectLst/>
                        </a:rPr>
                        <a:t>Hulpmiddelcode (lijst)</a:t>
                      </a:r>
                    </a:p>
                    <a:p>
                      <a:pPr marL="361950" indent="-361950">
                        <a:buFont typeface="Wingdings" panose="05000000000000000000" pitchFamily="2" charset="2"/>
                        <a:buChar char="v"/>
                      </a:pPr>
                      <a:r>
                        <a:rPr lang="nl-NL" sz="1050" dirty="0">
                          <a:effectLst/>
                        </a:rPr>
                        <a:t>Resultaat [0..1]</a:t>
                      </a:r>
                    </a:p>
                    <a:p>
                      <a:pPr marL="742950" lvl="4" indent="-200025">
                        <a:buFont typeface="Wingdings" panose="05000000000000000000" pitchFamily="2" charset="2"/>
                        <a:buChar char=""/>
                      </a:pPr>
                      <a:r>
                        <a:rPr lang="nl-NL" sz="1050" dirty="0">
                          <a:effectLst/>
                        </a:rPr>
                        <a:t>Vrije poging (</a:t>
                      </a:r>
                      <a:r>
                        <a:rPr lang="nl-NL" sz="1050" dirty="0" err="1">
                          <a:effectLst/>
                        </a:rPr>
                        <a:t>boolean</a:t>
                      </a:r>
                      <a:r>
                        <a:rPr lang="nl-NL" sz="1050" dirty="0">
                          <a:effectLst/>
                        </a:rPr>
                        <a:t>)</a:t>
                      </a:r>
                    </a:p>
                    <a:p>
                      <a:pPr marL="742950" lvl="4" indent="-200025">
                        <a:buFont typeface="Wingdings" panose="05000000000000000000" pitchFamily="2" charset="2"/>
                        <a:buChar char=""/>
                      </a:pPr>
                      <a:r>
                        <a:rPr lang="nl-NL" sz="1050" dirty="0">
                          <a:effectLst/>
                        </a:rPr>
                        <a:t>Behaald (</a:t>
                      </a:r>
                      <a:r>
                        <a:rPr lang="nl-NL" sz="1050" dirty="0" err="1">
                          <a:effectLst/>
                        </a:rPr>
                        <a:t>boolean</a:t>
                      </a:r>
                      <a:r>
                        <a:rPr lang="nl-NL" sz="1050" dirty="0">
                          <a:effectLst/>
                        </a:rPr>
                        <a:t>)</a:t>
                      </a:r>
                    </a:p>
                    <a:p>
                      <a:pPr marL="742950" lvl="4" indent="-200025">
                        <a:buFont typeface="Wingdings" panose="05000000000000000000" pitchFamily="2" charset="2"/>
                        <a:buChar char=""/>
                      </a:pPr>
                      <a:r>
                        <a:rPr lang="nl-NL" sz="1050" dirty="0">
                          <a:effectLst/>
                        </a:rPr>
                        <a:t>Vrijstelling (</a:t>
                      </a:r>
                      <a:r>
                        <a:rPr lang="nl-NL" sz="1050" dirty="0" err="1">
                          <a:effectLst/>
                        </a:rPr>
                        <a:t>boolean</a:t>
                      </a:r>
                      <a:r>
                        <a:rPr lang="nl-NL" sz="1050" dirty="0">
                          <a:effectLst/>
                        </a:rPr>
                        <a:t>)</a:t>
                      </a:r>
                      <a:endParaRPr lang="nl-NL" sz="1050" dirty="0">
                        <a:effectLst/>
                        <a:latin typeface="Calibri" panose="020F0502020204030204" pitchFamily="34" charset="0"/>
                        <a:ea typeface="Calibri" panose="020F0502020204030204" pitchFamily="34" charset="0"/>
                        <a:cs typeface="Arial" panose="020B0604020202020204" pitchFamily="34" charset="0"/>
                      </a:endParaRPr>
                    </a:p>
                  </a:txBody>
                  <a:tcPr marL="47848" marR="47848" marT="0" marB="0"/>
                </a:tc>
                <a:extLst>
                  <a:ext uri="{0D108BD9-81ED-4DB2-BD59-A6C34878D82A}">
                    <a16:rowId xmlns:a16="http://schemas.microsoft.com/office/drawing/2014/main" val="3546840951"/>
                  </a:ext>
                </a:extLst>
              </a:tr>
            </a:tbl>
          </a:graphicData>
        </a:graphic>
      </p:graphicFrame>
      <p:pic>
        <p:nvPicPr>
          <p:cNvPr id="4" name="Afbeelding 3">
            <a:extLst>
              <a:ext uri="{FF2B5EF4-FFF2-40B4-BE49-F238E27FC236}">
                <a16:creationId xmlns:a16="http://schemas.microsoft.com/office/drawing/2014/main" id="{27ABD91C-A4C1-2E48-9E24-DC662DBE7B7E}"/>
              </a:ext>
            </a:extLst>
          </p:cNvPr>
          <p:cNvPicPr>
            <a:picLocks noChangeAspect="1"/>
          </p:cNvPicPr>
          <p:nvPr/>
        </p:nvPicPr>
        <p:blipFill>
          <a:blip r:embed="rId3"/>
          <a:stretch>
            <a:fillRect/>
          </a:stretch>
        </p:blipFill>
        <p:spPr>
          <a:xfrm>
            <a:off x="6436938" y="1674929"/>
            <a:ext cx="5376102" cy="2011320"/>
          </a:xfrm>
          <a:prstGeom prst="rect">
            <a:avLst/>
          </a:prstGeom>
        </p:spPr>
      </p:pic>
      <p:sp>
        <p:nvSpPr>
          <p:cNvPr id="7" name="Tekstvak 6">
            <a:extLst>
              <a:ext uri="{FF2B5EF4-FFF2-40B4-BE49-F238E27FC236}">
                <a16:creationId xmlns:a16="http://schemas.microsoft.com/office/drawing/2014/main" id="{9BC24CA9-4576-1E7F-9DAD-43EE3A08808A}"/>
              </a:ext>
            </a:extLst>
          </p:cNvPr>
          <p:cNvSpPr txBox="1"/>
          <p:nvPr/>
        </p:nvSpPr>
        <p:spPr>
          <a:xfrm>
            <a:off x="10248443" y="1674929"/>
            <a:ext cx="1608197" cy="369332"/>
          </a:xfrm>
          <a:prstGeom prst="rect">
            <a:avLst/>
          </a:prstGeom>
          <a:solidFill>
            <a:srgbClr val="00B0F0"/>
          </a:solidFill>
        </p:spPr>
        <p:txBody>
          <a:bodyPr wrap="none" rtlCol="0">
            <a:spAutoFit/>
          </a:bodyPr>
          <a:lstStyle/>
          <a:p>
            <a:r>
              <a:rPr lang="nl-NL" dirty="0" err="1"/>
              <a:t>Toetsplanning</a:t>
            </a:r>
            <a:endParaRPr lang="nl-NL" dirty="0"/>
          </a:p>
        </p:txBody>
      </p:sp>
      <p:sp>
        <p:nvSpPr>
          <p:cNvPr id="8" name="Tekstvak 7">
            <a:extLst>
              <a:ext uri="{FF2B5EF4-FFF2-40B4-BE49-F238E27FC236}">
                <a16:creationId xmlns:a16="http://schemas.microsoft.com/office/drawing/2014/main" id="{D2F5D5E7-FF84-0DAA-D745-A162CEB7DB03}"/>
              </a:ext>
            </a:extLst>
          </p:cNvPr>
          <p:cNvSpPr txBox="1"/>
          <p:nvPr/>
        </p:nvSpPr>
        <p:spPr>
          <a:xfrm>
            <a:off x="6436938" y="1540277"/>
            <a:ext cx="1608197" cy="503984"/>
          </a:xfrm>
          <a:prstGeom prst="rect">
            <a:avLst/>
          </a:prstGeom>
          <a:solidFill>
            <a:srgbClr val="92D050"/>
          </a:solidFill>
        </p:spPr>
        <p:txBody>
          <a:bodyPr wrap="square" rtlCol="0">
            <a:spAutoFit/>
          </a:bodyPr>
          <a:lstStyle/>
          <a:p>
            <a:pPr algn="ctr">
              <a:lnSpc>
                <a:spcPts val="1600"/>
              </a:lnSpc>
            </a:pPr>
            <a:r>
              <a:rPr lang="nl-NL" dirty="0"/>
              <a:t>Deelnemer-registratie</a:t>
            </a:r>
          </a:p>
        </p:txBody>
      </p:sp>
      <p:sp>
        <p:nvSpPr>
          <p:cNvPr id="10" name="Tekstvak 9">
            <a:extLst>
              <a:ext uri="{FF2B5EF4-FFF2-40B4-BE49-F238E27FC236}">
                <a16:creationId xmlns:a16="http://schemas.microsoft.com/office/drawing/2014/main" id="{89ACC72C-D408-390A-F8EF-6C448338EEB4}"/>
              </a:ext>
            </a:extLst>
          </p:cNvPr>
          <p:cNvSpPr txBox="1"/>
          <p:nvPr/>
        </p:nvSpPr>
        <p:spPr>
          <a:xfrm>
            <a:off x="10204843" y="4027604"/>
            <a:ext cx="1608197" cy="369332"/>
          </a:xfrm>
          <a:prstGeom prst="rect">
            <a:avLst/>
          </a:prstGeom>
          <a:solidFill>
            <a:srgbClr val="00B0F0"/>
          </a:solidFill>
        </p:spPr>
        <p:txBody>
          <a:bodyPr wrap="none" rtlCol="0">
            <a:spAutoFit/>
          </a:bodyPr>
          <a:lstStyle/>
          <a:p>
            <a:r>
              <a:rPr lang="nl-NL" dirty="0" err="1"/>
              <a:t>Toetsplanning</a:t>
            </a:r>
            <a:endParaRPr lang="nl-NL" dirty="0"/>
          </a:p>
        </p:txBody>
      </p:sp>
      <p:sp>
        <p:nvSpPr>
          <p:cNvPr id="11" name="Tekstvak 10">
            <a:extLst>
              <a:ext uri="{FF2B5EF4-FFF2-40B4-BE49-F238E27FC236}">
                <a16:creationId xmlns:a16="http://schemas.microsoft.com/office/drawing/2014/main" id="{EAD24201-648C-3341-8009-380237353672}"/>
              </a:ext>
            </a:extLst>
          </p:cNvPr>
          <p:cNvSpPr txBox="1"/>
          <p:nvPr/>
        </p:nvSpPr>
        <p:spPr>
          <a:xfrm>
            <a:off x="6393338" y="3892952"/>
            <a:ext cx="1608197" cy="503984"/>
          </a:xfrm>
          <a:prstGeom prst="rect">
            <a:avLst/>
          </a:prstGeom>
          <a:solidFill>
            <a:srgbClr val="92D050"/>
          </a:solidFill>
        </p:spPr>
        <p:txBody>
          <a:bodyPr wrap="square" rtlCol="0">
            <a:spAutoFit/>
          </a:bodyPr>
          <a:lstStyle/>
          <a:p>
            <a:pPr algn="ctr">
              <a:lnSpc>
                <a:spcPts val="1600"/>
              </a:lnSpc>
            </a:pPr>
            <a:r>
              <a:rPr lang="nl-NL" dirty="0"/>
              <a:t>Deelnemer-registratie</a:t>
            </a:r>
          </a:p>
        </p:txBody>
      </p:sp>
      <p:sp>
        <p:nvSpPr>
          <p:cNvPr id="13" name="Tekstvak 12">
            <a:extLst>
              <a:ext uri="{FF2B5EF4-FFF2-40B4-BE49-F238E27FC236}">
                <a16:creationId xmlns:a16="http://schemas.microsoft.com/office/drawing/2014/main" id="{0C7788F9-922E-0444-222C-1B41BB3987E6}"/>
              </a:ext>
            </a:extLst>
          </p:cNvPr>
          <p:cNvSpPr txBox="1"/>
          <p:nvPr/>
        </p:nvSpPr>
        <p:spPr>
          <a:xfrm>
            <a:off x="8114097" y="1556554"/>
            <a:ext cx="2090746" cy="523220"/>
          </a:xfrm>
          <a:prstGeom prst="rect">
            <a:avLst/>
          </a:prstGeom>
          <a:noFill/>
        </p:spPr>
        <p:txBody>
          <a:bodyPr wrap="square">
            <a:spAutoFit/>
          </a:bodyPr>
          <a:lstStyle/>
          <a:p>
            <a:pPr algn="ctr"/>
            <a:r>
              <a:rPr lang="nl-NL" sz="1400" dirty="0">
                <a:solidFill>
                  <a:srgbClr val="00B0F0"/>
                </a:solidFill>
              </a:rPr>
              <a:t>Standlevering</a:t>
            </a:r>
          </a:p>
          <a:p>
            <a:pPr algn="ctr"/>
            <a:r>
              <a:rPr lang="nl-NL" sz="1400" dirty="0">
                <a:solidFill>
                  <a:srgbClr val="00B0F0"/>
                </a:solidFill>
              </a:rPr>
              <a:t>Aanvullende gegevens</a:t>
            </a:r>
            <a:endParaRPr lang="nl-NL" sz="1400" dirty="0"/>
          </a:p>
        </p:txBody>
      </p:sp>
      <p:sp>
        <p:nvSpPr>
          <p:cNvPr id="14" name="Tekstvak 13">
            <a:extLst>
              <a:ext uri="{FF2B5EF4-FFF2-40B4-BE49-F238E27FC236}">
                <a16:creationId xmlns:a16="http://schemas.microsoft.com/office/drawing/2014/main" id="{D573A3C2-550A-4189-9A2D-DB8620A4528D}"/>
              </a:ext>
            </a:extLst>
          </p:cNvPr>
          <p:cNvSpPr txBox="1"/>
          <p:nvPr/>
        </p:nvSpPr>
        <p:spPr>
          <a:xfrm>
            <a:off x="8253171" y="3897298"/>
            <a:ext cx="1830835" cy="584775"/>
          </a:xfrm>
          <a:prstGeom prst="rect">
            <a:avLst/>
          </a:prstGeom>
          <a:noFill/>
        </p:spPr>
        <p:txBody>
          <a:bodyPr wrap="square">
            <a:spAutoFit/>
          </a:bodyPr>
          <a:lstStyle/>
          <a:p>
            <a:pPr algn="ctr"/>
            <a:r>
              <a:rPr lang="nl-NL" sz="1600" dirty="0">
                <a:solidFill>
                  <a:srgbClr val="00B0F0"/>
                </a:solidFill>
              </a:rPr>
              <a:t>Wijzigingen?</a:t>
            </a:r>
          </a:p>
          <a:p>
            <a:pPr algn="ctr"/>
            <a:r>
              <a:rPr lang="nl-NL" sz="1600" dirty="0">
                <a:solidFill>
                  <a:srgbClr val="00B0F0"/>
                </a:solidFill>
              </a:rPr>
              <a:t>Notificatie?</a:t>
            </a:r>
            <a:endParaRPr lang="nl-NL" sz="1600" dirty="0"/>
          </a:p>
        </p:txBody>
      </p:sp>
      <p:sp>
        <p:nvSpPr>
          <p:cNvPr id="15" name="Tekstvak 14">
            <a:extLst>
              <a:ext uri="{FF2B5EF4-FFF2-40B4-BE49-F238E27FC236}">
                <a16:creationId xmlns:a16="http://schemas.microsoft.com/office/drawing/2014/main" id="{F7FCA9AF-FD2D-450B-A82D-85DF52C2FCE3}"/>
              </a:ext>
            </a:extLst>
          </p:cNvPr>
          <p:cNvSpPr txBox="1"/>
          <p:nvPr/>
        </p:nvSpPr>
        <p:spPr>
          <a:xfrm>
            <a:off x="3869355" y="2680589"/>
            <a:ext cx="2403145" cy="258532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355600" indent="-355600">
              <a:spcBef>
                <a:spcPts val="600"/>
              </a:spcBef>
              <a:buNone/>
            </a:pPr>
            <a:r>
              <a:rPr lang="nl-NL" b="1" u="sng" dirty="0">
                <a:latin typeface="Buxton Sketch" panose="03080500000500000004" pitchFamily="66" charset="0"/>
              </a:rPr>
              <a:t>OOAPI-resources</a:t>
            </a:r>
          </a:p>
          <a:p>
            <a:pPr marL="182563" indent="-182563">
              <a:buFont typeface="Arial" panose="020B0604020202020204" pitchFamily="34" charset="0"/>
              <a:buChar char="•"/>
            </a:pPr>
            <a:r>
              <a:rPr lang="en-US" dirty="0" err="1">
                <a:latin typeface="Buxton Sketch" panose="03080500000500000004" pitchFamily="66" charset="0"/>
              </a:rPr>
              <a:t>ComponentOffering</a:t>
            </a:r>
            <a:endParaRPr lang="en-US" dirty="0">
              <a:latin typeface="Buxton Sketch" panose="03080500000500000004" pitchFamily="66" charset="0"/>
            </a:endParaRPr>
          </a:p>
          <a:p>
            <a:pPr marL="182563" indent="-182563">
              <a:buFont typeface="Arial" panose="020B0604020202020204" pitchFamily="34" charset="0"/>
              <a:buChar char="•"/>
            </a:pPr>
            <a:r>
              <a:rPr lang="en-US" dirty="0">
                <a:latin typeface="Buxton Sketch" panose="03080500000500000004" pitchFamily="66" charset="0"/>
              </a:rPr>
              <a:t>Association</a:t>
            </a:r>
          </a:p>
          <a:p>
            <a:pPr marL="182563" indent="-182563">
              <a:buFont typeface="Arial" panose="020B0604020202020204" pitchFamily="34" charset="0"/>
              <a:buChar char="•"/>
            </a:pPr>
            <a:r>
              <a:rPr lang="en-US" dirty="0">
                <a:latin typeface="Buxton Sketch" panose="03080500000500000004" pitchFamily="66" charset="0"/>
              </a:rPr>
              <a:t>Person</a:t>
            </a:r>
          </a:p>
          <a:p>
            <a:endParaRPr lang="en-US" dirty="0">
              <a:latin typeface="Buxton Sketch" panose="03080500000500000004" pitchFamily="66" charset="0"/>
            </a:endParaRPr>
          </a:p>
          <a:p>
            <a:r>
              <a:rPr lang="en-US" dirty="0" err="1">
                <a:latin typeface="Buxton Sketch" panose="03080500000500000004" pitchFamily="66" charset="0"/>
              </a:rPr>
              <a:t>Eventueel</a:t>
            </a:r>
            <a:r>
              <a:rPr lang="en-US" dirty="0">
                <a:latin typeface="Buxton Sketch" panose="03080500000500000004" pitchFamily="66" charset="0"/>
              </a:rPr>
              <a:t> </a:t>
            </a:r>
            <a:r>
              <a:rPr lang="en-US" dirty="0" err="1">
                <a:latin typeface="Buxton Sketch" panose="03080500000500000004" pitchFamily="66" charset="0"/>
              </a:rPr>
              <a:t>ook</a:t>
            </a:r>
            <a:r>
              <a:rPr lang="en-US" dirty="0">
                <a:latin typeface="Buxton Sketch" panose="03080500000500000004" pitchFamily="66" charset="0"/>
              </a:rPr>
              <a:t>:</a:t>
            </a:r>
          </a:p>
          <a:p>
            <a:pPr marL="182563" indent="-182563">
              <a:buFont typeface="Arial" panose="020B0604020202020204" pitchFamily="34" charset="0"/>
              <a:buChar char="•"/>
            </a:pPr>
            <a:r>
              <a:rPr lang="en-US" dirty="0">
                <a:latin typeface="Buxton Sketch" panose="03080500000500000004" pitchFamily="66" charset="0"/>
              </a:rPr>
              <a:t>Organization</a:t>
            </a:r>
          </a:p>
          <a:p>
            <a:pPr marL="182563" indent="-182563">
              <a:buFont typeface="Arial" panose="020B0604020202020204" pitchFamily="34" charset="0"/>
              <a:buChar char="•"/>
            </a:pPr>
            <a:r>
              <a:rPr lang="en-US" dirty="0">
                <a:latin typeface="Buxton Sketch" panose="03080500000500000004" pitchFamily="66" charset="0"/>
              </a:rPr>
              <a:t>Building &amp; Room</a:t>
            </a:r>
          </a:p>
          <a:p>
            <a:pPr marL="182563" indent="-182563">
              <a:buFont typeface="Arial" panose="020B0604020202020204" pitchFamily="34" charset="0"/>
              <a:buChar char="•"/>
            </a:pPr>
            <a:r>
              <a:rPr lang="en-US" dirty="0">
                <a:latin typeface="Buxton Sketch" panose="03080500000500000004" pitchFamily="66" charset="0"/>
              </a:rPr>
              <a:t>Program (&amp; Course)</a:t>
            </a:r>
          </a:p>
        </p:txBody>
      </p:sp>
    </p:spTree>
    <p:extLst>
      <p:ext uri="{BB962C8B-B14F-4D97-AF65-F5344CB8AC3E}">
        <p14:creationId xmlns:p14="http://schemas.microsoft.com/office/powerpoint/2010/main" val="3111130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50B47250-DB57-B817-3A0A-73FADB82A3DF}"/>
              </a:ext>
            </a:extLst>
          </p:cNvPr>
          <p:cNvPicPr>
            <a:picLocks noChangeAspect="1"/>
          </p:cNvPicPr>
          <p:nvPr/>
        </p:nvPicPr>
        <p:blipFill>
          <a:blip r:embed="rId2"/>
          <a:stretch>
            <a:fillRect/>
          </a:stretch>
        </p:blipFill>
        <p:spPr>
          <a:xfrm>
            <a:off x="4359363" y="1695344"/>
            <a:ext cx="4892464" cy="5151566"/>
          </a:xfrm>
          <a:prstGeom prst="rect">
            <a:avLst/>
          </a:prstGeom>
        </p:spPr>
      </p:pic>
      <p:pic>
        <p:nvPicPr>
          <p:cNvPr id="5" name="Afbeelding 4">
            <a:extLst>
              <a:ext uri="{FF2B5EF4-FFF2-40B4-BE49-F238E27FC236}">
                <a16:creationId xmlns:a16="http://schemas.microsoft.com/office/drawing/2014/main" id="{D201D472-8FCC-6C6E-1BBE-F4D8B52BA42C}"/>
              </a:ext>
            </a:extLst>
          </p:cNvPr>
          <p:cNvPicPr>
            <a:picLocks noChangeAspect="1"/>
          </p:cNvPicPr>
          <p:nvPr/>
        </p:nvPicPr>
        <p:blipFill>
          <a:blip r:embed="rId3"/>
          <a:stretch>
            <a:fillRect/>
          </a:stretch>
        </p:blipFill>
        <p:spPr>
          <a:xfrm>
            <a:off x="-19866" y="1269450"/>
            <a:ext cx="4012280" cy="4456772"/>
          </a:xfrm>
          <a:prstGeom prst="rect">
            <a:avLst/>
          </a:prstGeom>
        </p:spPr>
      </p:pic>
      <p:sp>
        <p:nvSpPr>
          <p:cNvPr id="2" name="Titel 1">
            <a:extLst>
              <a:ext uri="{FF2B5EF4-FFF2-40B4-BE49-F238E27FC236}">
                <a16:creationId xmlns:a16="http://schemas.microsoft.com/office/drawing/2014/main" id="{1B7295A7-4911-4FDB-A9EE-EC0BDD72F8E3}"/>
              </a:ext>
            </a:extLst>
          </p:cNvPr>
          <p:cNvSpPr>
            <a:spLocks noGrp="1"/>
          </p:cNvSpPr>
          <p:nvPr>
            <p:ph type="title"/>
          </p:nvPr>
        </p:nvSpPr>
        <p:spPr>
          <a:xfrm>
            <a:off x="335360" y="274637"/>
            <a:ext cx="9627790" cy="678073"/>
          </a:xfrm>
        </p:spPr>
        <p:txBody>
          <a:bodyPr/>
          <a:lstStyle/>
          <a:p>
            <a:r>
              <a:rPr lang="nl-NL" sz="3200" dirty="0"/>
              <a:t>1. </a:t>
            </a:r>
            <a:r>
              <a:rPr lang="nl-NL" sz="3200" dirty="0" err="1"/>
              <a:t>Toetsdeelnemers</a:t>
            </a:r>
            <a:r>
              <a:rPr lang="nl-NL" sz="3200" dirty="0"/>
              <a:t> </a:t>
            </a:r>
            <a:r>
              <a:rPr lang="nl-NL" dirty="0"/>
              <a:t>via </a:t>
            </a:r>
            <a:r>
              <a:rPr lang="nl-NL" sz="3200" dirty="0"/>
              <a:t>OOAPI-resources </a:t>
            </a:r>
            <a:endParaRPr lang="nl-NL" dirty="0"/>
          </a:p>
        </p:txBody>
      </p:sp>
      <p:sp>
        <p:nvSpPr>
          <p:cNvPr id="16" name="Ovaal 15">
            <a:extLst>
              <a:ext uri="{FF2B5EF4-FFF2-40B4-BE49-F238E27FC236}">
                <a16:creationId xmlns:a16="http://schemas.microsoft.com/office/drawing/2014/main" id="{CF729D45-1D5A-98B1-FFAD-3872C4B428BD}"/>
              </a:ext>
            </a:extLst>
          </p:cNvPr>
          <p:cNvSpPr/>
          <p:nvPr/>
        </p:nvSpPr>
        <p:spPr>
          <a:xfrm>
            <a:off x="6061170" y="1969580"/>
            <a:ext cx="1628811" cy="325308"/>
          </a:xfrm>
          <a:prstGeom prst="ellipse">
            <a:avLst/>
          </a:prstGeom>
          <a:solidFill>
            <a:schemeClr val="accent6">
              <a:lumMod val="60000"/>
              <a:lumOff val="40000"/>
              <a:alpha val="49000"/>
            </a:schemeClr>
          </a:solidFill>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nl-NL" dirty="0">
                <a:solidFill>
                  <a:schemeClr val="accent6">
                    <a:lumMod val="75000"/>
                  </a:schemeClr>
                </a:solidFill>
              </a:rPr>
              <a:t>Deelname</a:t>
            </a:r>
          </a:p>
        </p:txBody>
      </p:sp>
      <p:sp>
        <p:nvSpPr>
          <p:cNvPr id="19" name="Ster: 5 punten 18">
            <a:extLst>
              <a:ext uri="{FF2B5EF4-FFF2-40B4-BE49-F238E27FC236}">
                <a16:creationId xmlns:a16="http://schemas.microsoft.com/office/drawing/2014/main" id="{C301E0BE-C1FD-E993-700C-ED35796D9691}"/>
              </a:ext>
            </a:extLst>
          </p:cNvPr>
          <p:cNvSpPr/>
          <p:nvPr/>
        </p:nvSpPr>
        <p:spPr>
          <a:xfrm>
            <a:off x="11125200" y="140004"/>
            <a:ext cx="944880" cy="97536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
        <p:nvSpPr>
          <p:cNvPr id="20" name="Ovaal 19">
            <a:extLst>
              <a:ext uri="{FF2B5EF4-FFF2-40B4-BE49-F238E27FC236}">
                <a16:creationId xmlns:a16="http://schemas.microsoft.com/office/drawing/2014/main" id="{99DAF6F8-EF66-3A27-47C0-D7113E0A6352}"/>
              </a:ext>
            </a:extLst>
          </p:cNvPr>
          <p:cNvSpPr/>
          <p:nvPr/>
        </p:nvSpPr>
        <p:spPr>
          <a:xfrm>
            <a:off x="-19866" y="2630571"/>
            <a:ext cx="1228725" cy="374083"/>
          </a:xfrm>
          <a:prstGeom prst="ellipse">
            <a:avLst/>
          </a:prstGeom>
          <a:solidFill>
            <a:schemeClr val="accent6">
              <a:lumMod val="60000"/>
              <a:lumOff val="40000"/>
              <a:alpha val="49000"/>
            </a:schemeClr>
          </a:solidFill>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nl-NL" dirty="0">
                <a:solidFill>
                  <a:schemeClr val="accent6">
                    <a:lumMod val="75000"/>
                  </a:schemeClr>
                </a:solidFill>
              </a:rPr>
              <a:t>Zitting</a:t>
            </a:r>
          </a:p>
        </p:txBody>
      </p:sp>
      <p:pic>
        <p:nvPicPr>
          <p:cNvPr id="9" name="Afbeelding 8">
            <a:extLst>
              <a:ext uri="{FF2B5EF4-FFF2-40B4-BE49-F238E27FC236}">
                <a16:creationId xmlns:a16="http://schemas.microsoft.com/office/drawing/2014/main" id="{D107A6BF-2621-CBDC-530F-2F4735955E52}"/>
              </a:ext>
            </a:extLst>
          </p:cNvPr>
          <p:cNvPicPr>
            <a:picLocks noChangeAspect="1"/>
          </p:cNvPicPr>
          <p:nvPr/>
        </p:nvPicPr>
        <p:blipFill>
          <a:blip r:embed="rId4"/>
          <a:stretch>
            <a:fillRect/>
          </a:stretch>
        </p:blipFill>
        <p:spPr>
          <a:xfrm>
            <a:off x="9705975" y="1651722"/>
            <a:ext cx="2486025" cy="5200734"/>
          </a:xfrm>
          <a:prstGeom prst="rect">
            <a:avLst/>
          </a:prstGeom>
        </p:spPr>
      </p:pic>
      <p:sp>
        <p:nvSpPr>
          <p:cNvPr id="17" name="Ovaal 16">
            <a:extLst>
              <a:ext uri="{FF2B5EF4-FFF2-40B4-BE49-F238E27FC236}">
                <a16:creationId xmlns:a16="http://schemas.microsoft.com/office/drawing/2014/main" id="{1D98C233-C1F1-8322-E5DC-2E93759605BA}"/>
              </a:ext>
            </a:extLst>
          </p:cNvPr>
          <p:cNvSpPr/>
          <p:nvPr/>
        </p:nvSpPr>
        <p:spPr>
          <a:xfrm>
            <a:off x="9580742" y="911621"/>
            <a:ext cx="1586683" cy="783723"/>
          </a:xfrm>
          <a:prstGeom prst="ellipse">
            <a:avLst/>
          </a:prstGeom>
          <a:solidFill>
            <a:schemeClr val="accent6">
              <a:lumMod val="60000"/>
              <a:lumOff val="40000"/>
              <a:alpha val="49000"/>
            </a:schemeClr>
          </a:solidFill>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nl-NL" sz="1600" dirty="0">
                <a:solidFill>
                  <a:schemeClr val="accent6">
                    <a:lumMod val="75000"/>
                  </a:schemeClr>
                </a:solidFill>
              </a:rPr>
              <a:t>Student &amp; Medewerker</a:t>
            </a:r>
          </a:p>
        </p:txBody>
      </p:sp>
      <p:pic>
        <p:nvPicPr>
          <p:cNvPr id="21" name="Afbeelding 20">
            <a:extLst>
              <a:ext uri="{FF2B5EF4-FFF2-40B4-BE49-F238E27FC236}">
                <a16:creationId xmlns:a16="http://schemas.microsoft.com/office/drawing/2014/main" id="{96C2B715-F502-145E-BCB0-24A17DE0525E}"/>
              </a:ext>
            </a:extLst>
          </p:cNvPr>
          <p:cNvPicPr>
            <a:picLocks noChangeAspect="1"/>
          </p:cNvPicPr>
          <p:nvPr/>
        </p:nvPicPr>
        <p:blipFill>
          <a:blip r:embed="rId5"/>
          <a:stretch>
            <a:fillRect/>
          </a:stretch>
        </p:blipFill>
        <p:spPr>
          <a:xfrm>
            <a:off x="-19866" y="3854160"/>
            <a:ext cx="934266" cy="3003840"/>
          </a:xfrm>
          <a:prstGeom prst="rect">
            <a:avLst/>
          </a:prstGeom>
        </p:spPr>
      </p:pic>
    </p:spTree>
    <p:extLst>
      <p:ext uri="{BB962C8B-B14F-4D97-AF65-F5344CB8AC3E}">
        <p14:creationId xmlns:p14="http://schemas.microsoft.com/office/powerpoint/2010/main" val="482112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C63F992-D6EB-6788-9DCD-3EA10D9C4966}"/>
              </a:ext>
            </a:extLst>
          </p:cNvPr>
          <p:cNvPicPr>
            <a:picLocks noChangeAspect="1"/>
          </p:cNvPicPr>
          <p:nvPr/>
        </p:nvPicPr>
        <p:blipFill>
          <a:blip r:embed="rId2"/>
          <a:stretch>
            <a:fillRect/>
          </a:stretch>
        </p:blipFill>
        <p:spPr>
          <a:xfrm>
            <a:off x="5385892" y="1231808"/>
            <a:ext cx="6186982" cy="5626192"/>
          </a:xfrm>
          <a:prstGeom prst="rect">
            <a:avLst/>
          </a:prstGeom>
        </p:spPr>
      </p:pic>
      <p:sp>
        <p:nvSpPr>
          <p:cNvPr id="2" name="Titel 1">
            <a:extLst>
              <a:ext uri="{FF2B5EF4-FFF2-40B4-BE49-F238E27FC236}">
                <a16:creationId xmlns:a16="http://schemas.microsoft.com/office/drawing/2014/main" id="{1B7295A7-4911-4FDB-A9EE-EC0BDD72F8E3}"/>
              </a:ext>
            </a:extLst>
          </p:cNvPr>
          <p:cNvSpPr>
            <a:spLocks noGrp="1"/>
          </p:cNvSpPr>
          <p:nvPr>
            <p:ph type="title"/>
          </p:nvPr>
        </p:nvSpPr>
        <p:spPr>
          <a:xfrm>
            <a:off x="335359" y="228600"/>
            <a:ext cx="6284515" cy="1003208"/>
          </a:xfrm>
        </p:spPr>
        <p:txBody>
          <a:bodyPr/>
          <a:lstStyle/>
          <a:p>
            <a:r>
              <a:rPr lang="nl-NL" dirty="0"/>
              <a:t>1. </a:t>
            </a:r>
            <a:r>
              <a:rPr lang="nl-NL" dirty="0" err="1"/>
              <a:t>Toetsdeelnemers</a:t>
            </a:r>
            <a:r>
              <a:rPr lang="nl-NL" dirty="0"/>
              <a:t> via OOAPI-resources (optioneel)</a:t>
            </a:r>
          </a:p>
        </p:txBody>
      </p:sp>
      <p:sp>
        <p:nvSpPr>
          <p:cNvPr id="20" name="Ovaal 19">
            <a:extLst>
              <a:ext uri="{FF2B5EF4-FFF2-40B4-BE49-F238E27FC236}">
                <a16:creationId xmlns:a16="http://schemas.microsoft.com/office/drawing/2014/main" id="{E2D2BEFA-70FE-2475-28D4-973CBE53978E}"/>
              </a:ext>
            </a:extLst>
          </p:cNvPr>
          <p:cNvSpPr/>
          <p:nvPr/>
        </p:nvSpPr>
        <p:spPr>
          <a:xfrm>
            <a:off x="5538292" y="2076449"/>
            <a:ext cx="1332000" cy="252000"/>
          </a:xfrm>
          <a:prstGeom prst="ellipse">
            <a:avLst/>
          </a:prstGeom>
          <a:solidFill>
            <a:schemeClr val="accent6">
              <a:lumMod val="60000"/>
              <a:lumOff val="40000"/>
              <a:alpha val="49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solidFill>
                  <a:schemeClr val="accent6">
                    <a:lumMod val="75000"/>
                  </a:schemeClr>
                </a:solidFill>
              </a:rPr>
              <a:t>Ruimte</a:t>
            </a:r>
          </a:p>
        </p:txBody>
      </p:sp>
      <p:sp>
        <p:nvSpPr>
          <p:cNvPr id="21" name="Ovaal 20">
            <a:extLst>
              <a:ext uri="{FF2B5EF4-FFF2-40B4-BE49-F238E27FC236}">
                <a16:creationId xmlns:a16="http://schemas.microsoft.com/office/drawing/2014/main" id="{26ADE1F9-A907-D9A3-55CE-FDD67AF4EDE6}"/>
              </a:ext>
            </a:extLst>
          </p:cNvPr>
          <p:cNvSpPr/>
          <p:nvPr/>
        </p:nvSpPr>
        <p:spPr>
          <a:xfrm>
            <a:off x="7473548" y="895354"/>
            <a:ext cx="2592000" cy="497978"/>
          </a:xfrm>
          <a:prstGeom prst="ellipse">
            <a:avLst/>
          </a:prstGeom>
          <a:solidFill>
            <a:schemeClr val="accent6">
              <a:lumMod val="60000"/>
              <a:lumOff val="40000"/>
              <a:alpha val="49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lnSpc>
                <a:spcPts val="1600"/>
              </a:lnSpc>
            </a:pPr>
            <a:r>
              <a:rPr lang="nl-NL" sz="1600" dirty="0">
                <a:solidFill>
                  <a:schemeClr val="accent6">
                    <a:lumMod val="75000"/>
                  </a:schemeClr>
                </a:solidFill>
              </a:rPr>
              <a:t>Organisatie</a:t>
            </a:r>
          </a:p>
        </p:txBody>
      </p:sp>
      <p:sp>
        <p:nvSpPr>
          <p:cNvPr id="12" name="Ovaal 11">
            <a:extLst>
              <a:ext uri="{FF2B5EF4-FFF2-40B4-BE49-F238E27FC236}">
                <a16:creationId xmlns:a16="http://schemas.microsoft.com/office/drawing/2014/main" id="{918E79B5-9490-4919-4ECF-1D4E99317892}"/>
              </a:ext>
            </a:extLst>
          </p:cNvPr>
          <p:cNvSpPr/>
          <p:nvPr/>
        </p:nvSpPr>
        <p:spPr>
          <a:xfrm>
            <a:off x="5547817" y="4959344"/>
            <a:ext cx="1332000" cy="252000"/>
          </a:xfrm>
          <a:prstGeom prst="ellipse">
            <a:avLst/>
          </a:prstGeom>
          <a:solidFill>
            <a:schemeClr val="accent6">
              <a:lumMod val="60000"/>
              <a:lumOff val="40000"/>
              <a:alpha val="49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solidFill>
                  <a:schemeClr val="accent6">
                    <a:lumMod val="75000"/>
                  </a:schemeClr>
                </a:solidFill>
              </a:rPr>
              <a:t>Locatie</a:t>
            </a:r>
          </a:p>
        </p:txBody>
      </p:sp>
      <p:sp>
        <p:nvSpPr>
          <p:cNvPr id="9" name="Ster: 5 punten 8">
            <a:extLst>
              <a:ext uri="{FF2B5EF4-FFF2-40B4-BE49-F238E27FC236}">
                <a16:creationId xmlns:a16="http://schemas.microsoft.com/office/drawing/2014/main" id="{F2DC177B-1A46-1D87-C6BA-FB238CDECA14}"/>
              </a:ext>
            </a:extLst>
          </p:cNvPr>
          <p:cNvSpPr/>
          <p:nvPr/>
        </p:nvSpPr>
        <p:spPr>
          <a:xfrm>
            <a:off x="11125200" y="140004"/>
            <a:ext cx="944880" cy="97536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917745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9" name="Afbeelding 18">
            <a:extLst>
              <a:ext uri="{FF2B5EF4-FFF2-40B4-BE49-F238E27FC236}">
                <a16:creationId xmlns:a16="http://schemas.microsoft.com/office/drawing/2014/main" id="{BEBB992A-368E-A017-68F9-D5015459CC33}"/>
              </a:ext>
            </a:extLst>
          </p:cNvPr>
          <p:cNvPicPr>
            <a:picLocks noChangeAspect="1"/>
          </p:cNvPicPr>
          <p:nvPr/>
        </p:nvPicPr>
        <p:blipFill>
          <a:blip r:embed="rId2"/>
          <a:stretch>
            <a:fillRect/>
          </a:stretch>
        </p:blipFill>
        <p:spPr>
          <a:xfrm>
            <a:off x="1771650" y="1896975"/>
            <a:ext cx="5653126" cy="4961025"/>
          </a:xfrm>
          <a:prstGeom prst="rect">
            <a:avLst/>
          </a:prstGeom>
        </p:spPr>
      </p:pic>
      <p:pic>
        <p:nvPicPr>
          <p:cNvPr id="6" name="Afbeelding 5">
            <a:extLst>
              <a:ext uri="{FF2B5EF4-FFF2-40B4-BE49-F238E27FC236}">
                <a16:creationId xmlns:a16="http://schemas.microsoft.com/office/drawing/2014/main" id="{C933B570-635C-51E1-4C6A-5CF446BCB7B2}"/>
              </a:ext>
            </a:extLst>
          </p:cNvPr>
          <p:cNvPicPr>
            <a:picLocks noChangeAspect="1"/>
          </p:cNvPicPr>
          <p:nvPr/>
        </p:nvPicPr>
        <p:blipFill>
          <a:blip r:embed="rId3"/>
          <a:stretch>
            <a:fillRect/>
          </a:stretch>
        </p:blipFill>
        <p:spPr>
          <a:xfrm>
            <a:off x="7581619" y="0"/>
            <a:ext cx="4275020" cy="6858000"/>
          </a:xfrm>
          <a:prstGeom prst="rect">
            <a:avLst/>
          </a:prstGeom>
        </p:spPr>
      </p:pic>
      <p:sp>
        <p:nvSpPr>
          <p:cNvPr id="2" name="Titel 1">
            <a:extLst>
              <a:ext uri="{FF2B5EF4-FFF2-40B4-BE49-F238E27FC236}">
                <a16:creationId xmlns:a16="http://schemas.microsoft.com/office/drawing/2014/main" id="{1B7295A7-4911-4FDB-A9EE-EC0BDD72F8E3}"/>
              </a:ext>
            </a:extLst>
          </p:cNvPr>
          <p:cNvSpPr>
            <a:spLocks noGrp="1"/>
          </p:cNvSpPr>
          <p:nvPr>
            <p:ph type="title"/>
          </p:nvPr>
        </p:nvSpPr>
        <p:spPr>
          <a:xfrm>
            <a:off x="335361" y="274637"/>
            <a:ext cx="6353314" cy="1009305"/>
          </a:xfrm>
        </p:spPr>
        <p:txBody>
          <a:bodyPr/>
          <a:lstStyle/>
          <a:p>
            <a:r>
              <a:rPr lang="nl-NL" dirty="0"/>
              <a:t>1. </a:t>
            </a:r>
            <a:r>
              <a:rPr lang="nl-NL" dirty="0" err="1"/>
              <a:t>Toetsdeelnemers</a:t>
            </a:r>
            <a:r>
              <a:rPr lang="nl-NL" dirty="0"/>
              <a:t> via OOAPI-resources (optioneel)</a:t>
            </a:r>
          </a:p>
        </p:txBody>
      </p:sp>
      <p:sp>
        <p:nvSpPr>
          <p:cNvPr id="9" name="Ovaal 8">
            <a:extLst>
              <a:ext uri="{FF2B5EF4-FFF2-40B4-BE49-F238E27FC236}">
                <a16:creationId xmlns:a16="http://schemas.microsoft.com/office/drawing/2014/main" id="{FD632449-1879-3280-50B2-195730346717}"/>
              </a:ext>
            </a:extLst>
          </p:cNvPr>
          <p:cNvSpPr/>
          <p:nvPr/>
        </p:nvSpPr>
        <p:spPr>
          <a:xfrm>
            <a:off x="7890237" y="1056977"/>
            <a:ext cx="1440000" cy="371475"/>
          </a:xfrm>
          <a:prstGeom prst="ellipse">
            <a:avLst/>
          </a:prstGeom>
          <a:solidFill>
            <a:schemeClr val="accent6">
              <a:lumMod val="60000"/>
              <a:lumOff val="40000"/>
              <a:alpha val="49000"/>
            </a:schemeClr>
          </a:solidFill>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nl-NL" dirty="0">
                <a:solidFill>
                  <a:schemeClr val="accent6">
                    <a:lumMod val="75000"/>
                  </a:schemeClr>
                </a:solidFill>
              </a:rPr>
              <a:t>Opleiding</a:t>
            </a:r>
          </a:p>
        </p:txBody>
      </p:sp>
      <p:sp>
        <p:nvSpPr>
          <p:cNvPr id="14" name="Ovaal 13">
            <a:extLst>
              <a:ext uri="{FF2B5EF4-FFF2-40B4-BE49-F238E27FC236}">
                <a16:creationId xmlns:a16="http://schemas.microsoft.com/office/drawing/2014/main" id="{633665DD-56AB-D59E-3203-FE8197A9431A}"/>
              </a:ext>
            </a:extLst>
          </p:cNvPr>
          <p:cNvSpPr/>
          <p:nvPr/>
        </p:nvSpPr>
        <p:spPr>
          <a:xfrm>
            <a:off x="9242855" y="1135501"/>
            <a:ext cx="1116000" cy="396000"/>
          </a:xfrm>
          <a:prstGeom prst="ellipse">
            <a:avLst/>
          </a:prstGeom>
          <a:solidFill>
            <a:schemeClr val="accent6">
              <a:lumMod val="60000"/>
              <a:lumOff val="40000"/>
              <a:alpha val="49000"/>
            </a:schemeClr>
          </a:solidFill>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nl-NL" sz="1200" dirty="0">
                <a:solidFill>
                  <a:schemeClr val="accent6">
                    <a:lumMod val="75000"/>
                  </a:schemeClr>
                </a:solidFill>
              </a:rPr>
              <a:t>Opleidings-deel</a:t>
            </a:r>
          </a:p>
        </p:txBody>
      </p:sp>
      <p:sp>
        <p:nvSpPr>
          <p:cNvPr id="16" name="Ovaal 15">
            <a:extLst>
              <a:ext uri="{FF2B5EF4-FFF2-40B4-BE49-F238E27FC236}">
                <a16:creationId xmlns:a16="http://schemas.microsoft.com/office/drawing/2014/main" id="{A9D1ECF2-C309-B9AD-B2C5-E551182262AB}"/>
              </a:ext>
            </a:extLst>
          </p:cNvPr>
          <p:cNvSpPr/>
          <p:nvPr/>
        </p:nvSpPr>
        <p:spPr>
          <a:xfrm>
            <a:off x="7890237" y="6162675"/>
            <a:ext cx="1440000" cy="295275"/>
          </a:xfrm>
          <a:prstGeom prst="ellipse">
            <a:avLst/>
          </a:prstGeom>
          <a:solidFill>
            <a:schemeClr val="accent6">
              <a:lumMod val="60000"/>
              <a:lumOff val="40000"/>
              <a:alpha val="49000"/>
            </a:schemeClr>
          </a:solidFill>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nl-NL" dirty="0">
                <a:solidFill>
                  <a:schemeClr val="accent6">
                    <a:lumMod val="75000"/>
                  </a:schemeClr>
                </a:solidFill>
              </a:rPr>
              <a:t>Opleiding</a:t>
            </a:r>
          </a:p>
        </p:txBody>
      </p:sp>
      <p:sp>
        <p:nvSpPr>
          <p:cNvPr id="18" name="Ovaal 17">
            <a:extLst>
              <a:ext uri="{FF2B5EF4-FFF2-40B4-BE49-F238E27FC236}">
                <a16:creationId xmlns:a16="http://schemas.microsoft.com/office/drawing/2014/main" id="{F976899C-F9AE-324E-0EFE-99D6137F1E8E}"/>
              </a:ext>
            </a:extLst>
          </p:cNvPr>
          <p:cNvSpPr/>
          <p:nvPr/>
        </p:nvSpPr>
        <p:spPr>
          <a:xfrm>
            <a:off x="9242855" y="6061950"/>
            <a:ext cx="1116000" cy="396000"/>
          </a:xfrm>
          <a:prstGeom prst="ellipse">
            <a:avLst/>
          </a:prstGeom>
          <a:solidFill>
            <a:schemeClr val="accent6">
              <a:lumMod val="60000"/>
              <a:lumOff val="40000"/>
              <a:alpha val="49000"/>
            </a:schemeClr>
          </a:solidFill>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nl-NL" sz="1200" dirty="0">
                <a:solidFill>
                  <a:schemeClr val="accent6">
                    <a:lumMod val="75000"/>
                  </a:schemeClr>
                </a:solidFill>
              </a:rPr>
              <a:t>Opleidings-deel</a:t>
            </a:r>
          </a:p>
        </p:txBody>
      </p:sp>
      <p:cxnSp>
        <p:nvCxnSpPr>
          <p:cNvPr id="10" name="Rechte verbindingslijn 9">
            <a:extLst>
              <a:ext uri="{FF2B5EF4-FFF2-40B4-BE49-F238E27FC236}">
                <a16:creationId xmlns:a16="http://schemas.microsoft.com/office/drawing/2014/main" id="{DCB25DFE-89A9-1D1D-F990-E2CBB301CC6F}"/>
              </a:ext>
            </a:extLst>
          </p:cNvPr>
          <p:cNvCxnSpPr>
            <a:cxnSpLocks/>
            <a:stCxn id="9" idx="4"/>
            <a:endCxn id="16" idx="0"/>
          </p:cNvCxnSpPr>
          <p:nvPr/>
        </p:nvCxnSpPr>
        <p:spPr>
          <a:xfrm>
            <a:off x="8610237" y="1428452"/>
            <a:ext cx="0" cy="4734223"/>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22" name="Rechte verbindingslijn 21">
            <a:extLst>
              <a:ext uri="{FF2B5EF4-FFF2-40B4-BE49-F238E27FC236}">
                <a16:creationId xmlns:a16="http://schemas.microsoft.com/office/drawing/2014/main" id="{D71BBD27-CDEB-4C0C-AE2E-262B5C5D71D4}"/>
              </a:ext>
            </a:extLst>
          </p:cNvPr>
          <p:cNvCxnSpPr>
            <a:cxnSpLocks/>
            <a:stCxn id="14" idx="4"/>
            <a:endCxn id="18" idx="0"/>
          </p:cNvCxnSpPr>
          <p:nvPr/>
        </p:nvCxnSpPr>
        <p:spPr>
          <a:xfrm>
            <a:off x="9800855" y="1531501"/>
            <a:ext cx="0" cy="4530449"/>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5" name="Ovaal 24">
            <a:extLst>
              <a:ext uri="{FF2B5EF4-FFF2-40B4-BE49-F238E27FC236}">
                <a16:creationId xmlns:a16="http://schemas.microsoft.com/office/drawing/2014/main" id="{15FC9AE1-F010-8EBF-D585-AE9638EEAD76}"/>
              </a:ext>
            </a:extLst>
          </p:cNvPr>
          <p:cNvSpPr/>
          <p:nvPr/>
        </p:nvSpPr>
        <p:spPr>
          <a:xfrm>
            <a:off x="3619498" y="2770773"/>
            <a:ext cx="1728000" cy="468000"/>
          </a:xfrm>
          <a:prstGeom prst="ellipse">
            <a:avLst/>
          </a:prstGeom>
          <a:solidFill>
            <a:schemeClr val="accent6">
              <a:lumMod val="60000"/>
              <a:lumOff val="40000"/>
              <a:alpha val="49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nl-NL" sz="1400" dirty="0">
                <a:solidFill>
                  <a:schemeClr val="bg1">
                    <a:lumMod val="65000"/>
                  </a:schemeClr>
                </a:solidFill>
              </a:rPr>
              <a:t>Opleiding &amp; Opleidingsdeel</a:t>
            </a:r>
          </a:p>
        </p:txBody>
      </p:sp>
      <p:sp>
        <p:nvSpPr>
          <p:cNvPr id="13" name="Ster: 5 punten 12">
            <a:extLst>
              <a:ext uri="{FF2B5EF4-FFF2-40B4-BE49-F238E27FC236}">
                <a16:creationId xmlns:a16="http://schemas.microsoft.com/office/drawing/2014/main" id="{E879F5D9-2173-3CBF-53E7-DAED9D6AADEA}"/>
              </a:ext>
            </a:extLst>
          </p:cNvPr>
          <p:cNvSpPr/>
          <p:nvPr/>
        </p:nvSpPr>
        <p:spPr>
          <a:xfrm>
            <a:off x="11125200" y="140004"/>
            <a:ext cx="944880" cy="97536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963161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A75C06-3D37-D2E3-FB39-EE6DD7F5285A}"/>
              </a:ext>
            </a:extLst>
          </p:cNvPr>
          <p:cNvSpPr>
            <a:spLocks noGrp="1"/>
          </p:cNvSpPr>
          <p:nvPr>
            <p:ph type="title"/>
          </p:nvPr>
        </p:nvSpPr>
        <p:spPr>
          <a:xfrm>
            <a:off x="335360" y="274639"/>
            <a:ext cx="11521280" cy="706092"/>
          </a:xfrm>
        </p:spPr>
        <p:txBody>
          <a:bodyPr/>
          <a:lstStyle/>
          <a:p>
            <a:r>
              <a:rPr lang="nl-NL" dirty="0"/>
              <a:t>1. </a:t>
            </a:r>
            <a:r>
              <a:rPr lang="nl-NL" dirty="0" err="1"/>
              <a:t>Toetsdeelnemers</a:t>
            </a:r>
            <a:r>
              <a:rPr lang="nl-NL" dirty="0"/>
              <a:t> gegevens</a:t>
            </a:r>
          </a:p>
        </p:txBody>
      </p:sp>
      <p:graphicFrame>
        <p:nvGraphicFramePr>
          <p:cNvPr id="5" name="Tabel 4">
            <a:extLst>
              <a:ext uri="{FF2B5EF4-FFF2-40B4-BE49-F238E27FC236}">
                <a16:creationId xmlns:a16="http://schemas.microsoft.com/office/drawing/2014/main" id="{49E6EDBC-200F-4B3C-141F-408F0A365D6D}"/>
              </a:ext>
            </a:extLst>
          </p:cNvPr>
          <p:cNvGraphicFramePr>
            <a:graphicFrameLocks noGrp="1"/>
          </p:cNvGraphicFramePr>
          <p:nvPr>
            <p:extLst>
              <p:ext uri="{D42A27DB-BD31-4B8C-83A1-F6EECF244321}">
                <p14:modId xmlns:p14="http://schemas.microsoft.com/office/powerpoint/2010/main" val="2830895764"/>
              </p:ext>
            </p:extLst>
          </p:nvPr>
        </p:nvGraphicFramePr>
        <p:xfrm>
          <a:off x="335360" y="1079714"/>
          <a:ext cx="6180943" cy="5602551"/>
        </p:xfrm>
        <a:graphic>
          <a:graphicData uri="http://schemas.openxmlformats.org/drawingml/2006/table">
            <a:tbl>
              <a:tblPr firstRow="1" firstCol="1" bandRow="1">
                <a:tableStyleId>{5C22544A-7EE6-4342-B048-85BDC9FD1C3A}</a:tableStyleId>
              </a:tblPr>
              <a:tblGrid>
                <a:gridCol w="2542594">
                  <a:extLst>
                    <a:ext uri="{9D8B030D-6E8A-4147-A177-3AD203B41FA5}">
                      <a16:colId xmlns:a16="http://schemas.microsoft.com/office/drawing/2014/main" val="447423592"/>
                    </a:ext>
                  </a:extLst>
                </a:gridCol>
                <a:gridCol w="1309035">
                  <a:extLst>
                    <a:ext uri="{9D8B030D-6E8A-4147-A177-3AD203B41FA5}">
                      <a16:colId xmlns:a16="http://schemas.microsoft.com/office/drawing/2014/main" val="3633675208"/>
                    </a:ext>
                  </a:extLst>
                </a:gridCol>
                <a:gridCol w="2329314">
                  <a:extLst>
                    <a:ext uri="{9D8B030D-6E8A-4147-A177-3AD203B41FA5}">
                      <a16:colId xmlns:a16="http://schemas.microsoft.com/office/drawing/2014/main" val="1390495244"/>
                    </a:ext>
                  </a:extLst>
                </a:gridCol>
              </a:tblGrid>
              <a:tr h="161871">
                <a:tc>
                  <a:txBody>
                    <a:bodyPr/>
                    <a:lstStyle/>
                    <a:p>
                      <a:r>
                        <a:rPr lang="nl-NL" sz="1050" dirty="0">
                          <a:solidFill>
                            <a:schemeClr val="bg1">
                              <a:lumMod val="50000"/>
                            </a:schemeClr>
                          </a:solidFill>
                          <a:effectLst/>
                        </a:rPr>
                        <a:t>Gegevens: </a:t>
                      </a:r>
                      <a:r>
                        <a:rPr lang="nl-NL" sz="1050" dirty="0" err="1">
                          <a:solidFill>
                            <a:schemeClr val="bg1">
                              <a:lumMod val="50000"/>
                            </a:schemeClr>
                          </a:solidFill>
                          <a:effectLst/>
                        </a:rPr>
                        <a:t>Toetsdeelnemers</a:t>
                      </a:r>
                      <a:endParaRPr lang="nl-NL" sz="105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47848" marR="47848" marT="0" marB="0"/>
                </a:tc>
                <a:tc>
                  <a:txBody>
                    <a:bodyPr/>
                    <a:lstStyle/>
                    <a:p>
                      <a:r>
                        <a:rPr lang="nl-NL" sz="105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Voorbeeldwaarde</a:t>
                      </a:r>
                    </a:p>
                  </a:txBody>
                  <a:tcPr marL="47848" marR="47848" marT="0" marB="0">
                    <a:solidFill>
                      <a:schemeClr val="bg1">
                        <a:lumMod val="85000"/>
                      </a:schemeClr>
                    </a:solidFill>
                  </a:tcPr>
                </a:tc>
                <a:tc>
                  <a:txBody>
                    <a:bodyPr/>
                    <a:lstStyle/>
                    <a:p>
                      <a:r>
                        <a:rPr lang="nl-NL" sz="1050" dirty="0">
                          <a:effectLst/>
                        </a:rPr>
                        <a:t>OOAPI-entiteiten</a:t>
                      </a:r>
                      <a:endParaRPr lang="nl-NL" sz="1050" dirty="0">
                        <a:effectLst/>
                        <a:latin typeface="Calibri" panose="020F0502020204030204" pitchFamily="34" charset="0"/>
                        <a:ea typeface="Calibri" panose="020F0502020204030204" pitchFamily="34" charset="0"/>
                        <a:cs typeface="Arial" panose="020B0604020202020204" pitchFamily="34" charset="0"/>
                      </a:endParaRPr>
                    </a:p>
                  </a:txBody>
                  <a:tcPr marL="47848" marR="47848" marT="0" marB="0"/>
                </a:tc>
                <a:extLst>
                  <a:ext uri="{0D108BD9-81ED-4DB2-BD59-A6C34878D82A}">
                    <a16:rowId xmlns:a16="http://schemas.microsoft.com/office/drawing/2014/main" val="448479677"/>
                  </a:ext>
                </a:extLst>
              </a:tr>
              <a:tr h="5341776">
                <a:tc>
                  <a:txBody>
                    <a:bodyPr/>
                    <a:lstStyle/>
                    <a:p>
                      <a:pPr marL="342900" lvl="0" indent="-342900">
                        <a:buFont typeface="Wingdings" panose="05000000000000000000" pitchFamily="2" charset="2"/>
                        <a:buChar char=""/>
                      </a:pPr>
                      <a:r>
                        <a:rPr lang="nl-NL" sz="1050" dirty="0" err="1">
                          <a:effectLst/>
                        </a:rPr>
                        <a:t>Toetsid</a:t>
                      </a:r>
                      <a:r>
                        <a:rPr lang="nl-NL" sz="1050" dirty="0">
                          <a:effectLst/>
                        </a:rPr>
                        <a:t> kernregistratie</a:t>
                      </a:r>
                    </a:p>
                    <a:p>
                      <a:pPr marL="342900" lvl="0" indent="-342900">
                        <a:buFont typeface="Wingdings" panose="05000000000000000000" pitchFamily="2" charset="2"/>
                        <a:buChar char=""/>
                      </a:pPr>
                      <a:r>
                        <a:rPr lang="nl-NL" sz="1050" dirty="0">
                          <a:effectLst/>
                        </a:rPr>
                        <a:t>Toetscode van leverancier (uit catalogus)</a:t>
                      </a:r>
                    </a:p>
                    <a:p>
                      <a:pPr marL="342900" lvl="0" indent="-342900">
                        <a:buFont typeface="Wingdings" panose="05000000000000000000" pitchFamily="2" charset="2"/>
                        <a:buChar char=""/>
                      </a:pPr>
                      <a:r>
                        <a:rPr lang="nl-NL" sz="1050" dirty="0">
                          <a:effectLst/>
                        </a:rPr>
                        <a:t>Omschrijving</a:t>
                      </a:r>
                    </a:p>
                    <a:p>
                      <a:pPr marL="342900" lvl="0" indent="-342900">
                        <a:buFont typeface="Wingdings" panose="05000000000000000000" pitchFamily="2" charset="2"/>
                        <a:buChar char=""/>
                      </a:pPr>
                      <a:r>
                        <a:rPr lang="nl-NL" sz="1050" dirty="0">
                          <a:effectLst/>
                        </a:rPr>
                        <a:t>Afnameconditie [0..*]</a:t>
                      </a:r>
                    </a:p>
                    <a:p>
                      <a:pPr marL="342900" lvl="0" indent="-342900">
                        <a:buFont typeface="Wingdings" panose="05000000000000000000" pitchFamily="2" charset="2"/>
                        <a:buChar char=""/>
                      </a:pPr>
                      <a:r>
                        <a:rPr lang="nl-NL" sz="1050" dirty="0">
                          <a:effectLst/>
                        </a:rPr>
                        <a:t>Toegestaan hulpmiddel (lijst)</a:t>
                      </a:r>
                    </a:p>
                    <a:p>
                      <a:pPr marL="342900" lvl="0" indent="-342900">
                        <a:buFont typeface="Wingdings" panose="05000000000000000000" pitchFamily="2" charset="2"/>
                        <a:buChar char=""/>
                      </a:pPr>
                      <a:r>
                        <a:rPr lang="nl-NL" sz="1050" dirty="0">
                          <a:effectLst/>
                        </a:rPr>
                        <a:t>Afnameperiode [0..*]</a:t>
                      </a:r>
                    </a:p>
                    <a:p>
                      <a:pPr marL="342900" lvl="0" indent="-342900">
                        <a:buFont typeface="Wingdings" panose="05000000000000000000" pitchFamily="2" charset="2"/>
                        <a:buChar char=""/>
                      </a:pPr>
                      <a:r>
                        <a:rPr lang="nl-NL" sz="1050" dirty="0">
                          <a:effectLst/>
                        </a:rPr>
                        <a:t>Begindatum</a:t>
                      </a:r>
                    </a:p>
                    <a:p>
                      <a:pPr marL="342900" lvl="0" indent="-342900">
                        <a:buFont typeface="Wingdings" panose="05000000000000000000" pitchFamily="2" charset="2"/>
                        <a:buChar char=""/>
                      </a:pPr>
                      <a:r>
                        <a:rPr lang="nl-NL" sz="1050" dirty="0">
                          <a:effectLst/>
                        </a:rPr>
                        <a:t>Einddatum</a:t>
                      </a:r>
                    </a:p>
                    <a:p>
                      <a:pPr marL="342900" lvl="0" indent="-342900">
                        <a:buFont typeface="Wingdings" panose="05000000000000000000" pitchFamily="2" charset="2"/>
                        <a:buChar char=""/>
                      </a:pPr>
                      <a:r>
                        <a:rPr lang="nl-NL" sz="1050" dirty="0">
                          <a:effectLst/>
                        </a:rPr>
                        <a:t>Deelnemer [1..*]</a:t>
                      </a:r>
                    </a:p>
                    <a:p>
                      <a:pPr marL="742950" lvl="3" indent="-200025">
                        <a:buFont typeface="Wingdings" panose="05000000000000000000" pitchFamily="2" charset="2"/>
                        <a:buChar char=""/>
                      </a:pPr>
                      <a:r>
                        <a:rPr lang="nl-NL" sz="1050" dirty="0">
                          <a:effectLst/>
                        </a:rPr>
                        <a:t>Studentnummer</a:t>
                      </a:r>
                    </a:p>
                    <a:p>
                      <a:pPr marL="742950" lvl="3" indent="-200025">
                        <a:buFont typeface="Wingdings" panose="05000000000000000000" pitchFamily="2" charset="2"/>
                        <a:buChar char=""/>
                      </a:pPr>
                      <a:r>
                        <a:rPr lang="nl-NL" sz="1050" dirty="0">
                          <a:effectLst/>
                        </a:rPr>
                        <a:t>ECK-</a:t>
                      </a:r>
                      <a:r>
                        <a:rPr lang="nl-NL" sz="1050" dirty="0" err="1">
                          <a:effectLst/>
                        </a:rPr>
                        <a:t>id</a:t>
                      </a:r>
                      <a:endParaRPr lang="nl-NL" sz="1050" dirty="0">
                        <a:effectLst/>
                      </a:endParaRPr>
                    </a:p>
                    <a:p>
                      <a:pPr marL="742950" lvl="3" indent="-200025">
                        <a:buFont typeface="Wingdings" panose="05000000000000000000" pitchFamily="2" charset="2"/>
                        <a:buChar char=""/>
                      </a:pPr>
                      <a:r>
                        <a:rPr lang="nl-NL" sz="1050" dirty="0">
                          <a:effectLst/>
                        </a:rPr>
                        <a:t>Roepnaam</a:t>
                      </a:r>
                    </a:p>
                    <a:p>
                      <a:pPr marL="742950" lvl="3" indent="-200025">
                        <a:buFont typeface="Wingdings" panose="05000000000000000000" pitchFamily="2" charset="2"/>
                        <a:buChar char=""/>
                      </a:pPr>
                      <a:r>
                        <a:rPr lang="nl-NL" sz="1050" dirty="0">
                          <a:effectLst/>
                        </a:rPr>
                        <a:t>Voorvoegsel</a:t>
                      </a:r>
                    </a:p>
                    <a:p>
                      <a:pPr marL="742950" lvl="3" indent="-200025">
                        <a:buFont typeface="Wingdings" panose="05000000000000000000" pitchFamily="2" charset="2"/>
                        <a:buChar char=""/>
                      </a:pPr>
                      <a:r>
                        <a:rPr lang="nl-NL" sz="1050" dirty="0">
                          <a:effectLst/>
                        </a:rPr>
                        <a:t>Achternaam</a:t>
                      </a:r>
                    </a:p>
                    <a:p>
                      <a:pPr marL="361950" indent="-361950">
                        <a:buFont typeface="Wingdings" panose="05000000000000000000" pitchFamily="2" charset="2"/>
                        <a:buChar char="v"/>
                      </a:pPr>
                      <a:r>
                        <a:rPr lang="nl-NL" sz="1050" dirty="0">
                          <a:effectLst/>
                        </a:rPr>
                        <a:t>Vak [0..*]</a:t>
                      </a:r>
                    </a:p>
                    <a:p>
                      <a:pPr marL="742950" lvl="4" indent="-200025">
                        <a:buFont typeface="Wingdings" panose="05000000000000000000" pitchFamily="2" charset="2"/>
                        <a:buChar char=""/>
                      </a:pPr>
                      <a:r>
                        <a:rPr lang="nl-NL" sz="1050" dirty="0">
                          <a:effectLst/>
                        </a:rPr>
                        <a:t>Code</a:t>
                      </a:r>
                    </a:p>
                    <a:p>
                      <a:pPr marL="742950" lvl="4" indent="-200025">
                        <a:buFont typeface="Wingdings" panose="05000000000000000000" pitchFamily="2" charset="2"/>
                        <a:buChar char=""/>
                      </a:pPr>
                      <a:r>
                        <a:rPr lang="nl-NL" sz="1050" dirty="0">
                          <a:effectLst/>
                        </a:rPr>
                        <a:t>Naam</a:t>
                      </a:r>
                    </a:p>
                    <a:p>
                      <a:pPr marL="361950" indent="-361950">
                        <a:buFont typeface="Wingdings" panose="05000000000000000000" pitchFamily="2" charset="2"/>
                        <a:buChar char="v"/>
                      </a:pPr>
                      <a:r>
                        <a:rPr lang="nl-NL" sz="1050" dirty="0">
                          <a:effectLst/>
                        </a:rPr>
                        <a:t>Groep [0..*]</a:t>
                      </a:r>
                    </a:p>
                    <a:p>
                      <a:pPr marL="742950" lvl="4" indent="-200025">
                        <a:buFont typeface="Wingdings" panose="05000000000000000000" pitchFamily="2" charset="2"/>
                        <a:buChar char=""/>
                      </a:pPr>
                      <a:r>
                        <a:rPr lang="nl-NL" sz="1050" dirty="0">
                          <a:effectLst/>
                        </a:rPr>
                        <a:t>Code</a:t>
                      </a:r>
                    </a:p>
                    <a:p>
                      <a:pPr marL="742950" lvl="4" indent="-200025">
                        <a:buFont typeface="Wingdings" panose="05000000000000000000" pitchFamily="2" charset="2"/>
                        <a:buChar char=""/>
                      </a:pPr>
                      <a:r>
                        <a:rPr lang="nl-NL" sz="1050" dirty="0">
                          <a:effectLst/>
                        </a:rPr>
                        <a:t>Naam</a:t>
                      </a:r>
                    </a:p>
                    <a:p>
                      <a:pPr marL="361950" indent="-361950">
                        <a:buFont typeface="Wingdings" panose="05000000000000000000" pitchFamily="2" charset="2"/>
                        <a:buChar char="v"/>
                      </a:pPr>
                      <a:r>
                        <a:rPr lang="nl-NL" sz="1050" dirty="0">
                          <a:effectLst/>
                        </a:rPr>
                        <a:t>Opleiding [0..*]</a:t>
                      </a:r>
                    </a:p>
                    <a:p>
                      <a:pPr marL="742950" lvl="4" indent="-200025">
                        <a:buFont typeface="Wingdings" panose="05000000000000000000" pitchFamily="2" charset="2"/>
                        <a:buChar char=""/>
                      </a:pPr>
                      <a:r>
                        <a:rPr lang="nl-NL" sz="1050" dirty="0">
                          <a:effectLst/>
                        </a:rPr>
                        <a:t>Code</a:t>
                      </a:r>
                    </a:p>
                    <a:p>
                      <a:pPr marL="742950" lvl="4" indent="-200025">
                        <a:buFont typeface="Wingdings" panose="05000000000000000000" pitchFamily="2" charset="2"/>
                        <a:buChar char=""/>
                      </a:pPr>
                      <a:r>
                        <a:rPr lang="nl-NL" sz="1050" dirty="0">
                          <a:effectLst/>
                        </a:rPr>
                        <a:t>Leertraject (lijst)</a:t>
                      </a:r>
                    </a:p>
                    <a:p>
                      <a:pPr marL="742950" lvl="4" indent="-200025">
                        <a:buFont typeface="Wingdings" panose="05000000000000000000" pitchFamily="2" charset="2"/>
                        <a:buChar char=""/>
                      </a:pPr>
                      <a:r>
                        <a:rPr lang="nl-NL" sz="1050" dirty="0">
                          <a:effectLst/>
                        </a:rPr>
                        <a:t>Naam</a:t>
                      </a:r>
                    </a:p>
                    <a:p>
                      <a:pPr marL="342900" lvl="0" indent="-342900">
                        <a:buFont typeface="Wingdings" panose="05000000000000000000" pitchFamily="2" charset="2"/>
                        <a:buChar char=""/>
                      </a:pPr>
                      <a:r>
                        <a:rPr lang="nl-NL" sz="1050" dirty="0">
                          <a:effectLst/>
                        </a:rPr>
                        <a:t>Begindatum</a:t>
                      </a:r>
                    </a:p>
                    <a:p>
                      <a:pPr marL="342900" lvl="0" indent="-342900">
                        <a:buFont typeface="Wingdings" panose="05000000000000000000" pitchFamily="2" charset="2"/>
                        <a:buChar char=""/>
                      </a:pPr>
                      <a:r>
                        <a:rPr lang="nl-NL" sz="1050" dirty="0">
                          <a:effectLst/>
                        </a:rPr>
                        <a:t>Einddatum (verwacht/gepland)</a:t>
                      </a:r>
                    </a:p>
                    <a:p>
                      <a:pPr marL="342900" lvl="0" indent="-342900">
                        <a:buFont typeface="Wingdings" panose="05000000000000000000" pitchFamily="2" charset="2"/>
                        <a:buChar char=""/>
                      </a:pPr>
                      <a:r>
                        <a:rPr lang="nl-NL" sz="1050" dirty="0">
                          <a:effectLst/>
                        </a:rPr>
                        <a:t>Status (lijst)</a:t>
                      </a:r>
                    </a:p>
                    <a:p>
                      <a:pPr marL="361950" indent="-361950">
                        <a:buFont typeface="Wingdings" panose="05000000000000000000" pitchFamily="2" charset="2"/>
                        <a:buChar char="v"/>
                      </a:pPr>
                      <a:r>
                        <a:rPr lang="nl-NL" sz="1050" dirty="0">
                          <a:effectLst/>
                        </a:rPr>
                        <a:t>Afnameconditie [0..*]</a:t>
                      </a:r>
                    </a:p>
                    <a:p>
                      <a:pPr marL="742950" lvl="4" indent="-200025">
                        <a:buFont typeface="Wingdings" panose="05000000000000000000" pitchFamily="2" charset="2"/>
                        <a:buChar char=""/>
                      </a:pPr>
                      <a:r>
                        <a:rPr lang="nl-NL" sz="1050" dirty="0">
                          <a:effectLst/>
                        </a:rPr>
                        <a:t>Hulpmiddelcode (lijst)</a:t>
                      </a:r>
                    </a:p>
                    <a:p>
                      <a:pPr marL="361950" indent="-361950">
                        <a:buFont typeface="Wingdings" panose="05000000000000000000" pitchFamily="2" charset="2"/>
                        <a:buChar char="v"/>
                      </a:pPr>
                      <a:r>
                        <a:rPr lang="nl-NL" sz="1050" dirty="0">
                          <a:effectLst/>
                        </a:rPr>
                        <a:t>Resultaat [0..1]</a:t>
                      </a:r>
                    </a:p>
                    <a:p>
                      <a:pPr marL="742950" lvl="4" indent="-200025">
                        <a:buFont typeface="Wingdings" panose="05000000000000000000" pitchFamily="2" charset="2"/>
                        <a:buChar char=""/>
                      </a:pPr>
                      <a:r>
                        <a:rPr lang="nl-NL" sz="1050" dirty="0">
                          <a:effectLst/>
                        </a:rPr>
                        <a:t>Vrije poging (boolean)</a:t>
                      </a:r>
                    </a:p>
                    <a:p>
                      <a:pPr marL="742950" lvl="4" indent="-200025">
                        <a:buFont typeface="Wingdings" panose="05000000000000000000" pitchFamily="2" charset="2"/>
                        <a:buChar char=""/>
                      </a:pPr>
                      <a:r>
                        <a:rPr lang="nl-NL" sz="1050" dirty="0">
                          <a:effectLst/>
                        </a:rPr>
                        <a:t>Behaald (boolean)</a:t>
                      </a:r>
                    </a:p>
                    <a:p>
                      <a:pPr marL="742950" lvl="4" indent="-200025">
                        <a:buFont typeface="Wingdings" panose="05000000000000000000" pitchFamily="2" charset="2"/>
                        <a:buChar char=""/>
                      </a:pPr>
                      <a:r>
                        <a:rPr lang="nl-NL" sz="1050" dirty="0">
                          <a:effectLst/>
                        </a:rPr>
                        <a:t>Vrijstelling (boolean)</a:t>
                      </a:r>
                      <a:endParaRPr lang="nl-NL" sz="1050" dirty="0">
                        <a:effectLst/>
                        <a:latin typeface="Calibri" panose="020F0502020204030204" pitchFamily="34" charset="0"/>
                        <a:ea typeface="Calibri" panose="020F0502020204030204" pitchFamily="34" charset="0"/>
                        <a:cs typeface="Arial" panose="020B0604020202020204" pitchFamily="34" charset="0"/>
                      </a:endParaRPr>
                    </a:p>
                  </a:txBody>
                  <a:tcPr marL="47848" marR="47848" marT="0" marB="0"/>
                </a:tc>
                <a:tc>
                  <a:txBody>
                    <a:bodyPr/>
                    <a:lstStyle/>
                    <a:p>
                      <a:pPr marL="2057400" lvl="4" indent="-228600">
                        <a:buFont typeface="Wingdings" panose="05000000000000000000" pitchFamily="2" charset="2"/>
                        <a:buChar char=""/>
                      </a:pPr>
                      <a:endParaRPr lang="nl-NL" sz="1050" dirty="0">
                        <a:effectLst/>
                        <a:latin typeface="Calibri" panose="020F0502020204030204" pitchFamily="34" charset="0"/>
                        <a:ea typeface="Calibri" panose="020F0502020204030204" pitchFamily="34" charset="0"/>
                        <a:cs typeface="Arial" panose="020B0604020202020204" pitchFamily="34" charset="0"/>
                      </a:endParaRPr>
                    </a:p>
                  </a:txBody>
                  <a:tcPr marL="47848" marR="47848" marT="0" marB="0">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100" b="1" dirty="0" err="1"/>
                        <a:t>ComponentOffering</a:t>
                      </a:r>
                      <a:endParaRPr lang="nl-NL" sz="1100" b="1"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100" b="1" dirty="0"/>
                        <a:t>Association</a:t>
                      </a:r>
                      <a:br>
                        <a:rPr lang="nl-NL" sz="1100" b="1" dirty="0"/>
                      </a:br>
                      <a:r>
                        <a:rPr lang="nl-NL" sz="1100" b="1" dirty="0"/>
                        <a:t>Person</a:t>
                      </a:r>
                    </a:p>
                    <a:p>
                      <a:pPr marL="0" indent="0">
                        <a:buFont typeface="Arial" panose="020B0604020202020204" pitchFamily="34" charset="0"/>
                        <a:buNone/>
                      </a:pPr>
                      <a:endParaRPr lang="nl-NL" sz="1100" b="1" dirty="0"/>
                    </a:p>
                    <a:p>
                      <a:pPr marL="182563" indent="-182563">
                        <a:buFont typeface="Arial" panose="020B0604020202020204" pitchFamily="34" charset="0"/>
                        <a:buNone/>
                      </a:pPr>
                      <a:r>
                        <a:rPr lang="nl-NL" sz="1100" b="1" dirty="0" err="1"/>
                        <a:t>Organization</a:t>
                      </a:r>
                      <a:endParaRPr lang="nl-NL" sz="1100" b="1" dirty="0"/>
                    </a:p>
                    <a:p>
                      <a:pPr marL="182563" indent="-182563">
                        <a:buFont typeface="Arial" panose="020B0604020202020204" pitchFamily="34" charset="0"/>
                        <a:buNone/>
                      </a:pPr>
                      <a:r>
                        <a:rPr lang="nl-NL" sz="1100" b="1" dirty="0"/>
                        <a:t>Building &amp; Room</a:t>
                      </a:r>
                    </a:p>
                    <a:p>
                      <a:pPr marL="182563" indent="-182563">
                        <a:buFont typeface="Arial" panose="020B0604020202020204" pitchFamily="34" charset="0"/>
                        <a:buNone/>
                      </a:pPr>
                      <a:r>
                        <a:rPr lang="nl-NL" sz="1100" b="1" dirty="0"/>
                        <a:t>Program (Course, Component)</a:t>
                      </a:r>
                    </a:p>
                    <a:p>
                      <a:pPr marL="182563" indent="-182563">
                        <a:buFont typeface="Arial" panose="020B0604020202020204" pitchFamily="34" charset="0"/>
                        <a:buNone/>
                      </a:pPr>
                      <a:r>
                        <a:rPr lang="nl-NL" sz="1100" b="1" dirty="0"/>
                        <a:t>Group</a:t>
                      </a:r>
                    </a:p>
                  </a:txBody>
                  <a:tcPr marL="47848" marR="47848" marT="0" marB="0"/>
                </a:tc>
                <a:extLst>
                  <a:ext uri="{0D108BD9-81ED-4DB2-BD59-A6C34878D82A}">
                    <a16:rowId xmlns:a16="http://schemas.microsoft.com/office/drawing/2014/main" val="3546840951"/>
                  </a:ext>
                </a:extLst>
              </a:tr>
            </a:tbl>
          </a:graphicData>
        </a:graphic>
      </p:graphicFrame>
      <p:pic>
        <p:nvPicPr>
          <p:cNvPr id="6" name="Afbeelding 5">
            <a:extLst>
              <a:ext uri="{FF2B5EF4-FFF2-40B4-BE49-F238E27FC236}">
                <a16:creationId xmlns:a16="http://schemas.microsoft.com/office/drawing/2014/main" id="{3F6098FB-4521-B4C8-96C4-85BF553DECCB}"/>
              </a:ext>
            </a:extLst>
          </p:cNvPr>
          <p:cNvPicPr>
            <a:picLocks noChangeAspect="1"/>
          </p:cNvPicPr>
          <p:nvPr/>
        </p:nvPicPr>
        <p:blipFill>
          <a:blip r:embed="rId2"/>
          <a:stretch>
            <a:fillRect/>
          </a:stretch>
        </p:blipFill>
        <p:spPr>
          <a:xfrm>
            <a:off x="8392194" y="1226493"/>
            <a:ext cx="1495554" cy="975361"/>
          </a:xfrm>
          <a:prstGeom prst="rect">
            <a:avLst/>
          </a:prstGeom>
        </p:spPr>
      </p:pic>
      <p:pic>
        <p:nvPicPr>
          <p:cNvPr id="8" name="Afbeelding 7">
            <a:extLst>
              <a:ext uri="{FF2B5EF4-FFF2-40B4-BE49-F238E27FC236}">
                <a16:creationId xmlns:a16="http://schemas.microsoft.com/office/drawing/2014/main" id="{9CE91526-062B-73FC-C9D4-DABAAEBAB972}"/>
              </a:ext>
            </a:extLst>
          </p:cNvPr>
          <p:cNvPicPr>
            <a:picLocks noChangeAspect="1"/>
          </p:cNvPicPr>
          <p:nvPr/>
        </p:nvPicPr>
        <p:blipFill>
          <a:blip r:embed="rId3"/>
          <a:stretch>
            <a:fillRect/>
          </a:stretch>
        </p:blipFill>
        <p:spPr>
          <a:xfrm>
            <a:off x="8373541" y="2158652"/>
            <a:ext cx="1532860" cy="1648548"/>
          </a:xfrm>
          <a:prstGeom prst="rect">
            <a:avLst/>
          </a:prstGeom>
        </p:spPr>
      </p:pic>
      <p:pic>
        <p:nvPicPr>
          <p:cNvPr id="9" name="Afbeelding 8">
            <a:extLst>
              <a:ext uri="{FF2B5EF4-FFF2-40B4-BE49-F238E27FC236}">
                <a16:creationId xmlns:a16="http://schemas.microsoft.com/office/drawing/2014/main" id="{D0C57ED7-DB87-4223-8F60-A110A3C8D94D}"/>
              </a:ext>
            </a:extLst>
          </p:cNvPr>
          <p:cNvPicPr>
            <a:picLocks noChangeAspect="1"/>
          </p:cNvPicPr>
          <p:nvPr/>
        </p:nvPicPr>
        <p:blipFill>
          <a:blip r:embed="rId4"/>
          <a:stretch>
            <a:fillRect/>
          </a:stretch>
        </p:blipFill>
        <p:spPr>
          <a:xfrm>
            <a:off x="8412721" y="4413376"/>
            <a:ext cx="1798476" cy="2415749"/>
          </a:xfrm>
          <a:prstGeom prst="rect">
            <a:avLst/>
          </a:prstGeom>
        </p:spPr>
      </p:pic>
      <p:pic>
        <p:nvPicPr>
          <p:cNvPr id="10" name="Afbeelding 9">
            <a:extLst>
              <a:ext uri="{FF2B5EF4-FFF2-40B4-BE49-F238E27FC236}">
                <a16:creationId xmlns:a16="http://schemas.microsoft.com/office/drawing/2014/main" id="{F60305B0-7023-1046-39DB-F4B22D5DB774}"/>
              </a:ext>
            </a:extLst>
          </p:cNvPr>
          <p:cNvPicPr>
            <a:picLocks noChangeAspect="1"/>
          </p:cNvPicPr>
          <p:nvPr/>
        </p:nvPicPr>
        <p:blipFill>
          <a:blip r:embed="rId5"/>
          <a:stretch>
            <a:fillRect/>
          </a:stretch>
        </p:blipFill>
        <p:spPr>
          <a:xfrm>
            <a:off x="10229850" y="1036512"/>
            <a:ext cx="1626790" cy="5821488"/>
          </a:xfrm>
          <a:prstGeom prst="rect">
            <a:avLst/>
          </a:prstGeom>
        </p:spPr>
      </p:pic>
      <p:pic>
        <p:nvPicPr>
          <p:cNvPr id="11" name="Afbeelding 10">
            <a:extLst>
              <a:ext uri="{FF2B5EF4-FFF2-40B4-BE49-F238E27FC236}">
                <a16:creationId xmlns:a16="http://schemas.microsoft.com/office/drawing/2014/main" id="{EB8B42A6-9D70-569B-0901-43EFB3A84A3B}"/>
              </a:ext>
            </a:extLst>
          </p:cNvPr>
          <p:cNvPicPr>
            <a:picLocks noChangeAspect="1"/>
          </p:cNvPicPr>
          <p:nvPr/>
        </p:nvPicPr>
        <p:blipFill>
          <a:blip r:embed="rId6"/>
          <a:stretch>
            <a:fillRect/>
          </a:stretch>
        </p:blipFill>
        <p:spPr>
          <a:xfrm>
            <a:off x="6630990" y="1226493"/>
            <a:ext cx="1742551" cy="5602632"/>
          </a:xfrm>
          <a:prstGeom prst="rect">
            <a:avLst/>
          </a:prstGeom>
        </p:spPr>
      </p:pic>
      <p:sp>
        <p:nvSpPr>
          <p:cNvPr id="12" name="Ster: 5 punten 11">
            <a:extLst>
              <a:ext uri="{FF2B5EF4-FFF2-40B4-BE49-F238E27FC236}">
                <a16:creationId xmlns:a16="http://schemas.microsoft.com/office/drawing/2014/main" id="{DFAF98E4-AA13-6C3C-D5AF-8D81D2193CF0}"/>
              </a:ext>
            </a:extLst>
          </p:cNvPr>
          <p:cNvSpPr/>
          <p:nvPr/>
        </p:nvSpPr>
        <p:spPr>
          <a:xfrm>
            <a:off x="11142208" y="140005"/>
            <a:ext cx="944880" cy="975360"/>
          </a:xfrm>
          <a:prstGeom prst="star5">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75913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79D879-5CC1-5CF3-A1D9-A62DAE8061A2}"/>
              </a:ext>
            </a:extLst>
          </p:cNvPr>
          <p:cNvSpPr>
            <a:spLocks noGrp="1"/>
          </p:cNvSpPr>
          <p:nvPr>
            <p:ph type="title"/>
          </p:nvPr>
        </p:nvSpPr>
        <p:spPr/>
        <p:txBody>
          <a:bodyPr/>
          <a:lstStyle/>
          <a:p>
            <a:r>
              <a:rPr lang="nl-NL" dirty="0"/>
              <a:t>1. </a:t>
            </a:r>
            <a:r>
              <a:rPr lang="nl-NL" dirty="0" err="1"/>
              <a:t>Toetsdeelnemers</a:t>
            </a:r>
            <a:r>
              <a:rPr lang="nl-NL" dirty="0"/>
              <a:t> via OOAPI-interface</a:t>
            </a:r>
          </a:p>
        </p:txBody>
      </p:sp>
      <p:sp>
        <p:nvSpPr>
          <p:cNvPr id="3" name="Tijdelijke aanduiding voor tekst 2">
            <a:extLst>
              <a:ext uri="{FF2B5EF4-FFF2-40B4-BE49-F238E27FC236}">
                <a16:creationId xmlns:a16="http://schemas.microsoft.com/office/drawing/2014/main" id="{0134F5B7-15C6-C995-D41B-94794C395312}"/>
              </a:ext>
            </a:extLst>
          </p:cNvPr>
          <p:cNvSpPr>
            <a:spLocks noGrp="1"/>
          </p:cNvSpPr>
          <p:nvPr>
            <p:ph type="body" idx="1"/>
          </p:nvPr>
        </p:nvSpPr>
        <p:spPr>
          <a:xfrm>
            <a:off x="609598" y="1600201"/>
            <a:ext cx="7386538" cy="4525963"/>
          </a:xfrm>
        </p:spPr>
        <p:txBody>
          <a:bodyPr/>
          <a:lstStyle/>
          <a:p>
            <a:pPr marL="719138" indent="-668338">
              <a:buNone/>
            </a:pPr>
            <a:r>
              <a:rPr lang="nl-NL" sz="1800" dirty="0">
                <a:solidFill>
                  <a:schemeClr val="accent2"/>
                </a:solidFill>
              </a:rPr>
              <a:t>???</a:t>
            </a:r>
          </a:p>
        </p:txBody>
      </p:sp>
      <p:sp>
        <p:nvSpPr>
          <p:cNvPr id="7" name="Tijdelijke aanduiding voor tekst 3">
            <a:extLst>
              <a:ext uri="{FF2B5EF4-FFF2-40B4-BE49-F238E27FC236}">
                <a16:creationId xmlns:a16="http://schemas.microsoft.com/office/drawing/2014/main" id="{05B64F7B-5052-59D1-91B8-C65A7F157956}"/>
              </a:ext>
            </a:extLst>
          </p:cNvPr>
          <p:cNvSpPr txBox="1">
            <a:spLocks/>
          </p:cNvSpPr>
          <p:nvPr/>
        </p:nvSpPr>
        <p:spPr>
          <a:xfrm>
            <a:off x="8730114" y="1332901"/>
            <a:ext cx="3126526" cy="4812314"/>
          </a:xfrm>
          <a:prstGeom prst="rect">
            <a:avLst/>
          </a:prstGeom>
          <a:noFill/>
          <a:ln>
            <a:noFill/>
          </a:ln>
        </p:spPr>
        <p:txBody>
          <a:bodyPr spcFirstLastPara="1" wrap="square" lIns="91425" tIns="91425" rIns="91425" bIns="91425" anchor="t" anchorCtr="0">
            <a:noAutofit/>
          </a:bodyPr>
          <a:lstStyle>
            <a:lvl1pPr marL="457200" marR="0" lvl="0" indent="-406400" algn="l" defTabSz="914400" rtl="0" eaLnBrk="1" latinLnBrk="0" hangingPunct="1">
              <a:lnSpc>
                <a:spcPct val="100000"/>
              </a:lnSpc>
              <a:spcBef>
                <a:spcPts val="560"/>
              </a:spcBef>
              <a:spcAft>
                <a:spcPts val="0"/>
              </a:spcAft>
              <a:buClr>
                <a:schemeClr val="dk1"/>
              </a:buClr>
              <a:buSzPts val="2800"/>
              <a:buFont typeface="Arial"/>
              <a:buChar char="•"/>
              <a:defRPr sz="2800" b="0" i="0" u="none" strike="noStrike" kern="1200" cap="none">
                <a:solidFill>
                  <a:schemeClr val="dk1"/>
                </a:solidFill>
                <a:latin typeface="Montserrat"/>
                <a:ea typeface="Montserrat"/>
                <a:cs typeface="Montserrat"/>
                <a:sym typeface="Montserrat"/>
              </a:defRPr>
            </a:lvl1pPr>
            <a:lvl2pPr marL="914400" marR="0" lvl="1" indent="-381000" algn="l" defTabSz="914400" rtl="0" eaLnBrk="1" latinLnBrk="0" hangingPunct="1">
              <a:lnSpc>
                <a:spcPct val="100000"/>
              </a:lnSpc>
              <a:spcBef>
                <a:spcPts val="480"/>
              </a:spcBef>
              <a:spcAft>
                <a:spcPts val="0"/>
              </a:spcAft>
              <a:buClr>
                <a:schemeClr val="dk1"/>
              </a:buClr>
              <a:buSzPts val="2400"/>
              <a:buFont typeface="Arial"/>
              <a:buChar char="–"/>
              <a:defRPr sz="2400" b="0" i="0" u="none" strike="noStrike" kern="1200" cap="none">
                <a:solidFill>
                  <a:schemeClr val="dk1"/>
                </a:solidFill>
                <a:latin typeface="Montserrat"/>
                <a:ea typeface="Montserrat"/>
                <a:cs typeface="Montserrat"/>
                <a:sym typeface="Montserrat"/>
              </a:defRPr>
            </a:lvl2pPr>
            <a:lvl3pPr marL="1371600" marR="0" lvl="2" indent="-355600" algn="l" defTabSz="914400" rtl="0" eaLnBrk="1" latinLnBrk="0" hangingPunct="1">
              <a:lnSpc>
                <a:spcPct val="100000"/>
              </a:lnSpc>
              <a:spcBef>
                <a:spcPts val="400"/>
              </a:spcBef>
              <a:spcAft>
                <a:spcPts val="0"/>
              </a:spcAft>
              <a:buClr>
                <a:schemeClr val="dk1"/>
              </a:buClr>
              <a:buSzPts val="2000"/>
              <a:buFont typeface="Arial"/>
              <a:buChar char="•"/>
              <a:defRPr sz="2000" b="0" i="0" u="none" strike="noStrike" kern="1200" cap="none">
                <a:solidFill>
                  <a:schemeClr val="dk1"/>
                </a:solidFill>
                <a:latin typeface="Montserrat"/>
                <a:ea typeface="Montserrat"/>
                <a:cs typeface="Montserrat"/>
                <a:sym typeface="Montserrat"/>
              </a:defRPr>
            </a:lvl3pPr>
            <a:lvl4pPr marL="1828800" marR="0" lvl="3" indent="-342900" algn="l" defTabSz="914400" rtl="0" eaLnBrk="1" latinLnBrk="0" hangingPunct="1">
              <a:lnSpc>
                <a:spcPct val="100000"/>
              </a:lnSpc>
              <a:spcBef>
                <a:spcPts val="360"/>
              </a:spcBef>
              <a:spcAft>
                <a:spcPts val="0"/>
              </a:spcAft>
              <a:buClr>
                <a:schemeClr val="dk1"/>
              </a:buClr>
              <a:buSzPts val="1800"/>
              <a:buFont typeface="Arial"/>
              <a:buChar char="–"/>
              <a:defRPr sz="1800" b="0" i="0" u="none" strike="noStrike" kern="1200" cap="none">
                <a:solidFill>
                  <a:schemeClr val="dk1"/>
                </a:solidFill>
                <a:latin typeface="Montserrat"/>
                <a:ea typeface="Montserrat"/>
                <a:cs typeface="Montserrat"/>
                <a:sym typeface="Montserrat"/>
              </a:defRPr>
            </a:lvl4pPr>
            <a:lvl5pPr marL="2286000" marR="0" lvl="4" indent="-342900" algn="l" defTabSz="914400" rtl="0" eaLnBrk="1" latinLnBrk="0" hangingPunct="1">
              <a:lnSpc>
                <a:spcPct val="100000"/>
              </a:lnSpc>
              <a:spcBef>
                <a:spcPts val="360"/>
              </a:spcBef>
              <a:spcAft>
                <a:spcPts val="0"/>
              </a:spcAft>
              <a:buClr>
                <a:schemeClr val="dk1"/>
              </a:buClr>
              <a:buSzPts val="1800"/>
              <a:buFont typeface="Arial"/>
              <a:buChar char="»"/>
              <a:defRPr sz="1800" b="0" i="0" u="none" strike="noStrike" kern="1200" cap="none">
                <a:solidFill>
                  <a:schemeClr val="dk1"/>
                </a:solidFill>
                <a:latin typeface="Montserrat"/>
                <a:ea typeface="Montserrat"/>
                <a:cs typeface="Montserrat"/>
                <a:sym typeface="Montserrat"/>
              </a:defRPr>
            </a:lvl5pPr>
            <a:lvl6pPr marL="2743200" marR="0" lvl="5" indent="-342900" algn="l" defTabSz="914400" rtl="0" eaLnBrk="1" latinLnBrk="0" hangingPunct="1">
              <a:lnSpc>
                <a:spcPct val="100000"/>
              </a:lnSpc>
              <a:spcBef>
                <a:spcPts val="360"/>
              </a:spcBef>
              <a:spcAft>
                <a:spcPts val="0"/>
              </a:spcAft>
              <a:buClr>
                <a:schemeClr val="dk1"/>
              </a:buClr>
              <a:buSzPts val="1800"/>
              <a:buFont typeface="Arial"/>
              <a:buChar char="•"/>
              <a:defRPr sz="1800" b="0" i="0" u="none" strike="noStrike" kern="1200" cap="none">
                <a:solidFill>
                  <a:schemeClr val="dk1"/>
                </a:solidFill>
                <a:latin typeface="Calibri"/>
                <a:ea typeface="Calibri"/>
                <a:cs typeface="Calibri"/>
                <a:sym typeface="Calibri"/>
              </a:defRPr>
            </a:lvl6pPr>
            <a:lvl7pPr marL="3200400" marR="0" lvl="6" indent="-342900" algn="l" defTabSz="914400" rtl="0" eaLnBrk="1" latinLnBrk="0" hangingPunct="1">
              <a:lnSpc>
                <a:spcPct val="100000"/>
              </a:lnSpc>
              <a:spcBef>
                <a:spcPts val="360"/>
              </a:spcBef>
              <a:spcAft>
                <a:spcPts val="0"/>
              </a:spcAft>
              <a:buClr>
                <a:schemeClr val="dk1"/>
              </a:buClr>
              <a:buSzPts val="1800"/>
              <a:buFont typeface="Arial"/>
              <a:buChar char="•"/>
              <a:defRPr sz="1800" b="0" i="0" u="none" strike="noStrike" kern="1200" cap="none">
                <a:solidFill>
                  <a:schemeClr val="dk1"/>
                </a:solidFill>
                <a:latin typeface="Calibri"/>
                <a:ea typeface="Calibri"/>
                <a:cs typeface="Calibri"/>
                <a:sym typeface="Calibri"/>
              </a:defRPr>
            </a:lvl7pPr>
            <a:lvl8pPr marL="3657600" marR="0" lvl="7" indent="-342900" algn="l" defTabSz="914400" rtl="0" eaLnBrk="1" latinLnBrk="0" hangingPunct="1">
              <a:lnSpc>
                <a:spcPct val="100000"/>
              </a:lnSpc>
              <a:spcBef>
                <a:spcPts val="360"/>
              </a:spcBef>
              <a:spcAft>
                <a:spcPts val="0"/>
              </a:spcAft>
              <a:buClr>
                <a:schemeClr val="dk1"/>
              </a:buClr>
              <a:buSzPts val="1800"/>
              <a:buFont typeface="Arial"/>
              <a:buChar char="•"/>
              <a:defRPr sz="1800" b="0" i="0" u="none" strike="noStrike" kern="1200" cap="none">
                <a:solidFill>
                  <a:schemeClr val="dk1"/>
                </a:solidFill>
                <a:latin typeface="Calibri"/>
                <a:ea typeface="Calibri"/>
                <a:cs typeface="Calibri"/>
                <a:sym typeface="Calibri"/>
              </a:defRPr>
            </a:lvl8pPr>
            <a:lvl9pPr marL="4114800" marR="0" lvl="8" indent="-342900" algn="l" defTabSz="914400" rtl="0" eaLnBrk="1" latinLnBrk="0" hangingPunct="1">
              <a:lnSpc>
                <a:spcPct val="100000"/>
              </a:lnSpc>
              <a:spcBef>
                <a:spcPts val="360"/>
              </a:spcBef>
              <a:spcAft>
                <a:spcPts val="0"/>
              </a:spcAft>
              <a:buClr>
                <a:schemeClr val="dk1"/>
              </a:buClr>
              <a:buSzPts val="1800"/>
              <a:buFont typeface="Arial"/>
              <a:buChar char="•"/>
              <a:defRPr sz="1800" b="0" i="0" u="none" strike="noStrike" kern="1200" cap="none">
                <a:solidFill>
                  <a:schemeClr val="dk1"/>
                </a:solidFill>
                <a:latin typeface="Calibri"/>
                <a:ea typeface="Calibri"/>
                <a:cs typeface="Calibri"/>
                <a:sym typeface="Calibri"/>
              </a:defRPr>
            </a:lvl9pPr>
          </a:lstStyle>
          <a:p>
            <a:pPr marL="50800" indent="0">
              <a:spcBef>
                <a:spcPts val="0"/>
              </a:spcBef>
              <a:buClr>
                <a:srgbClr val="00B0F0"/>
              </a:buClr>
              <a:buSzPct val="100000"/>
              <a:buFont typeface="Arial"/>
              <a:buNone/>
            </a:pPr>
            <a:r>
              <a:rPr lang="nl-NL" sz="1400">
                <a:solidFill>
                  <a:srgbClr val="00B0F0"/>
                </a:solidFill>
              </a:rPr>
              <a:t>Verdere detaillering:</a:t>
            </a:r>
          </a:p>
          <a:p>
            <a:pPr marL="361950" indent="-311150">
              <a:spcBef>
                <a:spcPts val="0"/>
              </a:spcBef>
              <a:buClr>
                <a:srgbClr val="00B0F0"/>
              </a:buClr>
              <a:buSzPct val="100000"/>
            </a:pPr>
            <a:r>
              <a:rPr lang="nl-NL" sz="1400" u="sng">
                <a:solidFill>
                  <a:srgbClr val="00B0F0"/>
                </a:solidFill>
              </a:rPr>
              <a:t>Query parameters</a:t>
            </a:r>
            <a:br>
              <a:rPr lang="nl-NL" sz="1400" u="sng">
                <a:solidFill>
                  <a:srgbClr val="00B0F0"/>
                </a:solidFill>
              </a:rPr>
            </a:br>
            <a:r>
              <a:rPr lang="nl-NL" sz="1400">
                <a:solidFill>
                  <a:srgbClr val="00B0F0"/>
                </a:solidFill>
              </a:rPr>
              <a:t>Zijn er specifieke parameters per operatie nodig? Indien id-parameter: wie bepaalt het id?</a:t>
            </a:r>
          </a:p>
          <a:p>
            <a:pPr marL="361950" indent="-311150">
              <a:spcBef>
                <a:spcPts val="0"/>
              </a:spcBef>
              <a:buClr>
                <a:srgbClr val="00B0F0"/>
              </a:buClr>
              <a:buSzPct val="100000"/>
            </a:pPr>
            <a:r>
              <a:rPr lang="nl-NL" sz="1400" u="sng">
                <a:solidFill>
                  <a:srgbClr val="00B0F0"/>
                </a:solidFill>
              </a:rPr>
              <a:t>Attributen per resource</a:t>
            </a:r>
            <a:br>
              <a:rPr lang="nl-NL" sz="1400">
                <a:solidFill>
                  <a:srgbClr val="00B0F0"/>
                </a:solidFill>
              </a:rPr>
            </a:br>
            <a:r>
              <a:rPr lang="nl-NL" sz="1400">
                <a:solidFill>
                  <a:srgbClr val="00B0F0"/>
                </a:solidFill>
              </a:rPr>
              <a:t>Wat zijn per OOAPI-resources de benodigde attributen; per attribuut:</a:t>
            </a:r>
          </a:p>
          <a:p>
            <a:pPr marL="714375" lvl="1" indent="-206375">
              <a:spcBef>
                <a:spcPts val="0"/>
              </a:spcBef>
              <a:buClr>
                <a:srgbClr val="00B0F0"/>
              </a:buClr>
              <a:buSzPct val="100000"/>
            </a:pPr>
            <a:r>
              <a:rPr lang="nl-NL" sz="1000">
                <a:solidFill>
                  <a:srgbClr val="00B0F0"/>
                </a:solidFill>
              </a:rPr>
              <a:t>Bestaand of aanvulling?</a:t>
            </a:r>
          </a:p>
          <a:p>
            <a:pPr marL="714375" lvl="1" indent="-206375">
              <a:spcBef>
                <a:spcPts val="0"/>
              </a:spcBef>
              <a:buClr>
                <a:srgbClr val="00B0F0"/>
              </a:buClr>
              <a:buSzPct val="100000"/>
            </a:pPr>
            <a:r>
              <a:rPr lang="nl-NL" sz="1000">
                <a:solidFill>
                  <a:srgbClr val="00B0F0"/>
                </a:solidFill>
              </a:rPr>
              <a:t>Datatype (string, integer, datum, datumtijd, etc.)</a:t>
            </a:r>
          </a:p>
          <a:p>
            <a:pPr marL="714375" lvl="1" indent="-206375">
              <a:spcBef>
                <a:spcPts val="0"/>
              </a:spcBef>
              <a:buClr>
                <a:srgbClr val="00B0F0"/>
              </a:buClr>
              <a:buSzPct val="100000"/>
            </a:pPr>
            <a:r>
              <a:rPr lang="nl-NL" sz="1000">
                <a:solidFill>
                  <a:srgbClr val="00B0F0"/>
                </a:solidFill>
              </a:rPr>
              <a:t>Waardelijst (enumeratie of referentielijst)</a:t>
            </a:r>
          </a:p>
          <a:p>
            <a:pPr marL="714375" lvl="1" indent="-206375">
              <a:spcBef>
                <a:spcPts val="0"/>
              </a:spcBef>
              <a:buClr>
                <a:srgbClr val="00B0F0"/>
              </a:buClr>
              <a:buSzPct val="100000"/>
            </a:pPr>
            <a:r>
              <a:rPr lang="nl-NL" sz="1000">
                <a:solidFill>
                  <a:srgbClr val="00B0F0"/>
                </a:solidFill>
              </a:rPr>
              <a:t>Verplicht of optioneel?</a:t>
            </a:r>
          </a:p>
          <a:p>
            <a:pPr marL="714375" lvl="1" indent="-206375">
              <a:spcBef>
                <a:spcPts val="0"/>
              </a:spcBef>
              <a:buClr>
                <a:srgbClr val="00B0F0"/>
              </a:buClr>
              <a:buSzPct val="100000"/>
            </a:pPr>
            <a:r>
              <a:rPr lang="nl-NL" sz="1000">
                <a:solidFill>
                  <a:srgbClr val="00B0F0"/>
                </a:solidFill>
              </a:rPr>
              <a:t>Één of meer keren?</a:t>
            </a:r>
          </a:p>
          <a:p>
            <a:pPr marL="714375" lvl="1" indent="-206375">
              <a:spcBef>
                <a:spcPts val="0"/>
              </a:spcBef>
              <a:buClr>
                <a:srgbClr val="00B0F0"/>
              </a:buClr>
              <a:buSzPct val="100000"/>
            </a:pPr>
            <a:r>
              <a:rPr lang="nl-NL" sz="1000">
                <a:solidFill>
                  <a:srgbClr val="00B0F0"/>
                </a:solidFill>
              </a:rPr>
              <a:t>Werkingsregels?</a:t>
            </a:r>
          </a:p>
          <a:p>
            <a:pPr marL="361950" indent="-311150">
              <a:spcBef>
                <a:spcPts val="0"/>
              </a:spcBef>
              <a:buClr>
                <a:srgbClr val="00B0F0"/>
              </a:buClr>
              <a:buSzPct val="100000"/>
            </a:pPr>
            <a:r>
              <a:rPr lang="nl-NL" sz="1400" u="sng">
                <a:solidFill>
                  <a:srgbClr val="00B0F0"/>
                </a:solidFill>
              </a:rPr>
              <a:t>Uitzonderingssituaties</a:t>
            </a:r>
            <a:br>
              <a:rPr lang="nl-NL" sz="1400">
                <a:solidFill>
                  <a:srgbClr val="00B0F0"/>
                </a:solidFill>
              </a:rPr>
            </a:br>
            <a:r>
              <a:rPr lang="nl-NL" sz="1400">
                <a:solidFill>
                  <a:srgbClr val="00B0F0"/>
                </a:solidFill>
              </a:rPr>
              <a:t>Wat zijn opvallende uitzonderingssituaties? En wat moet er vervolgens gebeuren?</a:t>
            </a:r>
            <a:endParaRPr lang="nl-NL" sz="1400" dirty="0">
              <a:solidFill>
                <a:srgbClr val="00B0F0"/>
              </a:solidFill>
            </a:endParaRPr>
          </a:p>
        </p:txBody>
      </p:sp>
      <p:sp>
        <p:nvSpPr>
          <p:cNvPr id="8" name="Ster: 5 punten 7">
            <a:extLst>
              <a:ext uri="{FF2B5EF4-FFF2-40B4-BE49-F238E27FC236}">
                <a16:creationId xmlns:a16="http://schemas.microsoft.com/office/drawing/2014/main" id="{C5048EC9-31F6-6EAC-E9DE-C81D7AC31D54}"/>
              </a:ext>
            </a:extLst>
          </p:cNvPr>
          <p:cNvSpPr/>
          <p:nvPr/>
        </p:nvSpPr>
        <p:spPr>
          <a:xfrm>
            <a:off x="11125200" y="140004"/>
            <a:ext cx="944880" cy="97536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74715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D130BFA-6393-41B1-E354-7F9BCFCB6CF8}"/>
              </a:ext>
            </a:extLst>
          </p:cNvPr>
          <p:cNvSpPr>
            <a:spLocks noGrp="1"/>
          </p:cNvSpPr>
          <p:nvPr>
            <p:ph type="title"/>
          </p:nvPr>
        </p:nvSpPr>
        <p:spPr>
          <a:xfrm>
            <a:off x="335360" y="248808"/>
            <a:ext cx="11521280" cy="706092"/>
          </a:xfrm>
        </p:spPr>
        <p:txBody>
          <a:bodyPr/>
          <a:lstStyle/>
          <a:p>
            <a:r>
              <a:rPr lang="nl-NL" dirty="0"/>
              <a:t>2. Zittingsplan informatiestroom</a:t>
            </a:r>
          </a:p>
        </p:txBody>
      </p:sp>
      <p:sp>
        <p:nvSpPr>
          <p:cNvPr id="6" name="Tijdelijke aanduiding voor tekst 5">
            <a:extLst>
              <a:ext uri="{FF2B5EF4-FFF2-40B4-BE49-F238E27FC236}">
                <a16:creationId xmlns:a16="http://schemas.microsoft.com/office/drawing/2014/main" id="{3CE04FC6-9324-0211-D6E6-7B9259B88CC3}"/>
              </a:ext>
            </a:extLst>
          </p:cNvPr>
          <p:cNvSpPr>
            <a:spLocks noGrp="1"/>
          </p:cNvSpPr>
          <p:nvPr>
            <p:ph type="body" idx="1"/>
          </p:nvPr>
        </p:nvSpPr>
        <p:spPr>
          <a:xfrm>
            <a:off x="609600" y="1600202"/>
            <a:ext cx="5241297" cy="2839950"/>
          </a:xfrm>
        </p:spPr>
        <p:txBody>
          <a:bodyPr/>
          <a:lstStyle/>
          <a:p>
            <a:endParaRPr lang="nl-NL" dirty="0"/>
          </a:p>
        </p:txBody>
      </p:sp>
      <p:sp>
        <p:nvSpPr>
          <p:cNvPr id="7" name="Tijdelijke aanduiding voor tekst 6">
            <a:extLst>
              <a:ext uri="{FF2B5EF4-FFF2-40B4-BE49-F238E27FC236}">
                <a16:creationId xmlns:a16="http://schemas.microsoft.com/office/drawing/2014/main" id="{F87B5080-27C3-8DF6-6C31-36DF5F775C70}"/>
              </a:ext>
            </a:extLst>
          </p:cNvPr>
          <p:cNvSpPr>
            <a:spLocks noGrp="1"/>
          </p:cNvSpPr>
          <p:nvPr>
            <p:ph type="body" idx="2"/>
          </p:nvPr>
        </p:nvSpPr>
        <p:spPr>
          <a:xfrm>
            <a:off x="5994400" y="1162051"/>
            <a:ext cx="5862240" cy="4964114"/>
          </a:xfrm>
        </p:spPr>
        <p:txBody>
          <a:bodyPr/>
          <a:lstStyle/>
          <a:p>
            <a:pPr marL="50800" indent="0">
              <a:buNone/>
            </a:pPr>
            <a:r>
              <a:rPr lang="nl-NL" sz="1600" dirty="0"/>
              <a:t>Vastgesteld:</a:t>
            </a:r>
          </a:p>
          <a:p>
            <a:pPr marL="361950" indent="-311150"/>
            <a:r>
              <a:rPr lang="nl-NL" sz="1600" dirty="0"/>
              <a:t>Zittingsplan (2) wordt </a:t>
            </a:r>
            <a:r>
              <a:rPr lang="nl-NL" sz="1600" b="1" dirty="0"/>
              <a:t>beheerd</a:t>
            </a:r>
            <a:r>
              <a:rPr lang="nl-NL" sz="1600" dirty="0"/>
              <a:t> door </a:t>
            </a:r>
            <a:r>
              <a:rPr lang="nl-NL" sz="1600" dirty="0" err="1"/>
              <a:t>Toetsplanning</a:t>
            </a:r>
            <a:r>
              <a:rPr lang="nl-NL" sz="1600" dirty="0"/>
              <a:t>.  </a:t>
            </a:r>
          </a:p>
          <a:p>
            <a:pPr marL="361950" indent="-311150"/>
            <a:r>
              <a:rPr lang="nl-NL" sz="1600" dirty="0"/>
              <a:t>Informatie in Zittingsplan </a:t>
            </a:r>
            <a:r>
              <a:rPr lang="nl-NL" sz="1600" b="1" dirty="0"/>
              <a:t>stroomt </a:t>
            </a:r>
            <a:r>
              <a:rPr lang="nl-NL" sz="1600" dirty="0"/>
              <a:t>van </a:t>
            </a:r>
            <a:r>
              <a:rPr lang="nl-NL" sz="1600" dirty="0" err="1"/>
              <a:t>Toetsplanning</a:t>
            </a:r>
            <a:r>
              <a:rPr lang="nl-NL" sz="1600" dirty="0"/>
              <a:t> naar </a:t>
            </a:r>
            <a:r>
              <a:rPr lang="nl-NL" sz="1600" dirty="0" err="1"/>
              <a:t>Toesafname</a:t>
            </a:r>
            <a:r>
              <a:rPr lang="nl-NL" sz="1600" dirty="0"/>
              <a:t>.</a:t>
            </a:r>
          </a:p>
          <a:p>
            <a:pPr marL="361950" indent="-311150"/>
            <a:r>
              <a:rPr lang="nl-NL" sz="1600" dirty="0"/>
              <a:t>Gegevens in Zittingsplan hebben </a:t>
            </a:r>
            <a:r>
              <a:rPr lang="nl-NL" sz="1600" b="1" dirty="0"/>
              <a:t>lage verversingsgraad</a:t>
            </a:r>
            <a:r>
              <a:rPr lang="nl-NL" sz="1600" dirty="0"/>
              <a:t>.</a:t>
            </a:r>
          </a:p>
          <a:p>
            <a:pPr marL="361950" indent="-311150"/>
            <a:r>
              <a:rPr lang="nl-NL" sz="1600" dirty="0"/>
              <a:t>Zittingsplan valt uiteen in Zittingsinfo, </a:t>
            </a:r>
            <a:r>
              <a:rPr lang="nl-NL" sz="1600" dirty="0" err="1"/>
              <a:t>Deelnameinfo</a:t>
            </a:r>
            <a:r>
              <a:rPr lang="nl-NL" sz="1600" dirty="0"/>
              <a:t> en Persoonsinfo.</a:t>
            </a:r>
          </a:p>
          <a:p>
            <a:pPr marL="361950" indent="-311150"/>
            <a:r>
              <a:rPr lang="nl-NL" sz="1600" dirty="0" err="1"/>
              <a:t>Toetsplanning</a:t>
            </a:r>
            <a:r>
              <a:rPr lang="nl-NL" sz="1600" dirty="0"/>
              <a:t> neemt het </a:t>
            </a:r>
            <a:r>
              <a:rPr lang="nl-NL" sz="1600" b="1" dirty="0"/>
              <a:t>initiatief</a:t>
            </a:r>
            <a:r>
              <a:rPr lang="nl-NL" sz="1600" dirty="0"/>
              <a:t>; het </a:t>
            </a:r>
            <a:r>
              <a:rPr lang="nl-NL" sz="1600" b="1" dirty="0"/>
              <a:t>interactiepatroon</a:t>
            </a:r>
            <a:r>
              <a:rPr lang="nl-NL" sz="1600" dirty="0"/>
              <a:t> is “Gegevens brengen” (Push) van de Zittingsinfo en </a:t>
            </a:r>
            <a:r>
              <a:rPr lang="nl-NL" sz="1600" dirty="0" err="1"/>
              <a:t>Deelnameinfo</a:t>
            </a:r>
            <a:r>
              <a:rPr lang="nl-NL" sz="1600" dirty="0"/>
              <a:t>. </a:t>
            </a:r>
            <a:br>
              <a:rPr lang="nl-NL" sz="1600" dirty="0"/>
            </a:br>
            <a:r>
              <a:rPr lang="nl-NL" sz="1600" dirty="0"/>
              <a:t>Aanvullende privacygevoelige gegevens van Student en Medewerker (Persoonsinfo) met </a:t>
            </a:r>
            <a:r>
              <a:rPr lang="nl-NL" sz="1600" b="1" dirty="0"/>
              <a:t>interactiepatroon</a:t>
            </a:r>
            <a:r>
              <a:rPr lang="nl-NL" sz="1600" dirty="0"/>
              <a:t> “Gegevens halen” (Pull).</a:t>
            </a:r>
          </a:p>
          <a:p>
            <a:pPr marL="361950" indent="-311150"/>
            <a:r>
              <a:rPr lang="nl-NL" sz="1600" dirty="0"/>
              <a:t>Zittingsplan (Zittingsinfo, </a:t>
            </a:r>
            <a:r>
              <a:rPr lang="nl-NL" sz="1600" dirty="0" err="1"/>
              <a:t>Deelnameinfo</a:t>
            </a:r>
            <a:r>
              <a:rPr lang="nl-NL" sz="1600" dirty="0"/>
              <a:t> &amp; Persoonsinfo) is </a:t>
            </a:r>
            <a:r>
              <a:rPr lang="nl-NL" sz="1600" b="1" dirty="0"/>
              <a:t>Standlevering.</a:t>
            </a:r>
            <a:r>
              <a:rPr lang="nl-NL" sz="1600" dirty="0"/>
              <a:t> </a:t>
            </a:r>
          </a:p>
          <a:p>
            <a:endParaRPr lang="nl-NL" sz="1600" dirty="0"/>
          </a:p>
        </p:txBody>
      </p:sp>
      <p:pic>
        <p:nvPicPr>
          <p:cNvPr id="8" name="Afbeelding 7">
            <a:extLst>
              <a:ext uri="{FF2B5EF4-FFF2-40B4-BE49-F238E27FC236}">
                <a16:creationId xmlns:a16="http://schemas.microsoft.com/office/drawing/2014/main" id="{98211F6F-0623-7E06-CBB7-359B3112A9AB}"/>
              </a:ext>
            </a:extLst>
          </p:cNvPr>
          <p:cNvPicPr>
            <a:picLocks noChangeAspect="1"/>
          </p:cNvPicPr>
          <p:nvPr/>
        </p:nvPicPr>
        <p:blipFill>
          <a:blip r:embed="rId2"/>
          <a:stretch>
            <a:fillRect/>
          </a:stretch>
        </p:blipFill>
        <p:spPr>
          <a:xfrm>
            <a:off x="169298" y="1533525"/>
            <a:ext cx="5580000" cy="2839949"/>
          </a:xfrm>
          <a:prstGeom prst="rect">
            <a:avLst/>
          </a:prstGeom>
        </p:spPr>
      </p:pic>
      <p:sp>
        <p:nvSpPr>
          <p:cNvPr id="9" name="Ovaal 8">
            <a:extLst>
              <a:ext uri="{FF2B5EF4-FFF2-40B4-BE49-F238E27FC236}">
                <a16:creationId xmlns:a16="http://schemas.microsoft.com/office/drawing/2014/main" id="{29BB5883-1242-3A73-806B-FD57943D4779}"/>
              </a:ext>
            </a:extLst>
          </p:cNvPr>
          <p:cNvSpPr/>
          <p:nvPr/>
        </p:nvSpPr>
        <p:spPr>
          <a:xfrm>
            <a:off x="1813668" y="3059387"/>
            <a:ext cx="2976664" cy="10992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al 10">
            <a:extLst>
              <a:ext uri="{FF2B5EF4-FFF2-40B4-BE49-F238E27FC236}">
                <a16:creationId xmlns:a16="http://schemas.microsoft.com/office/drawing/2014/main" id="{E56E02CE-4C7A-9EC7-BC5E-6429040617F8}"/>
              </a:ext>
            </a:extLst>
          </p:cNvPr>
          <p:cNvSpPr/>
          <p:nvPr/>
        </p:nvSpPr>
        <p:spPr>
          <a:xfrm>
            <a:off x="1864268" y="34290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12" name="Ovaal 11">
            <a:extLst>
              <a:ext uri="{FF2B5EF4-FFF2-40B4-BE49-F238E27FC236}">
                <a16:creationId xmlns:a16="http://schemas.microsoft.com/office/drawing/2014/main" id="{F31581CE-C70D-DF32-8F00-F9E1BB1A77E3}"/>
              </a:ext>
            </a:extLst>
          </p:cNvPr>
          <p:cNvSpPr/>
          <p:nvPr/>
        </p:nvSpPr>
        <p:spPr>
          <a:xfrm>
            <a:off x="4348639" y="34290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14" name="Ovaal 13">
            <a:extLst>
              <a:ext uri="{FF2B5EF4-FFF2-40B4-BE49-F238E27FC236}">
                <a16:creationId xmlns:a16="http://schemas.microsoft.com/office/drawing/2014/main" id="{33D85737-00A1-6419-60CB-E510F0C51B62}"/>
              </a:ext>
            </a:extLst>
          </p:cNvPr>
          <p:cNvSpPr/>
          <p:nvPr/>
        </p:nvSpPr>
        <p:spPr>
          <a:xfrm>
            <a:off x="1864268" y="3429000"/>
            <a:ext cx="360000" cy="360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nl-NL" sz="1050" dirty="0"/>
              <a:t>API</a:t>
            </a:r>
          </a:p>
        </p:txBody>
      </p:sp>
      <p:sp>
        <p:nvSpPr>
          <p:cNvPr id="10" name="Ovaal 9">
            <a:extLst>
              <a:ext uri="{FF2B5EF4-FFF2-40B4-BE49-F238E27FC236}">
                <a16:creationId xmlns:a16="http://schemas.microsoft.com/office/drawing/2014/main" id="{9CC27196-49BC-F961-8033-388B12871898}"/>
              </a:ext>
            </a:extLst>
          </p:cNvPr>
          <p:cNvSpPr/>
          <p:nvPr/>
        </p:nvSpPr>
        <p:spPr>
          <a:xfrm>
            <a:off x="883193" y="4838776"/>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13" name="Ovaal 12">
            <a:extLst>
              <a:ext uri="{FF2B5EF4-FFF2-40B4-BE49-F238E27FC236}">
                <a16:creationId xmlns:a16="http://schemas.microsoft.com/office/drawing/2014/main" id="{A5FB884B-E816-0D0C-BF39-8E0BB4144D26}"/>
              </a:ext>
            </a:extLst>
          </p:cNvPr>
          <p:cNvSpPr/>
          <p:nvPr/>
        </p:nvSpPr>
        <p:spPr>
          <a:xfrm>
            <a:off x="883193" y="5324475"/>
            <a:ext cx="360000" cy="360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nl-NL" sz="1050" dirty="0"/>
              <a:t>API</a:t>
            </a:r>
          </a:p>
        </p:txBody>
      </p:sp>
      <p:sp>
        <p:nvSpPr>
          <p:cNvPr id="15" name="Tekstvak 14">
            <a:extLst>
              <a:ext uri="{FF2B5EF4-FFF2-40B4-BE49-F238E27FC236}">
                <a16:creationId xmlns:a16="http://schemas.microsoft.com/office/drawing/2014/main" id="{466FEA06-3A2B-8D43-74DF-6A6F95C2E4F1}"/>
              </a:ext>
            </a:extLst>
          </p:cNvPr>
          <p:cNvSpPr txBox="1"/>
          <p:nvPr/>
        </p:nvSpPr>
        <p:spPr>
          <a:xfrm>
            <a:off x="1243193" y="4851568"/>
            <a:ext cx="2059844" cy="369332"/>
          </a:xfrm>
          <a:prstGeom prst="rect">
            <a:avLst/>
          </a:prstGeom>
          <a:noFill/>
        </p:spPr>
        <p:txBody>
          <a:bodyPr wrap="square">
            <a:spAutoFit/>
          </a:bodyPr>
          <a:lstStyle/>
          <a:p>
            <a:r>
              <a:rPr lang="nl-NL" i="1" dirty="0"/>
              <a:t>Koppelvlak (Push)</a:t>
            </a:r>
          </a:p>
        </p:txBody>
      </p:sp>
      <p:sp>
        <p:nvSpPr>
          <p:cNvPr id="16" name="Tekstvak 15">
            <a:extLst>
              <a:ext uri="{FF2B5EF4-FFF2-40B4-BE49-F238E27FC236}">
                <a16:creationId xmlns:a16="http://schemas.microsoft.com/office/drawing/2014/main" id="{7A4A2DFF-4A23-88D9-34AB-E4FC6606CE18}"/>
              </a:ext>
            </a:extLst>
          </p:cNvPr>
          <p:cNvSpPr txBox="1"/>
          <p:nvPr/>
        </p:nvSpPr>
        <p:spPr>
          <a:xfrm>
            <a:off x="1243193" y="5319809"/>
            <a:ext cx="2059844" cy="369332"/>
          </a:xfrm>
          <a:prstGeom prst="rect">
            <a:avLst/>
          </a:prstGeom>
          <a:noFill/>
        </p:spPr>
        <p:txBody>
          <a:bodyPr wrap="square">
            <a:spAutoFit/>
          </a:bodyPr>
          <a:lstStyle/>
          <a:p>
            <a:r>
              <a:rPr lang="nl-NL" i="1" dirty="0"/>
              <a:t>Koppelvlak (Pull)</a:t>
            </a:r>
          </a:p>
        </p:txBody>
      </p:sp>
    </p:spTree>
    <p:extLst>
      <p:ext uri="{BB962C8B-B14F-4D97-AF65-F5344CB8AC3E}">
        <p14:creationId xmlns:p14="http://schemas.microsoft.com/office/powerpoint/2010/main" val="4162456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3">
            <a:extLst>
              <a:ext uri="{FF2B5EF4-FFF2-40B4-BE49-F238E27FC236}">
                <a16:creationId xmlns:a16="http://schemas.microsoft.com/office/drawing/2014/main" id="{7EEE4B13-5859-3BE0-B2E5-604C330F1174}"/>
              </a:ext>
            </a:extLst>
          </p:cNvPr>
          <p:cNvGraphicFramePr>
            <a:graphicFrameLocks noGrp="1"/>
          </p:cNvGraphicFramePr>
          <p:nvPr>
            <p:extLst>
              <p:ext uri="{D42A27DB-BD31-4B8C-83A1-F6EECF244321}">
                <p14:modId xmlns:p14="http://schemas.microsoft.com/office/powerpoint/2010/main" val="1746167946"/>
              </p:ext>
            </p:extLst>
          </p:nvPr>
        </p:nvGraphicFramePr>
        <p:xfrm>
          <a:off x="511443" y="1136350"/>
          <a:ext cx="4814282" cy="5614073"/>
        </p:xfrm>
        <a:graphic>
          <a:graphicData uri="http://schemas.openxmlformats.org/drawingml/2006/table">
            <a:tbl>
              <a:tblPr firstRow="1" firstCol="1" bandRow="1">
                <a:tableStyleId>{5C22544A-7EE6-4342-B048-85BDC9FD1C3A}</a:tableStyleId>
              </a:tblPr>
              <a:tblGrid>
                <a:gridCol w="4814282">
                  <a:extLst>
                    <a:ext uri="{9D8B030D-6E8A-4147-A177-3AD203B41FA5}">
                      <a16:colId xmlns:a16="http://schemas.microsoft.com/office/drawing/2014/main" val="3835879560"/>
                    </a:ext>
                  </a:extLst>
                </a:gridCol>
              </a:tblGrid>
              <a:tr h="173393">
                <a:tc>
                  <a:txBody>
                    <a:bodyPr/>
                    <a:lstStyle/>
                    <a:p>
                      <a:r>
                        <a:rPr lang="nl-NL" sz="1100" dirty="0">
                          <a:effectLst/>
                        </a:rPr>
                        <a:t>Gegevens: Zittingsplan</a:t>
                      </a:r>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50838" marR="50838" marT="0" marB="0"/>
                </a:tc>
                <a:extLst>
                  <a:ext uri="{0D108BD9-81ED-4DB2-BD59-A6C34878D82A}">
                    <a16:rowId xmlns:a16="http://schemas.microsoft.com/office/drawing/2014/main" val="4029550790"/>
                  </a:ext>
                </a:extLst>
              </a:tr>
              <a:tr h="5375204">
                <a:tc>
                  <a:txBody>
                    <a:bodyPr/>
                    <a:lstStyle/>
                    <a:p>
                      <a:pPr marL="342900" lvl="0" indent="-342900">
                        <a:buFont typeface="Wingdings" panose="05000000000000000000" pitchFamily="2" charset="2"/>
                        <a:buChar char=""/>
                      </a:pPr>
                      <a:r>
                        <a:rPr lang="nl-NL" sz="1100" b="0" dirty="0">
                          <a:effectLst/>
                        </a:rPr>
                        <a:t>Toets ID (uit SIS)</a:t>
                      </a:r>
                    </a:p>
                    <a:p>
                      <a:pPr marL="342900" lvl="0" indent="-342900">
                        <a:buFont typeface="Wingdings" panose="05000000000000000000" pitchFamily="2" charset="2"/>
                        <a:buChar char=""/>
                      </a:pPr>
                      <a:r>
                        <a:rPr lang="nl-NL" sz="1100" b="0" dirty="0" err="1">
                          <a:effectLst/>
                        </a:rPr>
                        <a:t>ZittingsID</a:t>
                      </a:r>
                      <a:r>
                        <a:rPr lang="nl-NL" sz="1100" b="0" dirty="0">
                          <a:effectLst/>
                        </a:rPr>
                        <a:t> (uit </a:t>
                      </a:r>
                      <a:r>
                        <a:rPr lang="nl-NL" sz="1100" b="0" dirty="0" err="1">
                          <a:effectLst/>
                        </a:rPr>
                        <a:t>planningssyteem</a:t>
                      </a:r>
                      <a:r>
                        <a:rPr lang="nl-NL" sz="1100" b="0" dirty="0">
                          <a:effectLst/>
                        </a:rPr>
                        <a:t>)</a:t>
                      </a:r>
                    </a:p>
                    <a:p>
                      <a:pPr marL="342900" lvl="0" indent="-342900">
                        <a:buFont typeface="Wingdings" panose="05000000000000000000" pitchFamily="2" charset="2"/>
                        <a:buChar char=""/>
                      </a:pPr>
                      <a:r>
                        <a:rPr lang="nl-NL" sz="1100" b="0" dirty="0">
                          <a:effectLst/>
                        </a:rPr>
                        <a:t>Toetscode van leverancier (uit catalogus)</a:t>
                      </a:r>
                    </a:p>
                    <a:p>
                      <a:pPr marL="342900" lvl="0" indent="-342900">
                        <a:buFont typeface="Calibri" panose="020F0502020204030204" pitchFamily="34" charset="0"/>
                        <a:buChar char="①"/>
                      </a:pPr>
                      <a:r>
                        <a:rPr lang="nl-NL" sz="1100" b="0" dirty="0">
                          <a:effectLst/>
                        </a:rPr>
                        <a:t>Afname [0..1]</a:t>
                      </a:r>
                    </a:p>
                    <a:p>
                      <a:pPr marL="742950" lvl="1" indent="-200025">
                        <a:buFont typeface="Wingdings" panose="05000000000000000000" pitchFamily="2" charset="2"/>
                        <a:buChar char=""/>
                      </a:pPr>
                      <a:r>
                        <a:rPr lang="nl-NL" sz="1100" b="0" dirty="0">
                          <a:effectLst/>
                        </a:rPr>
                        <a:t>Startdatum</a:t>
                      </a:r>
                    </a:p>
                    <a:p>
                      <a:pPr marL="742950" lvl="1" indent="-200025">
                        <a:buFont typeface="Wingdings" panose="05000000000000000000" pitchFamily="2" charset="2"/>
                        <a:buChar char=""/>
                      </a:pPr>
                      <a:r>
                        <a:rPr lang="nl-NL" sz="1100" b="0" dirty="0">
                          <a:effectLst/>
                        </a:rPr>
                        <a:t>Starttijd</a:t>
                      </a:r>
                    </a:p>
                    <a:p>
                      <a:pPr marL="742950" lvl="1" indent="-200025">
                        <a:buFont typeface="Wingdings" panose="05000000000000000000" pitchFamily="2" charset="2"/>
                        <a:buChar char=""/>
                      </a:pPr>
                      <a:r>
                        <a:rPr lang="nl-NL" sz="1100" b="0" dirty="0">
                          <a:effectLst/>
                        </a:rPr>
                        <a:t>Einddatum</a:t>
                      </a:r>
                    </a:p>
                    <a:p>
                      <a:pPr marL="742950" lvl="1" indent="-200025">
                        <a:buFont typeface="Wingdings" panose="05000000000000000000" pitchFamily="2" charset="2"/>
                        <a:buChar char=""/>
                      </a:pPr>
                      <a:r>
                        <a:rPr lang="nl-NL" sz="1100" b="0" dirty="0">
                          <a:effectLst/>
                        </a:rPr>
                        <a:t>Eindtijd</a:t>
                      </a:r>
                    </a:p>
                    <a:p>
                      <a:pPr marL="0" indent="0">
                        <a:buFont typeface="Arial" panose="020B0604020202020204" pitchFamily="34" charset="0"/>
                        <a:buNone/>
                      </a:pPr>
                      <a:r>
                        <a:rPr lang="nl-NL" sz="1600" b="0" dirty="0">
                          <a:effectLst/>
                          <a:sym typeface="Wingdings" panose="05000000000000000000" pitchFamily="2" charset="2"/>
                        </a:rPr>
                        <a:t></a:t>
                      </a:r>
                      <a:r>
                        <a:rPr lang="nl-NL" sz="1100" b="0" dirty="0">
                          <a:effectLst/>
                        </a:rPr>
                        <a:t>   Planning [0..1]</a:t>
                      </a:r>
                    </a:p>
                    <a:p>
                      <a:pPr marL="742950" lvl="1" indent="-200025">
                        <a:buFont typeface="Wingdings" panose="05000000000000000000" pitchFamily="2" charset="2"/>
                        <a:buChar char=""/>
                      </a:pPr>
                      <a:r>
                        <a:rPr lang="nl-NL" sz="1100" b="0" dirty="0">
                          <a:effectLst/>
                        </a:rPr>
                        <a:t>Open vanaf (datum)</a:t>
                      </a:r>
                    </a:p>
                    <a:p>
                      <a:pPr marL="742950" lvl="1" indent="-200025">
                        <a:buFont typeface="Wingdings" panose="05000000000000000000" pitchFamily="2" charset="2"/>
                        <a:buChar char=""/>
                      </a:pPr>
                      <a:r>
                        <a:rPr lang="nl-NL" sz="1100" b="0" dirty="0">
                          <a:effectLst/>
                        </a:rPr>
                        <a:t>Open tot en met (datum)</a:t>
                      </a:r>
                    </a:p>
                    <a:p>
                      <a:pPr marL="742950" lvl="1" indent="-200025">
                        <a:buFont typeface="Wingdings" panose="05000000000000000000" pitchFamily="2" charset="2"/>
                        <a:buChar char=""/>
                      </a:pPr>
                      <a:r>
                        <a:rPr lang="nl-NL" sz="1100" b="0" dirty="0">
                          <a:effectLst/>
                        </a:rPr>
                        <a:t>Duur (minuten)</a:t>
                      </a:r>
                    </a:p>
                    <a:p>
                      <a:pPr marL="357188" indent="-357188">
                        <a:buFont typeface="Wingdings" panose="05000000000000000000" pitchFamily="2" charset="2"/>
                        <a:buChar char="ü"/>
                      </a:pPr>
                      <a:r>
                        <a:rPr lang="nl-NL" sz="1100" b="0" dirty="0">
                          <a:effectLst/>
                        </a:rPr>
                        <a:t>Locatie</a:t>
                      </a:r>
                    </a:p>
                    <a:p>
                      <a:pPr marL="342900" lvl="0" indent="-342900">
                        <a:buFont typeface="Wingdings" panose="05000000000000000000" pitchFamily="2" charset="2"/>
                        <a:buChar char=""/>
                      </a:pPr>
                      <a:r>
                        <a:rPr lang="nl-NL" sz="1100" b="0" dirty="0">
                          <a:effectLst/>
                        </a:rPr>
                        <a:t>Afnameconditie (tekst)</a:t>
                      </a:r>
                    </a:p>
                    <a:p>
                      <a:pPr marL="342900" lvl="0" indent="-342900">
                        <a:buFont typeface="Wingdings" panose="05000000000000000000" pitchFamily="2" charset="2"/>
                        <a:buChar char=""/>
                      </a:pPr>
                      <a:r>
                        <a:rPr lang="nl-NL" sz="1100" b="0" dirty="0">
                          <a:effectLst/>
                        </a:rPr>
                        <a:t>Betrokkene [1..*]</a:t>
                      </a:r>
                    </a:p>
                    <a:p>
                      <a:pPr marL="742950" lvl="2" indent="-200025">
                        <a:buFont typeface="Calibri" panose="020F0502020204030204" pitchFamily="34" charset="0"/>
                        <a:buChar char="①"/>
                      </a:pPr>
                      <a:r>
                        <a:rPr lang="nl-NL" sz="1100" b="0" dirty="0">
                          <a:effectLst/>
                        </a:rPr>
                        <a:t>Student [0..1]</a:t>
                      </a:r>
                    </a:p>
                    <a:p>
                      <a:pPr marL="1076325" lvl="2" indent="-180975">
                        <a:buFont typeface="Wingdings" panose="05000000000000000000" pitchFamily="2" charset="2"/>
                        <a:buChar char="ü"/>
                      </a:pPr>
                      <a:r>
                        <a:rPr lang="nl-NL" sz="1100" b="0" dirty="0">
                          <a:effectLst/>
                        </a:rPr>
                        <a:t>Studentnummer</a:t>
                      </a:r>
                    </a:p>
                    <a:p>
                      <a:pPr marL="1076325" lvl="2" indent="-180975">
                        <a:buFont typeface="Wingdings" panose="05000000000000000000" pitchFamily="2" charset="2"/>
                        <a:buChar char="ü"/>
                      </a:pPr>
                      <a:r>
                        <a:rPr lang="nl-NL" sz="1100" b="0" dirty="0">
                          <a:effectLst/>
                        </a:rPr>
                        <a:t>ID (SURFconext A@B.nl / EPPN)</a:t>
                      </a:r>
                    </a:p>
                    <a:p>
                      <a:pPr marL="1076325" lvl="2" indent="-180975">
                        <a:buFont typeface="Wingdings" panose="05000000000000000000" pitchFamily="2" charset="2"/>
                        <a:buChar char="ü"/>
                      </a:pPr>
                      <a:r>
                        <a:rPr lang="nl-NL" sz="1100" b="0" dirty="0">
                          <a:effectLst/>
                        </a:rPr>
                        <a:t>Roepnaam</a:t>
                      </a:r>
                    </a:p>
                    <a:p>
                      <a:pPr marL="1076325" lvl="2" indent="-180975">
                        <a:buFont typeface="Wingdings" panose="05000000000000000000" pitchFamily="2" charset="2"/>
                        <a:buChar char="ü"/>
                      </a:pPr>
                      <a:r>
                        <a:rPr lang="nl-NL" sz="1100" b="0" dirty="0">
                          <a:effectLst/>
                        </a:rPr>
                        <a:t>Voorvoegsel</a:t>
                      </a:r>
                    </a:p>
                    <a:p>
                      <a:pPr marL="1076325" lvl="2" indent="-180975">
                        <a:buFont typeface="Wingdings" panose="05000000000000000000" pitchFamily="2" charset="2"/>
                        <a:buChar char="ü"/>
                      </a:pPr>
                      <a:r>
                        <a:rPr lang="nl-NL" sz="1100" b="0" dirty="0">
                          <a:effectLst/>
                        </a:rPr>
                        <a:t>Achternaam</a:t>
                      </a:r>
                    </a:p>
                    <a:p>
                      <a:pPr marL="1076325" lvl="2" indent="-180975">
                        <a:buFont typeface="Wingdings" panose="05000000000000000000" pitchFamily="2" charset="2"/>
                        <a:buChar char="ü"/>
                      </a:pPr>
                      <a:r>
                        <a:rPr lang="nl-NL" sz="1100" b="0" strike="sngStrike" dirty="0">
                          <a:effectLst/>
                        </a:rPr>
                        <a:t>Groep [0..*]</a:t>
                      </a:r>
                    </a:p>
                    <a:p>
                      <a:pPr marL="1438275" lvl="4" indent="-180975">
                        <a:buFont typeface="Wingdings" panose="05000000000000000000" pitchFamily="2" charset="2"/>
                        <a:buChar char=""/>
                      </a:pPr>
                      <a:r>
                        <a:rPr lang="nl-NL" sz="1100" b="0" strike="sngStrike" dirty="0">
                          <a:effectLst/>
                        </a:rPr>
                        <a:t>Code</a:t>
                      </a:r>
                    </a:p>
                    <a:p>
                      <a:pPr marL="1438275" lvl="2" indent="-180975">
                        <a:buFont typeface="Wingdings" panose="05000000000000000000" pitchFamily="2" charset="2"/>
                        <a:buChar char="v"/>
                      </a:pPr>
                      <a:r>
                        <a:rPr lang="nl-NL" sz="1100" b="0" strike="sngStrike" dirty="0">
                          <a:effectLst/>
                        </a:rPr>
                        <a:t>Naam</a:t>
                      </a:r>
                    </a:p>
                    <a:p>
                      <a:pPr marL="1076325" lvl="2" indent="-180975">
                        <a:buFont typeface="Wingdings" panose="05000000000000000000" pitchFamily="2" charset="2"/>
                        <a:buChar char="ü"/>
                      </a:pPr>
                      <a:r>
                        <a:rPr lang="nl-NL" sz="1100" b="0" dirty="0">
                          <a:effectLst/>
                        </a:rPr>
                        <a:t>Afnameconditie [0..*]</a:t>
                      </a:r>
                    </a:p>
                    <a:p>
                      <a:pPr marL="1438275" lvl="4" indent="-180975">
                        <a:buFont typeface="Wingdings" panose="05000000000000000000" pitchFamily="2" charset="2"/>
                        <a:buChar char=""/>
                      </a:pPr>
                      <a:r>
                        <a:rPr lang="nl-NL" sz="1100" b="0" dirty="0">
                          <a:effectLst/>
                        </a:rPr>
                        <a:t>Hulpmiddelcode (lijst)</a:t>
                      </a:r>
                    </a:p>
                    <a:p>
                      <a:pPr marL="742950" lvl="2" indent="-200025">
                        <a:buFont typeface="Calibri" panose="020F0502020204030204" pitchFamily="34" charset="0"/>
                        <a:buChar char="②"/>
                      </a:pPr>
                      <a:r>
                        <a:rPr lang="nl-NL" sz="1100" b="0" dirty="0">
                          <a:effectLst/>
                        </a:rPr>
                        <a:t>Medewerker [0..1]</a:t>
                      </a:r>
                    </a:p>
                    <a:p>
                      <a:pPr marL="1076325" lvl="3" indent="-180975">
                        <a:buFont typeface="Wingdings" panose="05000000000000000000" pitchFamily="2" charset="2"/>
                        <a:buChar char=""/>
                      </a:pPr>
                      <a:r>
                        <a:rPr lang="nl-NL" sz="1100" b="0" dirty="0">
                          <a:effectLst/>
                        </a:rPr>
                        <a:t>Afkorting (inlogcode)</a:t>
                      </a:r>
                    </a:p>
                    <a:p>
                      <a:pPr marL="1076325" lvl="3" indent="-180975">
                        <a:buFont typeface="Wingdings" panose="05000000000000000000" pitchFamily="2" charset="2"/>
                        <a:buChar char=""/>
                      </a:pPr>
                      <a:r>
                        <a:rPr lang="nl-NL" sz="1100" b="0" dirty="0">
                          <a:effectLst/>
                        </a:rPr>
                        <a:t>Roepnaam</a:t>
                      </a:r>
                    </a:p>
                    <a:p>
                      <a:pPr marL="1076325" lvl="3" indent="-180975">
                        <a:buFont typeface="Wingdings" panose="05000000000000000000" pitchFamily="2" charset="2"/>
                        <a:buChar char=""/>
                      </a:pPr>
                      <a:r>
                        <a:rPr lang="nl-NL" sz="1100" b="0" dirty="0">
                          <a:effectLst/>
                        </a:rPr>
                        <a:t>Voorvoegsel</a:t>
                      </a:r>
                    </a:p>
                    <a:p>
                      <a:pPr marL="1076325" lvl="3" indent="-180975">
                        <a:buFont typeface="Wingdings" panose="05000000000000000000" pitchFamily="2" charset="2"/>
                        <a:buChar char=""/>
                      </a:pPr>
                      <a:r>
                        <a:rPr lang="nl-NL" sz="1100" b="0" dirty="0">
                          <a:effectLst/>
                        </a:rPr>
                        <a:t>Achternaam</a:t>
                      </a:r>
                    </a:p>
                    <a:p>
                      <a:pPr marL="1076325" lvl="3" indent="-180975">
                        <a:buFont typeface="Wingdings" panose="05000000000000000000" pitchFamily="2" charset="2"/>
                        <a:buChar char=""/>
                      </a:pPr>
                      <a:r>
                        <a:rPr lang="nl-NL" sz="1100" b="0" dirty="0">
                          <a:effectLst/>
                        </a:rPr>
                        <a:t>Rol (lijst)</a:t>
                      </a:r>
                      <a:endParaRPr lang="nl-NL" sz="1100" b="0" dirty="0">
                        <a:effectLst/>
                        <a:latin typeface="Calibri" panose="020F0502020204030204" pitchFamily="34" charset="0"/>
                        <a:ea typeface="Calibri" panose="020F0502020204030204" pitchFamily="34" charset="0"/>
                        <a:cs typeface="Arial" panose="020B0604020202020204" pitchFamily="34" charset="0"/>
                      </a:endParaRPr>
                    </a:p>
                  </a:txBody>
                  <a:tcPr marL="50838" marR="50838" marT="0" marB="0"/>
                </a:tc>
                <a:extLst>
                  <a:ext uri="{0D108BD9-81ED-4DB2-BD59-A6C34878D82A}">
                    <a16:rowId xmlns:a16="http://schemas.microsoft.com/office/drawing/2014/main" val="2150744473"/>
                  </a:ext>
                </a:extLst>
              </a:tr>
            </a:tbl>
          </a:graphicData>
        </a:graphic>
      </p:graphicFrame>
      <p:sp>
        <p:nvSpPr>
          <p:cNvPr id="9" name="Titel 8">
            <a:extLst>
              <a:ext uri="{FF2B5EF4-FFF2-40B4-BE49-F238E27FC236}">
                <a16:creationId xmlns:a16="http://schemas.microsoft.com/office/drawing/2014/main" id="{D865BB57-07AD-D7FA-D2DE-39C07AE7BB1E}"/>
              </a:ext>
            </a:extLst>
          </p:cNvPr>
          <p:cNvSpPr>
            <a:spLocks noGrp="1"/>
          </p:cNvSpPr>
          <p:nvPr>
            <p:ph type="title"/>
          </p:nvPr>
        </p:nvSpPr>
        <p:spPr/>
        <p:txBody>
          <a:bodyPr/>
          <a:lstStyle/>
          <a:p>
            <a:r>
              <a:rPr lang="nl-NL" dirty="0"/>
              <a:t>2. Zittingsplan gegevens &amp; interactie</a:t>
            </a:r>
          </a:p>
        </p:txBody>
      </p:sp>
      <p:pic>
        <p:nvPicPr>
          <p:cNvPr id="5" name="Afbeelding 4">
            <a:extLst>
              <a:ext uri="{FF2B5EF4-FFF2-40B4-BE49-F238E27FC236}">
                <a16:creationId xmlns:a16="http://schemas.microsoft.com/office/drawing/2014/main" id="{8AD4D161-6EA2-3295-EA6E-E569410DED9A}"/>
              </a:ext>
            </a:extLst>
          </p:cNvPr>
          <p:cNvPicPr>
            <a:picLocks noChangeAspect="1"/>
          </p:cNvPicPr>
          <p:nvPr/>
        </p:nvPicPr>
        <p:blipFill>
          <a:blip r:embed="rId3"/>
          <a:stretch>
            <a:fillRect/>
          </a:stretch>
        </p:blipFill>
        <p:spPr>
          <a:xfrm>
            <a:off x="6437144" y="1288040"/>
            <a:ext cx="5376102" cy="2193666"/>
          </a:xfrm>
          <a:prstGeom prst="rect">
            <a:avLst/>
          </a:prstGeom>
        </p:spPr>
      </p:pic>
      <p:pic>
        <p:nvPicPr>
          <p:cNvPr id="6" name="Afbeelding 5">
            <a:extLst>
              <a:ext uri="{FF2B5EF4-FFF2-40B4-BE49-F238E27FC236}">
                <a16:creationId xmlns:a16="http://schemas.microsoft.com/office/drawing/2014/main" id="{8E9C6E6C-4C63-411B-D048-A38F010FD153}"/>
              </a:ext>
            </a:extLst>
          </p:cNvPr>
          <p:cNvPicPr>
            <a:picLocks noChangeAspect="1"/>
          </p:cNvPicPr>
          <p:nvPr/>
        </p:nvPicPr>
        <p:blipFill>
          <a:blip r:embed="rId4"/>
          <a:stretch>
            <a:fillRect/>
          </a:stretch>
        </p:blipFill>
        <p:spPr>
          <a:xfrm>
            <a:off x="6447993" y="3481706"/>
            <a:ext cx="5376102" cy="2011320"/>
          </a:xfrm>
          <a:prstGeom prst="rect">
            <a:avLst/>
          </a:prstGeom>
        </p:spPr>
      </p:pic>
      <p:sp>
        <p:nvSpPr>
          <p:cNvPr id="7" name="Tekstvak 6">
            <a:extLst>
              <a:ext uri="{FF2B5EF4-FFF2-40B4-BE49-F238E27FC236}">
                <a16:creationId xmlns:a16="http://schemas.microsoft.com/office/drawing/2014/main" id="{54ABD24A-4DE8-8A1A-B75C-7F0C90D6DC07}"/>
              </a:ext>
            </a:extLst>
          </p:cNvPr>
          <p:cNvSpPr txBox="1"/>
          <p:nvPr/>
        </p:nvSpPr>
        <p:spPr>
          <a:xfrm>
            <a:off x="6359343" y="3574055"/>
            <a:ext cx="1608197" cy="369332"/>
          </a:xfrm>
          <a:prstGeom prst="rect">
            <a:avLst/>
          </a:prstGeom>
          <a:solidFill>
            <a:srgbClr val="92D050"/>
          </a:solidFill>
        </p:spPr>
        <p:txBody>
          <a:bodyPr wrap="none" rtlCol="0">
            <a:spAutoFit/>
          </a:bodyPr>
          <a:lstStyle/>
          <a:p>
            <a:r>
              <a:rPr lang="nl-NL" dirty="0" err="1"/>
              <a:t>Toetsplanning</a:t>
            </a:r>
            <a:endParaRPr lang="nl-NL" dirty="0"/>
          </a:p>
        </p:txBody>
      </p:sp>
      <p:sp>
        <p:nvSpPr>
          <p:cNvPr id="10" name="Tekstvak 9">
            <a:extLst>
              <a:ext uri="{FF2B5EF4-FFF2-40B4-BE49-F238E27FC236}">
                <a16:creationId xmlns:a16="http://schemas.microsoft.com/office/drawing/2014/main" id="{CCE9B2AA-D9A1-0B6A-69B8-19DF6E910C24}"/>
              </a:ext>
            </a:extLst>
          </p:cNvPr>
          <p:cNvSpPr txBox="1"/>
          <p:nvPr/>
        </p:nvSpPr>
        <p:spPr>
          <a:xfrm>
            <a:off x="6330877" y="1270657"/>
            <a:ext cx="1608197" cy="369332"/>
          </a:xfrm>
          <a:prstGeom prst="rect">
            <a:avLst/>
          </a:prstGeom>
          <a:solidFill>
            <a:srgbClr val="92D050"/>
          </a:solidFill>
        </p:spPr>
        <p:txBody>
          <a:bodyPr wrap="none" rtlCol="0">
            <a:spAutoFit/>
          </a:bodyPr>
          <a:lstStyle/>
          <a:p>
            <a:r>
              <a:rPr lang="nl-NL" dirty="0" err="1"/>
              <a:t>Toetsplanning</a:t>
            </a:r>
            <a:endParaRPr lang="nl-NL" dirty="0"/>
          </a:p>
        </p:txBody>
      </p:sp>
      <p:sp>
        <p:nvSpPr>
          <p:cNvPr id="12" name="Tekstvak 11">
            <a:extLst>
              <a:ext uri="{FF2B5EF4-FFF2-40B4-BE49-F238E27FC236}">
                <a16:creationId xmlns:a16="http://schemas.microsoft.com/office/drawing/2014/main" id="{6BCA9283-7F6C-3B90-7CE1-F9D06EB0A313}"/>
              </a:ext>
            </a:extLst>
          </p:cNvPr>
          <p:cNvSpPr txBox="1"/>
          <p:nvPr/>
        </p:nvSpPr>
        <p:spPr>
          <a:xfrm>
            <a:off x="8067039" y="1281760"/>
            <a:ext cx="2262299" cy="523220"/>
          </a:xfrm>
          <a:prstGeom prst="rect">
            <a:avLst/>
          </a:prstGeom>
          <a:noFill/>
        </p:spPr>
        <p:txBody>
          <a:bodyPr wrap="square">
            <a:spAutoFit/>
          </a:bodyPr>
          <a:lstStyle/>
          <a:p>
            <a:pPr algn="ctr"/>
            <a:r>
              <a:rPr lang="nl-NL" sz="1400" dirty="0">
                <a:solidFill>
                  <a:srgbClr val="00B0F0"/>
                </a:solidFill>
              </a:rPr>
              <a:t>Zittingsinfo &amp; </a:t>
            </a:r>
            <a:r>
              <a:rPr lang="nl-NL" sz="1400" dirty="0" err="1">
                <a:solidFill>
                  <a:srgbClr val="00B0F0"/>
                </a:solidFill>
              </a:rPr>
              <a:t>Deelnameinfo</a:t>
            </a:r>
            <a:endParaRPr lang="nl-NL" sz="1400" dirty="0"/>
          </a:p>
        </p:txBody>
      </p:sp>
      <p:sp>
        <p:nvSpPr>
          <p:cNvPr id="14" name="Tekstvak 13">
            <a:extLst>
              <a:ext uri="{FF2B5EF4-FFF2-40B4-BE49-F238E27FC236}">
                <a16:creationId xmlns:a16="http://schemas.microsoft.com/office/drawing/2014/main" id="{9E0CB275-FA74-B21D-0C91-91E3652EA08B}"/>
              </a:ext>
            </a:extLst>
          </p:cNvPr>
          <p:cNvSpPr txBox="1"/>
          <p:nvPr/>
        </p:nvSpPr>
        <p:spPr>
          <a:xfrm>
            <a:off x="10190379" y="3574055"/>
            <a:ext cx="1505605" cy="369332"/>
          </a:xfrm>
          <a:prstGeom prst="rect">
            <a:avLst/>
          </a:prstGeom>
          <a:solidFill>
            <a:srgbClr val="00B0F0"/>
          </a:solidFill>
        </p:spPr>
        <p:txBody>
          <a:bodyPr wrap="none" rtlCol="0">
            <a:spAutoFit/>
          </a:bodyPr>
          <a:lstStyle/>
          <a:p>
            <a:pPr algn="ctr"/>
            <a:r>
              <a:rPr lang="nl-NL" dirty="0"/>
              <a:t>Toetsafname</a:t>
            </a:r>
          </a:p>
        </p:txBody>
      </p:sp>
      <p:sp>
        <p:nvSpPr>
          <p:cNvPr id="15" name="Tekstvak 14">
            <a:extLst>
              <a:ext uri="{FF2B5EF4-FFF2-40B4-BE49-F238E27FC236}">
                <a16:creationId xmlns:a16="http://schemas.microsoft.com/office/drawing/2014/main" id="{9CBC724F-CBB7-5C7C-FDC0-EAF4B4491F73}"/>
              </a:ext>
            </a:extLst>
          </p:cNvPr>
          <p:cNvSpPr txBox="1"/>
          <p:nvPr/>
        </p:nvSpPr>
        <p:spPr>
          <a:xfrm>
            <a:off x="10329338" y="1318282"/>
            <a:ext cx="1505605" cy="369332"/>
          </a:xfrm>
          <a:prstGeom prst="rect">
            <a:avLst/>
          </a:prstGeom>
          <a:solidFill>
            <a:srgbClr val="00B0F0"/>
          </a:solidFill>
        </p:spPr>
        <p:txBody>
          <a:bodyPr wrap="none" rtlCol="0">
            <a:spAutoFit/>
          </a:bodyPr>
          <a:lstStyle/>
          <a:p>
            <a:pPr algn="ctr"/>
            <a:r>
              <a:rPr lang="nl-NL" dirty="0"/>
              <a:t>Toetsafname</a:t>
            </a:r>
          </a:p>
        </p:txBody>
      </p:sp>
      <p:sp>
        <p:nvSpPr>
          <p:cNvPr id="16" name="Tekstvak 15">
            <a:extLst>
              <a:ext uri="{FF2B5EF4-FFF2-40B4-BE49-F238E27FC236}">
                <a16:creationId xmlns:a16="http://schemas.microsoft.com/office/drawing/2014/main" id="{F0836801-6978-353F-C47B-6AE6C29C9314}"/>
              </a:ext>
            </a:extLst>
          </p:cNvPr>
          <p:cNvSpPr txBox="1"/>
          <p:nvPr/>
        </p:nvSpPr>
        <p:spPr>
          <a:xfrm>
            <a:off x="8114925" y="3527965"/>
            <a:ext cx="2086510" cy="307777"/>
          </a:xfrm>
          <a:prstGeom prst="rect">
            <a:avLst/>
          </a:prstGeom>
          <a:noFill/>
        </p:spPr>
        <p:txBody>
          <a:bodyPr wrap="square">
            <a:spAutoFit/>
          </a:bodyPr>
          <a:lstStyle/>
          <a:p>
            <a:pPr algn="ctr"/>
            <a:r>
              <a:rPr lang="nl-NL" sz="1400" dirty="0">
                <a:solidFill>
                  <a:srgbClr val="00B0F0"/>
                </a:solidFill>
              </a:rPr>
              <a:t>Persoonsinfo</a:t>
            </a:r>
            <a:endParaRPr lang="nl-NL" sz="1400" dirty="0"/>
          </a:p>
        </p:txBody>
      </p:sp>
      <p:sp>
        <p:nvSpPr>
          <p:cNvPr id="13" name="Tekstvak 12">
            <a:extLst>
              <a:ext uri="{FF2B5EF4-FFF2-40B4-BE49-F238E27FC236}">
                <a16:creationId xmlns:a16="http://schemas.microsoft.com/office/drawing/2014/main" id="{C43278AD-CEB0-857C-C082-1A225B68E77B}"/>
              </a:ext>
            </a:extLst>
          </p:cNvPr>
          <p:cNvSpPr txBox="1"/>
          <p:nvPr/>
        </p:nvSpPr>
        <p:spPr>
          <a:xfrm>
            <a:off x="4133884" y="3227805"/>
            <a:ext cx="2051995" cy="143116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355600" indent="-355600">
              <a:spcBef>
                <a:spcPts val="600"/>
              </a:spcBef>
              <a:buNone/>
            </a:pPr>
            <a:r>
              <a:rPr lang="nl-NL" b="1" u="sng" dirty="0">
                <a:latin typeface="Buxton Sketch" panose="03080500000500000004" pitchFamily="66" charset="0"/>
              </a:rPr>
              <a:t>OOAPI-resources</a:t>
            </a:r>
          </a:p>
          <a:p>
            <a:pPr marL="182563" indent="-182563">
              <a:spcBef>
                <a:spcPts val="600"/>
              </a:spcBef>
              <a:buFont typeface="Arial" panose="020B0604020202020204" pitchFamily="34" charset="0"/>
              <a:buChar char="•"/>
            </a:pPr>
            <a:r>
              <a:rPr lang="en-US" dirty="0" err="1">
                <a:latin typeface="Buxton Sketch" panose="03080500000500000004" pitchFamily="66" charset="0"/>
              </a:rPr>
              <a:t>ComponentOffering</a:t>
            </a:r>
            <a:endParaRPr lang="en-US" dirty="0">
              <a:latin typeface="Buxton Sketch" panose="03080500000500000004" pitchFamily="66" charset="0"/>
            </a:endParaRPr>
          </a:p>
          <a:p>
            <a:pPr marL="182563" indent="-182563">
              <a:spcBef>
                <a:spcPts val="600"/>
              </a:spcBef>
              <a:buFont typeface="Arial" panose="020B0604020202020204" pitchFamily="34" charset="0"/>
              <a:buChar char="•"/>
            </a:pPr>
            <a:r>
              <a:rPr lang="en-US" dirty="0">
                <a:latin typeface="Buxton Sketch" panose="03080500000500000004" pitchFamily="66" charset="0"/>
              </a:rPr>
              <a:t>Association</a:t>
            </a:r>
          </a:p>
          <a:p>
            <a:pPr marL="182563" indent="-182563">
              <a:spcBef>
                <a:spcPts val="600"/>
              </a:spcBef>
              <a:buFont typeface="Arial" panose="020B0604020202020204" pitchFamily="34" charset="0"/>
              <a:buChar char="•"/>
            </a:pPr>
            <a:r>
              <a:rPr lang="en-US" dirty="0">
                <a:latin typeface="Buxton Sketch" panose="03080500000500000004" pitchFamily="66" charset="0"/>
              </a:rPr>
              <a:t>Person</a:t>
            </a:r>
          </a:p>
        </p:txBody>
      </p:sp>
      <p:sp>
        <p:nvSpPr>
          <p:cNvPr id="18" name="Tekstvak 17">
            <a:extLst>
              <a:ext uri="{FF2B5EF4-FFF2-40B4-BE49-F238E27FC236}">
                <a16:creationId xmlns:a16="http://schemas.microsoft.com/office/drawing/2014/main" id="{2C230E75-8E92-62FD-96E0-8BFCF3119C89}"/>
              </a:ext>
            </a:extLst>
          </p:cNvPr>
          <p:cNvSpPr txBox="1"/>
          <p:nvPr/>
        </p:nvSpPr>
        <p:spPr>
          <a:xfrm>
            <a:off x="5605539" y="5415772"/>
            <a:ext cx="6462635" cy="1384995"/>
          </a:xfrm>
          <a:prstGeom prst="rect">
            <a:avLst/>
          </a:prstGeom>
          <a:noFill/>
        </p:spPr>
        <p:txBody>
          <a:bodyPr wrap="square" rtlCol="0">
            <a:spAutoFit/>
          </a:bodyPr>
          <a:lstStyle/>
          <a:p>
            <a:r>
              <a:rPr lang="nl-NL" sz="1400" dirty="0"/>
              <a:t>Opmerkingen:</a:t>
            </a:r>
          </a:p>
          <a:p>
            <a:pPr marL="180975" indent="-180975">
              <a:buFont typeface="Arial" panose="020B0604020202020204" pitchFamily="34" charset="0"/>
              <a:buChar char="•"/>
            </a:pPr>
            <a:r>
              <a:rPr lang="nl-NL" sz="1400" dirty="0"/>
              <a:t>Groep is niet nodig bij Toetsafname (wel binnen </a:t>
            </a:r>
            <a:r>
              <a:rPr lang="nl-NL" sz="1400" dirty="0" err="1"/>
              <a:t>Toetsplanning</a:t>
            </a:r>
            <a:r>
              <a:rPr lang="nl-NL" sz="1400" dirty="0"/>
              <a:t>).</a:t>
            </a:r>
          </a:p>
          <a:p>
            <a:pPr marL="180975" indent="-180975">
              <a:buFont typeface="Arial" panose="020B0604020202020204" pitchFamily="34" charset="0"/>
              <a:buChar char="•"/>
            </a:pPr>
            <a:r>
              <a:rPr lang="nl-NL" sz="1400" dirty="0" err="1"/>
              <a:t>ZittingsID</a:t>
            </a:r>
            <a:r>
              <a:rPr lang="nl-NL" sz="1400" dirty="0"/>
              <a:t> is uniek in </a:t>
            </a:r>
            <a:r>
              <a:rPr lang="nl-NL" sz="1400" dirty="0" err="1"/>
              <a:t>Toetsplanning</a:t>
            </a:r>
            <a:r>
              <a:rPr lang="nl-NL" sz="1400" dirty="0"/>
              <a:t> en door </a:t>
            </a:r>
            <a:r>
              <a:rPr lang="nl-NL" sz="1400" dirty="0" err="1"/>
              <a:t>Toetsplanning</a:t>
            </a:r>
            <a:r>
              <a:rPr lang="nl-NL" sz="1400" dirty="0"/>
              <a:t> gemaakt.</a:t>
            </a:r>
          </a:p>
          <a:p>
            <a:pPr marL="180975" indent="-180975">
              <a:buFont typeface="Arial" panose="020B0604020202020204" pitchFamily="34" charset="0"/>
              <a:buChar char="•"/>
            </a:pPr>
            <a:r>
              <a:rPr lang="nl-NL" sz="1400" dirty="0"/>
              <a:t>Locatie is belangrijk omdat betrokken toegang hebben!?</a:t>
            </a:r>
          </a:p>
          <a:p>
            <a:pPr marL="180975" indent="-180975">
              <a:buFont typeface="Arial" panose="020B0604020202020204" pitchFamily="34" charset="0"/>
              <a:buChar char="•"/>
            </a:pPr>
            <a:r>
              <a:rPr lang="nl-NL" sz="1400" dirty="0"/>
              <a:t>Medewerker zijn niet altijd medewerkers; misschien is toezichthouder beter.</a:t>
            </a:r>
          </a:p>
          <a:p>
            <a:pPr marL="180975" indent="-180975">
              <a:buFont typeface="Arial" panose="020B0604020202020204" pitchFamily="34" charset="0"/>
              <a:buChar char="•"/>
            </a:pPr>
            <a:r>
              <a:rPr lang="nl-NL" sz="1400" dirty="0"/>
              <a:t>Studentnummer is mogelijk niet meer nodig; wel Gebruikersnaam.</a:t>
            </a:r>
          </a:p>
        </p:txBody>
      </p:sp>
    </p:spTree>
    <p:extLst>
      <p:ext uri="{BB962C8B-B14F-4D97-AF65-F5344CB8AC3E}">
        <p14:creationId xmlns:p14="http://schemas.microsoft.com/office/powerpoint/2010/main" val="1806031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50B47250-DB57-B817-3A0A-73FADB82A3DF}"/>
              </a:ext>
            </a:extLst>
          </p:cNvPr>
          <p:cNvPicPr>
            <a:picLocks noChangeAspect="1"/>
          </p:cNvPicPr>
          <p:nvPr/>
        </p:nvPicPr>
        <p:blipFill>
          <a:blip r:embed="rId2"/>
          <a:stretch>
            <a:fillRect/>
          </a:stretch>
        </p:blipFill>
        <p:spPr>
          <a:xfrm>
            <a:off x="4359363" y="1695344"/>
            <a:ext cx="4892464" cy="5151566"/>
          </a:xfrm>
          <a:prstGeom prst="rect">
            <a:avLst/>
          </a:prstGeom>
        </p:spPr>
      </p:pic>
      <p:pic>
        <p:nvPicPr>
          <p:cNvPr id="5" name="Afbeelding 4">
            <a:extLst>
              <a:ext uri="{FF2B5EF4-FFF2-40B4-BE49-F238E27FC236}">
                <a16:creationId xmlns:a16="http://schemas.microsoft.com/office/drawing/2014/main" id="{D201D472-8FCC-6C6E-1BBE-F4D8B52BA42C}"/>
              </a:ext>
            </a:extLst>
          </p:cNvPr>
          <p:cNvPicPr>
            <a:picLocks noChangeAspect="1"/>
          </p:cNvPicPr>
          <p:nvPr/>
        </p:nvPicPr>
        <p:blipFill>
          <a:blip r:embed="rId3"/>
          <a:stretch>
            <a:fillRect/>
          </a:stretch>
        </p:blipFill>
        <p:spPr>
          <a:xfrm>
            <a:off x="-19866" y="1269450"/>
            <a:ext cx="4012280" cy="4456772"/>
          </a:xfrm>
          <a:prstGeom prst="rect">
            <a:avLst/>
          </a:prstGeom>
        </p:spPr>
      </p:pic>
      <p:sp>
        <p:nvSpPr>
          <p:cNvPr id="2" name="Titel 1">
            <a:extLst>
              <a:ext uri="{FF2B5EF4-FFF2-40B4-BE49-F238E27FC236}">
                <a16:creationId xmlns:a16="http://schemas.microsoft.com/office/drawing/2014/main" id="{1B7295A7-4911-4FDB-A9EE-EC0BDD72F8E3}"/>
              </a:ext>
            </a:extLst>
          </p:cNvPr>
          <p:cNvSpPr>
            <a:spLocks noGrp="1"/>
          </p:cNvSpPr>
          <p:nvPr>
            <p:ph type="title"/>
          </p:nvPr>
        </p:nvSpPr>
        <p:spPr>
          <a:xfrm>
            <a:off x="335360" y="274637"/>
            <a:ext cx="9627790" cy="678073"/>
          </a:xfrm>
        </p:spPr>
        <p:txBody>
          <a:bodyPr/>
          <a:lstStyle/>
          <a:p>
            <a:r>
              <a:rPr lang="nl-NL" dirty="0"/>
              <a:t>2. Zittingsplan via </a:t>
            </a:r>
            <a:r>
              <a:rPr lang="nl-NL" sz="3200" dirty="0"/>
              <a:t>OOAPI-resources </a:t>
            </a:r>
            <a:endParaRPr lang="nl-NL" dirty="0"/>
          </a:p>
        </p:txBody>
      </p:sp>
      <p:sp>
        <p:nvSpPr>
          <p:cNvPr id="12" name="Ovaal 11">
            <a:extLst>
              <a:ext uri="{FF2B5EF4-FFF2-40B4-BE49-F238E27FC236}">
                <a16:creationId xmlns:a16="http://schemas.microsoft.com/office/drawing/2014/main" id="{918E79B5-9490-4919-4ECF-1D4E99317892}"/>
              </a:ext>
            </a:extLst>
          </p:cNvPr>
          <p:cNvSpPr/>
          <p:nvPr/>
        </p:nvSpPr>
        <p:spPr>
          <a:xfrm>
            <a:off x="1689977" y="1032879"/>
            <a:ext cx="1228725" cy="325308"/>
          </a:xfrm>
          <a:prstGeom prst="ellipse">
            <a:avLst/>
          </a:prstGeom>
          <a:solidFill>
            <a:schemeClr val="accent6">
              <a:lumMod val="60000"/>
              <a:lumOff val="40000"/>
              <a:alpha val="49000"/>
            </a:schemeClr>
          </a:solidFill>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nl-NL" dirty="0">
                <a:solidFill>
                  <a:schemeClr val="accent6">
                    <a:lumMod val="75000"/>
                  </a:schemeClr>
                </a:solidFill>
              </a:rPr>
              <a:t>Locatie</a:t>
            </a:r>
          </a:p>
        </p:txBody>
      </p:sp>
      <p:sp>
        <p:nvSpPr>
          <p:cNvPr id="16" name="Ovaal 15">
            <a:extLst>
              <a:ext uri="{FF2B5EF4-FFF2-40B4-BE49-F238E27FC236}">
                <a16:creationId xmlns:a16="http://schemas.microsoft.com/office/drawing/2014/main" id="{CF729D45-1D5A-98B1-FFAD-3872C4B428BD}"/>
              </a:ext>
            </a:extLst>
          </p:cNvPr>
          <p:cNvSpPr/>
          <p:nvPr/>
        </p:nvSpPr>
        <p:spPr>
          <a:xfrm>
            <a:off x="6061170" y="1969580"/>
            <a:ext cx="1628811" cy="325308"/>
          </a:xfrm>
          <a:prstGeom prst="ellipse">
            <a:avLst/>
          </a:prstGeom>
          <a:solidFill>
            <a:schemeClr val="accent6">
              <a:lumMod val="60000"/>
              <a:lumOff val="40000"/>
              <a:alpha val="49000"/>
            </a:schemeClr>
          </a:solidFill>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nl-NL" dirty="0">
                <a:solidFill>
                  <a:schemeClr val="accent6">
                    <a:lumMod val="75000"/>
                  </a:schemeClr>
                </a:solidFill>
              </a:rPr>
              <a:t>Deelname</a:t>
            </a:r>
          </a:p>
        </p:txBody>
      </p:sp>
      <p:sp>
        <p:nvSpPr>
          <p:cNvPr id="19" name="Ster: 5 punten 18">
            <a:extLst>
              <a:ext uri="{FF2B5EF4-FFF2-40B4-BE49-F238E27FC236}">
                <a16:creationId xmlns:a16="http://schemas.microsoft.com/office/drawing/2014/main" id="{C301E0BE-C1FD-E993-700C-ED35796D9691}"/>
              </a:ext>
            </a:extLst>
          </p:cNvPr>
          <p:cNvSpPr/>
          <p:nvPr/>
        </p:nvSpPr>
        <p:spPr>
          <a:xfrm>
            <a:off x="11125200" y="140004"/>
            <a:ext cx="944880" cy="97536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
        <p:nvSpPr>
          <p:cNvPr id="20" name="Ovaal 19">
            <a:extLst>
              <a:ext uri="{FF2B5EF4-FFF2-40B4-BE49-F238E27FC236}">
                <a16:creationId xmlns:a16="http://schemas.microsoft.com/office/drawing/2014/main" id="{99DAF6F8-EF66-3A27-47C0-D7113E0A6352}"/>
              </a:ext>
            </a:extLst>
          </p:cNvPr>
          <p:cNvSpPr/>
          <p:nvPr/>
        </p:nvSpPr>
        <p:spPr>
          <a:xfrm>
            <a:off x="-19866" y="2630571"/>
            <a:ext cx="1228725" cy="374083"/>
          </a:xfrm>
          <a:prstGeom prst="ellipse">
            <a:avLst/>
          </a:prstGeom>
          <a:solidFill>
            <a:schemeClr val="accent6">
              <a:lumMod val="60000"/>
              <a:lumOff val="40000"/>
              <a:alpha val="49000"/>
            </a:schemeClr>
          </a:solidFill>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nl-NL" dirty="0">
                <a:solidFill>
                  <a:schemeClr val="accent6">
                    <a:lumMod val="75000"/>
                  </a:schemeClr>
                </a:solidFill>
              </a:rPr>
              <a:t>Zitting</a:t>
            </a:r>
          </a:p>
        </p:txBody>
      </p:sp>
      <p:pic>
        <p:nvPicPr>
          <p:cNvPr id="9" name="Afbeelding 8">
            <a:extLst>
              <a:ext uri="{FF2B5EF4-FFF2-40B4-BE49-F238E27FC236}">
                <a16:creationId xmlns:a16="http://schemas.microsoft.com/office/drawing/2014/main" id="{D107A6BF-2621-CBDC-530F-2F4735955E52}"/>
              </a:ext>
            </a:extLst>
          </p:cNvPr>
          <p:cNvPicPr>
            <a:picLocks noChangeAspect="1"/>
          </p:cNvPicPr>
          <p:nvPr/>
        </p:nvPicPr>
        <p:blipFill>
          <a:blip r:embed="rId4"/>
          <a:stretch>
            <a:fillRect/>
          </a:stretch>
        </p:blipFill>
        <p:spPr>
          <a:xfrm>
            <a:off x="9705975" y="1651722"/>
            <a:ext cx="2486025" cy="5200734"/>
          </a:xfrm>
          <a:prstGeom prst="rect">
            <a:avLst/>
          </a:prstGeom>
        </p:spPr>
      </p:pic>
      <p:sp>
        <p:nvSpPr>
          <p:cNvPr id="17" name="Ovaal 16">
            <a:extLst>
              <a:ext uri="{FF2B5EF4-FFF2-40B4-BE49-F238E27FC236}">
                <a16:creationId xmlns:a16="http://schemas.microsoft.com/office/drawing/2014/main" id="{1D98C233-C1F1-8322-E5DC-2E93759605BA}"/>
              </a:ext>
            </a:extLst>
          </p:cNvPr>
          <p:cNvSpPr/>
          <p:nvPr/>
        </p:nvSpPr>
        <p:spPr>
          <a:xfrm>
            <a:off x="9580742" y="911621"/>
            <a:ext cx="1586683" cy="783723"/>
          </a:xfrm>
          <a:prstGeom prst="ellipse">
            <a:avLst/>
          </a:prstGeom>
          <a:solidFill>
            <a:schemeClr val="accent6">
              <a:lumMod val="60000"/>
              <a:lumOff val="40000"/>
              <a:alpha val="49000"/>
            </a:schemeClr>
          </a:solidFill>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nl-NL" sz="1600" dirty="0">
                <a:solidFill>
                  <a:schemeClr val="accent6">
                    <a:lumMod val="75000"/>
                  </a:schemeClr>
                </a:solidFill>
              </a:rPr>
              <a:t>Student &amp; Medewerker</a:t>
            </a:r>
          </a:p>
        </p:txBody>
      </p:sp>
      <p:pic>
        <p:nvPicPr>
          <p:cNvPr id="21" name="Afbeelding 20">
            <a:extLst>
              <a:ext uri="{FF2B5EF4-FFF2-40B4-BE49-F238E27FC236}">
                <a16:creationId xmlns:a16="http://schemas.microsoft.com/office/drawing/2014/main" id="{96C2B715-F502-145E-BCB0-24A17DE0525E}"/>
              </a:ext>
            </a:extLst>
          </p:cNvPr>
          <p:cNvPicPr>
            <a:picLocks noChangeAspect="1"/>
          </p:cNvPicPr>
          <p:nvPr/>
        </p:nvPicPr>
        <p:blipFill>
          <a:blip r:embed="rId5"/>
          <a:stretch>
            <a:fillRect/>
          </a:stretch>
        </p:blipFill>
        <p:spPr>
          <a:xfrm>
            <a:off x="-19866" y="3854160"/>
            <a:ext cx="934266" cy="3003840"/>
          </a:xfrm>
          <a:prstGeom prst="rect">
            <a:avLst/>
          </a:prstGeom>
        </p:spPr>
      </p:pic>
    </p:spTree>
    <p:extLst>
      <p:ext uri="{BB962C8B-B14F-4D97-AF65-F5344CB8AC3E}">
        <p14:creationId xmlns:p14="http://schemas.microsoft.com/office/powerpoint/2010/main" val="1547655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79D879-5CC1-5CF3-A1D9-A62DAE8061A2}"/>
              </a:ext>
            </a:extLst>
          </p:cNvPr>
          <p:cNvSpPr>
            <a:spLocks noGrp="1"/>
          </p:cNvSpPr>
          <p:nvPr>
            <p:ph type="title"/>
          </p:nvPr>
        </p:nvSpPr>
        <p:spPr/>
        <p:txBody>
          <a:bodyPr/>
          <a:lstStyle/>
          <a:p>
            <a:r>
              <a:rPr lang="nl-NL" dirty="0"/>
              <a:t>2. Zittingsplan via OOAPI-interface</a:t>
            </a:r>
          </a:p>
        </p:txBody>
      </p:sp>
      <p:sp>
        <p:nvSpPr>
          <p:cNvPr id="3" name="Tijdelijke aanduiding voor tekst 2">
            <a:extLst>
              <a:ext uri="{FF2B5EF4-FFF2-40B4-BE49-F238E27FC236}">
                <a16:creationId xmlns:a16="http://schemas.microsoft.com/office/drawing/2014/main" id="{0134F5B7-15C6-C995-D41B-94794C395312}"/>
              </a:ext>
            </a:extLst>
          </p:cNvPr>
          <p:cNvSpPr>
            <a:spLocks noGrp="1"/>
          </p:cNvSpPr>
          <p:nvPr>
            <p:ph type="body" idx="1"/>
          </p:nvPr>
        </p:nvSpPr>
        <p:spPr>
          <a:xfrm>
            <a:off x="527050" y="1115365"/>
            <a:ext cx="7677150" cy="4627271"/>
          </a:xfrm>
          <a:ln>
            <a:noFill/>
          </a:ln>
        </p:spPr>
        <p:txBody>
          <a:bodyPr/>
          <a:lstStyle/>
          <a:p>
            <a:pPr marL="0" indent="0">
              <a:buNone/>
            </a:pPr>
            <a:r>
              <a:rPr lang="nl-NL" sz="1400" dirty="0"/>
              <a:t>Pull geïmplementeerd door </a:t>
            </a:r>
            <a:r>
              <a:rPr lang="nl-NL" sz="1400" dirty="0" err="1"/>
              <a:t>Toetsplanning</a:t>
            </a:r>
            <a:r>
              <a:rPr lang="nl-NL" sz="1400" dirty="0"/>
              <a:t> (wordt door Toetsafname aangeroepen bij </a:t>
            </a:r>
            <a:r>
              <a:rPr lang="nl-NL" sz="1400" dirty="0" err="1"/>
              <a:t>Toetsplanning</a:t>
            </a:r>
            <a:r>
              <a:rPr lang="nl-NL" sz="1400" dirty="0"/>
              <a:t>):</a:t>
            </a:r>
          </a:p>
          <a:p>
            <a:pPr marL="719138" indent="-668338">
              <a:buNone/>
            </a:pPr>
            <a:r>
              <a:rPr lang="nl-NL" sz="1400" b="1" dirty="0"/>
              <a:t>GET /</a:t>
            </a:r>
            <a:r>
              <a:rPr lang="nl-NL" sz="1400" b="1" dirty="0" err="1"/>
              <a:t>offerings</a:t>
            </a:r>
            <a:r>
              <a:rPr lang="nl-NL" sz="1400" b="1" dirty="0"/>
              <a:t>/{</a:t>
            </a:r>
            <a:r>
              <a:rPr lang="nl-NL" sz="1400" b="1" dirty="0" err="1"/>
              <a:t>offeringId</a:t>
            </a:r>
            <a:r>
              <a:rPr lang="nl-NL" sz="1400" b="1" dirty="0"/>
              <a:t>}/</a:t>
            </a:r>
            <a:r>
              <a:rPr lang="nl-NL" sz="1400" b="1" dirty="0" err="1"/>
              <a:t>associations</a:t>
            </a:r>
            <a:r>
              <a:rPr lang="nl-NL" sz="1400" b="1" dirty="0"/>
              <a:t> </a:t>
            </a:r>
            <a:br>
              <a:rPr lang="nl-NL" sz="1400" b="1" dirty="0"/>
            </a:br>
            <a:r>
              <a:rPr lang="nl-NL" sz="1400" dirty="0"/>
              <a:t>Voor het opvragen van de </a:t>
            </a:r>
            <a:r>
              <a:rPr lang="nl-NL" sz="1400" dirty="0" err="1"/>
              <a:t>associations</a:t>
            </a:r>
            <a:r>
              <a:rPr lang="nl-NL" sz="1400" dirty="0"/>
              <a:t> (incl. personen) bij de toets/zitting.</a:t>
            </a:r>
          </a:p>
          <a:p>
            <a:pPr marL="719138" indent="-668338">
              <a:buNone/>
            </a:pPr>
            <a:r>
              <a:rPr lang="nl-NL" sz="1400" b="1" dirty="0"/>
              <a:t>GET /persons/{</a:t>
            </a:r>
            <a:r>
              <a:rPr lang="nl-NL" sz="1400" b="1" dirty="0" err="1"/>
              <a:t>personId</a:t>
            </a:r>
            <a:r>
              <a:rPr lang="nl-NL" sz="1400" b="1" dirty="0"/>
              <a:t>}</a:t>
            </a:r>
            <a:br>
              <a:rPr lang="nl-NL" sz="1400" b="1" dirty="0"/>
            </a:br>
            <a:r>
              <a:rPr lang="nl-NL" sz="1400" dirty="0"/>
              <a:t>Voor het opvragen van info over student of medewerker.</a:t>
            </a:r>
          </a:p>
          <a:p>
            <a:pPr marL="719138" indent="-668338">
              <a:buNone/>
            </a:pPr>
            <a:r>
              <a:rPr kumimoji="0" lang="nl-NL" sz="1400" b="1" i="0" u="none" strike="noStrike" kern="1200" cap="none" spc="0" normalizeH="0" baseline="0" noProof="0" dirty="0">
                <a:ln>
                  <a:noFill/>
                </a:ln>
                <a:solidFill>
                  <a:prstClr val="black"/>
                </a:solidFill>
                <a:effectLst/>
                <a:uLnTx/>
                <a:uFillTx/>
                <a:latin typeface="Montserrat"/>
                <a:sym typeface="Montserrat"/>
              </a:rPr>
              <a:t>GET /</a:t>
            </a:r>
            <a:r>
              <a:rPr kumimoji="0" lang="nl-NL" sz="1400" b="1" i="0" u="none" strike="noStrike" kern="1200" cap="none" spc="0" normalizeH="0" baseline="0" noProof="0" dirty="0" err="1">
                <a:ln>
                  <a:noFill/>
                </a:ln>
                <a:solidFill>
                  <a:prstClr val="black"/>
                </a:solidFill>
                <a:effectLst/>
                <a:uLnTx/>
                <a:uFillTx/>
                <a:latin typeface="Montserrat"/>
                <a:sym typeface="Montserrat"/>
              </a:rPr>
              <a:t>offerings</a:t>
            </a:r>
            <a:r>
              <a:rPr kumimoji="0" lang="nl-NL" sz="1400" b="1" i="0" u="none" strike="noStrike" kern="1200" cap="none" spc="0" normalizeH="0" baseline="0" noProof="0" dirty="0">
                <a:ln>
                  <a:noFill/>
                </a:ln>
                <a:solidFill>
                  <a:prstClr val="black"/>
                </a:solidFill>
                <a:effectLst/>
                <a:uLnTx/>
                <a:uFillTx/>
                <a:latin typeface="Montserrat"/>
                <a:sym typeface="Montserrat"/>
              </a:rPr>
              <a:t>/{</a:t>
            </a:r>
            <a:r>
              <a:rPr kumimoji="0" lang="nl-NL" sz="1400" b="1" i="0" u="none" strike="noStrike" kern="1200" cap="none" spc="0" normalizeH="0" baseline="0" noProof="0" dirty="0" err="1">
                <a:ln>
                  <a:noFill/>
                </a:ln>
                <a:solidFill>
                  <a:prstClr val="black"/>
                </a:solidFill>
                <a:effectLst/>
                <a:uLnTx/>
                <a:uFillTx/>
                <a:latin typeface="Montserrat"/>
                <a:sym typeface="Montserrat"/>
              </a:rPr>
              <a:t>offeringId</a:t>
            </a:r>
            <a:r>
              <a:rPr kumimoji="0" lang="nl-NL" sz="1400" b="1" i="0" u="none" strike="noStrike" kern="1200" cap="none" spc="0" normalizeH="0" baseline="0" noProof="0" dirty="0">
                <a:ln>
                  <a:noFill/>
                </a:ln>
                <a:solidFill>
                  <a:prstClr val="black"/>
                </a:solidFill>
                <a:effectLst/>
                <a:uLnTx/>
                <a:uFillTx/>
                <a:latin typeface="Montserrat"/>
                <a:sym typeface="Montserrat"/>
              </a:rPr>
              <a:t>}</a:t>
            </a:r>
            <a:br>
              <a:rPr kumimoji="0" lang="nl-NL" sz="1400" b="1" i="0" u="none" strike="noStrike" kern="1200" cap="none" spc="0" normalizeH="0" baseline="0" noProof="0" dirty="0">
                <a:ln>
                  <a:noFill/>
                </a:ln>
                <a:solidFill>
                  <a:prstClr val="black"/>
                </a:solidFill>
                <a:effectLst/>
                <a:uLnTx/>
                <a:uFillTx/>
                <a:latin typeface="Montserrat"/>
                <a:sym typeface="Montserrat"/>
              </a:rPr>
            </a:br>
            <a:r>
              <a:rPr kumimoji="0" lang="nl-NL" sz="1400" i="0" u="none" strike="noStrike" kern="1200" cap="none" spc="0" normalizeH="0" baseline="0" noProof="0" dirty="0">
                <a:ln>
                  <a:noFill/>
                </a:ln>
                <a:solidFill>
                  <a:prstClr val="black"/>
                </a:solidFill>
                <a:effectLst/>
                <a:uLnTx/>
                <a:uFillTx/>
                <a:latin typeface="Montserrat"/>
                <a:sym typeface="Montserrat"/>
              </a:rPr>
              <a:t>Voor info over zitting binnen de instelling.</a:t>
            </a:r>
          </a:p>
          <a:p>
            <a:pPr marL="719138" indent="-668338">
              <a:buNone/>
            </a:pPr>
            <a:r>
              <a:rPr lang="nl-NL" sz="1400" b="1" i="0" dirty="0">
                <a:solidFill>
                  <a:srgbClr val="000000"/>
                </a:solidFill>
                <a:effectLst/>
                <a:latin typeface="Montserrat" panose="00000500000000000000" pitchFamily="2" charset="0"/>
              </a:rPr>
              <a:t>GET /</a:t>
            </a:r>
            <a:r>
              <a:rPr lang="nl-NL" sz="1400" b="1" i="0" dirty="0" err="1">
                <a:solidFill>
                  <a:srgbClr val="000000"/>
                </a:solidFill>
                <a:effectLst/>
                <a:latin typeface="Montserrat" panose="00000500000000000000" pitchFamily="2" charset="0"/>
              </a:rPr>
              <a:t>components</a:t>
            </a:r>
            <a:r>
              <a:rPr lang="nl-NL" sz="1400" b="1" i="0" dirty="0">
                <a:solidFill>
                  <a:srgbClr val="000000"/>
                </a:solidFill>
                <a:effectLst/>
                <a:latin typeface="Montserrat" panose="00000500000000000000" pitchFamily="2" charset="0"/>
              </a:rPr>
              <a:t>/{</a:t>
            </a:r>
            <a:r>
              <a:rPr lang="nl-NL" sz="1400" b="1" i="0" dirty="0" err="1">
                <a:solidFill>
                  <a:srgbClr val="000000"/>
                </a:solidFill>
                <a:effectLst/>
                <a:latin typeface="Montserrat" panose="00000500000000000000" pitchFamily="2" charset="0"/>
              </a:rPr>
              <a:t>componentId</a:t>
            </a:r>
            <a:r>
              <a:rPr lang="nl-NL" sz="1400" b="1" i="0" dirty="0">
                <a:solidFill>
                  <a:srgbClr val="000000"/>
                </a:solidFill>
                <a:effectLst/>
                <a:latin typeface="Montserrat" panose="00000500000000000000" pitchFamily="2" charset="0"/>
              </a:rPr>
              <a:t>}/</a:t>
            </a:r>
            <a:r>
              <a:rPr lang="nl-NL" sz="1400" b="1" i="0" dirty="0" err="1">
                <a:solidFill>
                  <a:srgbClr val="000000"/>
                </a:solidFill>
                <a:effectLst/>
                <a:latin typeface="Montserrat" panose="00000500000000000000" pitchFamily="2" charset="0"/>
              </a:rPr>
              <a:t>offerings</a:t>
            </a:r>
            <a:endParaRPr lang="nl-NL" sz="1400" b="1" i="0" dirty="0">
              <a:solidFill>
                <a:srgbClr val="000000"/>
              </a:solidFill>
              <a:effectLst/>
              <a:latin typeface="Montserrat" panose="00000500000000000000" pitchFamily="2" charset="0"/>
            </a:endParaRPr>
          </a:p>
          <a:p>
            <a:pPr marL="719138" indent="-668338">
              <a:buNone/>
            </a:pPr>
            <a:r>
              <a:rPr lang="nl-NL" sz="1400" b="1" dirty="0">
                <a:solidFill>
                  <a:srgbClr val="000000"/>
                </a:solidFill>
                <a:latin typeface="Montserrat" panose="00000500000000000000" pitchFamily="2" charset="0"/>
              </a:rPr>
              <a:t>	</a:t>
            </a:r>
            <a:r>
              <a:rPr lang="nl-NL" sz="1400" dirty="0">
                <a:solidFill>
                  <a:srgbClr val="000000"/>
                </a:solidFill>
                <a:latin typeface="Montserrat" panose="00000500000000000000" pitchFamily="2" charset="0"/>
              </a:rPr>
              <a:t>Voor ophalen van verschillende </a:t>
            </a:r>
            <a:r>
              <a:rPr lang="nl-NL" sz="1400" dirty="0" err="1">
                <a:solidFill>
                  <a:srgbClr val="000000"/>
                </a:solidFill>
                <a:latin typeface="Montserrat" panose="00000500000000000000" pitchFamily="2" charset="0"/>
              </a:rPr>
              <a:t>offerings</a:t>
            </a:r>
            <a:r>
              <a:rPr lang="nl-NL" sz="1400" dirty="0">
                <a:solidFill>
                  <a:srgbClr val="000000"/>
                </a:solidFill>
                <a:latin typeface="Montserrat" panose="00000500000000000000" pitchFamily="2" charset="0"/>
              </a:rPr>
              <a:t> door de instelling klaargezet.</a:t>
            </a:r>
            <a:endParaRPr lang="nl-NL" sz="1400" b="1" i="0" dirty="0">
              <a:solidFill>
                <a:srgbClr val="000000"/>
              </a:solidFill>
              <a:effectLst/>
              <a:latin typeface="Montserrat" panose="00000500000000000000" pitchFamily="2" charset="0"/>
            </a:endParaRPr>
          </a:p>
          <a:p>
            <a:pPr marL="85725" indent="-34925">
              <a:buNone/>
            </a:pPr>
            <a:endParaRPr lang="nl-NL" sz="1400" b="1" dirty="0"/>
          </a:p>
          <a:p>
            <a:pPr marL="0" indent="0">
              <a:buNone/>
            </a:pPr>
            <a:r>
              <a:rPr lang="nl-NL" sz="1400" dirty="0"/>
              <a:t>Push geïmplementeerd door Toetsafname (wordt door </a:t>
            </a:r>
            <a:r>
              <a:rPr lang="nl-NL" sz="1400" dirty="0" err="1"/>
              <a:t>Toetsplanning</a:t>
            </a:r>
            <a:r>
              <a:rPr lang="nl-NL" sz="1400" dirty="0"/>
              <a:t> aangeroepen bij Toetsafname):</a:t>
            </a:r>
          </a:p>
          <a:p>
            <a:pPr marL="85725" indent="-34925">
              <a:buNone/>
            </a:pPr>
            <a:r>
              <a:rPr lang="nl-NL" sz="1400" b="1" dirty="0"/>
              <a:t>POST /</a:t>
            </a:r>
            <a:r>
              <a:rPr lang="nl-NL" sz="1400" b="1" dirty="0" err="1"/>
              <a:t>associations</a:t>
            </a:r>
            <a:r>
              <a:rPr lang="nl-NL" sz="1400" b="1" dirty="0"/>
              <a:t> </a:t>
            </a:r>
            <a:br>
              <a:rPr lang="nl-NL" sz="1400" b="1" dirty="0"/>
            </a:br>
            <a:r>
              <a:rPr lang="nl-NL" sz="1400" b="1" dirty="0"/>
              <a:t>	</a:t>
            </a:r>
            <a:r>
              <a:rPr lang="nl-NL" sz="1400" dirty="0"/>
              <a:t>Doorsturen van een </a:t>
            </a:r>
            <a:r>
              <a:rPr lang="nl-NL" sz="1400" dirty="0" err="1"/>
              <a:t>association</a:t>
            </a:r>
            <a:r>
              <a:rPr lang="nl-NL" sz="1400" dirty="0"/>
              <a:t> (incl. person?) bij de toets/zitting.</a:t>
            </a:r>
          </a:p>
          <a:p>
            <a:pPr marL="85725" indent="-34925">
              <a:buNone/>
            </a:pPr>
            <a:r>
              <a:rPr lang="nl-NL" sz="1400" b="1" dirty="0"/>
              <a:t>POST /</a:t>
            </a:r>
            <a:r>
              <a:rPr lang="nl-NL" sz="1400" b="1" dirty="0" err="1"/>
              <a:t>offerings</a:t>
            </a:r>
            <a:r>
              <a:rPr lang="nl-NL" sz="1400" b="1" dirty="0"/>
              <a:t> </a:t>
            </a:r>
            <a:br>
              <a:rPr lang="nl-NL" sz="1400" b="1" dirty="0"/>
            </a:br>
            <a:r>
              <a:rPr lang="nl-NL" sz="1400" b="1" dirty="0"/>
              <a:t>	</a:t>
            </a:r>
            <a:r>
              <a:rPr lang="nl-NL" sz="1400" dirty="0"/>
              <a:t>Voor het doorsturen de (component)</a:t>
            </a:r>
            <a:r>
              <a:rPr lang="nl-NL" sz="1400" dirty="0" err="1"/>
              <a:t>offering</a:t>
            </a:r>
            <a:r>
              <a:rPr lang="nl-NL" sz="1400" dirty="0"/>
              <a:t> bij de toets/zitting</a:t>
            </a:r>
            <a:endParaRPr lang="nl-NL" sz="1400" b="1" dirty="0">
              <a:solidFill>
                <a:srgbClr val="FF0000"/>
              </a:solidFill>
            </a:endParaRPr>
          </a:p>
          <a:p>
            <a:pPr marL="85725" indent="-34925">
              <a:buNone/>
            </a:pPr>
            <a:endParaRPr lang="nl-NL" sz="1800" dirty="0"/>
          </a:p>
          <a:p>
            <a:pPr marL="85725" indent="-34925">
              <a:buNone/>
            </a:pPr>
            <a:endParaRPr lang="nl-NL" sz="1800" dirty="0"/>
          </a:p>
          <a:p>
            <a:pPr marL="719138" indent="-668338">
              <a:buNone/>
            </a:pPr>
            <a:endParaRPr lang="nl-NL" sz="1800" dirty="0"/>
          </a:p>
        </p:txBody>
      </p:sp>
      <p:sp>
        <p:nvSpPr>
          <p:cNvPr id="4" name="Rechthoek 3">
            <a:extLst>
              <a:ext uri="{FF2B5EF4-FFF2-40B4-BE49-F238E27FC236}">
                <a16:creationId xmlns:a16="http://schemas.microsoft.com/office/drawing/2014/main" id="{F6331959-B101-E836-1894-97A9016F03CC}"/>
              </a:ext>
            </a:extLst>
          </p:cNvPr>
          <p:cNvSpPr/>
          <p:nvPr/>
        </p:nvSpPr>
        <p:spPr>
          <a:xfrm>
            <a:off x="527050" y="1115364"/>
            <a:ext cx="7677150" cy="47619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Tijdelijke aanduiding voor tekst 3">
            <a:extLst>
              <a:ext uri="{FF2B5EF4-FFF2-40B4-BE49-F238E27FC236}">
                <a16:creationId xmlns:a16="http://schemas.microsoft.com/office/drawing/2014/main" id="{52C05662-A7E3-BC4A-18D8-675E2DF5FA87}"/>
              </a:ext>
            </a:extLst>
          </p:cNvPr>
          <p:cNvSpPr>
            <a:spLocks noGrp="1"/>
          </p:cNvSpPr>
          <p:nvPr>
            <p:ph type="body" idx="2"/>
          </p:nvPr>
        </p:nvSpPr>
        <p:spPr>
          <a:xfrm>
            <a:off x="8362950" y="1115365"/>
            <a:ext cx="3493690" cy="1641295"/>
          </a:xfrm>
        </p:spPr>
        <p:txBody>
          <a:bodyPr/>
          <a:lstStyle/>
          <a:p>
            <a:pPr marL="50800" indent="0">
              <a:spcBef>
                <a:spcPts val="0"/>
              </a:spcBef>
              <a:buClr>
                <a:srgbClr val="00B0F0"/>
              </a:buClr>
              <a:buSzPct val="100000"/>
              <a:buNone/>
            </a:pPr>
            <a:r>
              <a:rPr lang="nl-NL" sz="1400" u="sng" dirty="0">
                <a:solidFill>
                  <a:schemeClr val="tx1"/>
                </a:solidFill>
              </a:rPr>
              <a:t>Uitzonderingssituaties</a:t>
            </a:r>
          </a:p>
          <a:p>
            <a:pPr marL="180975" indent="-130175">
              <a:spcBef>
                <a:spcPts val="0"/>
              </a:spcBef>
              <a:buClrTx/>
              <a:buSzPct val="100000"/>
            </a:pPr>
            <a:r>
              <a:rPr lang="nl-NL" sz="1400" dirty="0">
                <a:solidFill>
                  <a:schemeClr val="tx1"/>
                </a:solidFill>
              </a:rPr>
              <a:t>De student is niet meer ingeschreven.</a:t>
            </a:r>
          </a:p>
          <a:p>
            <a:pPr marL="180975" indent="-130175">
              <a:spcBef>
                <a:spcPts val="0"/>
              </a:spcBef>
              <a:buClrTx/>
              <a:buSzPct val="100000"/>
            </a:pPr>
            <a:r>
              <a:rPr lang="nl-NL" sz="1400" dirty="0">
                <a:solidFill>
                  <a:schemeClr val="tx1"/>
                </a:solidFill>
              </a:rPr>
              <a:t>De toetscode (</a:t>
            </a:r>
            <a:r>
              <a:rPr lang="nl-NL" sz="1400" dirty="0" err="1">
                <a:solidFill>
                  <a:schemeClr val="tx1"/>
                </a:solidFill>
              </a:rPr>
              <a:t>componentId</a:t>
            </a:r>
            <a:r>
              <a:rPr lang="nl-NL" sz="1400" dirty="0">
                <a:solidFill>
                  <a:schemeClr val="tx1"/>
                </a:solidFill>
              </a:rPr>
              <a:t>) is niet bekend bij Toetsafname.</a:t>
            </a:r>
          </a:p>
          <a:p>
            <a:pPr marL="180975" indent="-130175">
              <a:spcBef>
                <a:spcPts val="0"/>
              </a:spcBef>
              <a:buClrTx/>
              <a:buSzPct val="100000"/>
            </a:pPr>
            <a:r>
              <a:rPr lang="nl-NL" sz="1400" dirty="0">
                <a:solidFill>
                  <a:schemeClr val="tx1"/>
                </a:solidFill>
              </a:rPr>
              <a:t>Bericht voldoet niet aan technische eisen.</a:t>
            </a:r>
          </a:p>
        </p:txBody>
      </p:sp>
      <p:sp>
        <p:nvSpPr>
          <p:cNvPr id="11" name="Ster: 5 punten 10">
            <a:extLst>
              <a:ext uri="{FF2B5EF4-FFF2-40B4-BE49-F238E27FC236}">
                <a16:creationId xmlns:a16="http://schemas.microsoft.com/office/drawing/2014/main" id="{080C8814-F6AA-0339-E880-DF2069612F90}"/>
              </a:ext>
            </a:extLst>
          </p:cNvPr>
          <p:cNvSpPr/>
          <p:nvPr/>
        </p:nvSpPr>
        <p:spPr>
          <a:xfrm>
            <a:off x="11125200" y="140004"/>
            <a:ext cx="944880" cy="97536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
        <p:nvSpPr>
          <p:cNvPr id="12" name="Tekstvak 11">
            <a:extLst>
              <a:ext uri="{FF2B5EF4-FFF2-40B4-BE49-F238E27FC236}">
                <a16:creationId xmlns:a16="http://schemas.microsoft.com/office/drawing/2014/main" id="{859B3317-5CFC-9EA4-6DCD-80136966E3FE}"/>
              </a:ext>
            </a:extLst>
          </p:cNvPr>
          <p:cNvSpPr txBox="1"/>
          <p:nvPr/>
        </p:nvSpPr>
        <p:spPr>
          <a:xfrm>
            <a:off x="7335078" y="4963670"/>
            <a:ext cx="4764819" cy="1754326"/>
          </a:xfrm>
          <a:prstGeom prst="rect">
            <a:avLst/>
          </a:prstGeom>
          <a:solidFill>
            <a:schemeClr val="accent5">
              <a:lumMod val="20000"/>
              <a:lumOff val="80000"/>
            </a:schemeClr>
          </a:solidFill>
          <a:ln>
            <a:solidFill>
              <a:schemeClr val="accent1"/>
            </a:solidFill>
          </a:ln>
        </p:spPr>
        <p:txBody>
          <a:bodyPr wrap="square">
            <a:spAutoFit/>
          </a:bodyPr>
          <a:lstStyle/>
          <a:p>
            <a:pPr marL="719138" indent="-668338">
              <a:buNone/>
            </a:pPr>
            <a:r>
              <a:rPr lang="nl-NL" sz="1200" b="1" dirty="0">
                <a:solidFill>
                  <a:srgbClr val="00B0F0"/>
                </a:solidFill>
              </a:rPr>
              <a:t>Vragen:</a:t>
            </a:r>
          </a:p>
          <a:p>
            <a:pPr marL="177800" indent="-177800">
              <a:buFont typeface="Arial" panose="020B0604020202020204" pitchFamily="34" charset="0"/>
              <a:buChar char="•"/>
            </a:pPr>
            <a:r>
              <a:rPr lang="nl-NL" sz="1200" dirty="0">
                <a:solidFill>
                  <a:srgbClr val="00B0F0"/>
                </a:solidFill>
              </a:rPr>
              <a:t>Is het t.b.v. de consistentie beter om alles bijeen te houden (i.t.t. diverse aparte resource-endpoints)?</a:t>
            </a:r>
          </a:p>
          <a:p>
            <a:pPr marL="177800" indent="-177800">
              <a:buFont typeface="Arial" panose="020B0604020202020204" pitchFamily="34" charset="0"/>
              <a:buChar char="•"/>
            </a:pPr>
            <a:r>
              <a:rPr lang="nl-NL" sz="1200" dirty="0">
                <a:solidFill>
                  <a:srgbClr val="00B0F0"/>
                </a:solidFill>
              </a:rPr>
              <a:t>Is de laatste POST /</a:t>
            </a:r>
            <a:r>
              <a:rPr lang="nl-NL" sz="1200" dirty="0" err="1">
                <a:solidFill>
                  <a:srgbClr val="00B0F0"/>
                </a:solidFill>
              </a:rPr>
              <a:t>offerings</a:t>
            </a:r>
            <a:r>
              <a:rPr lang="nl-NL" sz="1200" dirty="0">
                <a:solidFill>
                  <a:srgbClr val="00B0F0"/>
                </a:solidFill>
              </a:rPr>
              <a:t> wel nodig?</a:t>
            </a:r>
            <a:br>
              <a:rPr lang="nl-NL" sz="1200" dirty="0">
                <a:solidFill>
                  <a:srgbClr val="00B0F0"/>
                </a:solidFill>
              </a:rPr>
            </a:br>
            <a:r>
              <a:rPr lang="nl-NL" sz="1200" dirty="0">
                <a:solidFill>
                  <a:srgbClr val="00B0F0"/>
                </a:solidFill>
              </a:rPr>
              <a:t>Dit kan ook door de GET te doen als hij niet beschikbaar is na een POST </a:t>
            </a:r>
            <a:r>
              <a:rPr lang="nl-NL" sz="1200" dirty="0" err="1">
                <a:solidFill>
                  <a:srgbClr val="00B0F0"/>
                </a:solidFill>
              </a:rPr>
              <a:t>associations</a:t>
            </a:r>
            <a:endParaRPr lang="nl-NL" sz="1200" dirty="0">
              <a:solidFill>
                <a:srgbClr val="00B0F0"/>
              </a:solidFill>
            </a:endParaRPr>
          </a:p>
          <a:p>
            <a:pPr marL="177800" indent="-177800">
              <a:buFont typeface="Arial" panose="020B0604020202020204" pitchFamily="34" charset="0"/>
              <a:buChar char="•"/>
            </a:pPr>
            <a:r>
              <a:rPr lang="nl-NL" sz="1200" dirty="0">
                <a:solidFill>
                  <a:srgbClr val="00B0F0"/>
                </a:solidFill>
              </a:rPr>
              <a:t>Op deze manier (POST) krijg je mogelijk problemen met updates/wijzigingen. Moet het misschien PUT naar single resource (omnipotent) i.p.v. POST naar resource </a:t>
            </a:r>
            <a:r>
              <a:rPr lang="nl-NL" sz="1200" dirty="0" err="1">
                <a:solidFill>
                  <a:srgbClr val="00B0F0"/>
                </a:solidFill>
              </a:rPr>
              <a:t>collection</a:t>
            </a:r>
            <a:r>
              <a:rPr lang="nl-NL" sz="1200" dirty="0">
                <a:solidFill>
                  <a:srgbClr val="00B0F0"/>
                </a:solidFill>
              </a:rPr>
              <a:t> zijn? </a:t>
            </a:r>
          </a:p>
        </p:txBody>
      </p:sp>
    </p:spTree>
    <p:extLst>
      <p:ext uri="{BB962C8B-B14F-4D97-AF65-F5344CB8AC3E}">
        <p14:creationId xmlns:p14="http://schemas.microsoft.com/office/powerpoint/2010/main" val="1911689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535844-D0C5-B022-4725-9CED6173396B}"/>
              </a:ext>
            </a:extLst>
          </p:cNvPr>
          <p:cNvSpPr>
            <a:spLocks noGrp="1"/>
          </p:cNvSpPr>
          <p:nvPr>
            <p:ph type="title"/>
          </p:nvPr>
        </p:nvSpPr>
        <p:spPr/>
        <p:txBody>
          <a:bodyPr/>
          <a:lstStyle/>
          <a:p>
            <a:r>
              <a:rPr lang="nl-NL" dirty="0"/>
              <a:t>Processtappen beschrijving</a:t>
            </a:r>
          </a:p>
        </p:txBody>
      </p:sp>
      <p:sp>
        <p:nvSpPr>
          <p:cNvPr id="3" name="Tijdelijke aanduiding voor tekst 2">
            <a:extLst>
              <a:ext uri="{FF2B5EF4-FFF2-40B4-BE49-F238E27FC236}">
                <a16:creationId xmlns:a16="http://schemas.microsoft.com/office/drawing/2014/main" id="{6733CF4A-8766-24AE-60A5-584826FC1EC4}"/>
              </a:ext>
            </a:extLst>
          </p:cNvPr>
          <p:cNvSpPr>
            <a:spLocks noGrp="1"/>
          </p:cNvSpPr>
          <p:nvPr>
            <p:ph type="body" idx="1"/>
          </p:nvPr>
        </p:nvSpPr>
        <p:spPr/>
        <p:txBody>
          <a:bodyPr>
            <a:normAutofit fontScale="47500" lnSpcReduction="20000"/>
          </a:bodyPr>
          <a:lstStyle/>
          <a:p>
            <a:pPr marL="449263" indent="-398463">
              <a:buSzPct val="120000"/>
              <a:buFont typeface="+mj-lt"/>
              <a:buAutoNum type="arabicPeriod"/>
            </a:pPr>
            <a:r>
              <a:rPr lang="nl-NL" b="1" dirty="0"/>
              <a:t>Inrichten van opleiding toets/examens</a:t>
            </a:r>
          </a:p>
          <a:p>
            <a:pPr marL="717550" lvl="1" indent="-184150">
              <a:buSzPct val="120000"/>
              <a:buFont typeface="Arial" panose="020B0604020202020204" pitchFamily="34" charset="0"/>
              <a:buChar char="•"/>
            </a:pPr>
            <a:r>
              <a:rPr lang="nl-NL" dirty="0"/>
              <a:t>Ontwikkelen van de opleidingsstructuur met examenonderdelen en bijvoegen van toetsinstrumenten.</a:t>
            </a:r>
          </a:p>
          <a:p>
            <a:pPr marL="449263" indent="-398463">
              <a:buSzPct val="120000"/>
              <a:buFont typeface="+mj-lt"/>
              <a:buAutoNum type="arabicPeriod"/>
            </a:pPr>
            <a:r>
              <a:rPr lang="nl-NL" b="1" dirty="0"/>
              <a:t>Inschrijving voor opleiding</a:t>
            </a:r>
          </a:p>
          <a:p>
            <a:pPr marL="717550" lvl="1" indent="-209550">
              <a:buSzPct val="120000"/>
              <a:buFont typeface="Arial" panose="020B0604020202020204" pitchFamily="34" charset="0"/>
              <a:buChar char="•"/>
            </a:pPr>
            <a:r>
              <a:rPr lang="nl-NL" sz="2300" dirty="0"/>
              <a:t>Student schrijft zich in voor een opleiding op een bepaalde locatie van de mbo instelling; student kan voor meerdere opleidingen tegelijk zijn ingeschreven.</a:t>
            </a:r>
          </a:p>
          <a:p>
            <a:pPr marL="717550" lvl="1" indent="-209550">
              <a:buSzPct val="120000"/>
              <a:buFont typeface="Arial" panose="020B0604020202020204" pitchFamily="34" charset="0"/>
              <a:buChar char="•"/>
            </a:pPr>
            <a:r>
              <a:rPr lang="nl-NL" sz="2300" dirty="0"/>
              <a:t>Student wordt ingedeeld in basisgroep (plaatsingsgroep).</a:t>
            </a:r>
          </a:p>
          <a:p>
            <a:pPr marL="449263" indent="-398463">
              <a:buSzPct val="120000"/>
              <a:buFont typeface="+mj-lt"/>
              <a:buAutoNum type="arabicPeriod"/>
            </a:pPr>
            <a:r>
              <a:rPr lang="nl-NL" b="1" dirty="0"/>
              <a:t>Aanmelden voor toets/examens</a:t>
            </a:r>
          </a:p>
          <a:p>
            <a:pPr marL="717550" lvl="1" indent="-209550">
              <a:buSzPct val="120000"/>
              <a:buFont typeface="Arial" panose="020B0604020202020204" pitchFamily="34" charset="0"/>
              <a:buChar char="•"/>
            </a:pPr>
            <a:r>
              <a:rPr lang="nl-NL" dirty="0"/>
              <a:t>Er zijn drie smaken mogelijk:</a:t>
            </a:r>
          </a:p>
          <a:p>
            <a:pPr marL="1074738" lvl="2" indent="-357188">
              <a:buSzPct val="120000"/>
              <a:buFont typeface="Wingdings" panose="05000000000000000000" pitchFamily="2" charset="2"/>
              <a:buChar char="q"/>
            </a:pPr>
            <a:r>
              <a:rPr lang="nl-NL" dirty="0"/>
              <a:t>Student meldt zichzelf individueel aan (en krijgt bevestiging van inschrijving, inclusief tijd en plaats als dit bekend is).</a:t>
            </a:r>
          </a:p>
          <a:p>
            <a:pPr marL="1074738" lvl="2" indent="-357188">
              <a:buSzPct val="120000"/>
              <a:buFont typeface="Wingdings" panose="05000000000000000000" pitchFamily="2" charset="2"/>
              <a:buChar char="q"/>
            </a:pPr>
            <a:r>
              <a:rPr lang="nl-NL" dirty="0"/>
              <a:t>Medewerker plant zitting voor hele groep (basisgroep / clustergroep).</a:t>
            </a:r>
          </a:p>
          <a:p>
            <a:pPr marL="1074738" lvl="2" indent="-357188">
              <a:buSzPct val="120000"/>
              <a:buFont typeface="Wingdings" panose="05000000000000000000" pitchFamily="2" charset="2"/>
              <a:buChar char="q"/>
            </a:pPr>
            <a:r>
              <a:rPr lang="nl-NL" dirty="0"/>
              <a:t>Medewerker plant zitting van toets op bepaalde tijd en plaats; inschrijving zolang er nog plaats is (vliegtuig vol). </a:t>
            </a:r>
          </a:p>
          <a:p>
            <a:pPr marL="449263" indent="-398463">
              <a:buSzPct val="120000"/>
              <a:buFont typeface="+mj-lt"/>
              <a:buAutoNum type="arabicPeriod"/>
            </a:pPr>
            <a:r>
              <a:rPr lang="nl-NL" b="1" dirty="0"/>
              <a:t>Maken van </a:t>
            </a:r>
            <a:r>
              <a:rPr lang="nl-NL" b="1" dirty="0" err="1"/>
              <a:t>toetsplanning</a:t>
            </a:r>
            <a:endParaRPr lang="nl-NL" b="1" dirty="0"/>
          </a:p>
          <a:p>
            <a:pPr marL="717550" lvl="1" indent="-209550">
              <a:buSzPct val="120000"/>
              <a:buFont typeface="Arial" panose="020B0604020202020204" pitchFamily="34" charset="0"/>
              <a:buChar char="•"/>
            </a:pPr>
            <a:r>
              <a:rPr lang="nl-NL" dirty="0" err="1"/>
              <a:t>Toetszitting</a:t>
            </a:r>
            <a:r>
              <a:rPr lang="nl-NL" dirty="0"/>
              <a:t> wordt definitief gemaakt en verstuurd naar de </a:t>
            </a:r>
            <a:r>
              <a:rPr lang="nl-NL" dirty="0" err="1"/>
              <a:t>toetsleverancier</a:t>
            </a:r>
            <a:r>
              <a:rPr lang="nl-NL" dirty="0"/>
              <a:t>.</a:t>
            </a:r>
          </a:p>
          <a:p>
            <a:pPr marL="717550" lvl="1" indent="-209550">
              <a:buSzPct val="120000"/>
              <a:buFont typeface="Arial" panose="020B0604020202020204" pitchFamily="34" charset="0"/>
              <a:buChar char="•"/>
            </a:pPr>
            <a:r>
              <a:rPr lang="nl-NL" dirty="0"/>
              <a:t>Studenten zijn hiermee ingeschreven voor de toets.</a:t>
            </a:r>
          </a:p>
          <a:p>
            <a:pPr marL="449263" indent="-398463">
              <a:buSzPct val="120000"/>
              <a:buFont typeface="+mj-lt"/>
              <a:buAutoNum type="arabicPeriod"/>
            </a:pPr>
            <a:r>
              <a:rPr lang="nl-NL" b="1" dirty="0"/>
              <a:t>Beschikbaar stellen van </a:t>
            </a:r>
            <a:r>
              <a:rPr lang="nl-NL" b="1" dirty="0" err="1"/>
              <a:t>toetsplanning</a:t>
            </a:r>
            <a:endParaRPr lang="nl-NL" b="1" dirty="0"/>
          </a:p>
          <a:p>
            <a:pPr marL="717550" lvl="1" indent="-209550">
              <a:buSzPct val="120000"/>
              <a:buFont typeface="Arial" panose="020B0604020202020204" pitchFamily="34" charset="0"/>
              <a:buChar char="•"/>
            </a:pPr>
            <a:r>
              <a:rPr lang="nl-NL" dirty="0"/>
              <a:t>Alle betrokkenen  (studenten en medewerkers) worden geïnformeerd en alle benodigde locaties en middelen gereserveerd.</a:t>
            </a:r>
          </a:p>
        </p:txBody>
      </p:sp>
      <p:sp>
        <p:nvSpPr>
          <p:cNvPr id="4" name="Tijdelijke aanduiding voor tekst 3">
            <a:extLst>
              <a:ext uri="{FF2B5EF4-FFF2-40B4-BE49-F238E27FC236}">
                <a16:creationId xmlns:a16="http://schemas.microsoft.com/office/drawing/2014/main" id="{06611A3F-B4AB-753D-FA95-41B282B8D84F}"/>
              </a:ext>
            </a:extLst>
          </p:cNvPr>
          <p:cNvSpPr>
            <a:spLocks noGrp="1"/>
          </p:cNvSpPr>
          <p:nvPr>
            <p:ph type="body" idx="2"/>
          </p:nvPr>
        </p:nvSpPr>
        <p:spPr/>
        <p:txBody>
          <a:bodyPr>
            <a:normAutofit fontScale="47500" lnSpcReduction="20000"/>
          </a:bodyPr>
          <a:lstStyle/>
          <a:p>
            <a:pPr marL="449263" indent="-398463">
              <a:buSzPct val="120000"/>
              <a:buFont typeface="+mj-lt"/>
              <a:buAutoNum type="arabicPeriod" startAt="6"/>
            </a:pPr>
            <a:r>
              <a:rPr lang="nl-NL" b="1" dirty="0"/>
              <a:t>Afnemen van toets</a:t>
            </a:r>
          </a:p>
          <a:p>
            <a:pPr marL="717550" lvl="1" indent="-209550">
              <a:buSzPct val="120000"/>
              <a:buFont typeface="Arial" panose="020B0604020202020204" pitchFamily="34" charset="0"/>
              <a:buChar char="•"/>
            </a:pPr>
            <a:r>
              <a:rPr lang="nl-NL" dirty="0"/>
              <a:t>De toets wordt afgenomen bij één of meer studenten tegelijkertijd.</a:t>
            </a:r>
          </a:p>
          <a:p>
            <a:pPr marL="717550" lvl="1" indent="-209550">
              <a:buSzPct val="120000"/>
              <a:buFont typeface="Arial" panose="020B0604020202020204" pitchFamily="34" charset="0"/>
              <a:buChar char="•"/>
            </a:pPr>
            <a:r>
              <a:rPr lang="nl-NL" dirty="0"/>
              <a:t>Bij examen gelden extra maatregelen (ID-controle, presentielijst tekenen, surveillance, </a:t>
            </a:r>
            <a:r>
              <a:rPr lang="nl-NL" dirty="0" err="1"/>
              <a:t>etc</a:t>
            </a:r>
            <a:r>
              <a:rPr lang="nl-NL" dirty="0"/>
              <a:t>).</a:t>
            </a:r>
          </a:p>
          <a:p>
            <a:pPr marL="717550" lvl="1" indent="-209550">
              <a:buSzPct val="120000"/>
              <a:buFont typeface="Arial" panose="020B0604020202020204" pitchFamily="34" charset="0"/>
              <a:buChar char="•"/>
            </a:pPr>
            <a:r>
              <a:rPr lang="nl-NL" sz="2300" dirty="0"/>
              <a:t>Bij examen wordt </a:t>
            </a:r>
            <a:r>
              <a:rPr lang="nl-NL" sz="2300" dirty="0" err="1"/>
              <a:t>procesverbaal</a:t>
            </a:r>
            <a:r>
              <a:rPr lang="nl-NL" sz="2300" dirty="0"/>
              <a:t> opgemaakt.</a:t>
            </a:r>
          </a:p>
          <a:p>
            <a:pPr marL="449263" indent="-398463">
              <a:buSzPct val="120000"/>
              <a:buFont typeface="+mj-lt"/>
              <a:buAutoNum type="arabicPeriod" startAt="7"/>
            </a:pPr>
            <a:r>
              <a:rPr lang="nl-NL" b="1" dirty="0"/>
              <a:t>Beoordelen van toets</a:t>
            </a:r>
          </a:p>
          <a:p>
            <a:pPr marL="717550" lvl="1" indent="-209550">
              <a:buSzPct val="120000"/>
              <a:buFont typeface="Arial" panose="020B0604020202020204" pitchFamily="34" charset="0"/>
              <a:buChar char="•"/>
            </a:pPr>
            <a:r>
              <a:rPr lang="nl-NL" dirty="0"/>
              <a:t>Het gemaakte werk (gedrag, product of antwoorden) van de toets worden beoordeeld door een beoordelaar.</a:t>
            </a:r>
          </a:p>
          <a:p>
            <a:pPr marL="449263" indent="-398463">
              <a:buSzPct val="120000"/>
              <a:buFont typeface="+mj-lt"/>
              <a:buAutoNum type="arabicPeriod" startAt="8"/>
            </a:pPr>
            <a:r>
              <a:rPr lang="nl-NL" sz="2700" b="1" dirty="0"/>
              <a:t>Vaststellen</a:t>
            </a:r>
            <a:r>
              <a:rPr lang="nl-NL" b="1" dirty="0"/>
              <a:t> van resultaat</a:t>
            </a:r>
          </a:p>
          <a:p>
            <a:pPr marL="717550" lvl="1" indent="-209550">
              <a:buSzPct val="120000"/>
              <a:buFont typeface="Arial" panose="020B0604020202020204" pitchFamily="34" charset="0"/>
              <a:buChar char="•"/>
            </a:pPr>
            <a:r>
              <a:rPr lang="nl-NL" dirty="0"/>
              <a:t>De beoordeling wordt als resultaat vastgesteld door de examencommissie met in achtneming van de bewijslast.</a:t>
            </a:r>
          </a:p>
          <a:p>
            <a:pPr marL="449263" indent="-398463">
              <a:buSzPct val="120000"/>
              <a:buFont typeface="+mj-lt"/>
              <a:buAutoNum type="arabicPeriod" startAt="8"/>
            </a:pPr>
            <a:r>
              <a:rPr lang="nl-NL" b="1" dirty="0"/>
              <a:t>Vastleggen van resultaat</a:t>
            </a:r>
          </a:p>
          <a:p>
            <a:pPr marL="717550" lvl="1" indent="-209550">
              <a:buSzPct val="120000"/>
              <a:buFont typeface="Arial" panose="020B0604020202020204" pitchFamily="34" charset="0"/>
              <a:buChar char="•"/>
            </a:pPr>
            <a:r>
              <a:rPr lang="nl-NL" dirty="0"/>
              <a:t>Het resultaat wordt vastgelegd in een administratie.</a:t>
            </a:r>
          </a:p>
          <a:p>
            <a:pPr marL="449263" indent="-398463">
              <a:buSzPct val="120000"/>
              <a:buFont typeface="+mj-lt"/>
              <a:buAutoNum type="arabicPeriod" startAt="8"/>
            </a:pPr>
            <a:r>
              <a:rPr lang="nl-NL" b="1" dirty="0"/>
              <a:t>Publiceren van resultaat</a:t>
            </a:r>
          </a:p>
          <a:p>
            <a:pPr marL="717550" lvl="1" indent="-209550">
              <a:buSzPct val="120000"/>
              <a:buFont typeface="Arial" panose="020B0604020202020204" pitchFamily="34" charset="0"/>
              <a:buChar char="•"/>
            </a:pPr>
            <a:r>
              <a:rPr lang="nl-NL" dirty="0"/>
              <a:t>Het resultaat wordt gepubliceerd aan betrokkenen, zoals de student.</a:t>
            </a:r>
          </a:p>
          <a:p>
            <a:pPr marL="565150" indent="-514350">
              <a:buSzPct val="120000"/>
              <a:buFont typeface="+mj-lt"/>
              <a:buAutoNum type="arabicPeriod" startAt="8"/>
            </a:pPr>
            <a:r>
              <a:rPr lang="nl-NL" b="1" dirty="0"/>
              <a:t>Reclameren door student</a:t>
            </a:r>
          </a:p>
          <a:p>
            <a:pPr marL="717550" lvl="1" indent="-209550">
              <a:buSzPct val="120000"/>
              <a:buFont typeface="Arial" panose="020B0604020202020204" pitchFamily="34" charset="0"/>
              <a:buChar char="•"/>
            </a:pPr>
            <a:r>
              <a:rPr lang="nl-NL" dirty="0"/>
              <a:t>De student wil inzage in de bewijsdocumenten</a:t>
            </a:r>
          </a:p>
          <a:p>
            <a:pPr marL="717550" lvl="1" indent="-209550">
              <a:buSzPct val="120000"/>
              <a:buFont typeface="Arial" panose="020B0604020202020204" pitchFamily="34" charset="0"/>
              <a:buChar char="•"/>
            </a:pPr>
            <a:r>
              <a:rPr lang="nl-NL" dirty="0"/>
              <a:t>De student dient klacht in over het resultaat </a:t>
            </a:r>
          </a:p>
          <a:p>
            <a:pPr marL="565150" indent="-514350">
              <a:buFont typeface="+mj-lt"/>
              <a:buAutoNum type="arabicPeriod" startAt="8"/>
            </a:pPr>
            <a:endParaRPr lang="nl-NL" dirty="0"/>
          </a:p>
          <a:p>
            <a:pPr marL="565150" indent="-514350"/>
            <a:endParaRPr lang="nl-NL" dirty="0"/>
          </a:p>
          <a:p>
            <a:pPr marL="1022350" lvl="1" indent="-514350"/>
            <a:endParaRPr lang="nl-NL" dirty="0"/>
          </a:p>
        </p:txBody>
      </p:sp>
    </p:spTree>
    <p:extLst>
      <p:ext uri="{BB962C8B-B14F-4D97-AF65-F5344CB8AC3E}">
        <p14:creationId xmlns:p14="http://schemas.microsoft.com/office/powerpoint/2010/main" val="568756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3">
            <a:extLst>
              <a:ext uri="{FF2B5EF4-FFF2-40B4-BE49-F238E27FC236}">
                <a16:creationId xmlns:a16="http://schemas.microsoft.com/office/drawing/2014/main" id="{7EEE4B13-5859-3BE0-B2E5-604C330F1174}"/>
              </a:ext>
            </a:extLst>
          </p:cNvPr>
          <p:cNvGraphicFramePr>
            <a:graphicFrameLocks noGrp="1"/>
          </p:cNvGraphicFramePr>
          <p:nvPr>
            <p:extLst>
              <p:ext uri="{D42A27DB-BD31-4B8C-83A1-F6EECF244321}">
                <p14:modId xmlns:p14="http://schemas.microsoft.com/office/powerpoint/2010/main" val="2648831599"/>
              </p:ext>
            </p:extLst>
          </p:nvPr>
        </p:nvGraphicFramePr>
        <p:xfrm>
          <a:off x="335361" y="1050049"/>
          <a:ext cx="9498554" cy="5186406"/>
        </p:xfrm>
        <a:graphic>
          <a:graphicData uri="http://schemas.openxmlformats.org/drawingml/2006/table">
            <a:tbl>
              <a:tblPr firstRow="1" firstCol="1" bandRow="1">
                <a:tableStyleId>{5C22544A-7EE6-4342-B048-85BDC9FD1C3A}</a:tableStyleId>
              </a:tblPr>
              <a:tblGrid>
                <a:gridCol w="3420305">
                  <a:extLst>
                    <a:ext uri="{9D8B030D-6E8A-4147-A177-3AD203B41FA5}">
                      <a16:colId xmlns:a16="http://schemas.microsoft.com/office/drawing/2014/main" val="3835879560"/>
                    </a:ext>
                  </a:extLst>
                </a:gridCol>
                <a:gridCol w="2803754">
                  <a:extLst>
                    <a:ext uri="{9D8B030D-6E8A-4147-A177-3AD203B41FA5}">
                      <a16:colId xmlns:a16="http://schemas.microsoft.com/office/drawing/2014/main" val="2105154709"/>
                    </a:ext>
                  </a:extLst>
                </a:gridCol>
                <a:gridCol w="3274495">
                  <a:extLst>
                    <a:ext uri="{9D8B030D-6E8A-4147-A177-3AD203B41FA5}">
                      <a16:colId xmlns:a16="http://schemas.microsoft.com/office/drawing/2014/main" val="1132323660"/>
                    </a:ext>
                  </a:extLst>
                </a:gridCol>
              </a:tblGrid>
              <a:tr h="161895">
                <a:tc>
                  <a:txBody>
                    <a:bodyPr/>
                    <a:lstStyle/>
                    <a:p>
                      <a:r>
                        <a:rPr lang="nl-NL" sz="1100" dirty="0">
                          <a:effectLst/>
                        </a:rPr>
                        <a:t>Gegevens: Zittingsplan</a:t>
                      </a:r>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50838" marR="50838" marT="0" marB="0"/>
                </a:tc>
                <a:tc>
                  <a:txBody>
                    <a:bodyPr/>
                    <a:lstStyle/>
                    <a:p>
                      <a:r>
                        <a:rPr lang="nl-NL" sz="11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Voorbeeldwaarde</a:t>
                      </a:r>
                    </a:p>
                  </a:txBody>
                  <a:tcPr marL="50838" marR="50838" marT="0" marB="0">
                    <a:solidFill>
                      <a:schemeClr val="bg1">
                        <a:lumMod val="85000"/>
                      </a:schemeClr>
                    </a:solidFill>
                  </a:tcPr>
                </a:tc>
                <a:tc>
                  <a:txBody>
                    <a:bodyPr/>
                    <a:lstStyle/>
                    <a:p>
                      <a:r>
                        <a:rPr lang="nl-NL" sz="1100" dirty="0">
                          <a:effectLst/>
                        </a:rPr>
                        <a:t>OOAPI-entiteiten</a:t>
                      </a:r>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50838" marR="50838" marT="0" marB="0"/>
                </a:tc>
                <a:extLst>
                  <a:ext uri="{0D108BD9-81ED-4DB2-BD59-A6C34878D82A}">
                    <a16:rowId xmlns:a16="http://schemas.microsoft.com/office/drawing/2014/main" val="4029550790"/>
                  </a:ext>
                </a:extLst>
              </a:tr>
              <a:tr h="5018766">
                <a:tc>
                  <a:txBody>
                    <a:bodyPr/>
                    <a:lstStyle/>
                    <a:p>
                      <a:pPr marL="342900" lvl="0" indent="-342900">
                        <a:buFont typeface="Wingdings" panose="05000000000000000000" pitchFamily="2" charset="2"/>
                        <a:buChar char=""/>
                      </a:pPr>
                      <a:r>
                        <a:rPr lang="nl-NL" sz="1100" b="0" dirty="0" err="1">
                          <a:effectLst/>
                        </a:rPr>
                        <a:t>ToetsID</a:t>
                      </a:r>
                      <a:r>
                        <a:rPr lang="nl-NL" sz="1100" b="0" dirty="0">
                          <a:effectLst/>
                        </a:rPr>
                        <a:t> (uit SIS)</a:t>
                      </a:r>
                    </a:p>
                    <a:p>
                      <a:pPr marL="342900" lvl="0" indent="-342900">
                        <a:buFont typeface="Wingdings" panose="05000000000000000000" pitchFamily="2" charset="2"/>
                        <a:buChar char=""/>
                      </a:pPr>
                      <a:r>
                        <a:rPr lang="nl-NL" sz="1100" b="0" dirty="0" err="1">
                          <a:effectLst/>
                        </a:rPr>
                        <a:t>ZittingsID</a:t>
                      </a:r>
                      <a:r>
                        <a:rPr lang="nl-NL" sz="1100" b="0" dirty="0">
                          <a:effectLst/>
                        </a:rPr>
                        <a:t> (uit </a:t>
                      </a:r>
                      <a:r>
                        <a:rPr lang="nl-NL" sz="1100" b="0" dirty="0" err="1">
                          <a:effectLst/>
                        </a:rPr>
                        <a:t>planningssyteem</a:t>
                      </a:r>
                      <a:r>
                        <a:rPr lang="nl-NL" sz="1100" b="0" dirty="0">
                          <a:effectLst/>
                        </a:rPr>
                        <a:t>)</a:t>
                      </a:r>
                    </a:p>
                    <a:p>
                      <a:pPr marL="342900" lvl="0" indent="-342900">
                        <a:buFont typeface="Wingdings" panose="05000000000000000000" pitchFamily="2" charset="2"/>
                        <a:buChar char=""/>
                      </a:pPr>
                      <a:r>
                        <a:rPr lang="nl-NL" sz="1100" b="0" dirty="0">
                          <a:effectLst/>
                        </a:rPr>
                        <a:t>Toetscode van leverancier (uit catalogus)</a:t>
                      </a:r>
                    </a:p>
                    <a:p>
                      <a:pPr marL="342900" lvl="0" indent="-342900">
                        <a:buFont typeface="Calibri" panose="020F0502020204030204" pitchFamily="34" charset="0"/>
                        <a:buChar char="①"/>
                      </a:pPr>
                      <a:r>
                        <a:rPr lang="nl-NL" sz="1100" b="0" dirty="0">
                          <a:effectLst/>
                        </a:rPr>
                        <a:t>Afname [0..1]</a:t>
                      </a:r>
                    </a:p>
                    <a:p>
                      <a:pPr marL="742950" lvl="1" indent="-200025">
                        <a:buFont typeface="Wingdings" panose="05000000000000000000" pitchFamily="2" charset="2"/>
                        <a:buChar char=""/>
                      </a:pPr>
                      <a:r>
                        <a:rPr lang="nl-NL" sz="1100" b="0" dirty="0">
                          <a:effectLst/>
                        </a:rPr>
                        <a:t>Startdatum</a:t>
                      </a:r>
                    </a:p>
                    <a:p>
                      <a:pPr marL="742950" lvl="1" indent="-200025">
                        <a:buFont typeface="Wingdings" panose="05000000000000000000" pitchFamily="2" charset="2"/>
                        <a:buChar char=""/>
                      </a:pPr>
                      <a:r>
                        <a:rPr lang="nl-NL" sz="1100" b="0" dirty="0">
                          <a:effectLst/>
                        </a:rPr>
                        <a:t>Starttijd</a:t>
                      </a:r>
                    </a:p>
                    <a:p>
                      <a:pPr marL="742950" lvl="1" indent="-200025">
                        <a:buFont typeface="Wingdings" panose="05000000000000000000" pitchFamily="2" charset="2"/>
                        <a:buChar char=""/>
                      </a:pPr>
                      <a:r>
                        <a:rPr lang="nl-NL" sz="1100" b="0" dirty="0">
                          <a:effectLst/>
                        </a:rPr>
                        <a:t>Einddatum</a:t>
                      </a:r>
                    </a:p>
                    <a:p>
                      <a:pPr marL="742950" lvl="1" indent="-200025">
                        <a:buFont typeface="Wingdings" panose="05000000000000000000" pitchFamily="2" charset="2"/>
                        <a:buChar char=""/>
                      </a:pPr>
                      <a:r>
                        <a:rPr lang="nl-NL" sz="1100" b="0" dirty="0">
                          <a:effectLst/>
                        </a:rPr>
                        <a:t>Eindtijd</a:t>
                      </a:r>
                    </a:p>
                    <a:p>
                      <a:pPr marL="0" indent="0">
                        <a:buFont typeface="Arial" panose="020B0604020202020204" pitchFamily="34" charset="0"/>
                        <a:buNone/>
                      </a:pPr>
                      <a:r>
                        <a:rPr lang="nl-NL" sz="1600" b="0" dirty="0">
                          <a:effectLst/>
                          <a:sym typeface="Wingdings" panose="05000000000000000000" pitchFamily="2" charset="2"/>
                        </a:rPr>
                        <a:t></a:t>
                      </a:r>
                      <a:r>
                        <a:rPr lang="nl-NL" sz="1100" b="0" dirty="0">
                          <a:effectLst/>
                        </a:rPr>
                        <a:t>   Planning [0..1]</a:t>
                      </a:r>
                    </a:p>
                    <a:p>
                      <a:pPr marL="742950" lvl="1" indent="-200025">
                        <a:buFont typeface="Wingdings" panose="05000000000000000000" pitchFamily="2" charset="2"/>
                        <a:buChar char=""/>
                      </a:pPr>
                      <a:r>
                        <a:rPr lang="nl-NL" sz="1100" b="0" dirty="0">
                          <a:effectLst/>
                        </a:rPr>
                        <a:t>Open vanaf (datum)</a:t>
                      </a:r>
                    </a:p>
                    <a:p>
                      <a:pPr marL="742950" lvl="1" indent="-200025">
                        <a:buFont typeface="Wingdings" panose="05000000000000000000" pitchFamily="2" charset="2"/>
                        <a:buChar char=""/>
                      </a:pPr>
                      <a:r>
                        <a:rPr lang="nl-NL" sz="1100" b="0" dirty="0">
                          <a:effectLst/>
                        </a:rPr>
                        <a:t>Open tot en met (datum)</a:t>
                      </a:r>
                    </a:p>
                    <a:p>
                      <a:pPr marL="742950" lvl="1" indent="-200025">
                        <a:buFont typeface="Wingdings" panose="05000000000000000000" pitchFamily="2" charset="2"/>
                        <a:buChar char=""/>
                      </a:pPr>
                      <a:r>
                        <a:rPr lang="nl-NL" sz="1100" b="0" dirty="0">
                          <a:effectLst/>
                        </a:rPr>
                        <a:t>Duur (minuten)</a:t>
                      </a:r>
                    </a:p>
                    <a:p>
                      <a:pPr marL="357188" indent="-357188">
                        <a:buFont typeface="Wingdings" panose="05000000000000000000" pitchFamily="2" charset="2"/>
                        <a:buChar char="ü"/>
                      </a:pPr>
                      <a:r>
                        <a:rPr lang="nl-NL" sz="1100" b="0" dirty="0">
                          <a:effectLst/>
                        </a:rPr>
                        <a:t>Locatie</a:t>
                      </a:r>
                    </a:p>
                    <a:p>
                      <a:pPr marL="342900" lvl="0" indent="-342900">
                        <a:buFont typeface="Wingdings" panose="05000000000000000000" pitchFamily="2" charset="2"/>
                        <a:buChar char=""/>
                      </a:pPr>
                      <a:r>
                        <a:rPr lang="nl-NL" sz="1100" b="0" dirty="0">
                          <a:effectLst/>
                        </a:rPr>
                        <a:t>Afnameconditie (tekst)</a:t>
                      </a:r>
                    </a:p>
                    <a:p>
                      <a:pPr marL="342900" lvl="0" indent="-342900">
                        <a:buFont typeface="Wingdings" panose="05000000000000000000" pitchFamily="2" charset="2"/>
                        <a:buChar char=""/>
                      </a:pPr>
                      <a:r>
                        <a:rPr lang="nl-NL" sz="1100" b="0" dirty="0">
                          <a:effectLst/>
                        </a:rPr>
                        <a:t>Betrokkene [1..*]</a:t>
                      </a:r>
                    </a:p>
                    <a:p>
                      <a:pPr marL="742950" lvl="2" indent="-200025">
                        <a:buFont typeface="Calibri" panose="020F0502020204030204" pitchFamily="34" charset="0"/>
                        <a:buChar char="①"/>
                      </a:pPr>
                      <a:r>
                        <a:rPr lang="nl-NL" sz="1100" b="0" dirty="0">
                          <a:effectLst/>
                        </a:rPr>
                        <a:t>Student [0..1]</a:t>
                      </a:r>
                    </a:p>
                    <a:p>
                      <a:pPr marL="1076325" lvl="2" indent="-180975">
                        <a:buFont typeface="Wingdings" panose="05000000000000000000" pitchFamily="2" charset="2"/>
                        <a:buChar char="ü"/>
                      </a:pPr>
                      <a:r>
                        <a:rPr lang="nl-NL" sz="1100" b="0" dirty="0">
                          <a:effectLst/>
                        </a:rPr>
                        <a:t>Studentnummer</a:t>
                      </a:r>
                    </a:p>
                    <a:p>
                      <a:pPr marL="1076325" lvl="2" indent="-180975">
                        <a:buFont typeface="Wingdings" panose="05000000000000000000" pitchFamily="2" charset="2"/>
                        <a:buChar char="ü"/>
                      </a:pPr>
                      <a:r>
                        <a:rPr lang="nl-NL" sz="1100" b="0" dirty="0">
                          <a:effectLst/>
                        </a:rPr>
                        <a:t>ID (SURFconext A@B.nl / EPPN)</a:t>
                      </a:r>
                    </a:p>
                    <a:p>
                      <a:pPr marL="1076325" lvl="2" indent="-180975">
                        <a:buFont typeface="Wingdings" panose="05000000000000000000" pitchFamily="2" charset="2"/>
                        <a:buChar char="ü"/>
                      </a:pPr>
                      <a:r>
                        <a:rPr lang="nl-NL" sz="1100" b="0" dirty="0">
                          <a:effectLst/>
                        </a:rPr>
                        <a:t>Roepnaam</a:t>
                      </a:r>
                    </a:p>
                    <a:p>
                      <a:pPr marL="1076325" lvl="2" indent="-180975">
                        <a:buFont typeface="Wingdings" panose="05000000000000000000" pitchFamily="2" charset="2"/>
                        <a:buChar char="ü"/>
                      </a:pPr>
                      <a:r>
                        <a:rPr lang="nl-NL" sz="1100" b="0" dirty="0">
                          <a:effectLst/>
                        </a:rPr>
                        <a:t>Voorvoegsel</a:t>
                      </a:r>
                    </a:p>
                    <a:p>
                      <a:pPr marL="1076325" lvl="2" indent="-180975">
                        <a:buFont typeface="Wingdings" panose="05000000000000000000" pitchFamily="2" charset="2"/>
                        <a:buChar char="ü"/>
                      </a:pPr>
                      <a:r>
                        <a:rPr lang="nl-NL" sz="1100" b="0" dirty="0">
                          <a:effectLst/>
                        </a:rPr>
                        <a:t>Achternaam</a:t>
                      </a:r>
                    </a:p>
                    <a:p>
                      <a:pPr marL="1076325" lvl="2" indent="-180975">
                        <a:buFont typeface="Wingdings" panose="05000000000000000000" pitchFamily="2" charset="2"/>
                        <a:buChar char="ü"/>
                      </a:pPr>
                      <a:r>
                        <a:rPr lang="nl-NL" sz="1100" b="0" dirty="0">
                          <a:effectLst/>
                        </a:rPr>
                        <a:t>Afnameconditie [0..*]</a:t>
                      </a:r>
                    </a:p>
                    <a:p>
                      <a:pPr marL="1438275" lvl="4" indent="-180975">
                        <a:buFont typeface="Wingdings" panose="05000000000000000000" pitchFamily="2" charset="2"/>
                        <a:buChar char=""/>
                      </a:pPr>
                      <a:r>
                        <a:rPr lang="nl-NL" sz="1100" b="0" dirty="0">
                          <a:effectLst/>
                        </a:rPr>
                        <a:t>Hulpmiddelcode (lijst)</a:t>
                      </a:r>
                    </a:p>
                    <a:p>
                      <a:pPr marL="742950" lvl="2" indent="-200025">
                        <a:buFont typeface="Calibri" panose="020F0502020204030204" pitchFamily="34" charset="0"/>
                        <a:buChar char="②"/>
                      </a:pPr>
                      <a:r>
                        <a:rPr lang="nl-NL" sz="1100" b="0" dirty="0">
                          <a:effectLst/>
                        </a:rPr>
                        <a:t>Medewerker [0..1]</a:t>
                      </a:r>
                    </a:p>
                    <a:p>
                      <a:pPr marL="1076325" lvl="3" indent="-180975">
                        <a:buFont typeface="Wingdings" panose="05000000000000000000" pitchFamily="2" charset="2"/>
                        <a:buChar char=""/>
                      </a:pPr>
                      <a:r>
                        <a:rPr lang="nl-NL" sz="1100" b="0" dirty="0">
                          <a:effectLst/>
                        </a:rPr>
                        <a:t>Afkorting (inlogcode)</a:t>
                      </a:r>
                    </a:p>
                    <a:p>
                      <a:pPr marL="1076325" lvl="3" indent="-180975">
                        <a:buFont typeface="Wingdings" panose="05000000000000000000" pitchFamily="2" charset="2"/>
                        <a:buChar char=""/>
                      </a:pPr>
                      <a:r>
                        <a:rPr lang="nl-NL" sz="1100" b="0" dirty="0">
                          <a:effectLst/>
                        </a:rPr>
                        <a:t>Roepnaam</a:t>
                      </a:r>
                    </a:p>
                    <a:p>
                      <a:pPr marL="1076325" lvl="3" indent="-180975">
                        <a:buFont typeface="Wingdings" panose="05000000000000000000" pitchFamily="2" charset="2"/>
                        <a:buChar char=""/>
                      </a:pPr>
                      <a:r>
                        <a:rPr lang="nl-NL" sz="1100" b="0" dirty="0">
                          <a:effectLst/>
                        </a:rPr>
                        <a:t>Voorvoegsel</a:t>
                      </a:r>
                    </a:p>
                    <a:p>
                      <a:pPr marL="1076325" lvl="3" indent="-180975">
                        <a:buFont typeface="Wingdings" panose="05000000000000000000" pitchFamily="2" charset="2"/>
                        <a:buChar char=""/>
                      </a:pPr>
                      <a:r>
                        <a:rPr lang="nl-NL" sz="1100" b="0" dirty="0">
                          <a:effectLst/>
                        </a:rPr>
                        <a:t>Achternaam</a:t>
                      </a:r>
                    </a:p>
                    <a:p>
                      <a:pPr marL="1076325" lvl="3" indent="-180975">
                        <a:buFont typeface="Wingdings" panose="05000000000000000000" pitchFamily="2" charset="2"/>
                        <a:buChar char=""/>
                      </a:pPr>
                      <a:r>
                        <a:rPr lang="nl-NL" sz="1100" b="0" dirty="0">
                          <a:effectLst/>
                        </a:rPr>
                        <a:t>Rol (lijst)</a:t>
                      </a:r>
                      <a:endParaRPr lang="nl-NL" sz="1100" b="0" dirty="0">
                        <a:effectLst/>
                        <a:latin typeface="Calibri" panose="020F0502020204030204" pitchFamily="34" charset="0"/>
                        <a:ea typeface="Calibri" panose="020F0502020204030204" pitchFamily="34" charset="0"/>
                        <a:cs typeface="Arial" panose="020B0604020202020204" pitchFamily="34" charset="0"/>
                      </a:endParaRPr>
                    </a:p>
                  </a:txBody>
                  <a:tcPr marL="50838" marR="50838" marT="0" marB="0"/>
                </a:tc>
                <a:tc>
                  <a:txBody>
                    <a:bodyPr/>
                    <a:lstStyle/>
                    <a:p>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50838" marR="50838" marT="0" marB="0">
                    <a:solidFill>
                      <a:schemeClr val="bg1">
                        <a:lumMod val="85000"/>
                      </a:schemeClr>
                    </a:solidFill>
                  </a:tcPr>
                </a:tc>
                <a:tc>
                  <a:txBody>
                    <a:bodyPr/>
                    <a:lstStyle/>
                    <a:p>
                      <a:pPr marL="180975" indent="-180975">
                        <a:buFont typeface="Arial" panose="020B0604020202020204" pitchFamily="34" charset="0"/>
                        <a:buChar char="•"/>
                      </a:pPr>
                      <a:r>
                        <a:rPr lang="nl-NL" sz="1100" b="1" dirty="0" err="1">
                          <a:effectLst/>
                          <a:latin typeface="+mn-lt"/>
                          <a:ea typeface="Calibri" panose="020F0502020204030204" pitchFamily="34" charset="0"/>
                          <a:cs typeface="Arial" panose="020B0604020202020204" pitchFamily="34" charset="0"/>
                        </a:rPr>
                        <a:t>ComponentOffering</a:t>
                      </a:r>
                      <a:r>
                        <a:rPr lang="nl-NL" sz="1100" b="1" dirty="0">
                          <a:effectLst/>
                          <a:latin typeface="+mn-lt"/>
                          <a:ea typeface="Calibri" panose="020F0502020204030204" pitchFamily="34" charset="0"/>
                          <a:cs typeface="Arial" panose="020B0604020202020204" pitchFamily="34" charset="0"/>
                        </a:rPr>
                        <a:t> (</a:t>
                      </a:r>
                      <a:r>
                        <a:rPr lang="nl-NL" sz="1100" b="1" dirty="0" err="1">
                          <a:effectLst/>
                          <a:latin typeface="+mn-lt"/>
                          <a:ea typeface="Calibri" panose="020F0502020204030204" pitchFamily="34" charset="0"/>
                          <a:cs typeface="Arial" panose="020B0604020202020204" pitchFamily="34" charset="0"/>
                        </a:rPr>
                        <a:t>extends</a:t>
                      </a:r>
                      <a:r>
                        <a:rPr lang="nl-NL" sz="1100" b="1" dirty="0">
                          <a:effectLst/>
                          <a:latin typeface="+mn-lt"/>
                          <a:ea typeface="Calibri" panose="020F0502020204030204" pitchFamily="34" charset="0"/>
                          <a:cs typeface="Arial" panose="020B0604020202020204" pitchFamily="34" charset="0"/>
                        </a:rPr>
                        <a:t> </a:t>
                      </a:r>
                      <a:r>
                        <a:rPr lang="nl-NL" sz="1100" b="1" dirty="0" err="1">
                          <a:effectLst/>
                          <a:latin typeface="+mn-lt"/>
                          <a:ea typeface="Calibri" panose="020F0502020204030204" pitchFamily="34" charset="0"/>
                          <a:cs typeface="Arial" panose="020B0604020202020204" pitchFamily="34" charset="0"/>
                        </a:rPr>
                        <a:t>Offering</a:t>
                      </a:r>
                      <a:r>
                        <a:rPr lang="nl-NL" sz="1100" b="1" dirty="0">
                          <a:effectLst/>
                          <a:latin typeface="+mn-lt"/>
                          <a:ea typeface="Calibri" panose="020F0502020204030204" pitchFamily="34" charset="0"/>
                          <a:cs typeface="Arial" panose="020B0604020202020204" pitchFamily="34" charset="0"/>
                        </a:rPr>
                        <a:t>)</a:t>
                      </a:r>
                      <a:br>
                        <a:rPr lang="nl-NL" sz="1100" b="1" dirty="0">
                          <a:effectLst/>
                          <a:latin typeface="+mn-lt"/>
                          <a:ea typeface="Calibri" panose="020F0502020204030204" pitchFamily="34" charset="0"/>
                          <a:cs typeface="Arial" panose="020B0604020202020204" pitchFamily="34" charset="0"/>
                        </a:rPr>
                      </a:br>
                      <a:r>
                        <a:rPr lang="nl-NL" sz="1100" b="0" dirty="0">
                          <a:effectLst/>
                          <a:latin typeface="+mn-lt"/>
                          <a:ea typeface="Calibri" panose="020F0502020204030204" pitchFamily="34" charset="0"/>
                          <a:cs typeface="Arial" panose="020B0604020202020204" pitchFamily="34" charset="0"/>
                        </a:rPr>
                        <a:t>(voor Zittingsinfo)</a:t>
                      </a:r>
                    </a:p>
                    <a:p>
                      <a:pPr marL="180975"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100" b="1" dirty="0">
                          <a:effectLst/>
                          <a:latin typeface="+mn-lt"/>
                        </a:rPr>
                        <a:t>Association </a:t>
                      </a:r>
                      <a:br>
                        <a:rPr lang="nl-NL" sz="1100" b="1" dirty="0">
                          <a:effectLst/>
                          <a:latin typeface="+mn-lt"/>
                        </a:rPr>
                      </a:br>
                      <a:r>
                        <a:rPr lang="nl-NL" sz="1100" b="0" dirty="0">
                          <a:effectLst/>
                          <a:latin typeface="+mn-lt"/>
                        </a:rPr>
                        <a:t>(voor </a:t>
                      </a:r>
                      <a:r>
                        <a:rPr lang="nl-NL" sz="1100" b="0" dirty="0" err="1">
                          <a:effectLst/>
                          <a:latin typeface="+mn-lt"/>
                        </a:rPr>
                        <a:t>Deelnameinfo</a:t>
                      </a:r>
                      <a:r>
                        <a:rPr lang="nl-NL" sz="1100" b="0" dirty="0">
                          <a:effectLst/>
                          <a:latin typeface="+mn-lt"/>
                        </a:rPr>
                        <a:t>)</a:t>
                      </a:r>
                    </a:p>
                    <a:p>
                      <a:pPr marL="180975"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100" b="1" dirty="0">
                          <a:effectLst/>
                          <a:latin typeface="+mn-lt"/>
                        </a:rPr>
                        <a:t>Person </a:t>
                      </a:r>
                      <a:br>
                        <a:rPr lang="nl-NL" sz="1100" b="1" dirty="0">
                          <a:effectLst/>
                          <a:latin typeface="+mn-lt"/>
                        </a:rPr>
                      </a:br>
                      <a:r>
                        <a:rPr lang="nl-NL" sz="1100" b="0" dirty="0">
                          <a:effectLst/>
                          <a:latin typeface="+mn-lt"/>
                        </a:rPr>
                        <a:t>(voor </a:t>
                      </a:r>
                      <a:r>
                        <a:rPr lang="nl-NL" sz="1100" b="0" dirty="0" err="1">
                          <a:effectLst/>
                          <a:latin typeface="+mn-lt"/>
                        </a:rPr>
                        <a:t>Persoonsnfo</a:t>
                      </a:r>
                      <a:r>
                        <a:rPr lang="nl-NL" sz="1100" b="0" dirty="0">
                          <a:effectLst/>
                          <a:latin typeface="+mn-lt"/>
                        </a:rPr>
                        <a:t> van Student en Medewerker)</a:t>
                      </a:r>
                    </a:p>
                    <a:p>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50838" marR="50838" marT="0" marB="0"/>
                </a:tc>
                <a:extLst>
                  <a:ext uri="{0D108BD9-81ED-4DB2-BD59-A6C34878D82A}">
                    <a16:rowId xmlns:a16="http://schemas.microsoft.com/office/drawing/2014/main" val="2150744473"/>
                  </a:ext>
                </a:extLst>
              </a:tr>
            </a:tbl>
          </a:graphicData>
        </a:graphic>
      </p:graphicFrame>
      <p:sp>
        <p:nvSpPr>
          <p:cNvPr id="9" name="Titel 8">
            <a:extLst>
              <a:ext uri="{FF2B5EF4-FFF2-40B4-BE49-F238E27FC236}">
                <a16:creationId xmlns:a16="http://schemas.microsoft.com/office/drawing/2014/main" id="{D865BB57-07AD-D7FA-D2DE-39C07AE7BB1E}"/>
              </a:ext>
            </a:extLst>
          </p:cNvPr>
          <p:cNvSpPr>
            <a:spLocks noGrp="1"/>
          </p:cNvSpPr>
          <p:nvPr>
            <p:ph type="title"/>
          </p:nvPr>
        </p:nvSpPr>
        <p:spPr/>
        <p:txBody>
          <a:bodyPr/>
          <a:lstStyle/>
          <a:p>
            <a:r>
              <a:rPr lang="nl-NL" dirty="0"/>
              <a:t>2. Zittingsplan gegevens</a:t>
            </a:r>
          </a:p>
        </p:txBody>
      </p:sp>
      <p:pic>
        <p:nvPicPr>
          <p:cNvPr id="5" name="Afbeelding 4">
            <a:extLst>
              <a:ext uri="{FF2B5EF4-FFF2-40B4-BE49-F238E27FC236}">
                <a16:creationId xmlns:a16="http://schemas.microsoft.com/office/drawing/2014/main" id="{60E73215-2336-365F-4144-C7577F84368A}"/>
              </a:ext>
            </a:extLst>
          </p:cNvPr>
          <p:cNvPicPr>
            <a:picLocks noChangeAspect="1"/>
          </p:cNvPicPr>
          <p:nvPr/>
        </p:nvPicPr>
        <p:blipFill>
          <a:blip r:embed="rId2"/>
          <a:stretch>
            <a:fillRect/>
          </a:stretch>
        </p:blipFill>
        <p:spPr>
          <a:xfrm>
            <a:off x="10047356" y="1115364"/>
            <a:ext cx="1809283" cy="1179967"/>
          </a:xfrm>
          <a:prstGeom prst="rect">
            <a:avLst/>
          </a:prstGeom>
        </p:spPr>
      </p:pic>
      <p:pic>
        <p:nvPicPr>
          <p:cNvPr id="6" name="Afbeelding 5">
            <a:extLst>
              <a:ext uri="{FF2B5EF4-FFF2-40B4-BE49-F238E27FC236}">
                <a16:creationId xmlns:a16="http://schemas.microsoft.com/office/drawing/2014/main" id="{D1F7B0ED-DE75-045B-FEA2-E899E1010367}"/>
              </a:ext>
            </a:extLst>
          </p:cNvPr>
          <p:cNvPicPr>
            <a:picLocks noChangeAspect="1"/>
          </p:cNvPicPr>
          <p:nvPr/>
        </p:nvPicPr>
        <p:blipFill>
          <a:blip r:embed="rId3"/>
          <a:stretch>
            <a:fillRect/>
          </a:stretch>
        </p:blipFill>
        <p:spPr>
          <a:xfrm>
            <a:off x="10047356" y="2295331"/>
            <a:ext cx="1798476" cy="2415749"/>
          </a:xfrm>
          <a:prstGeom prst="rect">
            <a:avLst/>
          </a:prstGeom>
        </p:spPr>
      </p:pic>
      <p:pic>
        <p:nvPicPr>
          <p:cNvPr id="8" name="Afbeelding 7">
            <a:extLst>
              <a:ext uri="{FF2B5EF4-FFF2-40B4-BE49-F238E27FC236}">
                <a16:creationId xmlns:a16="http://schemas.microsoft.com/office/drawing/2014/main" id="{FD4AA79B-9CD2-B5E0-F868-EA4A6514AD86}"/>
              </a:ext>
            </a:extLst>
          </p:cNvPr>
          <p:cNvPicPr>
            <a:picLocks noChangeAspect="1"/>
          </p:cNvPicPr>
          <p:nvPr/>
        </p:nvPicPr>
        <p:blipFill>
          <a:blip r:embed="rId4"/>
          <a:stretch>
            <a:fillRect/>
          </a:stretch>
        </p:blipFill>
        <p:spPr>
          <a:xfrm>
            <a:off x="10047356" y="4711080"/>
            <a:ext cx="1798476" cy="6435868"/>
          </a:xfrm>
          <a:prstGeom prst="rect">
            <a:avLst/>
          </a:prstGeom>
        </p:spPr>
      </p:pic>
      <p:sp>
        <p:nvSpPr>
          <p:cNvPr id="10" name="Tekstvak 9">
            <a:extLst>
              <a:ext uri="{FF2B5EF4-FFF2-40B4-BE49-F238E27FC236}">
                <a16:creationId xmlns:a16="http://schemas.microsoft.com/office/drawing/2014/main" id="{0D850D36-78D6-5B3F-07AA-7A68DB2B927F}"/>
              </a:ext>
            </a:extLst>
          </p:cNvPr>
          <p:cNvSpPr txBox="1"/>
          <p:nvPr/>
        </p:nvSpPr>
        <p:spPr>
          <a:xfrm>
            <a:off x="4628348" y="3643252"/>
            <a:ext cx="4198018" cy="3046988"/>
          </a:xfrm>
          <a:prstGeom prst="rect">
            <a:avLst/>
          </a:prstGeom>
          <a:solidFill>
            <a:schemeClr val="accent5">
              <a:lumMod val="20000"/>
              <a:lumOff val="80000"/>
            </a:schemeClr>
          </a:solidFill>
          <a:ln>
            <a:solidFill>
              <a:schemeClr val="accent1"/>
            </a:solidFill>
          </a:ln>
        </p:spPr>
        <p:txBody>
          <a:bodyPr wrap="square">
            <a:spAutoFit/>
          </a:bodyPr>
          <a:lstStyle/>
          <a:p>
            <a:pPr marL="719138" indent="-668338">
              <a:buNone/>
            </a:pPr>
            <a:r>
              <a:rPr lang="nl-NL" sz="1200" b="1" dirty="0">
                <a:solidFill>
                  <a:srgbClr val="00B0F0"/>
                </a:solidFill>
              </a:rPr>
              <a:t>Vragen:</a:t>
            </a:r>
          </a:p>
          <a:p>
            <a:pPr marL="177800" indent="-177800">
              <a:buFont typeface="Arial" panose="020B0604020202020204" pitchFamily="34" charset="0"/>
              <a:buChar char="•"/>
            </a:pPr>
            <a:r>
              <a:rPr lang="nl-NL" sz="1200" b="1" dirty="0">
                <a:solidFill>
                  <a:srgbClr val="00B0F0"/>
                </a:solidFill>
              </a:rPr>
              <a:t>Welke informatie ontbreekt nog om in Toetsafname de toets volgens planning te kunnen afnemen? </a:t>
            </a:r>
            <a:br>
              <a:rPr lang="nl-NL" sz="1200" b="1" dirty="0">
                <a:solidFill>
                  <a:srgbClr val="00B0F0"/>
                </a:solidFill>
              </a:rPr>
            </a:br>
            <a:r>
              <a:rPr lang="nl-NL" sz="1200" b="1" dirty="0">
                <a:solidFill>
                  <a:srgbClr val="00B0F0"/>
                </a:solidFill>
              </a:rPr>
              <a:t>Bijv. username / user </a:t>
            </a:r>
            <a:r>
              <a:rPr lang="nl-NL" sz="1200" b="1" dirty="0" err="1">
                <a:solidFill>
                  <a:srgbClr val="00B0F0"/>
                </a:solidFill>
              </a:rPr>
              <a:t>provisioning</a:t>
            </a:r>
            <a:r>
              <a:rPr lang="nl-NL" sz="1200" b="1" dirty="0">
                <a:solidFill>
                  <a:srgbClr val="00B0F0"/>
                </a:solidFill>
              </a:rPr>
              <a:t>?</a:t>
            </a:r>
          </a:p>
          <a:p>
            <a:pPr marL="177800" indent="-177800">
              <a:buFont typeface="Arial" panose="020B0604020202020204" pitchFamily="34" charset="0"/>
              <a:buChar char="•"/>
            </a:pPr>
            <a:r>
              <a:rPr lang="nl-NL" sz="1200" dirty="0">
                <a:solidFill>
                  <a:srgbClr val="00B0F0"/>
                </a:solidFill>
              </a:rPr>
              <a:t>Hoe ga je om met verschillende varianten per toets? Wie bepaalt de variant per student? Hoe weet je welke variant de student gemaakt heeft?</a:t>
            </a:r>
          </a:p>
          <a:p>
            <a:pPr marL="177800" indent="-177800">
              <a:buFont typeface="Arial" panose="020B0604020202020204" pitchFamily="34" charset="0"/>
              <a:buChar char="•"/>
            </a:pPr>
            <a:r>
              <a:rPr lang="nl-NL" sz="1200" dirty="0">
                <a:solidFill>
                  <a:srgbClr val="00B0F0"/>
                </a:solidFill>
              </a:rPr>
              <a:t>Is het in deze informatiestroom belangrijk om door te geven op de hoeveelste poging van de student het gaat?</a:t>
            </a:r>
          </a:p>
          <a:p>
            <a:pPr marL="177800" indent="-177800">
              <a:buFont typeface="Arial" panose="020B0604020202020204" pitchFamily="34" charset="0"/>
              <a:buChar char="•"/>
            </a:pPr>
            <a:r>
              <a:rPr lang="nl-NL" sz="1200" dirty="0">
                <a:solidFill>
                  <a:srgbClr val="00B0F0"/>
                </a:solidFill>
              </a:rPr>
              <a:t>Is de laatste POST /</a:t>
            </a:r>
            <a:r>
              <a:rPr lang="nl-NL" sz="1200" dirty="0" err="1">
                <a:solidFill>
                  <a:srgbClr val="00B0F0"/>
                </a:solidFill>
              </a:rPr>
              <a:t>offerings</a:t>
            </a:r>
            <a:r>
              <a:rPr lang="nl-NL" sz="1200" dirty="0">
                <a:solidFill>
                  <a:srgbClr val="00B0F0"/>
                </a:solidFill>
              </a:rPr>
              <a:t> wel nodig?</a:t>
            </a:r>
            <a:br>
              <a:rPr lang="nl-NL" sz="1200" dirty="0">
                <a:solidFill>
                  <a:srgbClr val="00B0F0"/>
                </a:solidFill>
              </a:rPr>
            </a:br>
            <a:r>
              <a:rPr lang="nl-NL" sz="1200" dirty="0">
                <a:solidFill>
                  <a:srgbClr val="00B0F0"/>
                </a:solidFill>
              </a:rPr>
              <a:t>Dit kan ook door de GET te doen als hij niet beschikbaar is na een POST </a:t>
            </a:r>
            <a:r>
              <a:rPr lang="nl-NL" sz="1200" dirty="0" err="1">
                <a:solidFill>
                  <a:srgbClr val="00B0F0"/>
                </a:solidFill>
              </a:rPr>
              <a:t>associations</a:t>
            </a:r>
            <a:endParaRPr lang="nl-NL" sz="1200" dirty="0">
              <a:solidFill>
                <a:srgbClr val="00B0F0"/>
              </a:solidFill>
            </a:endParaRPr>
          </a:p>
          <a:p>
            <a:pPr marL="177800" indent="-177800">
              <a:buFont typeface="Arial" panose="020B0604020202020204" pitchFamily="34" charset="0"/>
              <a:buChar char="•"/>
            </a:pPr>
            <a:r>
              <a:rPr lang="nl-NL" sz="1200" dirty="0">
                <a:solidFill>
                  <a:srgbClr val="00B0F0"/>
                </a:solidFill>
              </a:rPr>
              <a:t>State (status) aan </a:t>
            </a:r>
            <a:r>
              <a:rPr lang="nl-NL" sz="1200" dirty="0" err="1">
                <a:solidFill>
                  <a:srgbClr val="00B0F0"/>
                </a:solidFill>
              </a:rPr>
              <a:t>componentOffering</a:t>
            </a:r>
            <a:r>
              <a:rPr lang="nl-NL" sz="1200" dirty="0">
                <a:solidFill>
                  <a:srgbClr val="00B0F0"/>
                </a:solidFill>
              </a:rPr>
              <a:t> toevoegen om te kunnen verwijderen?</a:t>
            </a:r>
          </a:p>
          <a:p>
            <a:pPr marL="177800" indent="-177800">
              <a:buFont typeface="Arial" panose="020B0604020202020204" pitchFamily="34" charset="0"/>
              <a:buChar char="•"/>
            </a:pPr>
            <a:r>
              <a:rPr lang="nl-NL" sz="1200" dirty="0">
                <a:solidFill>
                  <a:srgbClr val="00B0F0"/>
                </a:solidFill>
              </a:rPr>
              <a:t>Is het PUT naar single resource (omnipotent) i.p.v. POST naar resource </a:t>
            </a:r>
            <a:r>
              <a:rPr lang="nl-NL" sz="1200" dirty="0" err="1">
                <a:solidFill>
                  <a:srgbClr val="00B0F0"/>
                </a:solidFill>
              </a:rPr>
              <a:t>collection</a:t>
            </a:r>
            <a:r>
              <a:rPr lang="nl-NL" sz="1200" dirty="0">
                <a:solidFill>
                  <a:srgbClr val="00B0F0"/>
                </a:solidFill>
              </a:rPr>
              <a:t>?</a:t>
            </a:r>
          </a:p>
        </p:txBody>
      </p:sp>
      <p:sp>
        <p:nvSpPr>
          <p:cNvPr id="11" name="Ster: 5 punten 10">
            <a:extLst>
              <a:ext uri="{FF2B5EF4-FFF2-40B4-BE49-F238E27FC236}">
                <a16:creationId xmlns:a16="http://schemas.microsoft.com/office/drawing/2014/main" id="{8A6440AC-2258-9615-0704-2FBFAB80FEFC}"/>
              </a:ext>
            </a:extLst>
          </p:cNvPr>
          <p:cNvSpPr/>
          <p:nvPr/>
        </p:nvSpPr>
        <p:spPr>
          <a:xfrm>
            <a:off x="11118574" y="72687"/>
            <a:ext cx="944880" cy="975360"/>
          </a:xfrm>
          <a:prstGeom prst="star5">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48666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3">
            <a:extLst>
              <a:ext uri="{FF2B5EF4-FFF2-40B4-BE49-F238E27FC236}">
                <a16:creationId xmlns:a16="http://schemas.microsoft.com/office/drawing/2014/main" id="{7EEE4B13-5859-3BE0-B2E5-604C330F1174}"/>
              </a:ext>
            </a:extLst>
          </p:cNvPr>
          <p:cNvGraphicFramePr>
            <a:graphicFrameLocks noGrp="1"/>
          </p:cNvGraphicFramePr>
          <p:nvPr>
            <p:extLst>
              <p:ext uri="{D42A27DB-BD31-4B8C-83A1-F6EECF244321}">
                <p14:modId xmlns:p14="http://schemas.microsoft.com/office/powerpoint/2010/main" val="1351986308"/>
              </p:ext>
            </p:extLst>
          </p:nvPr>
        </p:nvGraphicFramePr>
        <p:xfrm>
          <a:off x="335359" y="1115364"/>
          <a:ext cx="6245558" cy="5548597"/>
        </p:xfrm>
        <a:graphic>
          <a:graphicData uri="http://schemas.openxmlformats.org/drawingml/2006/table">
            <a:tbl>
              <a:tblPr firstRow="1" firstCol="1" bandRow="1">
                <a:tableStyleId>{5C22544A-7EE6-4342-B048-85BDC9FD1C3A}</a:tableStyleId>
              </a:tblPr>
              <a:tblGrid>
                <a:gridCol w="2998391">
                  <a:extLst>
                    <a:ext uri="{9D8B030D-6E8A-4147-A177-3AD203B41FA5}">
                      <a16:colId xmlns:a16="http://schemas.microsoft.com/office/drawing/2014/main" val="3835879560"/>
                    </a:ext>
                  </a:extLst>
                </a:gridCol>
                <a:gridCol w="3247167">
                  <a:extLst>
                    <a:ext uri="{9D8B030D-6E8A-4147-A177-3AD203B41FA5}">
                      <a16:colId xmlns:a16="http://schemas.microsoft.com/office/drawing/2014/main" val="1132323660"/>
                    </a:ext>
                  </a:extLst>
                </a:gridCol>
              </a:tblGrid>
              <a:tr h="173393">
                <a:tc>
                  <a:txBody>
                    <a:bodyPr/>
                    <a:lstStyle/>
                    <a:p>
                      <a:r>
                        <a:rPr lang="nl-NL" sz="1100" dirty="0">
                          <a:effectLst/>
                        </a:rPr>
                        <a:t>Gegevens: Zittingsplan</a:t>
                      </a:r>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50838" marR="50838" marT="0" marB="0"/>
                </a:tc>
                <a:tc>
                  <a:txBody>
                    <a:bodyPr/>
                    <a:lstStyle/>
                    <a:p>
                      <a:r>
                        <a:rPr lang="nl-NL" sz="1100" dirty="0">
                          <a:effectLst/>
                        </a:rPr>
                        <a:t>OOAPI-entiteiten (en attributen)</a:t>
                      </a:r>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50838" marR="50838" marT="0" marB="0"/>
                </a:tc>
                <a:extLst>
                  <a:ext uri="{0D108BD9-81ED-4DB2-BD59-A6C34878D82A}">
                    <a16:rowId xmlns:a16="http://schemas.microsoft.com/office/drawing/2014/main" val="4029550790"/>
                  </a:ext>
                </a:extLst>
              </a:tr>
              <a:tr h="5375204">
                <a:tc>
                  <a:txBody>
                    <a:bodyPr/>
                    <a:lstStyle/>
                    <a:p>
                      <a:pPr marL="342900" lvl="0" indent="-342900">
                        <a:buFont typeface="Wingdings" panose="05000000000000000000" pitchFamily="2" charset="2"/>
                        <a:buChar char=""/>
                      </a:pPr>
                      <a:r>
                        <a:rPr lang="nl-NL" sz="1100" b="0" dirty="0">
                          <a:effectLst/>
                        </a:rPr>
                        <a:t>Toets ID (uit SIS)</a:t>
                      </a:r>
                    </a:p>
                    <a:p>
                      <a:pPr marL="342900" lvl="0" indent="-342900">
                        <a:buFont typeface="Wingdings" panose="05000000000000000000" pitchFamily="2" charset="2"/>
                        <a:buChar char=""/>
                      </a:pPr>
                      <a:r>
                        <a:rPr lang="nl-NL" sz="1100" b="0" dirty="0" err="1">
                          <a:effectLst/>
                        </a:rPr>
                        <a:t>ZittingsID</a:t>
                      </a:r>
                      <a:r>
                        <a:rPr lang="nl-NL" sz="1100" b="0" dirty="0">
                          <a:effectLst/>
                        </a:rPr>
                        <a:t> (uit </a:t>
                      </a:r>
                      <a:r>
                        <a:rPr lang="nl-NL" sz="1100" b="0" dirty="0" err="1">
                          <a:effectLst/>
                        </a:rPr>
                        <a:t>planningssyteem</a:t>
                      </a:r>
                      <a:r>
                        <a:rPr lang="nl-NL" sz="1100" b="0" dirty="0">
                          <a:effectLst/>
                        </a:rPr>
                        <a:t>)</a:t>
                      </a:r>
                    </a:p>
                    <a:p>
                      <a:pPr marL="342900" lvl="0" indent="-342900">
                        <a:buFont typeface="Wingdings" panose="05000000000000000000" pitchFamily="2" charset="2"/>
                        <a:buChar char=""/>
                      </a:pPr>
                      <a:r>
                        <a:rPr lang="nl-NL" sz="1100" b="0" dirty="0">
                          <a:effectLst/>
                        </a:rPr>
                        <a:t>Toetscode van leverancier (uit catalogus)</a:t>
                      </a:r>
                    </a:p>
                    <a:p>
                      <a:pPr marL="342900" lvl="0" indent="-342900">
                        <a:buFont typeface="Calibri" panose="020F0502020204030204" pitchFamily="34" charset="0"/>
                        <a:buChar char="①"/>
                      </a:pPr>
                      <a:r>
                        <a:rPr lang="nl-NL" sz="1100" b="0" dirty="0">
                          <a:effectLst/>
                        </a:rPr>
                        <a:t>Afname [0..1]</a:t>
                      </a:r>
                    </a:p>
                    <a:p>
                      <a:pPr marL="742950" lvl="1" indent="-200025">
                        <a:buFont typeface="Wingdings" panose="05000000000000000000" pitchFamily="2" charset="2"/>
                        <a:buChar char=""/>
                      </a:pPr>
                      <a:r>
                        <a:rPr lang="nl-NL" sz="1100" b="0" dirty="0">
                          <a:effectLst/>
                        </a:rPr>
                        <a:t>Startdatum</a:t>
                      </a:r>
                    </a:p>
                    <a:p>
                      <a:pPr marL="742950" lvl="1" indent="-200025">
                        <a:buFont typeface="Wingdings" panose="05000000000000000000" pitchFamily="2" charset="2"/>
                        <a:buChar char=""/>
                      </a:pPr>
                      <a:r>
                        <a:rPr lang="nl-NL" sz="1100" b="0" dirty="0">
                          <a:effectLst/>
                        </a:rPr>
                        <a:t>Starttijd</a:t>
                      </a:r>
                    </a:p>
                    <a:p>
                      <a:pPr marL="742950" lvl="1" indent="-200025">
                        <a:buFont typeface="Wingdings" panose="05000000000000000000" pitchFamily="2" charset="2"/>
                        <a:buChar char=""/>
                      </a:pPr>
                      <a:r>
                        <a:rPr lang="nl-NL" sz="1100" b="0" dirty="0">
                          <a:effectLst/>
                        </a:rPr>
                        <a:t>Einddatum</a:t>
                      </a:r>
                    </a:p>
                    <a:p>
                      <a:pPr marL="742950" lvl="1" indent="-200025">
                        <a:buFont typeface="Wingdings" panose="05000000000000000000" pitchFamily="2" charset="2"/>
                        <a:buChar char=""/>
                      </a:pPr>
                      <a:r>
                        <a:rPr lang="nl-NL" sz="1100" b="0" dirty="0">
                          <a:effectLst/>
                        </a:rPr>
                        <a:t>Eindtijd</a:t>
                      </a:r>
                    </a:p>
                    <a:p>
                      <a:pPr marL="361950" indent="-361950">
                        <a:buSzPct val="150000"/>
                        <a:buFont typeface="Wingdings" panose="05000000000000000000" pitchFamily="2" charset="2"/>
                        <a:buChar char=""/>
                      </a:pPr>
                      <a:r>
                        <a:rPr lang="nl-NL" sz="1100" b="0" dirty="0">
                          <a:effectLst/>
                        </a:rPr>
                        <a:t>Planning [0..1]</a:t>
                      </a:r>
                    </a:p>
                    <a:p>
                      <a:pPr marL="742950" lvl="1" indent="-200025">
                        <a:buFont typeface="Wingdings" panose="05000000000000000000" pitchFamily="2" charset="2"/>
                        <a:buChar char=""/>
                      </a:pPr>
                      <a:r>
                        <a:rPr lang="nl-NL" sz="1100" b="0" dirty="0">
                          <a:effectLst/>
                        </a:rPr>
                        <a:t>Open vanaf (datum)</a:t>
                      </a:r>
                    </a:p>
                    <a:p>
                      <a:pPr marL="742950" lvl="1" indent="-200025">
                        <a:buFont typeface="Wingdings" panose="05000000000000000000" pitchFamily="2" charset="2"/>
                        <a:buChar char=""/>
                      </a:pPr>
                      <a:r>
                        <a:rPr lang="nl-NL" sz="1100" b="0" dirty="0">
                          <a:effectLst/>
                        </a:rPr>
                        <a:t>Open tot en met (datum)</a:t>
                      </a:r>
                    </a:p>
                    <a:p>
                      <a:pPr marL="742950" lvl="1" indent="-200025">
                        <a:buFont typeface="Wingdings" panose="05000000000000000000" pitchFamily="2" charset="2"/>
                        <a:buChar char=""/>
                      </a:pPr>
                      <a:r>
                        <a:rPr lang="nl-NL" sz="1100" b="0" dirty="0">
                          <a:effectLst/>
                        </a:rPr>
                        <a:t>Duur (minuten)</a:t>
                      </a:r>
                    </a:p>
                    <a:p>
                      <a:pPr marL="357188" indent="-357188">
                        <a:buFont typeface="Wingdings" panose="05000000000000000000" pitchFamily="2" charset="2"/>
                        <a:buChar char="ü"/>
                      </a:pPr>
                      <a:r>
                        <a:rPr lang="nl-NL" sz="1100" b="0" dirty="0">
                          <a:effectLst/>
                        </a:rPr>
                        <a:t>Locatie</a:t>
                      </a:r>
                    </a:p>
                    <a:p>
                      <a:pPr marL="342900" lvl="0" indent="-342900">
                        <a:buFont typeface="Wingdings" panose="05000000000000000000" pitchFamily="2" charset="2"/>
                        <a:buChar char=""/>
                      </a:pPr>
                      <a:r>
                        <a:rPr lang="nl-NL" sz="1100" b="0" dirty="0">
                          <a:effectLst/>
                        </a:rPr>
                        <a:t>Afnameconditie (tekst)</a:t>
                      </a:r>
                    </a:p>
                    <a:p>
                      <a:pPr marL="342900" lvl="0" indent="-342900">
                        <a:buFont typeface="Wingdings" panose="05000000000000000000" pitchFamily="2" charset="2"/>
                        <a:buChar char=""/>
                      </a:pPr>
                      <a:r>
                        <a:rPr lang="nl-NL" sz="1100" b="0" dirty="0">
                          <a:effectLst/>
                        </a:rPr>
                        <a:t>Betrokkene [1..*]</a:t>
                      </a:r>
                    </a:p>
                    <a:p>
                      <a:pPr marL="628650" lvl="2" indent="-266700">
                        <a:buFont typeface="Calibri" panose="020F0502020204030204" pitchFamily="34" charset="0"/>
                        <a:buChar char="①"/>
                      </a:pPr>
                      <a:r>
                        <a:rPr lang="nl-NL" sz="1100" b="0" dirty="0">
                          <a:effectLst/>
                        </a:rPr>
                        <a:t>Student [0..1]</a:t>
                      </a:r>
                    </a:p>
                    <a:p>
                      <a:pPr marL="895350" lvl="2" indent="-180975">
                        <a:buFont typeface="Wingdings" panose="05000000000000000000" pitchFamily="2" charset="2"/>
                        <a:buChar char="ü"/>
                      </a:pPr>
                      <a:r>
                        <a:rPr lang="nl-NL" sz="1100" b="0" dirty="0">
                          <a:effectLst/>
                        </a:rPr>
                        <a:t>Studentnummer</a:t>
                      </a:r>
                    </a:p>
                    <a:p>
                      <a:pPr marL="895350" lvl="2" indent="-180975">
                        <a:buFont typeface="Wingdings" panose="05000000000000000000" pitchFamily="2" charset="2"/>
                        <a:buChar char="ü"/>
                      </a:pPr>
                      <a:r>
                        <a:rPr lang="nl-NL" sz="1100" b="0" dirty="0">
                          <a:effectLst/>
                        </a:rPr>
                        <a:t>ID (SURFconext A@P / EPPN)</a:t>
                      </a:r>
                    </a:p>
                    <a:p>
                      <a:pPr marL="895350" lvl="2" indent="-180975">
                        <a:buFont typeface="Wingdings" panose="05000000000000000000" pitchFamily="2" charset="2"/>
                        <a:buChar char="ü"/>
                      </a:pPr>
                      <a:r>
                        <a:rPr lang="nl-NL" sz="1100" b="0" dirty="0">
                          <a:effectLst/>
                        </a:rPr>
                        <a:t>Roepnaam</a:t>
                      </a:r>
                    </a:p>
                    <a:p>
                      <a:pPr marL="895350" lvl="2" indent="-180975">
                        <a:buFont typeface="Wingdings" panose="05000000000000000000" pitchFamily="2" charset="2"/>
                        <a:buChar char="ü"/>
                      </a:pPr>
                      <a:r>
                        <a:rPr lang="nl-NL" sz="1100" b="0" dirty="0">
                          <a:effectLst/>
                        </a:rPr>
                        <a:t>Voorvoegsel</a:t>
                      </a:r>
                    </a:p>
                    <a:p>
                      <a:pPr marL="895350" lvl="2" indent="-180975">
                        <a:buFont typeface="Wingdings" panose="05000000000000000000" pitchFamily="2" charset="2"/>
                        <a:buChar char="ü"/>
                      </a:pPr>
                      <a:r>
                        <a:rPr lang="nl-NL" sz="1100" b="0" dirty="0">
                          <a:effectLst/>
                        </a:rPr>
                        <a:t>Achternaam</a:t>
                      </a:r>
                    </a:p>
                    <a:p>
                      <a:pPr marL="895350" lvl="2" indent="-180975">
                        <a:buFont typeface="Wingdings" panose="05000000000000000000" pitchFamily="2" charset="2"/>
                        <a:buChar char="ü"/>
                      </a:pPr>
                      <a:r>
                        <a:rPr lang="nl-NL" sz="1100" b="0" dirty="0">
                          <a:effectLst/>
                        </a:rPr>
                        <a:t>Afnameconditie [0..*]</a:t>
                      </a:r>
                    </a:p>
                    <a:p>
                      <a:pPr marL="1162050" lvl="4" indent="-180975">
                        <a:buFont typeface="Wingdings" panose="05000000000000000000" pitchFamily="2" charset="2"/>
                        <a:buChar char=""/>
                      </a:pPr>
                      <a:r>
                        <a:rPr lang="nl-NL" sz="1100" b="0" dirty="0">
                          <a:effectLst/>
                        </a:rPr>
                        <a:t>Hulpmiddelcode (lijst)</a:t>
                      </a:r>
                    </a:p>
                    <a:p>
                      <a:pPr marL="628650" lvl="2" indent="-266700">
                        <a:buFont typeface="Calibri" panose="020F0502020204030204" pitchFamily="34" charset="0"/>
                        <a:buChar char="②"/>
                      </a:pPr>
                      <a:r>
                        <a:rPr lang="nl-NL" sz="1100" b="0" dirty="0">
                          <a:effectLst/>
                        </a:rPr>
                        <a:t>Medewerker [0..1]</a:t>
                      </a:r>
                    </a:p>
                    <a:p>
                      <a:pPr marL="895350" lvl="3" indent="-180975">
                        <a:buFont typeface="Wingdings" panose="05000000000000000000" pitchFamily="2" charset="2"/>
                        <a:buChar char=""/>
                      </a:pPr>
                      <a:r>
                        <a:rPr lang="nl-NL" sz="1100" b="0" dirty="0">
                          <a:effectLst/>
                        </a:rPr>
                        <a:t>Afkorting (inlogcode)</a:t>
                      </a:r>
                    </a:p>
                    <a:p>
                      <a:pPr marL="895350" lvl="3" indent="-180975">
                        <a:buFont typeface="Wingdings" panose="05000000000000000000" pitchFamily="2" charset="2"/>
                        <a:buChar char=""/>
                      </a:pPr>
                      <a:r>
                        <a:rPr lang="nl-NL" sz="1100" b="0" dirty="0">
                          <a:effectLst/>
                        </a:rPr>
                        <a:t>Roepnaam</a:t>
                      </a:r>
                    </a:p>
                    <a:p>
                      <a:pPr marL="895350" lvl="3" indent="-180975">
                        <a:buFont typeface="Wingdings" panose="05000000000000000000" pitchFamily="2" charset="2"/>
                        <a:buChar char=""/>
                      </a:pPr>
                      <a:r>
                        <a:rPr lang="nl-NL" sz="1100" b="0" dirty="0">
                          <a:effectLst/>
                        </a:rPr>
                        <a:t>Voorvoegsel</a:t>
                      </a:r>
                    </a:p>
                    <a:p>
                      <a:pPr marL="895350" lvl="3" indent="-180975">
                        <a:buFont typeface="Wingdings" panose="05000000000000000000" pitchFamily="2" charset="2"/>
                        <a:buChar char=""/>
                      </a:pPr>
                      <a:r>
                        <a:rPr lang="nl-NL" sz="1100" b="0" dirty="0">
                          <a:effectLst/>
                        </a:rPr>
                        <a:t>Achternaam</a:t>
                      </a:r>
                    </a:p>
                    <a:p>
                      <a:pPr marL="895350" lvl="3" indent="-180975">
                        <a:buFont typeface="Wingdings" panose="05000000000000000000" pitchFamily="2" charset="2"/>
                        <a:buChar char=""/>
                      </a:pPr>
                      <a:r>
                        <a:rPr lang="nl-NL" sz="1100" b="0" dirty="0">
                          <a:effectLst/>
                        </a:rPr>
                        <a:t>Rol (lijst)</a:t>
                      </a:r>
                      <a:endParaRPr lang="nl-NL" sz="1100" b="0" dirty="0">
                        <a:effectLst/>
                        <a:latin typeface="Calibri" panose="020F0502020204030204" pitchFamily="34" charset="0"/>
                        <a:ea typeface="Calibri" panose="020F0502020204030204" pitchFamily="34" charset="0"/>
                        <a:cs typeface="Arial" panose="020B0604020202020204" pitchFamily="34" charset="0"/>
                      </a:endParaRPr>
                    </a:p>
                  </a:txBody>
                  <a:tcPr marL="50838" marR="50838" marT="0" marB="0"/>
                </a:tc>
                <a:tc>
                  <a:txBody>
                    <a:bodyPr/>
                    <a:lstStyle/>
                    <a:p>
                      <a:pPr marL="0" indent="0">
                        <a:buFont typeface="Arial" panose="020B0604020202020204" pitchFamily="34" charset="0"/>
                        <a:buNone/>
                      </a:pPr>
                      <a:r>
                        <a:rPr lang="nl-NL" sz="1100" b="1" dirty="0" err="1">
                          <a:solidFill>
                            <a:schemeClr val="accent2"/>
                          </a:solidFill>
                          <a:effectLst/>
                          <a:latin typeface="+mn-lt"/>
                          <a:ea typeface="Calibri" panose="020F0502020204030204" pitchFamily="34" charset="0"/>
                          <a:cs typeface="Arial" panose="020B0604020202020204" pitchFamily="34" charset="0"/>
                        </a:rPr>
                        <a:t>ComponentOffering.component</a:t>
                      </a:r>
                      <a:r>
                        <a:rPr lang="nl-NL" sz="1100" b="1" dirty="0">
                          <a:solidFill>
                            <a:schemeClr val="accent2"/>
                          </a:solidFill>
                          <a:effectLst/>
                          <a:latin typeface="+mn-lt"/>
                          <a:ea typeface="Calibri" panose="020F0502020204030204" pitchFamily="34" charset="0"/>
                          <a:cs typeface="Arial" panose="020B0604020202020204" pitchFamily="34" charset="0"/>
                        </a:rPr>
                        <a:t>(?)</a:t>
                      </a:r>
                    </a:p>
                    <a:p>
                      <a:r>
                        <a:rPr lang="nl-NL" sz="1100" b="1" dirty="0" err="1">
                          <a:effectLst/>
                          <a:latin typeface="+mn-lt"/>
                          <a:ea typeface="Calibri" panose="020F0502020204030204" pitchFamily="34" charset="0"/>
                          <a:cs typeface="Arial" panose="020B0604020202020204" pitchFamily="34" charset="0"/>
                        </a:rPr>
                        <a:t>ComponentOffering.offeringID</a:t>
                      </a:r>
                      <a:r>
                        <a:rPr lang="nl-NL" sz="1100" b="1" dirty="0">
                          <a:effectLst/>
                          <a:latin typeface="+mn-lt"/>
                          <a:ea typeface="Calibri" panose="020F0502020204030204" pitchFamily="34" charset="0"/>
                          <a:cs typeface="Arial" panose="020B0604020202020204" pitchFamily="34" charset="0"/>
                        </a:rPr>
                        <a:t> </a:t>
                      </a:r>
                    </a:p>
                    <a:p>
                      <a:r>
                        <a:rPr lang="nl-NL" sz="1100" b="1" dirty="0" err="1">
                          <a:effectLst/>
                          <a:latin typeface="+mn-lt"/>
                          <a:ea typeface="Calibri" panose="020F0502020204030204" pitchFamily="34" charset="0"/>
                          <a:cs typeface="Arial" panose="020B0604020202020204" pitchFamily="34" charset="0"/>
                        </a:rPr>
                        <a:t>ComponentOffering.component.componentId</a:t>
                      </a:r>
                      <a:endParaRPr lang="nl-NL" sz="1100" b="1" dirty="0">
                        <a:effectLst/>
                        <a:latin typeface="+mn-lt"/>
                        <a:ea typeface="Calibri" panose="020F0502020204030204" pitchFamily="34" charset="0"/>
                        <a:cs typeface="Arial" panose="020B0604020202020204" pitchFamily="34" charset="0"/>
                      </a:endParaRPr>
                    </a:p>
                    <a:p>
                      <a:r>
                        <a:rPr lang="nl-NL" sz="1100" b="0" dirty="0">
                          <a:effectLst/>
                          <a:latin typeface="+mn-lt"/>
                          <a:ea typeface="Calibri" panose="020F0502020204030204" pitchFamily="34" charset="0"/>
                          <a:cs typeface="Arial" panose="020B0604020202020204" pitchFamily="34" charset="0"/>
                        </a:rPr>
                        <a:t>n.v.t.</a:t>
                      </a:r>
                    </a:p>
                    <a:p>
                      <a:r>
                        <a:rPr lang="nl-NL" sz="1100" b="1" dirty="0" err="1">
                          <a:effectLst/>
                          <a:latin typeface="+mn-lt"/>
                          <a:ea typeface="Calibri" panose="020F0502020204030204" pitchFamily="34" charset="0"/>
                          <a:cs typeface="Arial" panose="020B0604020202020204" pitchFamily="34" charset="0"/>
                        </a:rPr>
                        <a:t>ComponentOffering.startDate</a:t>
                      </a:r>
                      <a:endParaRPr lang="nl-NL" sz="1100" b="1"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b="1" dirty="0" err="1">
                          <a:effectLst/>
                          <a:latin typeface="+mn-lt"/>
                          <a:ea typeface="Calibri" panose="020F0502020204030204" pitchFamily="34" charset="0"/>
                          <a:cs typeface="Arial" panose="020B0604020202020204" pitchFamily="34" charset="0"/>
                        </a:rPr>
                        <a:t>ComponentOffering.startDate</a:t>
                      </a:r>
                      <a:endParaRPr lang="nl-NL" sz="1100" b="1" dirty="0">
                        <a:effectLst/>
                        <a:latin typeface="+mn-lt"/>
                        <a:ea typeface="Calibri" panose="020F0502020204030204" pitchFamily="34" charset="0"/>
                        <a:cs typeface="Arial" panose="020B0604020202020204" pitchFamily="34" charset="0"/>
                      </a:endParaRPr>
                    </a:p>
                    <a:p>
                      <a:r>
                        <a:rPr lang="nl-NL" sz="1100" b="1" dirty="0" err="1">
                          <a:effectLst/>
                          <a:latin typeface="+mn-lt"/>
                          <a:ea typeface="Calibri" panose="020F0502020204030204" pitchFamily="34" charset="0"/>
                          <a:cs typeface="Arial" panose="020B0604020202020204" pitchFamily="34" charset="0"/>
                        </a:rPr>
                        <a:t>ComponentOffering.endDate</a:t>
                      </a:r>
                      <a:endParaRPr lang="nl-NL" sz="1100" b="1" dirty="0">
                        <a:effectLst/>
                        <a:latin typeface="+mn-lt"/>
                        <a:ea typeface="Calibri" panose="020F0502020204030204" pitchFamily="34" charset="0"/>
                        <a:cs typeface="Arial" panose="020B0604020202020204" pitchFamily="34" charset="0"/>
                      </a:endParaRPr>
                    </a:p>
                    <a:p>
                      <a:r>
                        <a:rPr lang="nl-NL" sz="1100" b="1" dirty="0" err="1">
                          <a:effectLst/>
                          <a:latin typeface="+mn-lt"/>
                          <a:ea typeface="Calibri" panose="020F0502020204030204" pitchFamily="34" charset="0"/>
                          <a:cs typeface="Arial" panose="020B0604020202020204" pitchFamily="34" charset="0"/>
                        </a:rPr>
                        <a:t>ComponentOffering.endDate</a:t>
                      </a:r>
                      <a:endParaRPr lang="nl-NL" sz="1100" b="1"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b="0" dirty="0">
                          <a:effectLst/>
                          <a:latin typeface="+mn-lt"/>
                          <a:ea typeface="Calibri" panose="020F0502020204030204" pitchFamily="34" charset="0"/>
                          <a:cs typeface="Arial" panose="020B0604020202020204" pitchFamily="34" charset="0"/>
                        </a:rPr>
                        <a:t>n.v.t.</a:t>
                      </a:r>
                    </a:p>
                    <a:p>
                      <a:r>
                        <a:rPr lang="nl-NL" sz="1100" b="1" dirty="0" err="1">
                          <a:effectLst/>
                          <a:latin typeface="+mn-lt"/>
                          <a:ea typeface="Calibri" panose="020F0502020204030204" pitchFamily="34" charset="0"/>
                          <a:cs typeface="Arial" panose="020B0604020202020204" pitchFamily="34" charset="0"/>
                        </a:rPr>
                        <a:t>ComponentOffering.startEnrollDate</a:t>
                      </a:r>
                      <a:endParaRPr lang="nl-NL" sz="1100" b="1"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b="1" dirty="0" err="1">
                          <a:effectLst/>
                          <a:latin typeface="+mn-lt"/>
                          <a:ea typeface="Calibri" panose="020F0502020204030204" pitchFamily="34" charset="0"/>
                          <a:cs typeface="Arial" panose="020B0604020202020204" pitchFamily="34" charset="0"/>
                        </a:rPr>
                        <a:t>ComponentOffering.endEnrollDate</a:t>
                      </a:r>
                      <a:endParaRPr lang="nl-NL" sz="1100" b="1" dirty="0">
                        <a:effectLst/>
                        <a:latin typeface="+mn-lt"/>
                        <a:ea typeface="Calibri" panose="020F0502020204030204" pitchFamily="34" charset="0"/>
                        <a:cs typeface="Arial" panose="020B0604020202020204" pitchFamily="34" charset="0"/>
                      </a:endParaRPr>
                    </a:p>
                    <a:p>
                      <a:r>
                        <a:rPr lang="nl-NL" sz="1100" b="1" dirty="0" err="1">
                          <a:solidFill>
                            <a:schemeClr val="accent2"/>
                          </a:solidFill>
                          <a:effectLst/>
                          <a:latin typeface="+mn-lt"/>
                          <a:ea typeface="Calibri" panose="020F0502020204030204" pitchFamily="34" charset="0"/>
                          <a:cs typeface="Arial" panose="020B0604020202020204" pitchFamily="34" charset="0"/>
                        </a:rPr>
                        <a:t>ComponentOffering.component.duration</a:t>
                      </a:r>
                      <a:endParaRPr lang="nl-NL" sz="1100" b="1" dirty="0">
                        <a:solidFill>
                          <a:schemeClr val="accent2"/>
                        </a:solidFill>
                        <a:effectLst/>
                        <a:latin typeface="+mn-lt"/>
                        <a:ea typeface="Calibri" panose="020F0502020204030204" pitchFamily="34" charset="0"/>
                        <a:cs typeface="Arial" panose="020B0604020202020204" pitchFamily="34" charset="0"/>
                      </a:endParaRPr>
                    </a:p>
                    <a:p>
                      <a:r>
                        <a:rPr lang="nl-NL" sz="1100" b="1" dirty="0" err="1">
                          <a:effectLst/>
                          <a:latin typeface="+mn-lt"/>
                          <a:ea typeface="Calibri" panose="020F0502020204030204" pitchFamily="34" charset="0"/>
                          <a:cs typeface="Arial" panose="020B0604020202020204" pitchFamily="34" charset="0"/>
                        </a:rPr>
                        <a:t>ComponentOffering.room</a:t>
                      </a:r>
                      <a:r>
                        <a:rPr lang="nl-NL" sz="1100" b="1" dirty="0">
                          <a:effectLst/>
                          <a:latin typeface="+mn-lt"/>
                          <a:ea typeface="Calibri" panose="020F0502020204030204" pitchFamily="34" charset="0"/>
                          <a:cs typeface="Arial" panose="020B0604020202020204" pitchFamily="34" charset="0"/>
                        </a:rPr>
                        <a:t> (zie Room)</a:t>
                      </a:r>
                    </a:p>
                    <a:p>
                      <a:r>
                        <a:rPr lang="nl-NL" sz="1100" b="1"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a:t>
                      </a:r>
                    </a:p>
                  </a:txBody>
                  <a:tcPr marL="50838" marR="50838" marT="0" marB="0"/>
                </a:tc>
                <a:extLst>
                  <a:ext uri="{0D108BD9-81ED-4DB2-BD59-A6C34878D82A}">
                    <a16:rowId xmlns:a16="http://schemas.microsoft.com/office/drawing/2014/main" val="2150744473"/>
                  </a:ext>
                </a:extLst>
              </a:tr>
            </a:tbl>
          </a:graphicData>
        </a:graphic>
      </p:graphicFrame>
      <p:sp>
        <p:nvSpPr>
          <p:cNvPr id="9" name="Titel 8">
            <a:extLst>
              <a:ext uri="{FF2B5EF4-FFF2-40B4-BE49-F238E27FC236}">
                <a16:creationId xmlns:a16="http://schemas.microsoft.com/office/drawing/2014/main" id="{D865BB57-07AD-D7FA-D2DE-39C07AE7BB1E}"/>
              </a:ext>
            </a:extLst>
          </p:cNvPr>
          <p:cNvSpPr>
            <a:spLocks noGrp="1"/>
          </p:cNvSpPr>
          <p:nvPr>
            <p:ph type="title"/>
          </p:nvPr>
        </p:nvSpPr>
        <p:spPr/>
        <p:txBody>
          <a:bodyPr/>
          <a:lstStyle/>
          <a:p>
            <a:r>
              <a:rPr lang="nl-NL" dirty="0"/>
              <a:t>2. Zittingsplan gegevens: Zittingsinfo</a:t>
            </a:r>
          </a:p>
        </p:txBody>
      </p:sp>
      <p:pic>
        <p:nvPicPr>
          <p:cNvPr id="3" name="Afbeelding 2">
            <a:extLst>
              <a:ext uri="{FF2B5EF4-FFF2-40B4-BE49-F238E27FC236}">
                <a16:creationId xmlns:a16="http://schemas.microsoft.com/office/drawing/2014/main" id="{46FE4C16-E4B1-B360-B71A-E79E51F309E7}"/>
              </a:ext>
            </a:extLst>
          </p:cNvPr>
          <p:cNvPicPr>
            <a:picLocks noChangeAspect="1"/>
          </p:cNvPicPr>
          <p:nvPr/>
        </p:nvPicPr>
        <p:blipFill>
          <a:blip r:embed="rId2"/>
          <a:stretch>
            <a:fillRect/>
          </a:stretch>
        </p:blipFill>
        <p:spPr>
          <a:xfrm>
            <a:off x="8807013" y="1115364"/>
            <a:ext cx="1495554" cy="975361"/>
          </a:xfrm>
          <a:prstGeom prst="rect">
            <a:avLst/>
          </a:prstGeom>
        </p:spPr>
      </p:pic>
      <p:pic>
        <p:nvPicPr>
          <p:cNvPr id="6" name="Afbeelding 5">
            <a:extLst>
              <a:ext uri="{FF2B5EF4-FFF2-40B4-BE49-F238E27FC236}">
                <a16:creationId xmlns:a16="http://schemas.microsoft.com/office/drawing/2014/main" id="{74FE7488-CEF0-60AC-1449-524FC7AFEC56}"/>
              </a:ext>
            </a:extLst>
          </p:cNvPr>
          <p:cNvPicPr>
            <a:picLocks noChangeAspect="1"/>
          </p:cNvPicPr>
          <p:nvPr/>
        </p:nvPicPr>
        <p:blipFill>
          <a:blip r:embed="rId3"/>
          <a:stretch>
            <a:fillRect/>
          </a:stretch>
        </p:blipFill>
        <p:spPr>
          <a:xfrm>
            <a:off x="10327529" y="1096314"/>
            <a:ext cx="1742551" cy="5602632"/>
          </a:xfrm>
          <a:prstGeom prst="rect">
            <a:avLst/>
          </a:prstGeom>
        </p:spPr>
      </p:pic>
      <p:pic>
        <p:nvPicPr>
          <p:cNvPr id="11" name="Afbeelding 10">
            <a:extLst>
              <a:ext uri="{FF2B5EF4-FFF2-40B4-BE49-F238E27FC236}">
                <a16:creationId xmlns:a16="http://schemas.microsoft.com/office/drawing/2014/main" id="{FE4E5525-2D27-BEF5-ABB9-3406ACAC3FC4}"/>
              </a:ext>
            </a:extLst>
          </p:cNvPr>
          <p:cNvPicPr>
            <a:picLocks noChangeAspect="1"/>
          </p:cNvPicPr>
          <p:nvPr/>
        </p:nvPicPr>
        <p:blipFill>
          <a:blip r:embed="rId4"/>
          <a:stretch>
            <a:fillRect/>
          </a:stretch>
        </p:blipFill>
        <p:spPr>
          <a:xfrm>
            <a:off x="8780588" y="3880316"/>
            <a:ext cx="1495554" cy="2850272"/>
          </a:xfrm>
          <a:prstGeom prst="rect">
            <a:avLst/>
          </a:prstGeom>
        </p:spPr>
      </p:pic>
      <p:pic>
        <p:nvPicPr>
          <p:cNvPr id="13" name="Afbeelding 12">
            <a:extLst>
              <a:ext uri="{FF2B5EF4-FFF2-40B4-BE49-F238E27FC236}">
                <a16:creationId xmlns:a16="http://schemas.microsoft.com/office/drawing/2014/main" id="{86497B2C-AF7D-562F-5F58-BFB8B7760A5A}"/>
              </a:ext>
            </a:extLst>
          </p:cNvPr>
          <p:cNvPicPr>
            <a:picLocks noChangeAspect="1"/>
          </p:cNvPicPr>
          <p:nvPr/>
        </p:nvPicPr>
        <p:blipFill>
          <a:blip r:embed="rId5"/>
          <a:stretch>
            <a:fillRect/>
          </a:stretch>
        </p:blipFill>
        <p:spPr>
          <a:xfrm>
            <a:off x="7686675" y="5315919"/>
            <a:ext cx="1068220" cy="1414670"/>
          </a:xfrm>
          <a:prstGeom prst="rect">
            <a:avLst/>
          </a:prstGeom>
        </p:spPr>
      </p:pic>
      <p:sp>
        <p:nvSpPr>
          <p:cNvPr id="16" name="Tekstvak 15">
            <a:extLst>
              <a:ext uri="{FF2B5EF4-FFF2-40B4-BE49-F238E27FC236}">
                <a16:creationId xmlns:a16="http://schemas.microsoft.com/office/drawing/2014/main" id="{D150EB24-0652-EC6E-4035-286EE6EC4A3A}"/>
              </a:ext>
            </a:extLst>
          </p:cNvPr>
          <p:cNvSpPr txBox="1"/>
          <p:nvPr/>
        </p:nvSpPr>
        <p:spPr>
          <a:xfrm>
            <a:off x="6606610" y="1096314"/>
            <a:ext cx="2187138" cy="2308324"/>
          </a:xfrm>
          <a:prstGeom prst="rect">
            <a:avLst/>
          </a:prstGeom>
          <a:noFill/>
        </p:spPr>
        <p:txBody>
          <a:bodyPr wrap="square">
            <a:spAutoFit/>
          </a:bodyPr>
          <a:lstStyle/>
          <a:p>
            <a:pPr>
              <a:buNone/>
            </a:pPr>
            <a:r>
              <a:rPr lang="nl-NL" sz="1200" u="sng" dirty="0"/>
              <a:t>Verplichte attributen in </a:t>
            </a:r>
            <a:r>
              <a:rPr lang="nl-NL" sz="1200" u="sng" dirty="0" err="1"/>
              <a:t>ComponentOffering</a:t>
            </a:r>
            <a:r>
              <a:rPr lang="nl-NL" sz="1200" u="sng" dirty="0"/>
              <a:t>:</a:t>
            </a:r>
          </a:p>
          <a:p>
            <a:pPr marL="180975" indent="-180975">
              <a:buFont typeface="Wingdings" panose="05000000000000000000" pitchFamily="2" charset="2"/>
              <a:buChar char="ü"/>
            </a:pPr>
            <a:r>
              <a:rPr lang="nl-NL" sz="1200" dirty="0" err="1"/>
              <a:t>offeringId</a:t>
            </a:r>
            <a:endParaRPr lang="nl-NL" sz="1200" dirty="0"/>
          </a:p>
          <a:p>
            <a:pPr marL="180975" indent="-180975">
              <a:buFont typeface="Wingdings" panose="05000000000000000000" pitchFamily="2" charset="2"/>
              <a:buChar char="ü"/>
            </a:pPr>
            <a:r>
              <a:rPr lang="nl-NL" sz="1200" dirty="0" err="1"/>
              <a:t>startDate</a:t>
            </a:r>
            <a:endParaRPr lang="nl-NL" sz="1200" dirty="0"/>
          </a:p>
          <a:p>
            <a:pPr marL="180975" indent="-180975">
              <a:buFont typeface="Wingdings" panose="05000000000000000000" pitchFamily="2" charset="2"/>
              <a:buChar char="ü"/>
            </a:pPr>
            <a:r>
              <a:rPr lang="nl-NL" sz="1200" dirty="0" err="1"/>
              <a:t>endDate</a:t>
            </a:r>
            <a:endParaRPr lang="nl-NL" sz="1200" dirty="0"/>
          </a:p>
          <a:p>
            <a:pPr marL="180975" indent="-180975">
              <a:buFont typeface="Arial" panose="020B0604020202020204" pitchFamily="34" charset="0"/>
              <a:buChar char="•"/>
            </a:pPr>
            <a:r>
              <a:rPr lang="nl-NL" sz="1200" dirty="0" err="1"/>
              <a:t>primaryCode</a:t>
            </a:r>
            <a:endParaRPr lang="nl-NL" sz="1200" dirty="0"/>
          </a:p>
          <a:p>
            <a:pPr marL="180975" indent="-180975">
              <a:buFont typeface="Arial" panose="020B0604020202020204" pitchFamily="34" charset="0"/>
              <a:buChar char="•"/>
            </a:pPr>
            <a:r>
              <a:rPr lang="nl-NL" sz="1200" dirty="0" err="1"/>
              <a:t>offeringType</a:t>
            </a:r>
            <a:endParaRPr lang="nl-NL" sz="1200" dirty="0"/>
          </a:p>
          <a:p>
            <a:pPr marL="180975" indent="-180975">
              <a:buFont typeface="Arial" panose="020B0604020202020204" pitchFamily="34" charset="0"/>
              <a:buChar char="•"/>
            </a:pPr>
            <a:r>
              <a:rPr lang="nl-NL" sz="1200" dirty="0"/>
              <a:t>name</a:t>
            </a:r>
          </a:p>
          <a:p>
            <a:pPr marL="180975" indent="-180975">
              <a:buFont typeface="Arial" panose="020B0604020202020204" pitchFamily="34" charset="0"/>
              <a:buChar char="•"/>
            </a:pPr>
            <a:r>
              <a:rPr lang="nl-NL" sz="1200" dirty="0" err="1"/>
              <a:t>abbreviation</a:t>
            </a:r>
            <a:endParaRPr lang="nl-NL" sz="1200" dirty="0"/>
          </a:p>
          <a:p>
            <a:pPr marL="180975" indent="-180975">
              <a:buFont typeface="Arial" panose="020B0604020202020204" pitchFamily="34" charset="0"/>
              <a:buChar char="•"/>
            </a:pPr>
            <a:r>
              <a:rPr lang="nl-NL" sz="1200" dirty="0" err="1"/>
              <a:t>description</a:t>
            </a:r>
            <a:endParaRPr lang="nl-NL" sz="1200" dirty="0"/>
          </a:p>
          <a:p>
            <a:pPr marL="180975" indent="-180975">
              <a:buFont typeface="Arial" panose="020B0604020202020204" pitchFamily="34" charset="0"/>
              <a:buChar char="•"/>
            </a:pPr>
            <a:r>
              <a:rPr lang="nl-NL" sz="1200" dirty="0" err="1"/>
              <a:t>teachingLanguage</a:t>
            </a:r>
            <a:endParaRPr lang="nl-NL" sz="1200" dirty="0"/>
          </a:p>
          <a:p>
            <a:pPr marL="180975" indent="-180975">
              <a:buFont typeface="Arial" panose="020B0604020202020204" pitchFamily="34" charset="0"/>
              <a:buChar char="•"/>
            </a:pPr>
            <a:r>
              <a:rPr lang="nl-NL" sz="1200" dirty="0" err="1"/>
              <a:t>resultExpected</a:t>
            </a:r>
            <a:endParaRPr lang="nl-NL" sz="1200" dirty="0"/>
          </a:p>
        </p:txBody>
      </p:sp>
      <p:pic>
        <p:nvPicPr>
          <p:cNvPr id="18" name="Afbeelding 17">
            <a:extLst>
              <a:ext uri="{FF2B5EF4-FFF2-40B4-BE49-F238E27FC236}">
                <a16:creationId xmlns:a16="http://schemas.microsoft.com/office/drawing/2014/main" id="{4EAAE487-9F7E-52A9-C746-0F4B34C97547}"/>
              </a:ext>
            </a:extLst>
          </p:cNvPr>
          <p:cNvPicPr>
            <a:picLocks noChangeAspect="1"/>
          </p:cNvPicPr>
          <p:nvPr/>
        </p:nvPicPr>
        <p:blipFill>
          <a:blip r:embed="rId6"/>
          <a:stretch>
            <a:fillRect/>
          </a:stretch>
        </p:blipFill>
        <p:spPr>
          <a:xfrm>
            <a:off x="8782188" y="2125423"/>
            <a:ext cx="1532860" cy="1648548"/>
          </a:xfrm>
          <a:prstGeom prst="rect">
            <a:avLst/>
          </a:prstGeom>
        </p:spPr>
      </p:pic>
      <p:sp>
        <p:nvSpPr>
          <p:cNvPr id="19" name="Tekstvak 18">
            <a:extLst>
              <a:ext uri="{FF2B5EF4-FFF2-40B4-BE49-F238E27FC236}">
                <a16:creationId xmlns:a16="http://schemas.microsoft.com/office/drawing/2014/main" id="{3511F043-7282-38AE-F949-B7320975340B}"/>
              </a:ext>
            </a:extLst>
          </p:cNvPr>
          <p:cNvSpPr txBox="1"/>
          <p:nvPr/>
        </p:nvSpPr>
        <p:spPr>
          <a:xfrm>
            <a:off x="6580917" y="3574464"/>
            <a:ext cx="2122591" cy="1015663"/>
          </a:xfrm>
          <a:prstGeom prst="rect">
            <a:avLst/>
          </a:prstGeom>
          <a:noFill/>
        </p:spPr>
        <p:txBody>
          <a:bodyPr wrap="square" rtlCol="0">
            <a:spAutoFit/>
          </a:bodyPr>
          <a:lstStyle/>
          <a:p>
            <a:r>
              <a:rPr lang="nl-NL" sz="1200" dirty="0"/>
              <a:t>Opmerkingen:</a:t>
            </a:r>
          </a:p>
          <a:p>
            <a:pPr marL="180975" indent="-180975">
              <a:buFont typeface="Arial" panose="020B0604020202020204" pitchFamily="34" charset="0"/>
              <a:buChar char="•"/>
            </a:pPr>
            <a:r>
              <a:rPr lang="nl-NL" sz="1200" dirty="0" err="1"/>
              <a:t>startDate</a:t>
            </a:r>
            <a:r>
              <a:rPr lang="nl-NL" sz="1200" dirty="0"/>
              <a:t> en </a:t>
            </a:r>
            <a:r>
              <a:rPr lang="nl-NL" sz="1200" dirty="0" err="1"/>
              <a:t>endDate</a:t>
            </a:r>
            <a:r>
              <a:rPr lang="nl-NL" sz="1200" dirty="0"/>
              <a:t> zijn van datatype </a:t>
            </a:r>
            <a:r>
              <a:rPr lang="nl-NL" sz="1200" dirty="0" err="1"/>
              <a:t>DateTime</a:t>
            </a:r>
            <a:r>
              <a:rPr lang="nl-NL" sz="1200" dirty="0"/>
              <a:t>.</a:t>
            </a:r>
          </a:p>
          <a:p>
            <a:pPr marL="180975" indent="-180975">
              <a:buFont typeface="Arial" panose="020B0604020202020204" pitchFamily="34" charset="0"/>
              <a:buChar char="•"/>
            </a:pPr>
            <a:r>
              <a:rPr lang="nl-NL" sz="1200" dirty="0"/>
              <a:t>Afnameduur eventueel uit </a:t>
            </a:r>
            <a:r>
              <a:rPr lang="nl-NL" sz="1200" dirty="0" err="1"/>
              <a:t>Component.duration</a:t>
            </a:r>
            <a:endParaRPr lang="nl-NL" sz="1200" dirty="0"/>
          </a:p>
        </p:txBody>
      </p:sp>
      <p:sp>
        <p:nvSpPr>
          <p:cNvPr id="12" name="Ster: 5 punten 11">
            <a:extLst>
              <a:ext uri="{FF2B5EF4-FFF2-40B4-BE49-F238E27FC236}">
                <a16:creationId xmlns:a16="http://schemas.microsoft.com/office/drawing/2014/main" id="{E4C734DC-337A-2CE8-2076-00A30A0EB218}"/>
              </a:ext>
            </a:extLst>
          </p:cNvPr>
          <p:cNvSpPr/>
          <p:nvPr/>
        </p:nvSpPr>
        <p:spPr>
          <a:xfrm>
            <a:off x="11125200" y="140004"/>
            <a:ext cx="944880" cy="975360"/>
          </a:xfrm>
          <a:prstGeom prst="star5">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00001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D865BB57-07AD-D7FA-D2DE-39C07AE7BB1E}"/>
              </a:ext>
            </a:extLst>
          </p:cNvPr>
          <p:cNvSpPr>
            <a:spLocks noGrp="1"/>
          </p:cNvSpPr>
          <p:nvPr>
            <p:ph type="title"/>
          </p:nvPr>
        </p:nvSpPr>
        <p:spPr/>
        <p:txBody>
          <a:bodyPr/>
          <a:lstStyle/>
          <a:p>
            <a:r>
              <a:rPr lang="nl-NL" dirty="0"/>
              <a:t>2. Zittingsplan gegevens: </a:t>
            </a:r>
            <a:r>
              <a:rPr lang="nl-NL" dirty="0" err="1"/>
              <a:t>Deelnameinfo</a:t>
            </a:r>
            <a:endParaRPr lang="nl-NL" dirty="0"/>
          </a:p>
        </p:txBody>
      </p:sp>
      <p:sp>
        <p:nvSpPr>
          <p:cNvPr id="16" name="Tekstvak 15">
            <a:extLst>
              <a:ext uri="{FF2B5EF4-FFF2-40B4-BE49-F238E27FC236}">
                <a16:creationId xmlns:a16="http://schemas.microsoft.com/office/drawing/2014/main" id="{D150EB24-0652-EC6E-4035-286EE6EC4A3A}"/>
              </a:ext>
            </a:extLst>
          </p:cNvPr>
          <p:cNvSpPr txBox="1"/>
          <p:nvPr/>
        </p:nvSpPr>
        <p:spPr>
          <a:xfrm>
            <a:off x="6606610" y="1096314"/>
            <a:ext cx="1956365" cy="1384995"/>
          </a:xfrm>
          <a:prstGeom prst="rect">
            <a:avLst/>
          </a:prstGeom>
          <a:noFill/>
        </p:spPr>
        <p:txBody>
          <a:bodyPr wrap="square">
            <a:spAutoFit/>
          </a:bodyPr>
          <a:lstStyle/>
          <a:p>
            <a:pPr>
              <a:buNone/>
            </a:pPr>
            <a:r>
              <a:rPr lang="nl-NL" sz="1400" u="sng" dirty="0"/>
              <a:t>Verplichte attributen in Association:</a:t>
            </a:r>
          </a:p>
          <a:p>
            <a:pPr marL="180975" indent="-180975">
              <a:buFont typeface="Wingdings" panose="05000000000000000000" pitchFamily="2" charset="2"/>
              <a:buChar char="ü"/>
            </a:pPr>
            <a:r>
              <a:rPr lang="nl-NL" sz="1400" dirty="0" err="1"/>
              <a:t>associationId</a:t>
            </a:r>
            <a:endParaRPr lang="nl-NL" sz="1400" dirty="0"/>
          </a:p>
          <a:p>
            <a:pPr marL="180975" indent="-180975">
              <a:buFont typeface="Wingdings" panose="05000000000000000000" pitchFamily="2" charset="2"/>
              <a:buChar char="ü"/>
            </a:pPr>
            <a:r>
              <a:rPr lang="nl-NL" sz="1400" dirty="0" err="1"/>
              <a:t>associationType</a:t>
            </a:r>
            <a:endParaRPr lang="nl-NL" sz="1400" dirty="0"/>
          </a:p>
          <a:p>
            <a:pPr marL="180975" indent="-180975">
              <a:buFont typeface="Wingdings" panose="05000000000000000000" pitchFamily="2" charset="2"/>
              <a:buChar char="ü"/>
            </a:pPr>
            <a:r>
              <a:rPr lang="nl-NL" sz="1400" dirty="0" err="1"/>
              <a:t>role</a:t>
            </a:r>
            <a:endParaRPr lang="nl-NL" sz="1400" dirty="0"/>
          </a:p>
          <a:p>
            <a:pPr marL="180975" indent="-180975">
              <a:buFont typeface="Arial" panose="020B0604020202020204" pitchFamily="34" charset="0"/>
              <a:buChar char="•"/>
            </a:pPr>
            <a:r>
              <a:rPr lang="nl-NL" sz="1400" dirty="0"/>
              <a:t>state</a:t>
            </a:r>
          </a:p>
        </p:txBody>
      </p:sp>
      <p:pic>
        <p:nvPicPr>
          <p:cNvPr id="5" name="Afbeelding 4">
            <a:extLst>
              <a:ext uri="{FF2B5EF4-FFF2-40B4-BE49-F238E27FC236}">
                <a16:creationId xmlns:a16="http://schemas.microsoft.com/office/drawing/2014/main" id="{BD2F78E4-2DA4-C72F-374F-40FD18D29062}"/>
              </a:ext>
            </a:extLst>
          </p:cNvPr>
          <p:cNvPicPr>
            <a:picLocks noChangeAspect="1"/>
          </p:cNvPicPr>
          <p:nvPr/>
        </p:nvPicPr>
        <p:blipFill>
          <a:blip r:embed="rId2"/>
          <a:stretch>
            <a:fillRect/>
          </a:stretch>
        </p:blipFill>
        <p:spPr>
          <a:xfrm>
            <a:off x="10058164" y="1109193"/>
            <a:ext cx="1798476" cy="2415749"/>
          </a:xfrm>
          <a:prstGeom prst="rect">
            <a:avLst/>
          </a:prstGeom>
        </p:spPr>
      </p:pic>
      <p:pic>
        <p:nvPicPr>
          <p:cNvPr id="10" name="Afbeelding 9">
            <a:extLst>
              <a:ext uri="{FF2B5EF4-FFF2-40B4-BE49-F238E27FC236}">
                <a16:creationId xmlns:a16="http://schemas.microsoft.com/office/drawing/2014/main" id="{8B2ED088-869E-85A0-97BA-7F3DDC981070}"/>
              </a:ext>
            </a:extLst>
          </p:cNvPr>
          <p:cNvPicPr>
            <a:picLocks noChangeAspect="1"/>
          </p:cNvPicPr>
          <p:nvPr/>
        </p:nvPicPr>
        <p:blipFill>
          <a:blip r:embed="rId3"/>
          <a:stretch>
            <a:fillRect/>
          </a:stretch>
        </p:blipFill>
        <p:spPr>
          <a:xfrm>
            <a:off x="6761280" y="4476750"/>
            <a:ext cx="5126456" cy="2241246"/>
          </a:xfrm>
          <a:prstGeom prst="rect">
            <a:avLst/>
          </a:prstGeom>
        </p:spPr>
      </p:pic>
      <p:pic>
        <p:nvPicPr>
          <p:cNvPr id="18" name="Afbeelding 17">
            <a:extLst>
              <a:ext uri="{FF2B5EF4-FFF2-40B4-BE49-F238E27FC236}">
                <a16:creationId xmlns:a16="http://schemas.microsoft.com/office/drawing/2014/main" id="{E3E86FA4-B28A-6F87-99E8-8A8BA8AC086B}"/>
              </a:ext>
            </a:extLst>
          </p:cNvPr>
          <p:cNvPicPr>
            <a:picLocks noChangeAspect="1"/>
          </p:cNvPicPr>
          <p:nvPr/>
        </p:nvPicPr>
        <p:blipFill>
          <a:blip r:embed="rId4"/>
          <a:stretch>
            <a:fillRect/>
          </a:stretch>
        </p:blipFill>
        <p:spPr>
          <a:xfrm>
            <a:off x="8488308" y="1109193"/>
            <a:ext cx="1569856" cy="2819644"/>
          </a:xfrm>
          <a:prstGeom prst="rect">
            <a:avLst/>
          </a:prstGeom>
        </p:spPr>
      </p:pic>
      <p:graphicFrame>
        <p:nvGraphicFramePr>
          <p:cNvPr id="19" name="Tabel 18">
            <a:extLst>
              <a:ext uri="{FF2B5EF4-FFF2-40B4-BE49-F238E27FC236}">
                <a16:creationId xmlns:a16="http://schemas.microsoft.com/office/drawing/2014/main" id="{595292FC-88D0-E212-E971-FC45B3CC8281}"/>
              </a:ext>
            </a:extLst>
          </p:cNvPr>
          <p:cNvGraphicFramePr>
            <a:graphicFrameLocks noGrp="1"/>
          </p:cNvGraphicFramePr>
          <p:nvPr>
            <p:extLst>
              <p:ext uri="{D42A27DB-BD31-4B8C-83A1-F6EECF244321}">
                <p14:modId xmlns:p14="http://schemas.microsoft.com/office/powerpoint/2010/main" val="909518031"/>
              </p:ext>
            </p:extLst>
          </p:nvPr>
        </p:nvGraphicFramePr>
        <p:xfrm>
          <a:off x="335358" y="1115364"/>
          <a:ext cx="6354474" cy="5548597"/>
        </p:xfrm>
        <a:graphic>
          <a:graphicData uri="http://schemas.openxmlformats.org/drawingml/2006/table">
            <a:tbl>
              <a:tblPr firstRow="1" firstCol="1" bandRow="1">
                <a:tableStyleId>{5C22544A-7EE6-4342-B048-85BDC9FD1C3A}</a:tableStyleId>
              </a:tblPr>
              <a:tblGrid>
                <a:gridCol w="3060371">
                  <a:extLst>
                    <a:ext uri="{9D8B030D-6E8A-4147-A177-3AD203B41FA5}">
                      <a16:colId xmlns:a16="http://schemas.microsoft.com/office/drawing/2014/main" val="3835879560"/>
                    </a:ext>
                  </a:extLst>
                </a:gridCol>
                <a:gridCol w="3294103">
                  <a:extLst>
                    <a:ext uri="{9D8B030D-6E8A-4147-A177-3AD203B41FA5}">
                      <a16:colId xmlns:a16="http://schemas.microsoft.com/office/drawing/2014/main" val="1132323660"/>
                    </a:ext>
                  </a:extLst>
                </a:gridCol>
              </a:tblGrid>
              <a:tr h="173393">
                <a:tc>
                  <a:txBody>
                    <a:bodyPr/>
                    <a:lstStyle/>
                    <a:p>
                      <a:r>
                        <a:rPr lang="nl-NL" sz="1100" dirty="0">
                          <a:effectLst/>
                        </a:rPr>
                        <a:t>Gegevens: Zittingsplan</a:t>
                      </a:r>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50838" marR="50838" marT="0" marB="0"/>
                </a:tc>
                <a:tc>
                  <a:txBody>
                    <a:bodyPr/>
                    <a:lstStyle/>
                    <a:p>
                      <a:r>
                        <a:rPr lang="nl-NL" sz="1100" dirty="0">
                          <a:effectLst/>
                        </a:rPr>
                        <a:t>OOAPI-entiteiten (en attributen)</a:t>
                      </a:r>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50838" marR="50838" marT="0" marB="0"/>
                </a:tc>
                <a:extLst>
                  <a:ext uri="{0D108BD9-81ED-4DB2-BD59-A6C34878D82A}">
                    <a16:rowId xmlns:a16="http://schemas.microsoft.com/office/drawing/2014/main" val="4029550790"/>
                  </a:ext>
                </a:extLst>
              </a:tr>
              <a:tr h="5375204">
                <a:tc>
                  <a:txBody>
                    <a:bodyPr/>
                    <a:lstStyle/>
                    <a:p>
                      <a:pPr marL="342900" lvl="0" indent="-342900">
                        <a:buFont typeface="Wingdings" panose="05000000000000000000" pitchFamily="2" charset="2"/>
                        <a:buChar char=""/>
                      </a:pPr>
                      <a:r>
                        <a:rPr lang="nl-NL" sz="1100" b="0" dirty="0">
                          <a:effectLst/>
                        </a:rPr>
                        <a:t>Toets ID (uit SIS)</a:t>
                      </a:r>
                    </a:p>
                    <a:p>
                      <a:pPr marL="342900" lvl="0" indent="-342900">
                        <a:buFont typeface="Wingdings" panose="05000000000000000000" pitchFamily="2" charset="2"/>
                        <a:buChar char=""/>
                      </a:pPr>
                      <a:r>
                        <a:rPr lang="nl-NL" sz="1100" b="0" dirty="0" err="1">
                          <a:effectLst/>
                        </a:rPr>
                        <a:t>ZittingsID</a:t>
                      </a:r>
                      <a:r>
                        <a:rPr lang="nl-NL" sz="1100" b="0" dirty="0">
                          <a:effectLst/>
                        </a:rPr>
                        <a:t> (uit </a:t>
                      </a:r>
                      <a:r>
                        <a:rPr lang="nl-NL" sz="1100" b="0" dirty="0" err="1">
                          <a:effectLst/>
                        </a:rPr>
                        <a:t>planningssyteem</a:t>
                      </a:r>
                      <a:r>
                        <a:rPr lang="nl-NL" sz="1100" b="0" dirty="0">
                          <a:effectLst/>
                        </a:rPr>
                        <a:t>)</a:t>
                      </a:r>
                    </a:p>
                    <a:p>
                      <a:pPr marL="342900" lvl="0" indent="-342900">
                        <a:buFont typeface="Wingdings" panose="05000000000000000000" pitchFamily="2" charset="2"/>
                        <a:buChar char=""/>
                      </a:pPr>
                      <a:r>
                        <a:rPr lang="nl-NL" sz="1100" b="0" dirty="0">
                          <a:effectLst/>
                        </a:rPr>
                        <a:t>Toetscode van leverancier (uit catalogus)</a:t>
                      </a:r>
                    </a:p>
                    <a:p>
                      <a:pPr marL="342900" lvl="0" indent="-342900">
                        <a:buFont typeface="Calibri" panose="020F0502020204030204" pitchFamily="34" charset="0"/>
                        <a:buChar char="①"/>
                      </a:pPr>
                      <a:r>
                        <a:rPr lang="nl-NL" sz="1100" b="0" dirty="0">
                          <a:effectLst/>
                        </a:rPr>
                        <a:t>Afname [0..1]</a:t>
                      </a:r>
                    </a:p>
                    <a:p>
                      <a:pPr marL="742950" lvl="1" indent="-200025">
                        <a:buFont typeface="Wingdings" panose="05000000000000000000" pitchFamily="2" charset="2"/>
                        <a:buChar char=""/>
                      </a:pPr>
                      <a:r>
                        <a:rPr lang="nl-NL" sz="1100" b="0" dirty="0">
                          <a:effectLst/>
                        </a:rPr>
                        <a:t>Startdatum</a:t>
                      </a:r>
                    </a:p>
                    <a:p>
                      <a:pPr marL="742950" lvl="1" indent="-200025">
                        <a:buFont typeface="Wingdings" panose="05000000000000000000" pitchFamily="2" charset="2"/>
                        <a:buChar char=""/>
                      </a:pPr>
                      <a:r>
                        <a:rPr lang="nl-NL" sz="1100" b="0" dirty="0">
                          <a:effectLst/>
                        </a:rPr>
                        <a:t>Starttijd</a:t>
                      </a:r>
                    </a:p>
                    <a:p>
                      <a:pPr marL="742950" lvl="1" indent="-200025">
                        <a:buFont typeface="Wingdings" panose="05000000000000000000" pitchFamily="2" charset="2"/>
                        <a:buChar char=""/>
                      </a:pPr>
                      <a:r>
                        <a:rPr lang="nl-NL" sz="1100" b="0" dirty="0">
                          <a:effectLst/>
                        </a:rPr>
                        <a:t>Einddatum</a:t>
                      </a:r>
                    </a:p>
                    <a:p>
                      <a:pPr marL="742950" lvl="1" indent="-200025">
                        <a:buFont typeface="Wingdings" panose="05000000000000000000" pitchFamily="2" charset="2"/>
                        <a:buChar char=""/>
                      </a:pPr>
                      <a:r>
                        <a:rPr lang="nl-NL" sz="1100" b="0" dirty="0">
                          <a:effectLst/>
                        </a:rPr>
                        <a:t>Eindtijd</a:t>
                      </a:r>
                    </a:p>
                    <a:p>
                      <a:pPr marL="361950" indent="-361950">
                        <a:buSzPct val="150000"/>
                        <a:buFont typeface="Wingdings" panose="05000000000000000000" pitchFamily="2" charset="2"/>
                        <a:buChar char=""/>
                      </a:pPr>
                      <a:r>
                        <a:rPr lang="nl-NL" sz="1100" b="0" dirty="0">
                          <a:effectLst/>
                        </a:rPr>
                        <a:t>Planning [0..1]</a:t>
                      </a:r>
                    </a:p>
                    <a:p>
                      <a:pPr marL="742950" lvl="1" indent="-200025">
                        <a:buFont typeface="Wingdings" panose="05000000000000000000" pitchFamily="2" charset="2"/>
                        <a:buChar char=""/>
                      </a:pPr>
                      <a:r>
                        <a:rPr lang="nl-NL" sz="1100" b="0" dirty="0">
                          <a:effectLst/>
                        </a:rPr>
                        <a:t>Open vanaf (datum)</a:t>
                      </a:r>
                    </a:p>
                    <a:p>
                      <a:pPr marL="742950" lvl="1" indent="-200025">
                        <a:buFont typeface="Wingdings" panose="05000000000000000000" pitchFamily="2" charset="2"/>
                        <a:buChar char=""/>
                      </a:pPr>
                      <a:r>
                        <a:rPr lang="nl-NL" sz="1100" b="0" dirty="0">
                          <a:effectLst/>
                        </a:rPr>
                        <a:t>Open tot en met (datum)</a:t>
                      </a:r>
                    </a:p>
                    <a:p>
                      <a:pPr marL="742950" lvl="1" indent="-200025">
                        <a:buFont typeface="Wingdings" panose="05000000000000000000" pitchFamily="2" charset="2"/>
                        <a:buChar char=""/>
                      </a:pPr>
                      <a:r>
                        <a:rPr lang="nl-NL" sz="1100" b="0" dirty="0">
                          <a:effectLst/>
                        </a:rPr>
                        <a:t>Duur (minuten)</a:t>
                      </a:r>
                    </a:p>
                    <a:p>
                      <a:pPr marL="357188" indent="-357188">
                        <a:buFont typeface="Wingdings" panose="05000000000000000000" pitchFamily="2" charset="2"/>
                        <a:buChar char="ü"/>
                      </a:pPr>
                      <a:r>
                        <a:rPr lang="nl-NL" sz="1100" b="0" dirty="0">
                          <a:effectLst/>
                        </a:rPr>
                        <a:t>Locatie</a:t>
                      </a:r>
                    </a:p>
                    <a:p>
                      <a:pPr marL="342900" lvl="0" indent="-342900">
                        <a:buFont typeface="Wingdings" panose="05000000000000000000" pitchFamily="2" charset="2"/>
                        <a:buChar char=""/>
                      </a:pPr>
                      <a:r>
                        <a:rPr lang="nl-NL" sz="1100" b="0" dirty="0">
                          <a:effectLst/>
                        </a:rPr>
                        <a:t>Afnameconditie (tekst)</a:t>
                      </a:r>
                    </a:p>
                    <a:p>
                      <a:pPr marL="342900" lvl="0" indent="-342900">
                        <a:buFont typeface="Wingdings" panose="05000000000000000000" pitchFamily="2" charset="2"/>
                        <a:buChar char=""/>
                      </a:pPr>
                      <a:r>
                        <a:rPr lang="nl-NL" sz="1100" b="0" dirty="0">
                          <a:effectLst/>
                        </a:rPr>
                        <a:t>Betrokkene [1..*]</a:t>
                      </a:r>
                    </a:p>
                    <a:p>
                      <a:pPr marL="628650" lvl="2" indent="-266700">
                        <a:buFont typeface="Calibri" panose="020F0502020204030204" pitchFamily="34" charset="0"/>
                        <a:buChar char="①"/>
                      </a:pPr>
                      <a:r>
                        <a:rPr lang="nl-NL" sz="1100" b="0" dirty="0">
                          <a:effectLst/>
                        </a:rPr>
                        <a:t>Student [0..1]</a:t>
                      </a:r>
                    </a:p>
                    <a:p>
                      <a:pPr marL="895350" lvl="2" indent="-180975">
                        <a:buFont typeface="Wingdings" panose="05000000000000000000" pitchFamily="2" charset="2"/>
                        <a:buChar char="ü"/>
                      </a:pPr>
                      <a:r>
                        <a:rPr lang="nl-NL" sz="1100" b="0" dirty="0">
                          <a:effectLst/>
                        </a:rPr>
                        <a:t>Studentnummer</a:t>
                      </a:r>
                    </a:p>
                    <a:p>
                      <a:pPr marL="895350" lvl="2" indent="-180975">
                        <a:buFont typeface="Wingdings" panose="05000000000000000000" pitchFamily="2" charset="2"/>
                        <a:buChar char="ü"/>
                      </a:pPr>
                      <a:r>
                        <a:rPr lang="nl-NL" sz="1100" b="0" dirty="0">
                          <a:effectLst/>
                        </a:rPr>
                        <a:t>ID (SURFconext A@P / EPPN)</a:t>
                      </a:r>
                    </a:p>
                    <a:p>
                      <a:pPr marL="895350" lvl="2" indent="-180975">
                        <a:buFont typeface="Wingdings" panose="05000000000000000000" pitchFamily="2" charset="2"/>
                        <a:buChar char="ü"/>
                      </a:pPr>
                      <a:r>
                        <a:rPr lang="nl-NL" sz="1100" b="0" dirty="0">
                          <a:effectLst/>
                        </a:rPr>
                        <a:t>Roepnaam</a:t>
                      </a:r>
                    </a:p>
                    <a:p>
                      <a:pPr marL="895350" lvl="2" indent="-180975">
                        <a:buFont typeface="Wingdings" panose="05000000000000000000" pitchFamily="2" charset="2"/>
                        <a:buChar char="ü"/>
                      </a:pPr>
                      <a:r>
                        <a:rPr lang="nl-NL" sz="1100" b="0" dirty="0">
                          <a:effectLst/>
                        </a:rPr>
                        <a:t>Voorvoegsel</a:t>
                      </a:r>
                    </a:p>
                    <a:p>
                      <a:pPr marL="895350" lvl="2" indent="-180975">
                        <a:buFont typeface="Wingdings" panose="05000000000000000000" pitchFamily="2" charset="2"/>
                        <a:buChar char="ü"/>
                      </a:pPr>
                      <a:r>
                        <a:rPr lang="nl-NL" sz="1100" b="0" dirty="0">
                          <a:effectLst/>
                        </a:rPr>
                        <a:t>Achternaam</a:t>
                      </a:r>
                    </a:p>
                    <a:p>
                      <a:pPr marL="895350" lvl="2" indent="-180975">
                        <a:buFont typeface="Wingdings" panose="05000000000000000000" pitchFamily="2" charset="2"/>
                        <a:buChar char="ü"/>
                      </a:pPr>
                      <a:r>
                        <a:rPr lang="nl-NL" sz="1100" b="0" dirty="0">
                          <a:effectLst/>
                        </a:rPr>
                        <a:t>Afnameconditie [0..*]</a:t>
                      </a:r>
                    </a:p>
                    <a:p>
                      <a:pPr marL="1162050" lvl="4" indent="-180975">
                        <a:buFont typeface="Wingdings" panose="05000000000000000000" pitchFamily="2" charset="2"/>
                        <a:buChar char=""/>
                      </a:pPr>
                      <a:r>
                        <a:rPr lang="nl-NL" sz="1100" b="0" dirty="0">
                          <a:effectLst/>
                        </a:rPr>
                        <a:t>Hulpmiddelcode (lijst)</a:t>
                      </a:r>
                    </a:p>
                    <a:p>
                      <a:pPr marL="628650" lvl="2" indent="-266700">
                        <a:buFont typeface="Calibri" panose="020F0502020204030204" pitchFamily="34" charset="0"/>
                        <a:buChar char="②"/>
                      </a:pPr>
                      <a:r>
                        <a:rPr lang="nl-NL" sz="1100" b="0" dirty="0">
                          <a:effectLst/>
                        </a:rPr>
                        <a:t>Medewerker [0..1]</a:t>
                      </a:r>
                    </a:p>
                    <a:p>
                      <a:pPr marL="895350" lvl="3" indent="-180975">
                        <a:buFont typeface="Wingdings" panose="05000000000000000000" pitchFamily="2" charset="2"/>
                        <a:buChar char=""/>
                      </a:pPr>
                      <a:r>
                        <a:rPr lang="nl-NL" sz="1100" b="0" dirty="0">
                          <a:effectLst/>
                        </a:rPr>
                        <a:t>Afkorting (inlogcode)</a:t>
                      </a:r>
                    </a:p>
                    <a:p>
                      <a:pPr marL="895350" lvl="3" indent="-180975">
                        <a:buFont typeface="Wingdings" panose="05000000000000000000" pitchFamily="2" charset="2"/>
                        <a:buChar char=""/>
                      </a:pPr>
                      <a:r>
                        <a:rPr lang="nl-NL" sz="1100" b="0" dirty="0">
                          <a:effectLst/>
                        </a:rPr>
                        <a:t>Roepnaam</a:t>
                      </a:r>
                    </a:p>
                    <a:p>
                      <a:pPr marL="895350" lvl="3" indent="-180975">
                        <a:buFont typeface="Wingdings" panose="05000000000000000000" pitchFamily="2" charset="2"/>
                        <a:buChar char=""/>
                      </a:pPr>
                      <a:r>
                        <a:rPr lang="nl-NL" sz="1100" b="0" dirty="0">
                          <a:effectLst/>
                        </a:rPr>
                        <a:t>Voorvoegsel</a:t>
                      </a:r>
                    </a:p>
                    <a:p>
                      <a:pPr marL="895350" lvl="3" indent="-180975">
                        <a:buFont typeface="Wingdings" panose="05000000000000000000" pitchFamily="2" charset="2"/>
                        <a:buChar char=""/>
                      </a:pPr>
                      <a:r>
                        <a:rPr lang="nl-NL" sz="1100" b="0" dirty="0">
                          <a:effectLst/>
                        </a:rPr>
                        <a:t>Achternaam</a:t>
                      </a:r>
                    </a:p>
                    <a:p>
                      <a:pPr marL="895350" lvl="3" indent="-180975">
                        <a:buFont typeface="Wingdings" panose="05000000000000000000" pitchFamily="2" charset="2"/>
                        <a:buChar char=""/>
                      </a:pPr>
                      <a:r>
                        <a:rPr lang="nl-NL" sz="1100" b="0" dirty="0">
                          <a:effectLst/>
                        </a:rPr>
                        <a:t>Rol (lijst)</a:t>
                      </a:r>
                      <a:endParaRPr lang="nl-NL" sz="1100" b="0" dirty="0">
                        <a:effectLst/>
                        <a:latin typeface="Calibri" panose="020F0502020204030204" pitchFamily="34" charset="0"/>
                        <a:ea typeface="Calibri" panose="020F0502020204030204" pitchFamily="34" charset="0"/>
                        <a:cs typeface="Arial" panose="020B0604020202020204" pitchFamily="34" charset="0"/>
                      </a:endParaRPr>
                    </a:p>
                  </a:txBody>
                  <a:tcPr marL="50838" marR="50838" marT="0" marB="0"/>
                </a:tc>
                <a:tc>
                  <a:txBody>
                    <a:bodyPr/>
                    <a:lstStyle/>
                    <a:p>
                      <a:pPr marL="0" indent="0">
                        <a:buFont typeface="Arial" panose="020B0604020202020204" pitchFamily="34" charset="0"/>
                        <a:buNone/>
                      </a:pPr>
                      <a:r>
                        <a:rPr lang="nl-NL" sz="1100" b="0" dirty="0" err="1">
                          <a:effectLst/>
                          <a:latin typeface="+mn-lt"/>
                          <a:ea typeface="Calibri" panose="020F0502020204030204" pitchFamily="34" charset="0"/>
                          <a:cs typeface="Arial" panose="020B0604020202020204" pitchFamily="34" charset="0"/>
                        </a:rPr>
                        <a:t>ComponentOffering.component</a:t>
                      </a:r>
                      <a:r>
                        <a:rPr lang="nl-NL" sz="1100" b="0" dirty="0">
                          <a:effectLst/>
                          <a:latin typeface="+mn-lt"/>
                          <a:ea typeface="Calibri" panose="020F0502020204030204" pitchFamily="34" charset="0"/>
                          <a:cs typeface="Arial" panose="020B0604020202020204" pitchFamily="34" charset="0"/>
                        </a:rPr>
                        <a:t>(?)</a:t>
                      </a:r>
                    </a:p>
                    <a:p>
                      <a:r>
                        <a:rPr lang="nl-NL" sz="1100" b="0" dirty="0" err="1">
                          <a:effectLst/>
                          <a:latin typeface="+mn-lt"/>
                          <a:ea typeface="Calibri" panose="020F0502020204030204" pitchFamily="34" charset="0"/>
                          <a:cs typeface="Arial" panose="020B0604020202020204" pitchFamily="34" charset="0"/>
                        </a:rPr>
                        <a:t>ComponentOffering.offeringID</a:t>
                      </a:r>
                      <a:r>
                        <a:rPr lang="nl-NL" sz="1100" b="0" dirty="0">
                          <a:effectLst/>
                          <a:latin typeface="+mn-lt"/>
                          <a:ea typeface="Calibri" panose="020F0502020204030204" pitchFamily="34" charset="0"/>
                          <a:cs typeface="Arial" panose="020B0604020202020204" pitchFamily="34" charset="0"/>
                        </a:rPr>
                        <a:t> </a:t>
                      </a:r>
                    </a:p>
                    <a:p>
                      <a:r>
                        <a:rPr lang="nl-NL" sz="1100" b="0" dirty="0" err="1">
                          <a:effectLst/>
                          <a:latin typeface="+mn-lt"/>
                          <a:ea typeface="Calibri" panose="020F0502020204030204" pitchFamily="34" charset="0"/>
                          <a:cs typeface="Arial" panose="020B0604020202020204" pitchFamily="34" charset="0"/>
                        </a:rPr>
                        <a:t>ComponentOffering.component.componentId</a:t>
                      </a:r>
                      <a:endParaRPr lang="nl-NL" sz="1100" b="0" dirty="0">
                        <a:effectLst/>
                        <a:latin typeface="+mn-lt"/>
                        <a:ea typeface="Calibri" panose="020F0502020204030204" pitchFamily="34" charset="0"/>
                        <a:cs typeface="Arial" panose="020B0604020202020204" pitchFamily="34" charset="0"/>
                      </a:endParaRPr>
                    </a:p>
                    <a:p>
                      <a:r>
                        <a:rPr lang="nl-NL" sz="1100" b="0" dirty="0">
                          <a:effectLst/>
                          <a:latin typeface="+mn-lt"/>
                          <a:ea typeface="Calibri" panose="020F0502020204030204" pitchFamily="34" charset="0"/>
                          <a:cs typeface="Arial" panose="020B0604020202020204" pitchFamily="34" charset="0"/>
                        </a:rPr>
                        <a:t>n.v.t.</a:t>
                      </a:r>
                    </a:p>
                    <a:p>
                      <a:r>
                        <a:rPr lang="nl-NL" sz="1100" b="0" dirty="0" err="1">
                          <a:effectLst/>
                          <a:latin typeface="+mn-lt"/>
                          <a:ea typeface="Calibri" panose="020F0502020204030204" pitchFamily="34" charset="0"/>
                          <a:cs typeface="Arial" panose="020B0604020202020204" pitchFamily="34" charset="0"/>
                        </a:rPr>
                        <a:t>ComponentOffering.startDate</a:t>
                      </a:r>
                      <a:endParaRPr lang="nl-NL" sz="1100" b="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b="0" dirty="0" err="1">
                          <a:effectLst/>
                          <a:latin typeface="+mn-lt"/>
                          <a:ea typeface="Calibri" panose="020F0502020204030204" pitchFamily="34" charset="0"/>
                          <a:cs typeface="Arial" panose="020B0604020202020204" pitchFamily="34" charset="0"/>
                        </a:rPr>
                        <a:t>ComponentOffering.startDate</a:t>
                      </a:r>
                      <a:endParaRPr lang="nl-NL" sz="1100" b="0" dirty="0">
                        <a:effectLst/>
                        <a:latin typeface="+mn-lt"/>
                        <a:ea typeface="Calibri" panose="020F0502020204030204" pitchFamily="34" charset="0"/>
                        <a:cs typeface="Arial" panose="020B0604020202020204" pitchFamily="34" charset="0"/>
                      </a:endParaRPr>
                    </a:p>
                    <a:p>
                      <a:r>
                        <a:rPr lang="nl-NL" sz="1100" b="0" dirty="0" err="1">
                          <a:effectLst/>
                          <a:latin typeface="+mn-lt"/>
                          <a:ea typeface="Calibri" panose="020F0502020204030204" pitchFamily="34" charset="0"/>
                          <a:cs typeface="Arial" panose="020B0604020202020204" pitchFamily="34" charset="0"/>
                        </a:rPr>
                        <a:t>ComponentOffering.endDate</a:t>
                      </a:r>
                      <a:endParaRPr lang="nl-NL" sz="1100" b="0" dirty="0">
                        <a:effectLst/>
                        <a:latin typeface="+mn-lt"/>
                        <a:ea typeface="Calibri" panose="020F0502020204030204" pitchFamily="34" charset="0"/>
                        <a:cs typeface="Arial" panose="020B0604020202020204" pitchFamily="34" charset="0"/>
                      </a:endParaRPr>
                    </a:p>
                    <a:p>
                      <a:r>
                        <a:rPr lang="nl-NL" sz="1100" b="0" dirty="0" err="1">
                          <a:effectLst/>
                          <a:latin typeface="+mn-lt"/>
                          <a:ea typeface="Calibri" panose="020F0502020204030204" pitchFamily="34" charset="0"/>
                          <a:cs typeface="Arial" panose="020B0604020202020204" pitchFamily="34" charset="0"/>
                        </a:rPr>
                        <a:t>ComponentOffering.endDate</a:t>
                      </a:r>
                      <a:endParaRPr lang="nl-NL" sz="1100" b="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b="0" dirty="0">
                          <a:effectLst/>
                          <a:latin typeface="+mn-lt"/>
                          <a:ea typeface="Calibri" panose="020F0502020204030204" pitchFamily="34" charset="0"/>
                          <a:cs typeface="Arial" panose="020B0604020202020204" pitchFamily="34" charset="0"/>
                        </a:rPr>
                        <a:t>n.v.t.</a:t>
                      </a:r>
                    </a:p>
                    <a:p>
                      <a:r>
                        <a:rPr lang="nl-NL" sz="1100" b="0" dirty="0" err="1">
                          <a:effectLst/>
                          <a:latin typeface="+mn-lt"/>
                          <a:ea typeface="Calibri" panose="020F0502020204030204" pitchFamily="34" charset="0"/>
                          <a:cs typeface="Arial" panose="020B0604020202020204" pitchFamily="34" charset="0"/>
                        </a:rPr>
                        <a:t>ComponentOffering.startEnrollDate</a:t>
                      </a:r>
                      <a:endParaRPr lang="nl-NL" sz="1100" b="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b="0" dirty="0" err="1">
                          <a:effectLst/>
                          <a:latin typeface="+mn-lt"/>
                          <a:ea typeface="Calibri" panose="020F0502020204030204" pitchFamily="34" charset="0"/>
                          <a:cs typeface="Arial" panose="020B0604020202020204" pitchFamily="34" charset="0"/>
                        </a:rPr>
                        <a:t>ComponentOffering.endEnrollDate</a:t>
                      </a:r>
                      <a:endParaRPr lang="nl-NL" sz="1100" b="0" dirty="0">
                        <a:effectLst/>
                        <a:latin typeface="+mn-lt"/>
                        <a:ea typeface="Calibri" panose="020F0502020204030204" pitchFamily="34" charset="0"/>
                        <a:cs typeface="Arial" panose="020B0604020202020204" pitchFamily="34" charset="0"/>
                      </a:endParaRPr>
                    </a:p>
                    <a:p>
                      <a:r>
                        <a:rPr lang="nl-NL" sz="1100" b="0" dirty="0" err="1">
                          <a:solidFill>
                            <a:schemeClr val="accent2"/>
                          </a:solidFill>
                          <a:effectLst/>
                          <a:latin typeface="+mn-lt"/>
                          <a:ea typeface="Calibri" panose="020F0502020204030204" pitchFamily="34" charset="0"/>
                          <a:cs typeface="Arial" panose="020B0604020202020204" pitchFamily="34" charset="0"/>
                        </a:rPr>
                        <a:t>ComponentOffering.consumers.duration</a:t>
                      </a:r>
                      <a:endParaRPr lang="nl-NL" sz="1100" b="0" dirty="0">
                        <a:solidFill>
                          <a:schemeClr val="accent2"/>
                        </a:solidFill>
                        <a:effectLst/>
                        <a:latin typeface="+mn-lt"/>
                        <a:ea typeface="Calibri" panose="020F0502020204030204" pitchFamily="34" charset="0"/>
                        <a:cs typeface="Arial" panose="020B0604020202020204" pitchFamily="34" charset="0"/>
                      </a:endParaRPr>
                    </a:p>
                    <a:p>
                      <a:r>
                        <a:rPr lang="nl-NL" sz="1100" b="0" dirty="0" err="1">
                          <a:effectLst/>
                          <a:latin typeface="+mn-lt"/>
                          <a:ea typeface="Calibri" panose="020F0502020204030204" pitchFamily="34" charset="0"/>
                          <a:cs typeface="Arial" panose="020B0604020202020204" pitchFamily="34" charset="0"/>
                        </a:rPr>
                        <a:t>ComponentOffering.room</a:t>
                      </a:r>
                      <a:r>
                        <a:rPr lang="nl-NL" sz="1100" b="0" dirty="0">
                          <a:effectLst/>
                          <a:latin typeface="+mn-lt"/>
                          <a:ea typeface="Calibri" panose="020F0502020204030204" pitchFamily="34" charset="0"/>
                          <a:cs typeface="Arial" panose="020B0604020202020204" pitchFamily="34" charset="0"/>
                        </a:rPr>
                        <a:t> (zie Room)</a:t>
                      </a:r>
                    </a:p>
                    <a:p>
                      <a:r>
                        <a:rPr lang="nl-NL" sz="1100" b="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a:t>
                      </a:r>
                    </a:p>
                    <a:p>
                      <a:r>
                        <a:rPr lang="nl-NL" sz="1100" b="1" dirty="0" err="1">
                          <a:effectLst/>
                          <a:latin typeface="+mn-lt"/>
                          <a:ea typeface="Calibri" panose="020F0502020204030204" pitchFamily="34" charset="0"/>
                          <a:cs typeface="Arial" panose="020B0604020202020204" pitchFamily="34" charset="0"/>
                        </a:rPr>
                        <a:t>Association.associationId</a:t>
                      </a:r>
                      <a:r>
                        <a:rPr lang="nl-NL" sz="1100" b="1" dirty="0">
                          <a:effectLst/>
                          <a:latin typeface="+mn-lt"/>
                          <a:ea typeface="Calibri" panose="020F0502020204030204" pitchFamily="34" charset="0"/>
                          <a:cs typeface="Arial" panose="020B0604020202020204" pitchFamily="34" charset="0"/>
                        </a:rPr>
                        <a:t> &amp; .</a:t>
                      </a:r>
                      <a:r>
                        <a:rPr lang="nl-NL" sz="1100" b="1" dirty="0" err="1">
                          <a:effectLst/>
                          <a:latin typeface="+mn-lt"/>
                          <a:ea typeface="Calibri" panose="020F0502020204030204" pitchFamily="34" charset="0"/>
                          <a:cs typeface="Arial" panose="020B0604020202020204" pitchFamily="34" charset="0"/>
                        </a:rPr>
                        <a:t>associationType</a:t>
                      </a:r>
                      <a:endParaRPr lang="nl-NL" sz="1100" b="1"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b="1" dirty="0" err="1">
                          <a:effectLst/>
                          <a:latin typeface="+mn-lt"/>
                          <a:ea typeface="Calibri" panose="020F0502020204030204" pitchFamily="34" charset="0"/>
                          <a:cs typeface="Arial" panose="020B0604020202020204" pitchFamily="34" charset="0"/>
                        </a:rPr>
                        <a:t>Association.role</a:t>
                      </a:r>
                      <a:r>
                        <a:rPr lang="nl-NL" sz="1100" b="1" dirty="0">
                          <a:effectLst/>
                          <a:latin typeface="+mn-lt"/>
                          <a:ea typeface="Calibri" panose="020F0502020204030204" pitchFamily="34" charset="0"/>
                          <a:cs typeface="Arial" panose="020B0604020202020204" pitchFamily="34" charset="0"/>
                        </a:rPr>
                        <a:t> = “student”</a:t>
                      </a:r>
                    </a:p>
                    <a:p>
                      <a:endParaRPr lang="nl-NL" sz="1100" b="1" dirty="0">
                        <a:effectLst/>
                        <a:latin typeface="+mn-lt"/>
                        <a:ea typeface="Calibri" panose="020F0502020204030204" pitchFamily="34" charset="0"/>
                        <a:cs typeface="Arial" panose="020B0604020202020204" pitchFamily="34" charset="0"/>
                      </a:endParaRPr>
                    </a:p>
                    <a:p>
                      <a:endParaRPr lang="nl-NL" sz="1100" b="1" dirty="0">
                        <a:effectLst/>
                        <a:latin typeface="+mn-lt"/>
                        <a:ea typeface="Calibri" panose="020F0502020204030204" pitchFamily="34" charset="0"/>
                        <a:cs typeface="Arial" panose="020B0604020202020204" pitchFamily="34" charset="0"/>
                      </a:endParaRPr>
                    </a:p>
                    <a:p>
                      <a:endParaRPr lang="nl-NL" sz="1100" b="1" dirty="0">
                        <a:effectLst/>
                        <a:latin typeface="+mn-lt"/>
                        <a:ea typeface="Calibri" panose="020F0502020204030204" pitchFamily="34" charset="0"/>
                        <a:cs typeface="Arial" panose="020B0604020202020204" pitchFamily="34" charset="0"/>
                      </a:endParaRPr>
                    </a:p>
                    <a:p>
                      <a:endParaRPr lang="nl-NL" sz="1100" b="1" dirty="0">
                        <a:effectLst/>
                        <a:latin typeface="+mn-lt"/>
                        <a:ea typeface="Calibri" panose="020F0502020204030204" pitchFamily="34" charset="0"/>
                        <a:cs typeface="Arial" panose="020B0604020202020204" pitchFamily="34" charset="0"/>
                      </a:endParaRPr>
                    </a:p>
                    <a:p>
                      <a:endParaRPr lang="nl-NL" sz="1100" b="1" dirty="0">
                        <a:effectLst/>
                        <a:latin typeface="+mn-lt"/>
                        <a:ea typeface="Calibri" panose="020F0502020204030204" pitchFamily="34" charset="0"/>
                        <a:cs typeface="Arial" panose="020B0604020202020204" pitchFamily="34" charset="0"/>
                      </a:endParaRPr>
                    </a:p>
                    <a:p>
                      <a:endParaRPr lang="nl-NL" sz="1100" b="1"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b="1" dirty="0" err="1">
                          <a:effectLst/>
                          <a:latin typeface="+mn-lt"/>
                          <a:ea typeface="Calibri" panose="020F0502020204030204" pitchFamily="34" charset="0"/>
                          <a:cs typeface="Arial" panose="020B0604020202020204" pitchFamily="34" charset="0"/>
                        </a:rPr>
                        <a:t>Association.role</a:t>
                      </a:r>
                      <a:r>
                        <a:rPr lang="nl-NL" sz="1100" b="1" dirty="0">
                          <a:effectLst/>
                          <a:latin typeface="+mn-lt"/>
                          <a:ea typeface="Calibri" panose="020F0502020204030204" pitchFamily="34" charset="0"/>
                          <a:cs typeface="Arial" panose="020B0604020202020204" pitchFamily="34" charset="0"/>
                        </a:rPr>
                        <a:t> = “</a:t>
                      </a:r>
                      <a:r>
                        <a:rPr lang="nl-NL" sz="1100" b="1" dirty="0" err="1">
                          <a:effectLst/>
                          <a:latin typeface="+mn-lt"/>
                          <a:ea typeface="Calibri" panose="020F0502020204030204" pitchFamily="34" charset="0"/>
                          <a:cs typeface="Arial" panose="020B0604020202020204" pitchFamily="34" charset="0"/>
                        </a:rPr>
                        <a:t>coordinator</a:t>
                      </a:r>
                      <a:r>
                        <a:rPr lang="nl-NL" sz="1100" b="1" dirty="0">
                          <a:effectLst/>
                          <a:latin typeface="+mn-lt"/>
                          <a:ea typeface="Calibri" panose="020F050202020403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b="1"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b="1"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b="1"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b="1"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b="1"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b="1" dirty="0" err="1">
                          <a:solidFill>
                            <a:schemeClr val="accent2">
                              <a:lumMod val="50000"/>
                            </a:schemeClr>
                          </a:solidFill>
                          <a:effectLst/>
                          <a:latin typeface="+mn-lt"/>
                          <a:ea typeface="Calibri" panose="020F0502020204030204" pitchFamily="34" charset="0"/>
                          <a:cs typeface="Arial" panose="020B0604020202020204" pitchFamily="34" charset="0"/>
                        </a:rPr>
                        <a:t>Association.role</a:t>
                      </a:r>
                      <a:r>
                        <a:rPr lang="nl-NL" sz="1100" b="1" dirty="0">
                          <a:solidFill>
                            <a:schemeClr val="accent2">
                              <a:lumMod val="50000"/>
                            </a:schemeClr>
                          </a:solidFill>
                          <a:effectLst/>
                          <a:latin typeface="+mn-lt"/>
                          <a:ea typeface="Calibri" panose="020F0502020204030204" pitchFamily="34" charset="0"/>
                          <a:cs typeface="Arial" panose="020B0604020202020204" pitchFamily="34" charset="0"/>
                        </a:rPr>
                        <a:t> = “</a:t>
                      </a:r>
                      <a:r>
                        <a:rPr lang="nl-NL" sz="1100" b="1" dirty="0" err="1">
                          <a:solidFill>
                            <a:schemeClr val="accent2">
                              <a:lumMod val="50000"/>
                            </a:schemeClr>
                          </a:solidFill>
                          <a:effectLst/>
                          <a:latin typeface="+mn-lt"/>
                          <a:ea typeface="Calibri" panose="020F0502020204030204" pitchFamily="34" charset="0"/>
                          <a:cs typeface="Arial" panose="020B0604020202020204" pitchFamily="34" charset="0"/>
                        </a:rPr>
                        <a:t>afnameleider”|“surveillant</a:t>
                      </a:r>
                      <a:r>
                        <a:rPr lang="nl-NL" sz="1100" b="1" dirty="0">
                          <a:solidFill>
                            <a:schemeClr val="accent2">
                              <a:lumMod val="50000"/>
                            </a:schemeClr>
                          </a:solidFill>
                          <a:effectLst/>
                          <a:latin typeface="+mn-lt"/>
                          <a:ea typeface="Calibri" panose="020F0502020204030204" pitchFamily="34" charset="0"/>
                          <a:cs typeface="Arial" panose="020B0604020202020204" pitchFamily="34" charset="0"/>
                        </a:rPr>
                        <a:t>”</a:t>
                      </a:r>
                      <a:endParaRPr lang="nl-NL" sz="1100" b="1" dirty="0">
                        <a:solidFill>
                          <a:schemeClr val="accent2">
                            <a:lumMod val="50000"/>
                          </a:schemeClr>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b="1" dirty="0">
                        <a:effectLst/>
                        <a:latin typeface="+mn-lt"/>
                        <a:ea typeface="Calibri" panose="020F0502020204030204" pitchFamily="34" charset="0"/>
                        <a:cs typeface="Arial" panose="020B0604020202020204" pitchFamily="34" charset="0"/>
                      </a:endParaRPr>
                    </a:p>
                  </a:txBody>
                  <a:tcPr marL="50838" marR="50838" marT="0" marB="0"/>
                </a:tc>
                <a:extLst>
                  <a:ext uri="{0D108BD9-81ED-4DB2-BD59-A6C34878D82A}">
                    <a16:rowId xmlns:a16="http://schemas.microsoft.com/office/drawing/2014/main" val="2150744473"/>
                  </a:ext>
                </a:extLst>
              </a:tr>
            </a:tbl>
          </a:graphicData>
        </a:graphic>
      </p:graphicFrame>
      <p:sp>
        <p:nvSpPr>
          <p:cNvPr id="11" name="Ster: 5 punten 10">
            <a:extLst>
              <a:ext uri="{FF2B5EF4-FFF2-40B4-BE49-F238E27FC236}">
                <a16:creationId xmlns:a16="http://schemas.microsoft.com/office/drawing/2014/main" id="{BEF1EB7B-1D9E-E140-55C7-A3C316D57C00}"/>
              </a:ext>
            </a:extLst>
          </p:cNvPr>
          <p:cNvSpPr/>
          <p:nvPr/>
        </p:nvSpPr>
        <p:spPr>
          <a:xfrm>
            <a:off x="11125200" y="140004"/>
            <a:ext cx="944880" cy="975360"/>
          </a:xfrm>
          <a:prstGeom prst="star5">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396427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D865BB57-07AD-D7FA-D2DE-39C07AE7BB1E}"/>
              </a:ext>
            </a:extLst>
          </p:cNvPr>
          <p:cNvSpPr>
            <a:spLocks noGrp="1"/>
          </p:cNvSpPr>
          <p:nvPr>
            <p:ph type="title"/>
          </p:nvPr>
        </p:nvSpPr>
        <p:spPr/>
        <p:txBody>
          <a:bodyPr/>
          <a:lstStyle/>
          <a:p>
            <a:r>
              <a:rPr lang="nl-NL" dirty="0"/>
              <a:t>2. Zittingsplan gegevens: Persoonsinfo</a:t>
            </a:r>
          </a:p>
        </p:txBody>
      </p:sp>
      <p:sp>
        <p:nvSpPr>
          <p:cNvPr id="16" name="Tekstvak 15">
            <a:extLst>
              <a:ext uri="{FF2B5EF4-FFF2-40B4-BE49-F238E27FC236}">
                <a16:creationId xmlns:a16="http://schemas.microsoft.com/office/drawing/2014/main" id="{D150EB24-0652-EC6E-4035-286EE6EC4A3A}"/>
              </a:ext>
            </a:extLst>
          </p:cNvPr>
          <p:cNvSpPr txBox="1"/>
          <p:nvPr/>
        </p:nvSpPr>
        <p:spPr>
          <a:xfrm>
            <a:off x="6847628" y="1111055"/>
            <a:ext cx="1956365" cy="2246769"/>
          </a:xfrm>
          <a:prstGeom prst="rect">
            <a:avLst/>
          </a:prstGeom>
          <a:noFill/>
        </p:spPr>
        <p:txBody>
          <a:bodyPr wrap="square">
            <a:spAutoFit/>
          </a:bodyPr>
          <a:lstStyle/>
          <a:p>
            <a:pPr>
              <a:buNone/>
            </a:pPr>
            <a:r>
              <a:rPr lang="nl-NL" sz="1400" u="sng" dirty="0"/>
              <a:t>Verplichte attributen in Person:</a:t>
            </a:r>
          </a:p>
          <a:p>
            <a:pPr marL="180975" indent="-180975">
              <a:buFont typeface="Wingdings" panose="05000000000000000000" pitchFamily="2" charset="2"/>
              <a:buChar char="ü"/>
            </a:pPr>
            <a:r>
              <a:rPr lang="nl-NL" sz="1400" dirty="0" err="1"/>
              <a:t>personId</a:t>
            </a:r>
            <a:endParaRPr lang="nl-NL" sz="1400" dirty="0"/>
          </a:p>
          <a:p>
            <a:pPr marL="180975" indent="-180975">
              <a:buFont typeface="Wingdings" panose="05000000000000000000" pitchFamily="2" charset="2"/>
              <a:buChar char="ü"/>
            </a:pPr>
            <a:r>
              <a:rPr lang="nl-NL" sz="1400" dirty="0" err="1"/>
              <a:t>primaryCode</a:t>
            </a:r>
            <a:endParaRPr lang="nl-NL" sz="1400" dirty="0"/>
          </a:p>
          <a:p>
            <a:pPr marL="180975" indent="-180975">
              <a:buFont typeface="Wingdings" panose="05000000000000000000" pitchFamily="2" charset="2"/>
              <a:buChar char="ü"/>
            </a:pPr>
            <a:r>
              <a:rPr lang="nl-NL" sz="1400" dirty="0" err="1"/>
              <a:t>givenName</a:t>
            </a:r>
            <a:endParaRPr lang="nl-NL" sz="1400" dirty="0"/>
          </a:p>
          <a:p>
            <a:pPr marL="180975" indent="-180975">
              <a:buFont typeface="Wingdings" panose="05000000000000000000" pitchFamily="2" charset="2"/>
              <a:buChar char="ü"/>
            </a:pPr>
            <a:r>
              <a:rPr lang="nl-NL" sz="1400" dirty="0" err="1"/>
              <a:t>surName</a:t>
            </a:r>
            <a:endParaRPr lang="nl-NL" sz="1400" dirty="0"/>
          </a:p>
          <a:p>
            <a:pPr marL="180975" indent="-180975">
              <a:buFont typeface="Arial" panose="020B0604020202020204" pitchFamily="34" charset="0"/>
              <a:buChar char="•"/>
            </a:pPr>
            <a:r>
              <a:rPr lang="nl-NL" sz="1400" dirty="0" err="1"/>
              <a:t>displayName</a:t>
            </a:r>
            <a:endParaRPr lang="nl-NL" sz="1400" dirty="0"/>
          </a:p>
          <a:p>
            <a:pPr marL="180975" indent="-180975">
              <a:buFont typeface="Arial" panose="020B0604020202020204" pitchFamily="34" charset="0"/>
              <a:buChar char="•"/>
            </a:pPr>
            <a:r>
              <a:rPr lang="nl-NL" sz="1400" dirty="0" err="1"/>
              <a:t>activeEnrollment</a:t>
            </a:r>
            <a:endParaRPr lang="nl-NL" sz="1400" dirty="0"/>
          </a:p>
          <a:p>
            <a:pPr marL="180975" indent="-180975">
              <a:buFont typeface="Arial" panose="020B0604020202020204" pitchFamily="34" charset="0"/>
              <a:buChar char="•"/>
            </a:pPr>
            <a:r>
              <a:rPr lang="nl-NL" sz="1400" dirty="0" err="1"/>
              <a:t>affiliations</a:t>
            </a:r>
            <a:endParaRPr lang="nl-NL" sz="1400" dirty="0"/>
          </a:p>
          <a:p>
            <a:pPr marL="180975" indent="-180975">
              <a:buFont typeface="Arial" panose="020B0604020202020204" pitchFamily="34" charset="0"/>
              <a:buChar char="•"/>
            </a:pPr>
            <a:r>
              <a:rPr lang="nl-NL" sz="1400" dirty="0"/>
              <a:t>mail</a:t>
            </a:r>
          </a:p>
        </p:txBody>
      </p:sp>
      <p:graphicFrame>
        <p:nvGraphicFramePr>
          <p:cNvPr id="19" name="Tabel 18">
            <a:extLst>
              <a:ext uri="{FF2B5EF4-FFF2-40B4-BE49-F238E27FC236}">
                <a16:creationId xmlns:a16="http://schemas.microsoft.com/office/drawing/2014/main" id="{595292FC-88D0-E212-E971-FC45B3CC8281}"/>
              </a:ext>
            </a:extLst>
          </p:cNvPr>
          <p:cNvGraphicFramePr>
            <a:graphicFrameLocks noGrp="1"/>
          </p:cNvGraphicFramePr>
          <p:nvPr>
            <p:extLst>
              <p:ext uri="{D42A27DB-BD31-4B8C-83A1-F6EECF244321}">
                <p14:modId xmlns:p14="http://schemas.microsoft.com/office/powerpoint/2010/main" val="3249895258"/>
              </p:ext>
            </p:extLst>
          </p:nvPr>
        </p:nvGraphicFramePr>
        <p:xfrm>
          <a:off x="335358" y="1115364"/>
          <a:ext cx="6354474" cy="5548597"/>
        </p:xfrm>
        <a:graphic>
          <a:graphicData uri="http://schemas.openxmlformats.org/drawingml/2006/table">
            <a:tbl>
              <a:tblPr firstRow="1" firstCol="1" bandRow="1">
                <a:tableStyleId>{5C22544A-7EE6-4342-B048-85BDC9FD1C3A}</a:tableStyleId>
              </a:tblPr>
              <a:tblGrid>
                <a:gridCol w="3060371">
                  <a:extLst>
                    <a:ext uri="{9D8B030D-6E8A-4147-A177-3AD203B41FA5}">
                      <a16:colId xmlns:a16="http://schemas.microsoft.com/office/drawing/2014/main" val="3835879560"/>
                    </a:ext>
                  </a:extLst>
                </a:gridCol>
                <a:gridCol w="3294103">
                  <a:extLst>
                    <a:ext uri="{9D8B030D-6E8A-4147-A177-3AD203B41FA5}">
                      <a16:colId xmlns:a16="http://schemas.microsoft.com/office/drawing/2014/main" val="1132323660"/>
                    </a:ext>
                  </a:extLst>
                </a:gridCol>
              </a:tblGrid>
              <a:tr h="173393">
                <a:tc>
                  <a:txBody>
                    <a:bodyPr/>
                    <a:lstStyle/>
                    <a:p>
                      <a:r>
                        <a:rPr lang="nl-NL" sz="1100" dirty="0">
                          <a:effectLst/>
                        </a:rPr>
                        <a:t>Gegevens: Zittingsplan</a:t>
                      </a:r>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50838" marR="50838" marT="0" marB="0"/>
                </a:tc>
                <a:tc>
                  <a:txBody>
                    <a:bodyPr/>
                    <a:lstStyle/>
                    <a:p>
                      <a:r>
                        <a:rPr lang="nl-NL" sz="1100" dirty="0">
                          <a:effectLst/>
                        </a:rPr>
                        <a:t>OOAPI-entiteiten (en attributen)</a:t>
                      </a:r>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50838" marR="50838" marT="0" marB="0"/>
                </a:tc>
                <a:extLst>
                  <a:ext uri="{0D108BD9-81ED-4DB2-BD59-A6C34878D82A}">
                    <a16:rowId xmlns:a16="http://schemas.microsoft.com/office/drawing/2014/main" val="4029550790"/>
                  </a:ext>
                </a:extLst>
              </a:tr>
              <a:tr h="5375204">
                <a:tc>
                  <a:txBody>
                    <a:bodyPr/>
                    <a:lstStyle/>
                    <a:p>
                      <a:pPr marL="342900" lvl="0" indent="-342900">
                        <a:buFont typeface="Wingdings" panose="05000000000000000000" pitchFamily="2" charset="2"/>
                        <a:buChar char=""/>
                      </a:pPr>
                      <a:r>
                        <a:rPr lang="nl-NL" sz="1100" b="0" dirty="0">
                          <a:effectLst/>
                        </a:rPr>
                        <a:t>Toets ID (uit SIS)</a:t>
                      </a:r>
                    </a:p>
                    <a:p>
                      <a:pPr marL="342900" lvl="0" indent="-342900">
                        <a:buFont typeface="Wingdings" panose="05000000000000000000" pitchFamily="2" charset="2"/>
                        <a:buChar char=""/>
                      </a:pPr>
                      <a:r>
                        <a:rPr lang="nl-NL" sz="1100" b="0" dirty="0" err="1">
                          <a:effectLst/>
                        </a:rPr>
                        <a:t>ZittingsID</a:t>
                      </a:r>
                      <a:r>
                        <a:rPr lang="nl-NL" sz="1100" b="0" dirty="0">
                          <a:effectLst/>
                        </a:rPr>
                        <a:t> (uit </a:t>
                      </a:r>
                      <a:r>
                        <a:rPr lang="nl-NL" sz="1100" b="0" dirty="0" err="1">
                          <a:effectLst/>
                        </a:rPr>
                        <a:t>planningssyteem</a:t>
                      </a:r>
                      <a:r>
                        <a:rPr lang="nl-NL" sz="1100" b="0" dirty="0">
                          <a:effectLst/>
                        </a:rPr>
                        <a:t>)</a:t>
                      </a:r>
                    </a:p>
                    <a:p>
                      <a:pPr marL="342900" lvl="0" indent="-342900">
                        <a:buFont typeface="Wingdings" panose="05000000000000000000" pitchFamily="2" charset="2"/>
                        <a:buChar char=""/>
                      </a:pPr>
                      <a:r>
                        <a:rPr lang="nl-NL" sz="1100" b="0" dirty="0">
                          <a:effectLst/>
                        </a:rPr>
                        <a:t>Toetscode van leverancier (uit catalogus)</a:t>
                      </a:r>
                    </a:p>
                    <a:p>
                      <a:pPr marL="342900" lvl="0" indent="-342900">
                        <a:buFont typeface="Calibri" panose="020F0502020204030204" pitchFamily="34" charset="0"/>
                        <a:buChar char="①"/>
                      </a:pPr>
                      <a:r>
                        <a:rPr lang="nl-NL" sz="1100" b="0" dirty="0">
                          <a:effectLst/>
                        </a:rPr>
                        <a:t>Afname [0..1]</a:t>
                      </a:r>
                    </a:p>
                    <a:p>
                      <a:pPr marL="742950" lvl="1" indent="-200025">
                        <a:buFont typeface="Wingdings" panose="05000000000000000000" pitchFamily="2" charset="2"/>
                        <a:buChar char=""/>
                      </a:pPr>
                      <a:r>
                        <a:rPr lang="nl-NL" sz="1100" b="0" dirty="0">
                          <a:effectLst/>
                        </a:rPr>
                        <a:t>Startdatum</a:t>
                      </a:r>
                    </a:p>
                    <a:p>
                      <a:pPr marL="742950" lvl="1" indent="-200025">
                        <a:buFont typeface="Wingdings" panose="05000000000000000000" pitchFamily="2" charset="2"/>
                        <a:buChar char=""/>
                      </a:pPr>
                      <a:r>
                        <a:rPr lang="nl-NL" sz="1100" b="0" dirty="0">
                          <a:effectLst/>
                        </a:rPr>
                        <a:t>Starttijd</a:t>
                      </a:r>
                    </a:p>
                    <a:p>
                      <a:pPr marL="742950" lvl="1" indent="-200025">
                        <a:buFont typeface="Wingdings" panose="05000000000000000000" pitchFamily="2" charset="2"/>
                        <a:buChar char=""/>
                      </a:pPr>
                      <a:r>
                        <a:rPr lang="nl-NL" sz="1100" b="0" dirty="0">
                          <a:effectLst/>
                        </a:rPr>
                        <a:t>Einddatum</a:t>
                      </a:r>
                    </a:p>
                    <a:p>
                      <a:pPr marL="742950" lvl="1" indent="-200025">
                        <a:buFont typeface="Wingdings" panose="05000000000000000000" pitchFamily="2" charset="2"/>
                        <a:buChar char=""/>
                      </a:pPr>
                      <a:r>
                        <a:rPr lang="nl-NL" sz="1100" b="0" dirty="0">
                          <a:effectLst/>
                        </a:rPr>
                        <a:t>Eindtijd</a:t>
                      </a:r>
                    </a:p>
                    <a:p>
                      <a:pPr marL="361950" indent="-361950">
                        <a:buSzPct val="150000"/>
                        <a:buFont typeface="Wingdings" panose="05000000000000000000" pitchFamily="2" charset="2"/>
                        <a:buChar char=""/>
                      </a:pPr>
                      <a:r>
                        <a:rPr lang="nl-NL" sz="1100" b="0" dirty="0">
                          <a:effectLst/>
                        </a:rPr>
                        <a:t>Planning [0..1]</a:t>
                      </a:r>
                    </a:p>
                    <a:p>
                      <a:pPr marL="742950" lvl="1" indent="-200025">
                        <a:buFont typeface="Wingdings" panose="05000000000000000000" pitchFamily="2" charset="2"/>
                        <a:buChar char=""/>
                      </a:pPr>
                      <a:r>
                        <a:rPr lang="nl-NL" sz="1100" b="0" dirty="0">
                          <a:effectLst/>
                        </a:rPr>
                        <a:t>Open vanaf (datum)</a:t>
                      </a:r>
                    </a:p>
                    <a:p>
                      <a:pPr marL="742950" lvl="1" indent="-200025">
                        <a:buFont typeface="Wingdings" panose="05000000000000000000" pitchFamily="2" charset="2"/>
                        <a:buChar char=""/>
                      </a:pPr>
                      <a:r>
                        <a:rPr lang="nl-NL" sz="1100" b="0" dirty="0">
                          <a:effectLst/>
                        </a:rPr>
                        <a:t>Open tot en met (datum)</a:t>
                      </a:r>
                    </a:p>
                    <a:p>
                      <a:pPr marL="742950" lvl="1" indent="-200025">
                        <a:buFont typeface="Wingdings" panose="05000000000000000000" pitchFamily="2" charset="2"/>
                        <a:buChar char=""/>
                      </a:pPr>
                      <a:r>
                        <a:rPr lang="nl-NL" sz="1100" b="0" dirty="0">
                          <a:effectLst/>
                        </a:rPr>
                        <a:t>Duur (minuten)Locatie</a:t>
                      </a:r>
                    </a:p>
                    <a:p>
                      <a:pPr marL="342900" lvl="0" indent="-342900">
                        <a:buFont typeface="Wingdings" panose="05000000000000000000" pitchFamily="2" charset="2"/>
                        <a:buChar char=""/>
                      </a:pPr>
                      <a:r>
                        <a:rPr lang="nl-NL" sz="1100" b="0" dirty="0">
                          <a:effectLst/>
                        </a:rPr>
                        <a:t>Locatie</a:t>
                      </a:r>
                    </a:p>
                    <a:p>
                      <a:pPr marL="342900" lvl="0" indent="-342900">
                        <a:buFont typeface="Wingdings" panose="05000000000000000000" pitchFamily="2" charset="2"/>
                        <a:buChar char=""/>
                      </a:pPr>
                      <a:r>
                        <a:rPr lang="nl-NL" sz="1100" b="0" dirty="0">
                          <a:effectLst/>
                        </a:rPr>
                        <a:t>Afnameconditie (tekst)</a:t>
                      </a:r>
                    </a:p>
                    <a:p>
                      <a:pPr marL="342900" lvl="0" indent="-342900">
                        <a:buFont typeface="Wingdings" panose="05000000000000000000" pitchFamily="2" charset="2"/>
                        <a:buChar char=""/>
                      </a:pPr>
                      <a:r>
                        <a:rPr lang="nl-NL" sz="1100" b="0" dirty="0">
                          <a:effectLst/>
                        </a:rPr>
                        <a:t>Betrokkene [1..*]</a:t>
                      </a:r>
                    </a:p>
                    <a:p>
                      <a:pPr marL="628650" lvl="2" indent="-266700">
                        <a:buFont typeface="Calibri" panose="020F0502020204030204" pitchFamily="34" charset="0"/>
                        <a:buChar char="①"/>
                      </a:pPr>
                      <a:r>
                        <a:rPr lang="nl-NL" sz="1100" b="0" dirty="0">
                          <a:effectLst/>
                        </a:rPr>
                        <a:t>Student [0..1]</a:t>
                      </a:r>
                    </a:p>
                    <a:p>
                      <a:pPr marL="895350" lvl="2" indent="-180975">
                        <a:buFont typeface="Wingdings" panose="05000000000000000000" pitchFamily="2" charset="2"/>
                        <a:buChar char="ü"/>
                      </a:pPr>
                      <a:r>
                        <a:rPr lang="nl-NL" sz="1100" b="0" dirty="0">
                          <a:effectLst/>
                        </a:rPr>
                        <a:t>Studentnummer</a:t>
                      </a:r>
                    </a:p>
                    <a:p>
                      <a:pPr marL="895350" lvl="2" indent="-180975">
                        <a:buFont typeface="Wingdings" panose="05000000000000000000" pitchFamily="2" charset="2"/>
                        <a:buChar char="ü"/>
                      </a:pPr>
                      <a:r>
                        <a:rPr lang="nl-NL" sz="1100" b="0" dirty="0">
                          <a:effectLst/>
                        </a:rPr>
                        <a:t>ID (SURFconext A@P / EPPN)</a:t>
                      </a:r>
                    </a:p>
                    <a:p>
                      <a:pPr marL="895350" lvl="2" indent="-180975">
                        <a:buFont typeface="Wingdings" panose="05000000000000000000" pitchFamily="2" charset="2"/>
                        <a:buChar char="ü"/>
                      </a:pPr>
                      <a:r>
                        <a:rPr lang="nl-NL" sz="1100" b="0" dirty="0">
                          <a:effectLst/>
                        </a:rPr>
                        <a:t>Roepnaam</a:t>
                      </a:r>
                    </a:p>
                    <a:p>
                      <a:pPr marL="895350" lvl="2" indent="-180975">
                        <a:buFont typeface="Wingdings" panose="05000000000000000000" pitchFamily="2" charset="2"/>
                        <a:buChar char="ü"/>
                      </a:pPr>
                      <a:r>
                        <a:rPr lang="nl-NL" sz="1100" b="0" dirty="0">
                          <a:effectLst/>
                        </a:rPr>
                        <a:t>Voorvoegsel</a:t>
                      </a:r>
                    </a:p>
                    <a:p>
                      <a:pPr marL="895350" lvl="2" indent="-180975">
                        <a:buFont typeface="Wingdings" panose="05000000000000000000" pitchFamily="2" charset="2"/>
                        <a:buChar char="ü"/>
                      </a:pPr>
                      <a:r>
                        <a:rPr lang="nl-NL" sz="1100" b="0" dirty="0">
                          <a:effectLst/>
                        </a:rPr>
                        <a:t>Achternaam</a:t>
                      </a:r>
                    </a:p>
                    <a:p>
                      <a:pPr marL="895350" lvl="2" indent="-180975">
                        <a:buFont typeface="Wingdings" panose="05000000000000000000" pitchFamily="2" charset="2"/>
                        <a:buChar char="ü"/>
                      </a:pPr>
                      <a:r>
                        <a:rPr lang="nl-NL" sz="1100" b="0" dirty="0">
                          <a:effectLst/>
                        </a:rPr>
                        <a:t>Afnameconditie [0..*]</a:t>
                      </a:r>
                    </a:p>
                    <a:p>
                      <a:pPr marL="1162050" lvl="4" indent="-180975">
                        <a:buFont typeface="Wingdings" panose="05000000000000000000" pitchFamily="2" charset="2"/>
                        <a:buChar char=""/>
                      </a:pPr>
                      <a:r>
                        <a:rPr lang="nl-NL" sz="1100" b="0" dirty="0">
                          <a:effectLst/>
                        </a:rPr>
                        <a:t>Hulpmiddelcode (lijst)</a:t>
                      </a:r>
                    </a:p>
                    <a:p>
                      <a:pPr marL="628650" lvl="2" indent="-266700">
                        <a:buFont typeface="Calibri" panose="020F0502020204030204" pitchFamily="34" charset="0"/>
                        <a:buChar char="②"/>
                      </a:pPr>
                      <a:r>
                        <a:rPr lang="nl-NL" sz="1100" b="0" dirty="0">
                          <a:effectLst/>
                        </a:rPr>
                        <a:t>Medewerker [0..1]</a:t>
                      </a:r>
                    </a:p>
                    <a:p>
                      <a:pPr marL="895350" lvl="3" indent="-180975">
                        <a:buFont typeface="Wingdings" panose="05000000000000000000" pitchFamily="2" charset="2"/>
                        <a:buChar char=""/>
                      </a:pPr>
                      <a:r>
                        <a:rPr lang="nl-NL" sz="1100" b="0" dirty="0">
                          <a:effectLst/>
                        </a:rPr>
                        <a:t>Afkorting (inlogcode)</a:t>
                      </a:r>
                    </a:p>
                    <a:p>
                      <a:pPr marL="895350" lvl="3" indent="-180975">
                        <a:buFont typeface="Wingdings" panose="05000000000000000000" pitchFamily="2" charset="2"/>
                        <a:buChar char=""/>
                      </a:pPr>
                      <a:r>
                        <a:rPr lang="nl-NL" sz="1100" b="0" dirty="0">
                          <a:effectLst/>
                        </a:rPr>
                        <a:t>Roepnaam</a:t>
                      </a:r>
                    </a:p>
                    <a:p>
                      <a:pPr marL="895350" lvl="3" indent="-180975">
                        <a:buFont typeface="Wingdings" panose="05000000000000000000" pitchFamily="2" charset="2"/>
                        <a:buChar char=""/>
                      </a:pPr>
                      <a:r>
                        <a:rPr lang="nl-NL" sz="1100" b="0" dirty="0">
                          <a:effectLst/>
                        </a:rPr>
                        <a:t>Voorvoegsel</a:t>
                      </a:r>
                    </a:p>
                    <a:p>
                      <a:pPr marL="895350" lvl="3" indent="-180975">
                        <a:buFont typeface="Wingdings" panose="05000000000000000000" pitchFamily="2" charset="2"/>
                        <a:buChar char=""/>
                      </a:pPr>
                      <a:r>
                        <a:rPr lang="nl-NL" sz="1100" b="0" dirty="0">
                          <a:effectLst/>
                        </a:rPr>
                        <a:t>Achternaam</a:t>
                      </a:r>
                    </a:p>
                    <a:p>
                      <a:pPr marL="895350" lvl="3" indent="-180975">
                        <a:buFont typeface="Wingdings" panose="05000000000000000000" pitchFamily="2" charset="2"/>
                        <a:buChar char=""/>
                      </a:pPr>
                      <a:r>
                        <a:rPr lang="nl-NL" sz="1100" b="0" dirty="0">
                          <a:effectLst/>
                        </a:rPr>
                        <a:t>Rol (lijst)</a:t>
                      </a:r>
                      <a:endParaRPr lang="nl-NL" sz="1100" b="0" dirty="0">
                        <a:effectLst/>
                        <a:latin typeface="Calibri" panose="020F0502020204030204" pitchFamily="34" charset="0"/>
                        <a:ea typeface="Calibri" panose="020F0502020204030204" pitchFamily="34" charset="0"/>
                        <a:cs typeface="Arial" panose="020B0604020202020204" pitchFamily="34" charset="0"/>
                      </a:endParaRPr>
                    </a:p>
                  </a:txBody>
                  <a:tcPr marL="50838" marR="50838" marT="0" marB="0"/>
                </a:tc>
                <a:tc>
                  <a:txBody>
                    <a:bodyPr/>
                    <a:lstStyle/>
                    <a:p>
                      <a:pPr marL="0" indent="0">
                        <a:buFont typeface="Arial" panose="020B0604020202020204" pitchFamily="34" charset="0"/>
                        <a:buNone/>
                      </a:pPr>
                      <a:r>
                        <a:rPr lang="nl-NL" sz="1100" b="0" dirty="0" err="1">
                          <a:effectLst/>
                          <a:latin typeface="+mn-lt"/>
                          <a:ea typeface="Calibri" panose="020F0502020204030204" pitchFamily="34" charset="0"/>
                          <a:cs typeface="Arial" panose="020B0604020202020204" pitchFamily="34" charset="0"/>
                        </a:rPr>
                        <a:t>ComponentOffering.component</a:t>
                      </a:r>
                      <a:r>
                        <a:rPr lang="nl-NL" sz="1100" b="0" dirty="0">
                          <a:effectLst/>
                          <a:latin typeface="+mn-lt"/>
                          <a:ea typeface="Calibri" panose="020F0502020204030204" pitchFamily="34" charset="0"/>
                          <a:cs typeface="Arial" panose="020B0604020202020204" pitchFamily="34" charset="0"/>
                        </a:rPr>
                        <a:t>(?)</a:t>
                      </a:r>
                    </a:p>
                    <a:p>
                      <a:r>
                        <a:rPr lang="nl-NL" sz="1100" b="0" dirty="0" err="1">
                          <a:effectLst/>
                          <a:latin typeface="+mn-lt"/>
                          <a:ea typeface="Calibri" panose="020F0502020204030204" pitchFamily="34" charset="0"/>
                          <a:cs typeface="Arial" panose="020B0604020202020204" pitchFamily="34" charset="0"/>
                        </a:rPr>
                        <a:t>ComponentOffering.offeringID</a:t>
                      </a:r>
                      <a:r>
                        <a:rPr lang="nl-NL" sz="1100" b="0" dirty="0">
                          <a:effectLst/>
                          <a:latin typeface="+mn-lt"/>
                          <a:ea typeface="Calibri" panose="020F0502020204030204" pitchFamily="34" charset="0"/>
                          <a:cs typeface="Arial" panose="020B0604020202020204" pitchFamily="34" charset="0"/>
                        </a:rPr>
                        <a:t> </a:t>
                      </a:r>
                    </a:p>
                    <a:p>
                      <a:r>
                        <a:rPr lang="nl-NL" sz="1100" b="0" dirty="0" err="1">
                          <a:effectLst/>
                          <a:latin typeface="+mn-lt"/>
                          <a:ea typeface="Calibri" panose="020F0502020204030204" pitchFamily="34" charset="0"/>
                          <a:cs typeface="Arial" panose="020B0604020202020204" pitchFamily="34" charset="0"/>
                        </a:rPr>
                        <a:t>ComponentOffering.component.componentId</a:t>
                      </a:r>
                      <a:endParaRPr lang="nl-NL" sz="1100" b="0" dirty="0">
                        <a:effectLst/>
                        <a:latin typeface="+mn-lt"/>
                        <a:ea typeface="Calibri" panose="020F0502020204030204" pitchFamily="34" charset="0"/>
                        <a:cs typeface="Arial" panose="020B0604020202020204" pitchFamily="34" charset="0"/>
                      </a:endParaRPr>
                    </a:p>
                    <a:p>
                      <a:r>
                        <a:rPr lang="nl-NL" sz="1100" b="0" dirty="0">
                          <a:effectLst/>
                          <a:latin typeface="+mn-lt"/>
                          <a:ea typeface="Calibri" panose="020F0502020204030204" pitchFamily="34" charset="0"/>
                          <a:cs typeface="Arial" panose="020B0604020202020204" pitchFamily="34" charset="0"/>
                        </a:rPr>
                        <a:t>n.v.t.</a:t>
                      </a:r>
                    </a:p>
                    <a:p>
                      <a:r>
                        <a:rPr lang="nl-NL" sz="1100" b="0" dirty="0" err="1">
                          <a:effectLst/>
                          <a:latin typeface="+mn-lt"/>
                          <a:ea typeface="Calibri" panose="020F0502020204030204" pitchFamily="34" charset="0"/>
                          <a:cs typeface="Arial" panose="020B0604020202020204" pitchFamily="34" charset="0"/>
                        </a:rPr>
                        <a:t>ComponentOffering.startDate</a:t>
                      </a:r>
                      <a:endParaRPr lang="nl-NL" sz="1100" b="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b="0" dirty="0" err="1">
                          <a:effectLst/>
                          <a:latin typeface="+mn-lt"/>
                          <a:ea typeface="Calibri" panose="020F0502020204030204" pitchFamily="34" charset="0"/>
                          <a:cs typeface="Arial" panose="020B0604020202020204" pitchFamily="34" charset="0"/>
                        </a:rPr>
                        <a:t>ComponentOffering.startDate</a:t>
                      </a:r>
                      <a:endParaRPr lang="nl-NL" sz="1100" b="0" dirty="0">
                        <a:effectLst/>
                        <a:latin typeface="+mn-lt"/>
                        <a:ea typeface="Calibri" panose="020F0502020204030204" pitchFamily="34" charset="0"/>
                        <a:cs typeface="Arial" panose="020B0604020202020204" pitchFamily="34" charset="0"/>
                      </a:endParaRPr>
                    </a:p>
                    <a:p>
                      <a:r>
                        <a:rPr lang="nl-NL" sz="1100" b="0" dirty="0" err="1">
                          <a:effectLst/>
                          <a:latin typeface="+mn-lt"/>
                          <a:ea typeface="Calibri" panose="020F0502020204030204" pitchFamily="34" charset="0"/>
                          <a:cs typeface="Arial" panose="020B0604020202020204" pitchFamily="34" charset="0"/>
                        </a:rPr>
                        <a:t>ComponentOffering.endDate</a:t>
                      </a:r>
                      <a:endParaRPr lang="nl-NL" sz="1100" b="0" dirty="0">
                        <a:effectLst/>
                        <a:latin typeface="+mn-lt"/>
                        <a:ea typeface="Calibri" panose="020F0502020204030204" pitchFamily="34" charset="0"/>
                        <a:cs typeface="Arial" panose="020B0604020202020204" pitchFamily="34" charset="0"/>
                      </a:endParaRPr>
                    </a:p>
                    <a:p>
                      <a:r>
                        <a:rPr lang="nl-NL" sz="1100" b="0" dirty="0" err="1">
                          <a:effectLst/>
                          <a:latin typeface="+mn-lt"/>
                          <a:ea typeface="Calibri" panose="020F0502020204030204" pitchFamily="34" charset="0"/>
                          <a:cs typeface="Arial" panose="020B0604020202020204" pitchFamily="34" charset="0"/>
                        </a:rPr>
                        <a:t>ComponentOffering.endDate</a:t>
                      </a:r>
                      <a:endParaRPr lang="nl-NL" sz="1100" b="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b="0" dirty="0">
                          <a:effectLst/>
                          <a:latin typeface="+mn-lt"/>
                          <a:ea typeface="Calibri" panose="020F0502020204030204" pitchFamily="34" charset="0"/>
                          <a:cs typeface="Arial" panose="020B0604020202020204" pitchFamily="34" charset="0"/>
                        </a:rPr>
                        <a:t>n.v.t.</a:t>
                      </a:r>
                    </a:p>
                    <a:p>
                      <a:r>
                        <a:rPr lang="nl-NL" sz="1100" b="0" dirty="0" err="1">
                          <a:effectLst/>
                          <a:latin typeface="+mn-lt"/>
                          <a:ea typeface="Calibri" panose="020F0502020204030204" pitchFamily="34" charset="0"/>
                          <a:cs typeface="Arial" panose="020B0604020202020204" pitchFamily="34" charset="0"/>
                        </a:rPr>
                        <a:t>ComponentOffering.startEnrollDate</a:t>
                      </a:r>
                      <a:endParaRPr lang="nl-NL" sz="1100" b="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b="0" dirty="0" err="1">
                          <a:effectLst/>
                          <a:latin typeface="+mn-lt"/>
                          <a:ea typeface="Calibri" panose="020F0502020204030204" pitchFamily="34" charset="0"/>
                          <a:cs typeface="Arial" panose="020B0604020202020204" pitchFamily="34" charset="0"/>
                        </a:rPr>
                        <a:t>ComponentOffering.endEnrollDate</a:t>
                      </a:r>
                      <a:endParaRPr lang="nl-NL" sz="1100" b="0" dirty="0">
                        <a:effectLst/>
                        <a:latin typeface="+mn-lt"/>
                        <a:ea typeface="Calibri" panose="020F0502020204030204" pitchFamily="34" charset="0"/>
                        <a:cs typeface="Arial" panose="020B0604020202020204" pitchFamily="34" charset="0"/>
                      </a:endParaRPr>
                    </a:p>
                    <a:p>
                      <a:r>
                        <a:rPr lang="nl-NL" sz="1100" b="0" dirty="0" err="1">
                          <a:solidFill>
                            <a:schemeClr val="accent2"/>
                          </a:solidFill>
                          <a:effectLst/>
                          <a:latin typeface="+mn-lt"/>
                          <a:ea typeface="Calibri" panose="020F0502020204030204" pitchFamily="34" charset="0"/>
                          <a:cs typeface="Arial" panose="020B0604020202020204" pitchFamily="34" charset="0"/>
                        </a:rPr>
                        <a:t>ComponentOffering.consumers.duration</a:t>
                      </a:r>
                      <a:endParaRPr lang="nl-NL" sz="1100" b="0" dirty="0">
                        <a:solidFill>
                          <a:schemeClr val="accent2"/>
                        </a:solidFill>
                        <a:effectLst/>
                        <a:latin typeface="+mn-lt"/>
                        <a:ea typeface="Calibri" panose="020F0502020204030204" pitchFamily="34" charset="0"/>
                        <a:cs typeface="Arial" panose="020B0604020202020204" pitchFamily="34" charset="0"/>
                      </a:endParaRPr>
                    </a:p>
                    <a:p>
                      <a:r>
                        <a:rPr lang="nl-NL" sz="1100" b="0" dirty="0" err="1">
                          <a:effectLst/>
                          <a:latin typeface="+mn-lt"/>
                          <a:ea typeface="Calibri" panose="020F0502020204030204" pitchFamily="34" charset="0"/>
                          <a:cs typeface="Arial" panose="020B0604020202020204" pitchFamily="34" charset="0"/>
                        </a:rPr>
                        <a:t>ComponentOffering.room</a:t>
                      </a:r>
                      <a:r>
                        <a:rPr lang="nl-NL" sz="1100" b="0" dirty="0">
                          <a:effectLst/>
                          <a:latin typeface="+mn-lt"/>
                          <a:ea typeface="Calibri" panose="020F0502020204030204" pitchFamily="34" charset="0"/>
                          <a:cs typeface="Arial" panose="020B0604020202020204" pitchFamily="34" charset="0"/>
                        </a:rPr>
                        <a:t> (zie Room)</a:t>
                      </a:r>
                    </a:p>
                    <a:p>
                      <a:r>
                        <a:rPr lang="nl-NL" sz="1100" b="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a:t>
                      </a:r>
                    </a:p>
                    <a:p>
                      <a:r>
                        <a:rPr lang="nl-NL" sz="1100" b="0" dirty="0" err="1">
                          <a:effectLst/>
                          <a:latin typeface="+mn-lt"/>
                          <a:ea typeface="Calibri" panose="020F0502020204030204" pitchFamily="34" charset="0"/>
                          <a:cs typeface="Arial" panose="020B0604020202020204" pitchFamily="34" charset="0"/>
                        </a:rPr>
                        <a:t>Association.associationId</a:t>
                      </a:r>
                      <a:r>
                        <a:rPr lang="nl-NL" sz="1100" b="0" dirty="0">
                          <a:effectLst/>
                          <a:latin typeface="+mn-lt"/>
                          <a:ea typeface="Calibri" panose="020F0502020204030204" pitchFamily="34" charset="0"/>
                          <a:cs typeface="Arial" panose="020B0604020202020204" pitchFamily="34" charset="0"/>
                        </a:rPr>
                        <a:t> &amp; </a:t>
                      </a:r>
                      <a:r>
                        <a:rPr lang="nl-NL" sz="1100" b="0" dirty="0" err="1">
                          <a:effectLst/>
                          <a:latin typeface="+mn-lt"/>
                          <a:ea typeface="Calibri" panose="020F0502020204030204" pitchFamily="34" charset="0"/>
                          <a:cs typeface="Arial" panose="020B0604020202020204" pitchFamily="34" charset="0"/>
                        </a:rPr>
                        <a:t>associationType</a:t>
                      </a:r>
                      <a:endParaRPr lang="nl-NL" sz="1100" b="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b="0" dirty="0" err="1">
                          <a:effectLst/>
                          <a:latin typeface="+mn-lt"/>
                          <a:ea typeface="Calibri" panose="020F0502020204030204" pitchFamily="34" charset="0"/>
                          <a:cs typeface="Arial" panose="020B0604020202020204" pitchFamily="34" charset="0"/>
                        </a:rPr>
                        <a:t>Association.role</a:t>
                      </a:r>
                      <a:r>
                        <a:rPr lang="nl-NL" sz="1100" b="0" dirty="0">
                          <a:effectLst/>
                          <a:latin typeface="+mn-lt"/>
                          <a:ea typeface="Calibri" panose="020F0502020204030204" pitchFamily="34" charset="0"/>
                          <a:cs typeface="Arial" panose="020B0604020202020204" pitchFamily="34" charset="0"/>
                        </a:rPr>
                        <a:t> = “student”</a:t>
                      </a:r>
                    </a:p>
                    <a:p>
                      <a:r>
                        <a:rPr lang="nl-NL" sz="1100" b="1" dirty="0" err="1">
                          <a:effectLst/>
                          <a:latin typeface="+mn-lt"/>
                          <a:ea typeface="Calibri" panose="020F0502020204030204" pitchFamily="34" charset="0"/>
                          <a:cs typeface="Arial" panose="020B0604020202020204" pitchFamily="34" charset="0"/>
                        </a:rPr>
                        <a:t>Person.personId</a:t>
                      </a:r>
                      <a:endParaRPr lang="nl-NL" sz="1100" b="1" dirty="0">
                        <a:effectLst/>
                        <a:latin typeface="+mn-lt"/>
                        <a:ea typeface="Calibri" panose="020F0502020204030204" pitchFamily="34" charset="0"/>
                        <a:cs typeface="Arial" panose="020B0604020202020204" pitchFamily="34" charset="0"/>
                      </a:endParaRPr>
                    </a:p>
                    <a:p>
                      <a:r>
                        <a:rPr lang="nl-NL" sz="1100" b="1" dirty="0" err="1">
                          <a:effectLst/>
                          <a:latin typeface="+mn-lt"/>
                          <a:ea typeface="Calibri" panose="020F0502020204030204" pitchFamily="34" charset="0"/>
                          <a:cs typeface="Arial" panose="020B0604020202020204" pitchFamily="34" charset="0"/>
                        </a:rPr>
                        <a:t>Person.primaryCode</a:t>
                      </a:r>
                      <a:endParaRPr lang="nl-NL" sz="1100" b="1" dirty="0">
                        <a:effectLst/>
                        <a:latin typeface="+mn-lt"/>
                        <a:ea typeface="Calibri" panose="020F0502020204030204" pitchFamily="34" charset="0"/>
                        <a:cs typeface="Arial" panose="020B0604020202020204" pitchFamily="34" charset="0"/>
                      </a:endParaRPr>
                    </a:p>
                    <a:p>
                      <a:r>
                        <a:rPr lang="nl-NL" sz="1100" b="1" dirty="0" err="1">
                          <a:effectLst/>
                          <a:latin typeface="+mn-lt"/>
                          <a:ea typeface="Calibri" panose="020F0502020204030204" pitchFamily="34" charset="0"/>
                          <a:cs typeface="Arial" panose="020B0604020202020204" pitchFamily="34" charset="0"/>
                        </a:rPr>
                        <a:t>Person.givenName</a:t>
                      </a:r>
                      <a:endParaRPr lang="nl-NL" sz="1100" b="1" dirty="0">
                        <a:effectLst/>
                        <a:latin typeface="+mn-lt"/>
                        <a:ea typeface="Calibri" panose="020F0502020204030204" pitchFamily="34" charset="0"/>
                        <a:cs typeface="Arial" panose="020B0604020202020204" pitchFamily="34" charset="0"/>
                      </a:endParaRPr>
                    </a:p>
                    <a:p>
                      <a:r>
                        <a:rPr lang="nl-NL" sz="1100" b="1" dirty="0" err="1">
                          <a:solidFill>
                            <a:schemeClr val="accent2"/>
                          </a:solidFill>
                          <a:effectLst/>
                          <a:latin typeface="+mn-lt"/>
                          <a:ea typeface="Calibri" panose="020F0502020204030204" pitchFamily="34" charset="0"/>
                          <a:cs typeface="Arial" panose="020B0604020202020204" pitchFamily="34" charset="0"/>
                        </a:rPr>
                        <a:t>Person.consumers.middleName</a:t>
                      </a:r>
                      <a:r>
                        <a:rPr lang="nl-NL" sz="1100" b="1" dirty="0">
                          <a:solidFill>
                            <a:schemeClr val="accent2"/>
                          </a:solidFill>
                          <a:effectLst/>
                          <a:latin typeface="+mn-lt"/>
                          <a:ea typeface="Calibri" panose="020F0502020204030204" pitchFamily="34" charset="0"/>
                          <a:cs typeface="Arial" panose="020B0604020202020204" pitchFamily="34" charset="0"/>
                        </a:rPr>
                        <a:t>?</a:t>
                      </a:r>
                    </a:p>
                    <a:p>
                      <a:r>
                        <a:rPr lang="nl-NL" sz="1100" b="1" dirty="0" err="1">
                          <a:effectLst/>
                          <a:latin typeface="+mn-lt"/>
                          <a:ea typeface="Calibri" panose="020F0502020204030204" pitchFamily="34" charset="0"/>
                          <a:cs typeface="Arial" panose="020B0604020202020204" pitchFamily="34" charset="0"/>
                        </a:rPr>
                        <a:t>Person.surName</a:t>
                      </a:r>
                      <a:endParaRPr lang="nl-NL" sz="1100" b="0" dirty="0">
                        <a:effectLst/>
                        <a:latin typeface="+mn-lt"/>
                        <a:ea typeface="Calibri" panose="020F0502020204030204" pitchFamily="34" charset="0"/>
                        <a:cs typeface="Arial" panose="020B0604020202020204" pitchFamily="34" charset="0"/>
                      </a:endParaRPr>
                    </a:p>
                    <a:p>
                      <a:r>
                        <a:rPr lang="nl-NL" sz="1100" b="0" dirty="0">
                          <a:effectLst/>
                          <a:latin typeface="+mn-lt"/>
                          <a:ea typeface="Calibri" panose="020F0502020204030204" pitchFamily="34" charset="0"/>
                          <a:cs typeface="Arial" panose="020B0604020202020204" pitchFamily="34" charset="0"/>
                        </a:rPr>
                        <a:t>n.v.t.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b="1" dirty="0" err="1">
                          <a:solidFill>
                            <a:schemeClr val="accent2"/>
                          </a:solidFill>
                          <a:effectLst/>
                          <a:latin typeface="+mn-lt"/>
                          <a:ea typeface="Calibri" panose="020F0502020204030204" pitchFamily="34" charset="0"/>
                          <a:cs typeface="Arial" panose="020B0604020202020204" pitchFamily="34" charset="0"/>
                        </a:rPr>
                        <a:t>Person.consumers.support</a:t>
                      </a:r>
                      <a:endParaRPr lang="nl-NL" sz="1100" b="1" dirty="0">
                        <a:solidFill>
                          <a:schemeClr val="accent2"/>
                        </a:solidFill>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b="0" dirty="0" err="1">
                          <a:effectLst/>
                          <a:latin typeface="+mn-lt"/>
                          <a:ea typeface="Calibri" panose="020F0502020204030204" pitchFamily="34" charset="0"/>
                          <a:cs typeface="Arial" panose="020B0604020202020204" pitchFamily="34" charset="0"/>
                        </a:rPr>
                        <a:t>Association.role</a:t>
                      </a:r>
                      <a:r>
                        <a:rPr lang="nl-NL" sz="1100" b="0" dirty="0">
                          <a:effectLst/>
                          <a:latin typeface="+mn-lt"/>
                          <a:ea typeface="Calibri" panose="020F0502020204030204" pitchFamily="34" charset="0"/>
                          <a:cs typeface="Arial" panose="020B0604020202020204" pitchFamily="34" charset="0"/>
                        </a:rPr>
                        <a:t> = “</a:t>
                      </a:r>
                      <a:r>
                        <a:rPr lang="nl-NL" sz="1100" b="0" dirty="0" err="1">
                          <a:effectLst/>
                          <a:latin typeface="+mn-lt"/>
                          <a:ea typeface="Calibri" panose="020F0502020204030204" pitchFamily="34" charset="0"/>
                          <a:cs typeface="Arial" panose="020B0604020202020204" pitchFamily="34" charset="0"/>
                        </a:rPr>
                        <a:t>coordinator</a:t>
                      </a:r>
                      <a:r>
                        <a:rPr lang="nl-NL" sz="1100" b="0" dirty="0">
                          <a:effectLst/>
                          <a:latin typeface="+mn-lt"/>
                          <a:ea typeface="Calibri" panose="020F050202020403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b="1" dirty="0" err="1">
                          <a:effectLst/>
                          <a:latin typeface="+mn-lt"/>
                          <a:ea typeface="Calibri" panose="020F0502020204030204" pitchFamily="34" charset="0"/>
                          <a:cs typeface="Arial" panose="020B0604020202020204" pitchFamily="34" charset="0"/>
                        </a:rPr>
                        <a:t>Person.primaryCode</a:t>
                      </a:r>
                      <a:r>
                        <a:rPr lang="nl-NL" sz="1100" b="1" dirty="0">
                          <a:effectLst/>
                          <a:latin typeface="+mn-lt"/>
                          <a:ea typeface="Calibri" panose="020F0502020204030204" pitchFamily="34" charset="0"/>
                          <a:cs typeface="Arial" panose="020B0604020202020204" pitchFamily="34" charset="0"/>
                        </a:rPr>
                        <a:t> &amp; </a:t>
                      </a:r>
                      <a:r>
                        <a:rPr lang="nl-NL" sz="1100" b="1" dirty="0" err="1">
                          <a:effectLst/>
                          <a:latin typeface="+mn-lt"/>
                          <a:ea typeface="Calibri" panose="020F0502020204030204" pitchFamily="34" charset="0"/>
                          <a:cs typeface="Arial" panose="020B0604020202020204" pitchFamily="34" charset="0"/>
                        </a:rPr>
                        <a:t>Person.personId</a:t>
                      </a:r>
                      <a:endParaRPr lang="nl-NL" sz="1100" b="1" dirty="0">
                        <a:effectLst/>
                        <a:latin typeface="+mn-lt"/>
                        <a:ea typeface="Calibri" panose="020F0502020204030204" pitchFamily="34" charset="0"/>
                        <a:cs typeface="Arial" panose="020B0604020202020204" pitchFamily="34" charset="0"/>
                      </a:endParaRPr>
                    </a:p>
                    <a:p>
                      <a:r>
                        <a:rPr lang="nl-NL" sz="1100" b="1" dirty="0" err="1">
                          <a:effectLst/>
                          <a:latin typeface="+mn-lt"/>
                          <a:ea typeface="Calibri" panose="020F0502020204030204" pitchFamily="34" charset="0"/>
                          <a:cs typeface="Arial" panose="020B0604020202020204" pitchFamily="34" charset="0"/>
                        </a:rPr>
                        <a:t>Person.givenName</a:t>
                      </a:r>
                      <a:endParaRPr lang="nl-NL" sz="1100" b="1" dirty="0">
                        <a:effectLst/>
                        <a:latin typeface="+mn-lt"/>
                        <a:ea typeface="Calibri" panose="020F0502020204030204" pitchFamily="34" charset="0"/>
                        <a:cs typeface="Arial" panose="020B0604020202020204" pitchFamily="34" charset="0"/>
                      </a:endParaRPr>
                    </a:p>
                    <a:p>
                      <a:r>
                        <a:rPr lang="nl-NL" sz="1100" b="1" dirty="0" err="1">
                          <a:solidFill>
                            <a:schemeClr val="accent2"/>
                          </a:solidFill>
                          <a:effectLst/>
                          <a:latin typeface="+mn-lt"/>
                          <a:ea typeface="Calibri" panose="020F0502020204030204" pitchFamily="34" charset="0"/>
                          <a:cs typeface="Arial" panose="020B0604020202020204" pitchFamily="34" charset="0"/>
                        </a:rPr>
                        <a:t>Person.consumers.middleName</a:t>
                      </a:r>
                      <a:r>
                        <a:rPr lang="nl-NL" sz="1100" b="1" dirty="0">
                          <a:solidFill>
                            <a:schemeClr val="accent2"/>
                          </a:solidFill>
                          <a:effectLst/>
                          <a:latin typeface="+mn-lt"/>
                          <a:ea typeface="Calibri" panose="020F0502020204030204" pitchFamily="34" charset="0"/>
                          <a:cs typeface="Arial" panose="020B0604020202020204" pitchFamily="34" charset="0"/>
                        </a:rPr>
                        <a:t>?</a:t>
                      </a:r>
                    </a:p>
                    <a:p>
                      <a:r>
                        <a:rPr lang="nl-NL" sz="1100" b="1" dirty="0" err="1">
                          <a:effectLst/>
                          <a:latin typeface="+mn-lt"/>
                          <a:ea typeface="Calibri" panose="020F0502020204030204" pitchFamily="34" charset="0"/>
                          <a:cs typeface="Arial" panose="020B0604020202020204" pitchFamily="34" charset="0"/>
                        </a:rPr>
                        <a:t>Person.surName</a:t>
                      </a:r>
                      <a:endParaRPr lang="nl-NL" sz="1100" b="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b="0" dirty="0" err="1">
                          <a:effectLst/>
                          <a:latin typeface="Calibri" panose="020F0502020204030204" pitchFamily="34" charset="0"/>
                          <a:ea typeface="Calibri" panose="020F0502020204030204" pitchFamily="34" charset="0"/>
                          <a:cs typeface="Arial" panose="020B0604020202020204" pitchFamily="34" charset="0"/>
                        </a:rPr>
                        <a:t>Association.role</a:t>
                      </a:r>
                      <a:r>
                        <a:rPr lang="nl-NL" sz="1100" b="0" dirty="0">
                          <a:effectLst/>
                          <a:latin typeface="Calibri" panose="020F0502020204030204" pitchFamily="34" charset="0"/>
                          <a:ea typeface="Calibri" panose="020F0502020204030204" pitchFamily="34" charset="0"/>
                          <a:cs typeface="Arial" panose="020B0604020202020204" pitchFamily="34" charset="0"/>
                        </a:rPr>
                        <a:t> = “</a:t>
                      </a:r>
                      <a:r>
                        <a:rPr lang="nl-NL" sz="1100" b="0" dirty="0" err="1">
                          <a:effectLst/>
                          <a:latin typeface="Calibri" panose="020F0502020204030204" pitchFamily="34" charset="0"/>
                          <a:ea typeface="Calibri" panose="020F0502020204030204" pitchFamily="34" charset="0"/>
                          <a:cs typeface="Arial" panose="020B0604020202020204" pitchFamily="34" charset="0"/>
                        </a:rPr>
                        <a:t>afnameleider”|“surveillant</a:t>
                      </a:r>
                      <a:r>
                        <a:rPr lang="nl-NL" sz="1100" b="0" dirty="0">
                          <a:effectLst/>
                          <a:latin typeface="Calibri" panose="020F0502020204030204" pitchFamily="34" charset="0"/>
                          <a:ea typeface="Calibri" panose="020F050202020403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b="0" dirty="0">
                        <a:effectLst/>
                        <a:latin typeface="Calibri" panose="020F0502020204030204" pitchFamily="34" charset="0"/>
                        <a:ea typeface="Calibri" panose="020F0502020204030204" pitchFamily="34" charset="0"/>
                        <a:cs typeface="Arial" panose="020B0604020202020204" pitchFamily="34" charset="0"/>
                      </a:endParaRPr>
                    </a:p>
                  </a:txBody>
                  <a:tcPr marL="50838" marR="50838" marT="0" marB="0"/>
                </a:tc>
                <a:extLst>
                  <a:ext uri="{0D108BD9-81ED-4DB2-BD59-A6C34878D82A}">
                    <a16:rowId xmlns:a16="http://schemas.microsoft.com/office/drawing/2014/main" val="2150744473"/>
                  </a:ext>
                </a:extLst>
              </a:tr>
            </a:tbl>
          </a:graphicData>
        </a:graphic>
      </p:graphicFrame>
      <p:pic>
        <p:nvPicPr>
          <p:cNvPr id="3" name="Afbeelding 2">
            <a:extLst>
              <a:ext uri="{FF2B5EF4-FFF2-40B4-BE49-F238E27FC236}">
                <a16:creationId xmlns:a16="http://schemas.microsoft.com/office/drawing/2014/main" id="{B21A80B6-8A29-0639-BE61-AA31970B1996}"/>
              </a:ext>
            </a:extLst>
          </p:cNvPr>
          <p:cNvPicPr>
            <a:picLocks noChangeAspect="1"/>
          </p:cNvPicPr>
          <p:nvPr/>
        </p:nvPicPr>
        <p:blipFill>
          <a:blip r:embed="rId2"/>
          <a:stretch>
            <a:fillRect/>
          </a:stretch>
        </p:blipFill>
        <p:spPr>
          <a:xfrm>
            <a:off x="10229850" y="1052642"/>
            <a:ext cx="1626790" cy="5821488"/>
          </a:xfrm>
          <a:prstGeom prst="rect">
            <a:avLst/>
          </a:prstGeom>
        </p:spPr>
      </p:pic>
      <p:pic>
        <p:nvPicPr>
          <p:cNvPr id="6" name="Afbeelding 5">
            <a:extLst>
              <a:ext uri="{FF2B5EF4-FFF2-40B4-BE49-F238E27FC236}">
                <a16:creationId xmlns:a16="http://schemas.microsoft.com/office/drawing/2014/main" id="{57652353-3F2C-4377-DBC6-F9828802EC8E}"/>
              </a:ext>
            </a:extLst>
          </p:cNvPr>
          <p:cNvPicPr>
            <a:picLocks noChangeAspect="1"/>
          </p:cNvPicPr>
          <p:nvPr/>
        </p:nvPicPr>
        <p:blipFill>
          <a:blip r:embed="rId3"/>
          <a:stretch>
            <a:fillRect/>
          </a:stretch>
        </p:blipFill>
        <p:spPr>
          <a:xfrm>
            <a:off x="9012025" y="4035229"/>
            <a:ext cx="1217825" cy="2822772"/>
          </a:xfrm>
          <a:prstGeom prst="rect">
            <a:avLst/>
          </a:prstGeom>
        </p:spPr>
      </p:pic>
      <p:sp>
        <p:nvSpPr>
          <p:cNvPr id="8" name="Ster: 5 punten 7">
            <a:extLst>
              <a:ext uri="{FF2B5EF4-FFF2-40B4-BE49-F238E27FC236}">
                <a16:creationId xmlns:a16="http://schemas.microsoft.com/office/drawing/2014/main" id="{4141EDF4-7197-7411-5990-47C45DA63012}"/>
              </a:ext>
            </a:extLst>
          </p:cNvPr>
          <p:cNvSpPr/>
          <p:nvPr/>
        </p:nvSpPr>
        <p:spPr>
          <a:xfrm>
            <a:off x="11125200" y="140004"/>
            <a:ext cx="944880" cy="975360"/>
          </a:xfrm>
          <a:prstGeom prst="star5">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7031333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D130BFA-6393-41B1-E354-7F9BCFCB6CF8}"/>
              </a:ext>
            </a:extLst>
          </p:cNvPr>
          <p:cNvSpPr>
            <a:spLocks noGrp="1"/>
          </p:cNvSpPr>
          <p:nvPr>
            <p:ph type="title"/>
          </p:nvPr>
        </p:nvSpPr>
        <p:spPr/>
        <p:txBody>
          <a:bodyPr/>
          <a:lstStyle/>
          <a:p>
            <a:r>
              <a:rPr lang="nl-NL" dirty="0"/>
              <a:t>3. </a:t>
            </a:r>
            <a:r>
              <a:rPr lang="nl-NL" dirty="0" err="1"/>
              <a:t>Toetsdeelnemerresultaat</a:t>
            </a:r>
            <a:r>
              <a:rPr lang="nl-NL" dirty="0"/>
              <a:t> informatiestroom</a:t>
            </a:r>
          </a:p>
        </p:txBody>
      </p:sp>
      <p:sp>
        <p:nvSpPr>
          <p:cNvPr id="7" name="Tijdelijke aanduiding voor tekst 6">
            <a:extLst>
              <a:ext uri="{FF2B5EF4-FFF2-40B4-BE49-F238E27FC236}">
                <a16:creationId xmlns:a16="http://schemas.microsoft.com/office/drawing/2014/main" id="{F87B5080-27C3-8DF6-6C31-36DF5F775C70}"/>
              </a:ext>
            </a:extLst>
          </p:cNvPr>
          <p:cNvSpPr>
            <a:spLocks noGrp="1"/>
          </p:cNvSpPr>
          <p:nvPr>
            <p:ph type="body" idx="2"/>
          </p:nvPr>
        </p:nvSpPr>
        <p:spPr>
          <a:xfrm>
            <a:off x="5868956" y="1276350"/>
            <a:ext cx="6084920" cy="5091662"/>
          </a:xfrm>
        </p:spPr>
        <p:txBody>
          <a:bodyPr/>
          <a:lstStyle/>
          <a:p>
            <a:pPr marL="50800" indent="0">
              <a:buNone/>
            </a:pPr>
            <a:r>
              <a:rPr lang="nl-NL" sz="1600" dirty="0"/>
              <a:t>Vastgesteld:</a:t>
            </a:r>
          </a:p>
          <a:p>
            <a:pPr marL="361950" indent="-311150">
              <a:spcBef>
                <a:spcPts val="300"/>
              </a:spcBef>
            </a:pPr>
            <a:r>
              <a:rPr lang="nl-NL" sz="1600" dirty="0" err="1"/>
              <a:t>Toetsdeelnemerresultaat</a:t>
            </a:r>
            <a:r>
              <a:rPr lang="nl-NL" sz="1600" dirty="0"/>
              <a:t> (3) wordt </a:t>
            </a:r>
            <a:r>
              <a:rPr lang="nl-NL" sz="1600" b="1" dirty="0"/>
              <a:t>beheerd</a:t>
            </a:r>
            <a:r>
              <a:rPr lang="nl-NL" sz="1600" dirty="0"/>
              <a:t> door Toetsafname.</a:t>
            </a:r>
          </a:p>
          <a:p>
            <a:pPr marL="361950" indent="-311150">
              <a:spcBef>
                <a:spcPts val="300"/>
              </a:spcBef>
            </a:pPr>
            <a:r>
              <a:rPr lang="nl-NL" sz="1600" dirty="0"/>
              <a:t>Informatie in </a:t>
            </a:r>
            <a:r>
              <a:rPr lang="nl-NL" sz="1600" dirty="0" err="1"/>
              <a:t>Toetsdeelnemerresultaat</a:t>
            </a:r>
            <a:r>
              <a:rPr lang="nl-NL" sz="1600" dirty="0"/>
              <a:t> </a:t>
            </a:r>
            <a:r>
              <a:rPr lang="nl-NL" sz="1600" b="1" dirty="0"/>
              <a:t>stroomt</a:t>
            </a:r>
            <a:r>
              <a:rPr lang="nl-NL" sz="1600" dirty="0"/>
              <a:t> van Toetsafname naar </a:t>
            </a:r>
            <a:r>
              <a:rPr lang="nl-NL" sz="1600" dirty="0" err="1"/>
              <a:t>Toetsplanning</a:t>
            </a:r>
            <a:r>
              <a:rPr lang="nl-NL" sz="1600" dirty="0"/>
              <a:t>.</a:t>
            </a:r>
          </a:p>
          <a:p>
            <a:pPr marL="361950" indent="-311150">
              <a:spcBef>
                <a:spcPts val="300"/>
              </a:spcBef>
            </a:pPr>
            <a:r>
              <a:rPr lang="nl-NL" sz="1600" dirty="0"/>
              <a:t>Gegevens hebben een lage </a:t>
            </a:r>
            <a:r>
              <a:rPr lang="nl-NL" sz="1600" b="1" dirty="0"/>
              <a:t>verversingsgraad</a:t>
            </a:r>
            <a:r>
              <a:rPr lang="nl-NL" sz="1600" dirty="0"/>
              <a:t>. </a:t>
            </a:r>
          </a:p>
          <a:p>
            <a:pPr marL="361950" indent="-311150">
              <a:spcBef>
                <a:spcPts val="300"/>
              </a:spcBef>
            </a:pPr>
            <a:r>
              <a:rPr lang="nl-NL" sz="1600" dirty="0" err="1"/>
              <a:t>Toetsdeelnemerresultaat</a:t>
            </a:r>
            <a:r>
              <a:rPr lang="nl-NL" sz="1600" dirty="0"/>
              <a:t> valt uiteen in </a:t>
            </a:r>
            <a:r>
              <a:rPr lang="nl-NL" sz="1600" dirty="0" err="1"/>
              <a:t>Deelnemerresultaat</a:t>
            </a:r>
            <a:r>
              <a:rPr lang="nl-NL" sz="1600" dirty="0"/>
              <a:t> en Bewijslast-documenten.</a:t>
            </a:r>
          </a:p>
          <a:p>
            <a:pPr marL="361950" indent="-311150">
              <a:spcBef>
                <a:spcPts val="300"/>
              </a:spcBef>
            </a:pPr>
            <a:r>
              <a:rPr lang="nl-NL" sz="1600" dirty="0"/>
              <a:t>Toetsafname neemt het </a:t>
            </a:r>
            <a:r>
              <a:rPr lang="nl-NL" sz="1600" b="1" dirty="0"/>
              <a:t>initiatief</a:t>
            </a:r>
            <a:r>
              <a:rPr lang="nl-NL" sz="1600" dirty="0"/>
              <a:t>; het </a:t>
            </a:r>
            <a:r>
              <a:rPr lang="nl-NL" sz="1600" b="1" dirty="0"/>
              <a:t>interactiepatroon</a:t>
            </a:r>
            <a:r>
              <a:rPr lang="nl-NL" sz="1600" dirty="0"/>
              <a:t> voor </a:t>
            </a:r>
            <a:r>
              <a:rPr lang="nl-NL" sz="1600" dirty="0" err="1"/>
              <a:t>Deelnemerresultaat</a:t>
            </a:r>
            <a:r>
              <a:rPr lang="nl-NL" sz="1600" dirty="0"/>
              <a:t> is “Gegevens brengen” (Push).</a:t>
            </a:r>
            <a:br>
              <a:rPr lang="nl-NL" sz="1600" dirty="0"/>
            </a:br>
            <a:r>
              <a:rPr lang="nl-NL" sz="1600" dirty="0"/>
              <a:t>Bewijslast-documenten worden met “Gegevens halen” (Pull) opgehaald.</a:t>
            </a:r>
          </a:p>
          <a:p>
            <a:pPr marL="361950" indent="-311150">
              <a:spcBef>
                <a:spcPts val="300"/>
              </a:spcBef>
            </a:pPr>
            <a:r>
              <a:rPr lang="nl-NL" sz="1600" dirty="0"/>
              <a:t>Voorkeur voor ophalen van aanvullende privacygevoelige resultaatgegevens van Student met </a:t>
            </a:r>
            <a:r>
              <a:rPr lang="nl-NL" sz="1600" b="1" dirty="0"/>
              <a:t>interactiepatroon</a:t>
            </a:r>
            <a:r>
              <a:rPr lang="nl-NL" sz="1600" dirty="0"/>
              <a:t> “Gegevens halen” (Pull).</a:t>
            </a:r>
          </a:p>
          <a:p>
            <a:pPr marL="361950" indent="-311150">
              <a:spcBef>
                <a:spcPts val="300"/>
              </a:spcBef>
            </a:pPr>
            <a:r>
              <a:rPr lang="nl-NL" sz="1600" dirty="0" err="1"/>
              <a:t>Toetsdeelnemerresultaat</a:t>
            </a:r>
            <a:r>
              <a:rPr lang="nl-NL" sz="1600" dirty="0"/>
              <a:t> is </a:t>
            </a:r>
            <a:r>
              <a:rPr lang="nl-NL" sz="1600" b="1" dirty="0"/>
              <a:t>Standlevering.</a:t>
            </a:r>
          </a:p>
        </p:txBody>
      </p:sp>
      <p:pic>
        <p:nvPicPr>
          <p:cNvPr id="8" name="Afbeelding 7">
            <a:extLst>
              <a:ext uri="{FF2B5EF4-FFF2-40B4-BE49-F238E27FC236}">
                <a16:creationId xmlns:a16="http://schemas.microsoft.com/office/drawing/2014/main" id="{730FAADB-3F25-1AE0-1FC3-341FBD548D37}"/>
              </a:ext>
            </a:extLst>
          </p:cNvPr>
          <p:cNvPicPr>
            <a:picLocks noChangeAspect="1"/>
          </p:cNvPicPr>
          <p:nvPr/>
        </p:nvPicPr>
        <p:blipFill>
          <a:blip r:embed="rId2"/>
          <a:stretch>
            <a:fillRect/>
          </a:stretch>
        </p:blipFill>
        <p:spPr>
          <a:xfrm>
            <a:off x="169298" y="1533525"/>
            <a:ext cx="5580000" cy="2839949"/>
          </a:xfrm>
          <a:prstGeom prst="rect">
            <a:avLst/>
          </a:prstGeom>
        </p:spPr>
      </p:pic>
      <p:sp>
        <p:nvSpPr>
          <p:cNvPr id="9" name="Ovaal 8">
            <a:extLst>
              <a:ext uri="{FF2B5EF4-FFF2-40B4-BE49-F238E27FC236}">
                <a16:creationId xmlns:a16="http://schemas.microsoft.com/office/drawing/2014/main" id="{08B2EC84-35BB-ED01-7E32-9A26C10B8706}"/>
              </a:ext>
            </a:extLst>
          </p:cNvPr>
          <p:cNvSpPr/>
          <p:nvPr/>
        </p:nvSpPr>
        <p:spPr>
          <a:xfrm>
            <a:off x="1832718" y="3340924"/>
            <a:ext cx="2976664" cy="10992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al 9">
            <a:extLst>
              <a:ext uri="{FF2B5EF4-FFF2-40B4-BE49-F238E27FC236}">
                <a16:creationId xmlns:a16="http://schemas.microsoft.com/office/drawing/2014/main" id="{CB5353C0-2F27-6D90-02A7-60BD0261CBC4}"/>
              </a:ext>
            </a:extLst>
          </p:cNvPr>
          <p:cNvSpPr/>
          <p:nvPr/>
        </p:nvSpPr>
        <p:spPr>
          <a:xfrm>
            <a:off x="1883318" y="371053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15" name="Ovaal 14">
            <a:extLst>
              <a:ext uri="{FF2B5EF4-FFF2-40B4-BE49-F238E27FC236}">
                <a16:creationId xmlns:a16="http://schemas.microsoft.com/office/drawing/2014/main" id="{61BE1E3A-2032-4F25-0443-66705D884FFC}"/>
              </a:ext>
            </a:extLst>
          </p:cNvPr>
          <p:cNvSpPr/>
          <p:nvPr/>
        </p:nvSpPr>
        <p:spPr>
          <a:xfrm>
            <a:off x="883193" y="4838776"/>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17" name="Tekstvak 16">
            <a:extLst>
              <a:ext uri="{FF2B5EF4-FFF2-40B4-BE49-F238E27FC236}">
                <a16:creationId xmlns:a16="http://schemas.microsoft.com/office/drawing/2014/main" id="{06E4F951-B06C-7EE8-5AC7-516EA27ABC75}"/>
              </a:ext>
            </a:extLst>
          </p:cNvPr>
          <p:cNvSpPr txBox="1"/>
          <p:nvPr/>
        </p:nvSpPr>
        <p:spPr>
          <a:xfrm>
            <a:off x="1243193" y="4851568"/>
            <a:ext cx="2311770" cy="369332"/>
          </a:xfrm>
          <a:prstGeom prst="rect">
            <a:avLst/>
          </a:prstGeom>
          <a:noFill/>
        </p:spPr>
        <p:txBody>
          <a:bodyPr wrap="square">
            <a:spAutoFit/>
          </a:bodyPr>
          <a:lstStyle/>
          <a:p>
            <a:r>
              <a:rPr lang="nl-NL" i="1" dirty="0"/>
              <a:t>Koppelvlak (Push)</a:t>
            </a:r>
          </a:p>
        </p:txBody>
      </p:sp>
      <p:sp>
        <p:nvSpPr>
          <p:cNvPr id="14" name="Ovaal 13">
            <a:extLst>
              <a:ext uri="{FF2B5EF4-FFF2-40B4-BE49-F238E27FC236}">
                <a16:creationId xmlns:a16="http://schemas.microsoft.com/office/drawing/2014/main" id="{B738E980-2B1C-0701-6C03-2683A2C720C4}"/>
              </a:ext>
            </a:extLst>
          </p:cNvPr>
          <p:cNvSpPr/>
          <p:nvPr/>
        </p:nvSpPr>
        <p:spPr>
          <a:xfrm>
            <a:off x="4353833" y="3710537"/>
            <a:ext cx="360000" cy="360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nl-NL" sz="1050" dirty="0"/>
              <a:t>API</a:t>
            </a:r>
          </a:p>
        </p:txBody>
      </p:sp>
      <p:sp>
        <p:nvSpPr>
          <p:cNvPr id="19" name="Ovaal 18">
            <a:extLst>
              <a:ext uri="{FF2B5EF4-FFF2-40B4-BE49-F238E27FC236}">
                <a16:creationId xmlns:a16="http://schemas.microsoft.com/office/drawing/2014/main" id="{43E79FAF-C549-552D-0BEA-C6B6AF6DDDF5}"/>
              </a:ext>
            </a:extLst>
          </p:cNvPr>
          <p:cNvSpPr/>
          <p:nvPr/>
        </p:nvSpPr>
        <p:spPr>
          <a:xfrm>
            <a:off x="883193" y="5324475"/>
            <a:ext cx="360000" cy="360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nl-NL" sz="1050" dirty="0"/>
              <a:t>API</a:t>
            </a:r>
          </a:p>
        </p:txBody>
      </p:sp>
      <p:sp>
        <p:nvSpPr>
          <p:cNvPr id="20" name="Tekstvak 19">
            <a:extLst>
              <a:ext uri="{FF2B5EF4-FFF2-40B4-BE49-F238E27FC236}">
                <a16:creationId xmlns:a16="http://schemas.microsoft.com/office/drawing/2014/main" id="{52CC8D7A-FB66-EEC8-C912-A5A754C36050}"/>
              </a:ext>
            </a:extLst>
          </p:cNvPr>
          <p:cNvSpPr txBox="1"/>
          <p:nvPr/>
        </p:nvSpPr>
        <p:spPr>
          <a:xfrm>
            <a:off x="1243193" y="5319809"/>
            <a:ext cx="2311770" cy="369332"/>
          </a:xfrm>
          <a:prstGeom prst="rect">
            <a:avLst/>
          </a:prstGeom>
          <a:noFill/>
        </p:spPr>
        <p:txBody>
          <a:bodyPr wrap="square">
            <a:spAutoFit/>
          </a:bodyPr>
          <a:lstStyle/>
          <a:p>
            <a:r>
              <a:rPr lang="nl-NL" i="1" dirty="0"/>
              <a:t>Koppelvlak (Pull)</a:t>
            </a:r>
          </a:p>
        </p:txBody>
      </p:sp>
    </p:spTree>
    <p:extLst>
      <p:ext uri="{BB962C8B-B14F-4D97-AF65-F5344CB8AC3E}">
        <p14:creationId xmlns:p14="http://schemas.microsoft.com/office/powerpoint/2010/main" val="238350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247ADE-B973-2514-013F-7816724DFEA4}"/>
              </a:ext>
            </a:extLst>
          </p:cNvPr>
          <p:cNvSpPr>
            <a:spLocks noGrp="1"/>
          </p:cNvSpPr>
          <p:nvPr>
            <p:ph type="title"/>
          </p:nvPr>
        </p:nvSpPr>
        <p:spPr/>
        <p:txBody>
          <a:bodyPr/>
          <a:lstStyle/>
          <a:p>
            <a:r>
              <a:rPr lang="nl-NL" dirty="0"/>
              <a:t>3. </a:t>
            </a:r>
            <a:r>
              <a:rPr lang="nl-NL" dirty="0" err="1"/>
              <a:t>Toetsdeelnemerresultaat</a:t>
            </a:r>
            <a:r>
              <a:rPr lang="nl-NL" dirty="0"/>
              <a:t> gegevens &amp; interactie</a:t>
            </a:r>
          </a:p>
        </p:txBody>
      </p:sp>
      <p:graphicFrame>
        <p:nvGraphicFramePr>
          <p:cNvPr id="5" name="Tabel 4">
            <a:extLst>
              <a:ext uri="{FF2B5EF4-FFF2-40B4-BE49-F238E27FC236}">
                <a16:creationId xmlns:a16="http://schemas.microsoft.com/office/drawing/2014/main" id="{243754B8-2398-92B5-1E81-740F19965FD6}"/>
              </a:ext>
            </a:extLst>
          </p:cNvPr>
          <p:cNvGraphicFramePr>
            <a:graphicFrameLocks noGrp="1"/>
          </p:cNvGraphicFramePr>
          <p:nvPr>
            <p:extLst>
              <p:ext uri="{D42A27DB-BD31-4B8C-83A1-F6EECF244321}">
                <p14:modId xmlns:p14="http://schemas.microsoft.com/office/powerpoint/2010/main" val="2831414955"/>
              </p:ext>
            </p:extLst>
          </p:nvPr>
        </p:nvGraphicFramePr>
        <p:xfrm>
          <a:off x="583769" y="1265696"/>
          <a:ext cx="4084484" cy="2548050"/>
        </p:xfrm>
        <a:graphic>
          <a:graphicData uri="http://schemas.openxmlformats.org/drawingml/2006/table">
            <a:tbl>
              <a:tblPr firstRow="1" firstCol="1" bandRow="1">
                <a:tableStyleId>{5C22544A-7EE6-4342-B048-85BDC9FD1C3A}</a:tableStyleId>
              </a:tblPr>
              <a:tblGrid>
                <a:gridCol w="4084484">
                  <a:extLst>
                    <a:ext uri="{9D8B030D-6E8A-4147-A177-3AD203B41FA5}">
                      <a16:colId xmlns:a16="http://schemas.microsoft.com/office/drawing/2014/main" val="676889564"/>
                    </a:ext>
                  </a:extLst>
                </a:gridCol>
              </a:tblGrid>
              <a:tr h="201090">
                <a:tc>
                  <a:txBody>
                    <a:bodyPr/>
                    <a:lstStyle/>
                    <a:p>
                      <a:r>
                        <a:rPr lang="nl-NL" sz="1100" dirty="0">
                          <a:effectLst/>
                        </a:rPr>
                        <a:t>Gegevens: </a:t>
                      </a:r>
                      <a:r>
                        <a:rPr lang="nl-NL" sz="1100" dirty="0" err="1">
                          <a:effectLst/>
                        </a:rPr>
                        <a:t>Toetsdeelnemerresultaat</a:t>
                      </a:r>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77767850"/>
                  </a:ext>
                </a:extLst>
              </a:tr>
              <a:tr h="1809814">
                <a:tc>
                  <a:txBody>
                    <a:bodyPr/>
                    <a:lstStyle/>
                    <a:p>
                      <a:pPr marL="342900" lvl="0" indent="-342900">
                        <a:buFont typeface="Wingdings" panose="05000000000000000000" pitchFamily="2" charset="2"/>
                        <a:buChar char=""/>
                      </a:pPr>
                      <a:r>
                        <a:rPr lang="nl-NL" sz="1100" b="0" dirty="0" err="1">
                          <a:solidFill>
                            <a:srgbClr val="FFFF00"/>
                          </a:solidFill>
                          <a:effectLst/>
                        </a:rPr>
                        <a:t>Zittingsid</a:t>
                      </a:r>
                      <a:endParaRPr lang="nl-NL" sz="1100" b="0" dirty="0">
                        <a:solidFill>
                          <a:srgbClr val="FFFF00"/>
                        </a:solidFill>
                        <a:effectLst/>
                      </a:endParaRPr>
                    </a:p>
                    <a:p>
                      <a:pPr marL="342900" lvl="0" indent="-342900">
                        <a:buFont typeface="Wingdings" panose="05000000000000000000" pitchFamily="2" charset="2"/>
                        <a:buChar char=""/>
                      </a:pPr>
                      <a:r>
                        <a:rPr lang="nl-NL" sz="1100" b="0" dirty="0" err="1">
                          <a:effectLst/>
                        </a:rPr>
                        <a:t>Toetsid</a:t>
                      </a:r>
                      <a:r>
                        <a:rPr lang="nl-NL" sz="1100" b="0" dirty="0">
                          <a:effectLst/>
                        </a:rPr>
                        <a:t> van planner</a:t>
                      </a:r>
                    </a:p>
                    <a:p>
                      <a:pPr marL="342900" lvl="0" indent="-342900">
                        <a:buFont typeface="Wingdings" panose="05000000000000000000" pitchFamily="2" charset="2"/>
                        <a:buChar char=""/>
                      </a:pPr>
                      <a:r>
                        <a:rPr lang="nl-NL" sz="1100" b="0" dirty="0">
                          <a:effectLst/>
                        </a:rPr>
                        <a:t>Toetscode van leverancier (uit catalogus)</a:t>
                      </a:r>
                    </a:p>
                    <a:p>
                      <a:pPr marL="342900" lvl="0" indent="-342900">
                        <a:buFont typeface="Wingdings" panose="05000000000000000000" pitchFamily="2" charset="2"/>
                        <a:buChar char=""/>
                      </a:pPr>
                      <a:r>
                        <a:rPr lang="nl-NL" sz="1100" b="0" strike="noStrike" dirty="0">
                          <a:effectLst/>
                        </a:rPr>
                        <a:t>Toetsresultaat </a:t>
                      </a:r>
                      <a:r>
                        <a:rPr lang="nl-NL" sz="1100" b="0" strike="sngStrike" dirty="0">
                          <a:solidFill>
                            <a:srgbClr val="FFFF00"/>
                          </a:solidFill>
                          <a:effectLst/>
                        </a:rPr>
                        <a:t>[1..*]</a:t>
                      </a:r>
                      <a:r>
                        <a:rPr lang="nl-NL" sz="1100" b="0" strike="noStrike" dirty="0">
                          <a:effectLst/>
                        </a:rPr>
                        <a:t> </a:t>
                      </a:r>
                    </a:p>
                    <a:p>
                      <a:pPr marL="742950" lvl="1" indent="-295275">
                        <a:buFont typeface="Wingdings" panose="05000000000000000000" pitchFamily="2" charset="2"/>
                        <a:buChar char=""/>
                      </a:pPr>
                      <a:r>
                        <a:rPr lang="nl-NL" sz="1100" b="0" dirty="0">
                          <a:effectLst/>
                        </a:rPr>
                        <a:t>Datum afname</a:t>
                      </a:r>
                    </a:p>
                    <a:p>
                      <a:pPr marL="742950" lvl="1" indent="-295275">
                        <a:buFont typeface="Wingdings" panose="05000000000000000000" pitchFamily="2" charset="2"/>
                        <a:buChar char=""/>
                      </a:pPr>
                      <a:r>
                        <a:rPr lang="nl-NL" sz="1100" b="0" dirty="0">
                          <a:effectLst/>
                        </a:rPr>
                        <a:t>Beoordeeld door (afkorting medewerker)</a:t>
                      </a:r>
                    </a:p>
                    <a:p>
                      <a:pPr marL="742950" lvl="1" indent="-295275">
                        <a:buFont typeface="Wingdings" panose="05000000000000000000" pitchFamily="2" charset="2"/>
                        <a:buChar char=""/>
                      </a:pPr>
                      <a:r>
                        <a:rPr lang="nl-NL" sz="1100" b="0" dirty="0">
                          <a:effectLst/>
                        </a:rPr>
                        <a:t>Studentnummer</a:t>
                      </a:r>
                    </a:p>
                    <a:p>
                      <a:pPr marL="742950" lvl="1" indent="-295275">
                        <a:buFont typeface="Wingdings" panose="05000000000000000000" pitchFamily="2" charset="2"/>
                        <a:buChar char=""/>
                      </a:pPr>
                      <a:r>
                        <a:rPr lang="nl-NL" sz="1100" b="0" dirty="0">
                          <a:effectLst/>
                        </a:rPr>
                        <a:t>Resultaat (cijfer/tekst)</a:t>
                      </a:r>
                    </a:p>
                    <a:p>
                      <a:pPr marL="742950" lvl="1" indent="-295275">
                        <a:buFont typeface="Wingdings" panose="05000000000000000000" pitchFamily="2" charset="2"/>
                        <a:buChar char=""/>
                      </a:pPr>
                      <a:r>
                        <a:rPr lang="nl-NL" sz="1100" b="0" dirty="0">
                          <a:effectLst/>
                        </a:rPr>
                        <a:t>Status (lijst)</a:t>
                      </a:r>
                    </a:p>
                    <a:p>
                      <a:pPr marL="742950" lvl="1" indent="-295275">
                        <a:buFont typeface="Wingdings" panose="05000000000000000000" pitchFamily="2" charset="2"/>
                        <a:buChar char=""/>
                      </a:pPr>
                      <a:r>
                        <a:rPr lang="nl-NL" sz="1100" b="0" strike="sngStrike" dirty="0">
                          <a:effectLst/>
                        </a:rPr>
                        <a:t>Presentie (lijst)</a:t>
                      </a:r>
                      <a:r>
                        <a:rPr lang="nl-NL" sz="1100" b="0" strike="sngStrike" dirty="0">
                          <a:solidFill>
                            <a:schemeClr val="accent2"/>
                          </a:solidFill>
                          <a:effectLst/>
                          <a:sym typeface="Wingdings" panose="05000000000000000000" pitchFamily="2" charset="2"/>
                        </a:rPr>
                        <a:t> </a:t>
                      </a:r>
                    </a:p>
                    <a:p>
                      <a:pPr marL="742950" lvl="1" indent="-295275">
                        <a:buFont typeface="Wingdings" panose="05000000000000000000" pitchFamily="2" charset="2"/>
                        <a:buChar char=""/>
                      </a:pPr>
                      <a:r>
                        <a:rPr lang="nl-NL" sz="1100" b="0" dirty="0">
                          <a:solidFill>
                            <a:srgbClr val="FFFF00"/>
                          </a:solidFill>
                          <a:effectLst/>
                          <a:sym typeface="Wingdings" panose="05000000000000000000" pitchFamily="2" charset="2"/>
                        </a:rPr>
                        <a:t>Heeft deelgenomen?</a:t>
                      </a:r>
                    </a:p>
                    <a:p>
                      <a:pPr marL="285750" lvl="0" indent="-200025">
                        <a:buFont typeface="Wingdings" panose="05000000000000000000" pitchFamily="2" charset="2"/>
                        <a:buChar char=""/>
                      </a:pPr>
                      <a:r>
                        <a:rPr lang="nl-NL" sz="1100" b="0" dirty="0">
                          <a:solidFill>
                            <a:srgbClr val="FFFF00"/>
                          </a:solidFill>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Document [0..*]</a:t>
                      </a:r>
                    </a:p>
                    <a:p>
                      <a:pPr marL="742950" lvl="1" indent="-295275">
                        <a:buFont typeface="Wingdings" panose="05000000000000000000" pitchFamily="2" charset="2"/>
                        <a:buChar char=""/>
                      </a:pPr>
                      <a:r>
                        <a:rPr lang="nl-NL" sz="1100" b="0" dirty="0" err="1">
                          <a:solidFill>
                            <a:srgbClr val="FFFF00"/>
                          </a:solidFill>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DocumentType</a:t>
                      </a:r>
                      <a:r>
                        <a:rPr lang="nl-NL" sz="1100" b="0" dirty="0">
                          <a:solidFill>
                            <a:srgbClr val="FFFF00"/>
                          </a:solidFill>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 (</a:t>
                      </a:r>
                      <a:r>
                        <a:rPr lang="nl-NL" sz="1100" b="0" dirty="0" err="1">
                          <a:solidFill>
                            <a:srgbClr val="FFFF00"/>
                          </a:solidFill>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enum</a:t>
                      </a:r>
                      <a:r>
                        <a:rPr lang="nl-NL" sz="1100" b="0" dirty="0">
                          <a:solidFill>
                            <a:srgbClr val="FFFF00"/>
                          </a:solidFill>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a:t>
                      </a:r>
                    </a:p>
                    <a:p>
                      <a:pPr marL="742950" lvl="1" indent="-295275">
                        <a:buFont typeface="Wingdings" panose="05000000000000000000" pitchFamily="2" charset="2"/>
                        <a:buChar char=""/>
                      </a:pPr>
                      <a:r>
                        <a:rPr lang="nl-NL" sz="1100" b="0" dirty="0" err="1">
                          <a:solidFill>
                            <a:srgbClr val="FFFF00"/>
                          </a:solidFill>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DocumentLocation</a:t>
                      </a:r>
                      <a:r>
                        <a:rPr lang="nl-NL" sz="1100" b="0" dirty="0">
                          <a:solidFill>
                            <a:srgbClr val="FFFF00"/>
                          </a:solidFill>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 (URL)</a:t>
                      </a:r>
                      <a:endParaRPr lang="nl-NL" sz="1100" b="0" dirty="0">
                        <a:solidFill>
                          <a:srgbClr val="FFFF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73564784"/>
                  </a:ext>
                </a:extLst>
              </a:tr>
            </a:tbl>
          </a:graphicData>
        </a:graphic>
      </p:graphicFrame>
      <p:pic>
        <p:nvPicPr>
          <p:cNvPr id="4" name="Afbeelding 3">
            <a:extLst>
              <a:ext uri="{FF2B5EF4-FFF2-40B4-BE49-F238E27FC236}">
                <a16:creationId xmlns:a16="http://schemas.microsoft.com/office/drawing/2014/main" id="{9607B1F4-4D92-012A-9205-0DFED529AD17}"/>
              </a:ext>
            </a:extLst>
          </p:cNvPr>
          <p:cNvPicPr>
            <a:picLocks noChangeAspect="1"/>
          </p:cNvPicPr>
          <p:nvPr/>
        </p:nvPicPr>
        <p:blipFill>
          <a:blip r:embed="rId3"/>
          <a:stretch>
            <a:fillRect/>
          </a:stretch>
        </p:blipFill>
        <p:spPr>
          <a:xfrm>
            <a:off x="6480538" y="1235334"/>
            <a:ext cx="5376102" cy="2193666"/>
          </a:xfrm>
          <a:prstGeom prst="rect">
            <a:avLst/>
          </a:prstGeom>
        </p:spPr>
      </p:pic>
      <p:sp>
        <p:nvSpPr>
          <p:cNvPr id="8" name="Tekstvak 7">
            <a:extLst>
              <a:ext uri="{FF2B5EF4-FFF2-40B4-BE49-F238E27FC236}">
                <a16:creationId xmlns:a16="http://schemas.microsoft.com/office/drawing/2014/main" id="{5060F1EB-9E14-5777-3373-6FE156FE1925}"/>
              </a:ext>
            </a:extLst>
          </p:cNvPr>
          <p:cNvSpPr txBox="1"/>
          <p:nvPr/>
        </p:nvSpPr>
        <p:spPr>
          <a:xfrm>
            <a:off x="10155356" y="1227006"/>
            <a:ext cx="1608197" cy="369332"/>
          </a:xfrm>
          <a:prstGeom prst="rect">
            <a:avLst/>
          </a:prstGeom>
          <a:solidFill>
            <a:srgbClr val="00B0F0"/>
          </a:solidFill>
        </p:spPr>
        <p:txBody>
          <a:bodyPr wrap="none" rtlCol="0">
            <a:spAutoFit/>
          </a:bodyPr>
          <a:lstStyle/>
          <a:p>
            <a:r>
              <a:rPr lang="nl-NL" dirty="0" err="1"/>
              <a:t>Toetsplanning</a:t>
            </a:r>
            <a:endParaRPr lang="nl-NL" dirty="0"/>
          </a:p>
        </p:txBody>
      </p:sp>
      <p:sp>
        <p:nvSpPr>
          <p:cNvPr id="11" name="Tekstvak 10">
            <a:extLst>
              <a:ext uri="{FF2B5EF4-FFF2-40B4-BE49-F238E27FC236}">
                <a16:creationId xmlns:a16="http://schemas.microsoft.com/office/drawing/2014/main" id="{25F415EE-8D5E-A340-DAAF-6C68963B270D}"/>
              </a:ext>
            </a:extLst>
          </p:cNvPr>
          <p:cNvSpPr txBox="1"/>
          <p:nvPr/>
        </p:nvSpPr>
        <p:spPr>
          <a:xfrm>
            <a:off x="6480538" y="1239183"/>
            <a:ext cx="1505605" cy="369332"/>
          </a:xfrm>
          <a:prstGeom prst="rect">
            <a:avLst/>
          </a:prstGeom>
          <a:solidFill>
            <a:srgbClr val="92D050"/>
          </a:solidFill>
        </p:spPr>
        <p:txBody>
          <a:bodyPr wrap="none" rtlCol="0">
            <a:spAutoFit/>
          </a:bodyPr>
          <a:lstStyle/>
          <a:p>
            <a:pPr algn="ctr"/>
            <a:r>
              <a:rPr lang="nl-NL" dirty="0"/>
              <a:t>Toetsafname</a:t>
            </a:r>
          </a:p>
        </p:txBody>
      </p:sp>
      <p:sp>
        <p:nvSpPr>
          <p:cNvPr id="13" name="Tekstvak 12">
            <a:extLst>
              <a:ext uri="{FF2B5EF4-FFF2-40B4-BE49-F238E27FC236}">
                <a16:creationId xmlns:a16="http://schemas.microsoft.com/office/drawing/2014/main" id="{8490C05A-760D-847B-0120-086C717A4945}"/>
              </a:ext>
            </a:extLst>
          </p:cNvPr>
          <p:cNvSpPr txBox="1"/>
          <p:nvPr/>
        </p:nvSpPr>
        <p:spPr>
          <a:xfrm>
            <a:off x="3417673" y="2925906"/>
            <a:ext cx="2876550" cy="7232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355600" indent="-355600">
              <a:spcBef>
                <a:spcPts val="600"/>
              </a:spcBef>
              <a:buNone/>
            </a:pPr>
            <a:r>
              <a:rPr lang="nl-NL" b="1" u="sng" dirty="0">
                <a:latin typeface="Buxton Sketch" panose="03080500000500000004" pitchFamily="66" charset="0"/>
              </a:rPr>
              <a:t>OOAPI-resources</a:t>
            </a:r>
          </a:p>
          <a:p>
            <a:pPr marL="182563" indent="-182563">
              <a:spcBef>
                <a:spcPts val="600"/>
              </a:spcBef>
              <a:buFont typeface="Arial" panose="020B0604020202020204" pitchFamily="34" charset="0"/>
              <a:buChar char="•"/>
            </a:pPr>
            <a:r>
              <a:rPr lang="en-US" dirty="0">
                <a:latin typeface="Buxton Sketch" panose="03080500000500000004" pitchFamily="66" charset="0"/>
              </a:rPr>
              <a:t>Result (</a:t>
            </a:r>
            <a:r>
              <a:rPr lang="en-US" dirty="0" err="1">
                <a:latin typeface="Buxton Sketch" panose="03080500000500000004" pitchFamily="66" charset="0"/>
              </a:rPr>
              <a:t>binnen</a:t>
            </a:r>
            <a:r>
              <a:rPr lang="en-US" dirty="0">
                <a:latin typeface="Buxton Sketch" panose="03080500000500000004" pitchFamily="66" charset="0"/>
              </a:rPr>
              <a:t> Association)</a:t>
            </a:r>
          </a:p>
        </p:txBody>
      </p:sp>
      <p:sp>
        <p:nvSpPr>
          <p:cNvPr id="14" name="Tekstvak 13">
            <a:extLst>
              <a:ext uri="{FF2B5EF4-FFF2-40B4-BE49-F238E27FC236}">
                <a16:creationId xmlns:a16="http://schemas.microsoft.com/office/drawing/2014/main" id="{5DD8355F-0D82-08F7-176D-CE8951655D2A}"/>
              </a:ext>
            </a:extLst>
          </p:cNvPr>
          <p:cNvSpPr txBox="1"/>
          <p:nvPr/>
        </p:nvSpPr>
        <p:spPr>
          <a:xfrm>
            <a:off x="335360" y="4829036"/>
            <a:ext cx="5985907" cy="1938992"/>
          </a:xfrm>
          <a:prstGeom prst="rect">
            <a:avLst/>
          </a:prstGeom>
          <a:noFill/>
        </p:spPr>
        <p:txBody>
          <a:bodyPr wrap="square" rtlCol="0">
            <a:spAutoFit/>
          </a:bodyPr>
          <a:lstStyle/>
          <a:p>
            <a:r>
              <a:rPr lang="nl-NL" sz="1200" dirty="0"/>
              <a:t>Opmerkingen:</a:t>
            </a:r>
          </a:p>
          <a:p>
            <a:pPr marL="180975" indent="-180975">
              <a:buFont typeface="Arial" panose="020B0604020202020204" pitchFamily="34" charset="0"/>
              <a:buChar char="•"/>
            </a:pPr>
            <a:r>
              <a:rPr lang="nl-NL" sz="1200" dirty="0"/>
              <a:t>Belangrijk is de identificatie van de betreffende zitting (</a:t>
            </a:r>
            <a:r>
              <a:rPr lang="nl-NL" sz="1200" dirty="0" err="1"/>
              <a:t>Zittingsid</a:t>
            </a:r>
            <a:r>
              <a:rPr lang="nl-NL" sz="1200" dirty="0"/>
              <a:t>).</a:t>
            </a:r>
          </a:p>
          <a:p>
            <a:pPr marL="180975" indent="-180975">
              <a:buFont typeface="Arial" panose="020B0604020202020204" pitchFamily="34" charset="0"/>
              <a:buChar char="•"/>
            </a:pPr>
            <a:r>
              <a:rPr lang="nl-NL" sz="1200" dirty="0"/>
              <a:t>Het gaat hier altijd om individuele resultaat behaald bij een zitting (dus niet meerdere Toetsresultaten).</a:t>
            </a:r>
          </a:p>
          <a:p>
            <a:pPr marL="180975" indent="-180975">
              <a:buFont typeface="Arial" panose="020B0604020202020204" pitchFamily="34" charset="0"/>
              <a:buChar char="•"/>
            </a:pPr>
            <a:r>
              <a:rPr lang="nl-NL" sz="1200" dirty="0"/>
              <a:t>In eerste instantie wordt vlak na de zitting de info of de student wel of niet aanwezig was overgedragen (attribuut “Heeft deelgenomen?”), geen Presentielijst.</a:t>
            </a:r>
          </a:p>
          <a:p>
            <a:pPr marL="180975" indent="-180975">
              <a:buFont typeface="Arial" panose="020B0604020202020204" pitchFamily="34" charset="0"/>
              <a:buChar char="•"/>
            </a:pPr>
            <a:r>
              <a:rPr lang="nl-NL" sz="1200" dirty="0"/>
              <a:t>Het </a:t>
            </a:r>
            <a:r>
              <a:rPr lang="nl-NL" sz="1200" dirty="0" err="1"/>
              <a:t>Toetsdeelnemerresultaat</a:t>
            </a:r>
            <a:r>
              <a:rPr lang="nl-NL" sz="1200" dirty="0"/>
              <a:t> wordt vergezeld door op te halen bewijslast-documenten, zoals presentielijst, </a:t>
            </a:r>
            <a:r>
              <a:rPr lang="nl-NL" sz="1200" dirty="0" err="1"/>
              <a:t>loginfo</a:t>
            </a:r>
            <a:r>
              <a:rPr lang="nl-NL" sz="1200" dirty="0"/>
              <a:t>, beoordelingsformulier, normeringsmodel.</a:t>
            </a:r>
          </a:p>
          <a:p>
            <a:pPr marL="180975" indent="-180975">
              <a:buFont typeface="Arial" panose="020B0604020202020204" pitchFamily="34" charset="0"/>
              <a:buChar char="•"/>
            </a:pPr>
            <a:r>
              <a:rPr lang="nl-NL" sz="1200" dirty="0"/>
              <a:t>De link (URL) heeft altijd een beperkte houdbaarheid (1 uur of 1 dag)</a:t>
            </a:r>
          </a:p>
          <a:p>
            <a:pPr marL="180975" indent="-180975">
              <a:buFont typeface="Arial" panose="020B0604020202020204" pitchFamily="34" charset="0"/>
              <a:buChar char="•"/>
            </a:pPr>
            <a:r>
              <a:rPr lang="nl-NL" sz="1200" dirty="0"/>
              <a:t>Eerste inschatting is dat dit om enkele miljoenen berichten per jaar gaat.</a:t>
            </a:r>
          </a:p>
        </p:txBody>
      </p:sp>
      <p:pic>
        <p:nvPicPr>
          <p:cNvPr id="9" name="Afbeelding 8">
            <a:extLst>
              <a:ext uri="{FF2B5EF4-FFF2-40B4-BE49-F238E27FC236}">
                <a16:creationId xmlns:a16="http://schemas.microsoft.com/office/drawing/2014/main" id="{9F5D80BF-E595-F97A-36BC-330F753DD62C}"/>
              </a:ext>
            </a:extLst>
          </p:cNvPr>
          <p:cNvPicPr>
            <a:picLocks noChangeAspect="1"/>
          </p:cNvPicPr>
          <p:nvPr/>
        </p:nvPicPr>
        <p:blipFill>
          <a:blip r:embed="rId4"/>
          <a:stretch>
            <a:fillRect/>
          </a:stretch>
        </p:blipFill>
        <p:spPr>
          <a:xfrm>
            <a:off x="6421804" y="3538732"/>
            <a:ext cx="5376102" cy="2011320"/>
          </a:xfrm>
          <a:prstGeom prst="rect">
            <a:avLst/>
          </a:prstGeom>
        </p:spPr>
      </p:pic>
      <p:sp>
        <p:nvSpPr>
          <p:cNvPr id="10" name="Tekstvak 9">
            <a:extLst>
              <a:ext uri="{FF2B5EF4-FFF2-40B4-BE49-F238E27FC236}">
                <a16:creationId xmlns:a16="http://schemas.microsoft.com/office/drawing/2014/main" id="{898A84C2-DA41-48EA-F2F8-10CD5EE9AFBF}"/>
              </a:ext>
            </a:extLst>
          </p:cNvPr>
          <p:cNvSpPr txBox="1"/>
          <p:nvPr/>
        </p:nvSpPr>
        <p:spPr>
          <a:xfrm>
            <a:off x="10183822" y="3530404"/>
            <a:ext cx="1608197" cy="369332"/>
          </a:xfrm>
          <a:prstGeom prst="rect">
            <a:avLst/>
          </a:prstGeom>
          <a:solidFill>
            <a:srgbClr val="00B0F0"/>
          </a:solidFill>
        </p:spPr>
        <p:txBody>
          <a:bodyPr wrap="none" rtlCol="0">
            <a:spAutoFit/>
          </a:bodyPr>
          <a:lstStyle/>
          <a:p>
            <a:r>
              <a:rPr lang="nl-NL" dirty="0" err="1"/>
              <a:t>Toetsplanning</a:t>
            </a:r>
            <a:endParaRPr lang="nl-NL" dirty="0"/>
          </a:p>
        </p:txBody>
      </p:sp>
      <p:sp>
        <p:nvSpPr>
          <p:cNvPr id="12" name="Tekstvak 11">
            <a:extLst>
              <a:ext uri="{FF2B5EF4-FFF2-40B4-BE49-F238E27FC236}">
                <a16:creationId xmlns:a16="http://schemas.microsoft.com/office/drawing/2014/main" id="{152668A4-88A3-90DC-341A-049904C7DC5C}"/>
              </a:ext>
            </a:extLst>
          </p:cNvPr>
          <p:cNvSpPr txBox="1"/>
          <p:nvPr/>
        </p:nvSpPr>
        <p:spPr>
          <a:xfrm>
            <a:off x="6442831" y="3507600"/>
            <a:ext cx="1505605" cy="369332"/>
          </a:xfrm>
          <a:prstGeom prst="rect">
            <a:avLst/>
          </a:prstGeom>
          <a:solidFill>
            <a:srgbClr val="92D050"/>
          </a:solidFill>
        </p:spPr>
        <p:txBody>
          <a:bodyPr wrap="none" rtlCol="0">
            <a:spAutoFit/>
          </a:bodyPr>
          <a:lstStyle/>
          <a:p>
            <a:pPr algn="ctr"/>
            <a:r>
              <a:rPr lang="nl-NL" dirty="0"/>
              <a:t>Toetsafname</a:t>
            </a:r>
          </a:p>
        </p:txBody>
      </p:sp>
      <p:sp>
        <p:nvSpPr>
          <p:cNvPr id="15" name="Tekstvak 14">
            <a:extLst>
              <a:ext uri="{FF2B5EF4-FFF2-40B4-BE49-F238E27FC236}">
                <a16:creationId xmlns:a16="http://schemas.microsoft.com/office/drawing/2014/main" id="{06A2E537-0C97-2D88-59D3-13087A47341E}"/>
              </a:ext>
            </a:extLst>
          </p:cNvPr>
          <p:cNvSpPr txBox="1"/>
          <p:nvPr/>
        </p:nvSpPr>
        <p:spPr>
          <a:xfrm>
            <a:off x="8108422" y="3584991"/>
            <a:ext cx="2066823" cy="307777"/>
          </a:xfrm>
          <a:prstGeom prst="rect">
            <a:avLst/>
          </a:prstGeom>
          <a:noFill/>
        </p:spPr>
        <p:txBody>
          <a:bodyPr wrap="square">
            <a:spAutoFit/>
          </a:bodyPr>
          <a:lstStyle/>
          <a:p>
            <a:r>
              <a:rPr lang="nl-NL" sz="1400" dirty="0">
                <a:solidFill>
                  <a:srgbClr val="00B0F0"/>
                </a:solidFill>
              </a:rPr>
              <a:t>Bewijslast-documenten</a:t>
            </a:r>
            <a:endParaRPr lang="nl-NL" sz="1400" dirty="0"/>
          </a:p>
        </p:txBody>
      </p:sp>
      <p:sp>
        <p:nvSpPr>
          <p:cNvPr id="16" name="Tekstvak 15">
            <a:extLst>
              <a:ext uri="{FF2B5EF4-FFF2-40B4-BE49-F238E27FC236}">
                <a16:creationId xmlns:a16="http://schemas.microsoft.com/office/drawing/2014/main" id="{AC6BF1EF-0D0A-27FE-6CA4-DD265233AE82}"/>
              </a:ext>
            </a:extLst>
          </p:cNvPr>
          <p:cNvSpPr txBox="1"/>
          <p:nvPr/>
        </p:nvSpPr>
        <p:spPr>
          <a:xfrm>
            <a:off x="7986143" y="1288561"/>
            <a:ext cx="2157123" cy="307777"/>
          </a:xfrm>
          <a:prstGeom prst="rect">
            <a:avLst/>
          </a:prstGeom>
          <a:noFill/>
        </p:spPr>
        <p:txBody>
          <a:bodyPr wrap="square">
            <a:spAutoFit/>
          </a:bodyPr>
          <a:lstStyle/>
          <a:p>
            <a:r>
              <a:rPr lang="nl-NL" sz="1400" dirty="0" err="1">
                <a:solidFill>
                  <a:srgbClr val="00B0F0"/>
                </a:solidFill>
              </a:rPr>
              <a:t>Toetsdeelnemerresultaat</a:t>
            </a:r>
            <a:endParaRPr lang="nl-NL" sz="1400" dirty="0"/>
          </a:p>
        </p:txBody>
      </p:sp>
      <p:sp>
        <p:nvSpPr>
          <p:cNvPr id="18" name="Tekstvak 17">
            <a:extLst>
              <a:ext uri="{FF2B5EF4-FFF2-40B4-BE49-F238E27FC236}">
                <a16:creationId xmlns:a16="http://schemas.microsoft.com/office/drawing/2014/main" id="{267D73DE-09C3-F43A-BCE3-4BC2A624C1D1}"/>
              </a:ext>
            </a:extLst>
          </p:cNvPr>
          <p:cNvSpPr txBox="1"/>
          <p:nvPr/>
        </p:nvSpPr>
        <p:spPr>
          <a:xfrm>
            <a:off x="583769" y="3876211"/>
            <a:ext cx="3212689" cy="900246"/>
          </a:xfrm>
          <a:prstGeom prst="rect">
            <a:avLst/>
          </a:prstGeom>
          <a:solidFill>
            <a:schemeClr val="accent4">
              <a:lumMod val="20000"/>
              <a:lumOff val="80000"/>
            </a:schemeClr>
          </a:solidFill>
          <a:ln>
            <a:solidFill>
              <a:schemeClr val="accent1"/>
            </a:solidFill>
          </a:ln>
        </p:spPr>
        <p:txBody>
          <a:bodyPr wrap="square">
            <a:spAutoFit/>
          </a:bodyPr>
          <a:lstStyle/>
          <a:p>
            <a:r>
              <a:rPr lang="nl-NL" sz="1050" dirty="0"/>
              <a:t>Waardelijst van “Heeft deelgenomen” (voorlopig):</a:t>
            </a:r>
          </a:p>
          <a:p>
            <a:pPr marL="285750" indent="-285750">
              <a:buFont typeface="Wingdings" panose="05000000000000000000" pitchFamily="2" charset="2"/>
              <a:buChar char="q"/>
            </a:pPr>
            <a:r>
              <a:rPr lang="nl-NL" sz="1050" dirty="0"/>
              <a:t>Niet aanwezig</a:t>
            </a:r>
          </a:p>
          <a:p>
            <a:pPr marL="285750" indent="-285750">
              <a:buFont typeface="Wingdings" panose="05000000000000000000" pitchFamily="2" charset="2"/>
              <a:buChar char="q"/>
            </a:pPr>
            <a:r>
              <a:rPr lang="nl-NL" sz="1050" dirty="0"/>
              <a:t>Aanwezig en afgebroken</a:t>
            </a:r>
          </a:p>
          <a:p>
            <a:pPr marL="285750" indent="-285750">
              <a:buFont typeface="Wingdings" panose="05000000000000000000" pitchFamily="2" charset="2"/>
              <a:buChar char="q"/>
            </a:pPr>
            <a:r>
              <a:rPr lang="nl-NL" sz="1050" dirty="0"/>
              <a:t>Aanwezig en niet afgerond</a:t>
            </a:r>
          </a:p>
          <a:p>
            <a:pPr marL="285750" indent="-285750">
              <a:buFont typeface="Wingdings" panose="05000000000000000000" pitchFamily="2" charset="2"/>
              <a:buChar char="q"/>
            </a:pPr>
            <a:r>
              <a:rPr lang="nl-NL" sz="1050" dirty="0"/>
              <a:t>Deelgenomen</a:t>
            </a:r>
          </a:p>
        </p:txBody>
      </p:sp>
    </p:spTree>
    <p:extLst>
      <p:ext uri="{BB962C8B-B14F-4D97-AF65-F5344CB8AC3E}">
        <p14:creationId xmlns:p14="http://schemas.microsoft.com/office/powerpoint/2010/main" val="3937761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7295A7-4911-4FDB-A9EE-EC0BDD72F8E3}"/>
              </a:ext>
            </a:extLst>
          </p:cNvPr>
          <p:cNvSpPr>
            <a:spLocks noGrp="1"/>
          </p:cNvSpPr>
          <p:nvPr>
            <p:ph type="title"/>
          </p:nvPr>
        </p:nvSpPr>
        <p:spPr>
          <a:xfrm>
            <a:off x="335359" y="274637"/>
            <a:ext cx="10646965" cy="648000"/>
          </a:xfrm>
        </p:spPr>
        <p:txBody>
          <a:bodyPr/>
          <a:lstStyle/>
          <a:p>
            <a:r>
              <a:rPr lang="nl-NL" dirty="0"/>
              <a:t>3. </a:t>
            </a:r>
            <a:r>
              <a:rPr lang="nl-NL" dirty="0" err="1"/>
              <a:t>Toetsdeelnemerresultaat</a:t>
            </a:r>
            <a:r>
              <a:rPr lang="nl-NL" dirty="0"/>
              <a:t> via </a:t>
            </a:r>
            <a:r>
              <a:rPr lang="nl-NL" sz="3200" dirty="0"/>
              <a:t>OOAPI-resources </a:t>
            </a:r>
            <a:endParaRPr lang="nl-NL" dirty="0"/>
          </a:p>
        </p:txBody>
      </p:sp>
      <p:pic>
        <p:nvPicPr>
          <p:cNvPr id="5" name="Afbeelding 4">
            <a:extLst>
              <a:ext uri="{FF2B5EF4-FFF2-40B4-BE49-F238E27FC236}">
                <a16:creationId xmlns:a16="http://schemas.microsoft.com/office/drawing/2014/main" id="{2D6EC96F-8FC8-58C3-E13C-E47A1112C885}"/>
              </a:ext>
            </a:extLst>
          </p:cNvPr>
          <p:cNvPicPr>
            <a:picLocks noChangeAspect="1"/>
          </p:cNvPicPr>
          <p:nvPr/>
        </p:nvPicPr>
        <p:blipFill>
          <a:blip r:embed="rId2"/>
          <a:stretch>
            <a:fillRect/>
          </a:stretch>
        </p:blipFill>
        <p:spPr>
          <a:xfrm>
            <a:off x="2438400" y="1045953"/>
            <a:ext cx="6713271" cy="5619630"/>
          </a:xfrm>
          <a:prstGeom prst="rect">
            <a:avLst/>
          </a:prstGeom>
        </p:spPr>
      </p:pic>
      <p:sp>
        <p:nvSpPr>
          <p:cNvPr id="14" name="Ovaal 13">
            <a:extLst>
              <a:ext uri="{FF2B5EF4-FFF2-40B4-BE49-F238E27FC236}">
                <a16:creationId xmlns:a16="http://schemas.microsoft.com/office/drawing/2014/main" id="{A1CC3A35-57BD-E155-CF04-08CB33E1059C}"/>
              </a:ext>
            </a:extLst>
          </p:cNvPr>
          <p:cNvSpPr/>
          <p:nvPr/>
        </p:nvSpPr>
        <p:spPr>
          <a:xfrm>
            <a:off x="7571791" y="3855768"/>
            <a:ext cx="1503680" cy="412487"/>
          </a:xfrm>
          <a:prstGeom prst="ellipse">
            <a:avLst/>
          </a:prstGeom>
          <a:solidFill>
            <a:schemeClr val="accent6">
              <a:lumMod val="60000"/>
              <a:lumOff val="40000"/>
              <a:alpha val="49000"/>
            </a:schemeClr>
          </a:solidFill>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nl-NL" dirty="0">
                <a:solidFill>
                  <a:schemeClr val="accent6">
                    <a:lumMod val="75000"/>
                  </a:schemeClr>
                </a:solidFill>
              </a:rPr>
              <a:t>Resultaat</a:t>
            </a:r>
          </a:p>
        </p:txBody>
      </p:sp>
      <p:sp>
        <p:nvSpPr>
          <p:cNvPr id="13" name="Ster: 5 punten 12">
            <a:extLst>
              <a:ext uri="{FF2B5EF4-FFF2-40B4-BE49-F238E27FC236}">
                <a16:creationId xmlns:a16="http://schemas.microsoft.com/office/drawing/2014/main" id="{34CB5668-52B8-3D77-30CC-6F0AD27A5157}"/>
              </a:ext>
            </a:extLst>
          </p:cNvPr>
          <p:cNvSpPr/>
          <p:nvPr/>
        </p:nvSpPr>
        <p:spPr>
          <a:xfrm>
            <a:off x="11125200" y="140004"/>
            <a:ext cx="944880" cy="97536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1045704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79D879-5CC1-5CF3-A1D9-A62DAE8061A2}"/>
              </a:ext>
            </a:extLst>
          </p:cNvPr>
          <p:cNvSpPr>
            <a:spLocks noGrp="1"/>
          </p:cNvSpPr>
          <p:nvPr>
            <p:ph type="title"/>
          </p:nvPr>
        </p:nvSpPr>
        <p:spPr/>
        <p:txBody>
          <a:bodyPr/>
          <a:lstStyle/>
          <a:p>
            <a:r>
              <a:rPr lang="nl-NL" dirty="0"/>
              <a:t>3. </a:t>
            </a:r>
            <a:r>
              <a:rPr lang="nl-NL" dirty="0" err="1"/>
              <a:t>Toetsdeelnemerresultaat</a:t>
            </a:r>
            <a:r>
              <a:rPr lang="nl-NL" dirty="0"/>
              <a:t> via </a:t>
            </a:r>
            <a:r>
              <a:rPr lang="nl-NL" sz="3200" dirty="0"/>
              <a:t>OOAPI-interface</a:t>
            </a:r>
            <a:endParaRPr lang="nl-NL" dirty="0"/>
          </a:p>
        </p:txBody>
      </p:sp>
      <p:sp>
        <p:nvSpPr>
          <p:cNvPr id="3" name="Tijdelijke aanduiding voor tekst 2">
            <a:extLst>
              <a:ext uri="{FF2B5EF4-FFF2-40B4-BE49-F238E27FC236}">
                <a16:creationId xmlns:a16="http://schemas.microsoft.com/office/drawing/2014/main" id="{0134F5B7-15C6-C995-D41B-94794C395312}"/>
              </a:ext>
            </a:extLst>
          </p:cNvPr>
          <p:cNvSpPr>
            <a:spLocks noGrp="1"/>
          </p:cNvSpPr>
          <p:nvPr>
            <p:ph type="body" idx="1"/>
          </p:nvPr>
        </p:nvSpPr>
        <p:spPr>
          <a:xfrm>
            <a:off x="609598" y="1600202"/>
            <a:ext cx="7386538" cy="2447924"/>
          </a:xfrm>
        </p:spPr>
        <p:txBody>
          <a:bodyPr/>
          <a:lstStyle/>
          <a:p>
            <a:pPr marL="719138" indent="-668338">
              <a:buNone/>
            </a:pPr>
            <a:r>
              <a:rPr lang="nl-NL" sz="1400" b="1" dirty="0"/>
              <a:t>PATCH /</a:t>
            </a:r>
            <a:r>
              <a:rPr lang="nl-NL" sz="1400" b="1" dirty="0" err="1"/>
              <a:t>associations</a:t>
            </a:r>
            <a:r>
              <a:rPr lang="nl-NL" sz="1400" b="1" dirty="0"/>
              <a:t>/{</a:t>
            </a:r>
            <a:r>
              <a:rPr lang="nl-NL" sz="1400" b="1" dirty="0" err="1"/>
              <a:t>associationId</a:t>
            </a:r>
            <a:r>
              <a:rPr lang="nl-NL" sz="1400" b="1" dirty="0"/>
              <a:t>}</a:t>
            </a:r>
            <a:br>
              <a:rPr lang="nl-NL" sz="1400" b="1" dirty="0"/>
            </a:br>
            <a:r>
              <a:rPr lang="nl-NL" sz="1400" dirty="0"/>
              <a:t>Voor het doorsturen van het resultaat en status</a:t>
            </a:r>
          </a:p>
          <a:p>
            <a:pPr marL="719138" indent="-668338">
              <a:buNone/>
            </a:pPr>
            <a:endParaRPr lang="nl-NL" sz="1400" dirty="0"/>
          </a:p>
          <a:p>
            <a:pPr marL="719138" indent="-668338">
              <a:buNone/>
            </a:pPr>
            <a:endParaRPr lang="nl-NL" sz="1400" dirty="0"/>
          </a:p>
          <a:p>
            <a:pPr marL="719138" indent="-668338">
              <a:buNone/>
            </a:pPr>
            <a:r>
              <a:rPr lang="nl-NL" sz="1400" dirty="0"/>
              <a:t>Uitbreiding op het Association door aan en afwezigheid mee te geven</a:t>
            </a:r>
          </a:p>
          <a:p>
            <a:pPr marL="719138" indent="-668338">
              <a:buNone/>
            </a:pPr>
            <a:r>
              <a:rPr lang="nl-NL" sz="1400" dirty="0"/>
              <a:t>In attribuut </a:t>
            </a:r>
            <a:r>
              <a:rPr lang="nl-NL" sz="1400" dirty="0" err="1"/>
              <a:t>wasPresent</a:t>
            </a:r>
            <a:r>
              <a:rPr lang="nl-NL" sz="1400" dirty="0"/>
              <a:t> (</a:t>
            </a:r>
            <a:r>
              <a:rPr lang="nl-NL" sz="1400" dirty="0" err="1"/>
              <a:t>enumeration</a:t>
            </a:r>
            <a:r>
              <a:rPr lang="nl-NL" sz="1400" dirty="0"/>
              <a:t>).</a:t>
            </a:r>
          </a:p>
          <a:p>
            <a:pPr marL="719138" indent="-668338">
              <a:buNone/>
            </a:pPr>
            <a:endParaRPr lang="nl-NL" sz="1400" dirty="0"/>
          </a:p>
          <a:p>
            <a:pPr marL="719138" indent="-668338">
              <a:buNone/>
            </a:pPr>
            <a:r>
              <a:rPr lang="nl-NL" sz="1400" dirty="0">
                <a:solidFill>
                  <a:schemeClr val="accent2"/>
                </a:solidFill>
              </a:rPr>
              <a:t>GET /</a:t>
            </a:r>
            <a:r>
              <a:rPr lang="nl-NL" sz="1400" dirty="0" err="1">
                <a:solidFill>
                  <a:schemeClr val="accent2"/>
                </a:solidFill>
              </a:rPr>
              <a:t>documents</a:t>
            </a:r>
            <a:r>
              <a:rPr lang="nl-NL" sz="1400" dirty="0">
                <a:solidFill>
                  <a:schemeClr val="accent2"/>
                </a:solidFill>
              </a:rPr>
              <a:t>/{</a:t>
            </a:r>
            <a:r>
              <a:rPr lang="nl-NL" sz="1400" dirty="0" err="1">
                <a:solidFill>
                  <a:schemeClr val="accent2"/>
                </a:solidFill>
              </a:rPr>
              <a:t>documentid</a:t>
            </a:r>
            <a:r>
              <a:rPr lang="nl-NL" sz="1400" dirty="0">
                <a:solidFill>
                  <a:schemeClr val="accent2"/>
                </a:solidFill>
              </a:rPr>
              <a:t>} voor het ophalen van bijlagedocumenten.</a:t>
            </a:r>
            <a:endParaRPr lang="nl-NL" sz="1800" dirty="0">
              <a:solidFill>
                <a:schemeClr val="accent2"/>
              </a:solidFill>
            </a:endParaRPr>
          </a:p>
        </p:txBody>
      </p:sp>
      <p:sp>
        <p:nvSpPr>
          <p:cNvPr id="8" name="Ster: 5 punten 7">
            <a:extLst>
              <a:ext uri="{FF2B5EF4-FFF2-40B4-BE49-F238E27FC236}">
                <a16:creationId xmlns:a16="http://schemas.microsoft.com/office/drawing/2014/main" id="{F14BCC6E-FA45-0D20-0AD1-1E02E14D3AEA}"/>
              </a:ext>
            </a:extLst>
          </p:cNvPr>
          <p:cNvSpPr/>
          <p:nvPr/>
        </p:nvSpPr>
        <p:spPr>
          <a:xfrm>
            <a:off x="11125200" y="120954"/>
            <a:ext cx="944880" cy="97536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DF95CFAF-066F-91F6-16F4-7420DF048F04}"/>
              </a:ext>
            </a:extLst>
          </p:cNvPr>
          <p:cNvSpPr/>
          <p:nvPr/>
        </p:nvSpPr>
        <p:spPr>
          <a:xfrm>
            <a:off x="527050" y="1332901"/>
            <a:ext cx="7677150" cy="1162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Tijdelijke aanduiding voor tekst 3">
            <a:extLst>
              <a:ext uri="{FF2B5EF4-FFF2-40B4-BE49-F238E27FC236}">
                <a16:creationId xmlns:a16="http://schemas.microsoft.com/office/drawing/2014/main" id="{01270BB2-FCD8-A4B7-C251-8C237441D650}"/>
              </a:ext>
            </a:extLst>
          </p:cNvPr>
          <p:cNvSpPr>
            <a:spLocks noGrp="1"/>
          </p:cNvSpPr>
          <p:nvPr>
            <p:ph type="body" idx="2"/>
          </p:nvPr>
        </p:nvSpPr>
        <p:spPr>
          <a:xfrm>
            <a:off x="8362950" y="1333840"/>
            <a:ext cx="3493690" cy="2714285"/>
          </a:xfrm>
        </p:spPr>
        <p:txBody>
          <a:bodyPr/>
          <a:lstStyle/>
          <a:p>
            <a:pPr marL="50800" indent="0">
              <a:spcBef>
                <a:spcPts val="0"/>
              </a:spcBef>
              <a:buClr>
                <a:srgbClr val="00B0F0"/>
              </a:buClr>
              <a:buSzPct val="100000"/>
              <a:buNone/>
            </a:pPr>
            <a:r>
              <a:rPr lang="nl-NL" sz="1400" u="sng" dirty="0">
                <a:solidFill>
                  <a:schemeClr val="tx1"/>
                </a:solidFill>
              </a:rPr>
              <a:t>Uitzonderingssituaties</a:t>
            </a:r>
          </a:p>
          <a:p>
            <a:pPr marL="180975" indent="-130175">
              <a:spcBef>
                <a:spcPts val="0"/>
              </a:spcBef>
              <a:buClrTx/>
              <a:buSzPct val="100000"/>
            </a:pPr>
            <a:r>
              <a:rPr lang="nl-NL" sz="1400" dirty="0">
                <a:solidFill>
                  <a:schemeClr val="tx1"/>
                </a:solidFill>
              </a:rPr>
              <a:t>De student is niet bekend bij Toetsafname.</a:t>
            </a:r>
          </a:p>
          <a:p>
            <a:pPr marL="180975" indent="-130175">
              <a:spcBef>
                <a:spcPts val="0"/>
              </a:spcBef>
              <a:buClrTx/>
              <a:buSzPct val="100000"/>
            </a:pPr>
            <a:r>
              <a:rPr lang="nl-NL" sz="1400" dirty="0">
                <a:solidFill>
                  <a:schemeClr val="tx1"/>
                </a:solidFill>
              </a:rPr>
              <a:t>De zitting (</a:t>
            </a:r>
            <a:r>
              <a:rPr lang="nl-NL" sz="1400" dirty="0" err="1">
                <a:solidFill>
                  <a:schemeClr val="tx1"/>
                </a:solidFill>
              </a:rPr>
              <a:t>offeringId</a:t>
            </a:r>
            <a:r>
              <a:rPr lang="nl-NL" sz="1400" dirty="0">
                <a:solidFill>
                  <a:schemeClr val="tx1"/>
                </a:solidFill>
              </a:rPr>
              <a:t>) is niet bekend bij Toetsafname.</a:t>
            </a:r>
          </a:p>
          <a:p>
            <a:pPr marL="180975" indent="-130175">
              <a:spcBef>
                <a:spcPts val="0"/>
              </a:spcBef>
              <a:buClrTx/>
              <a:buSzPct val="100000"/>
            </a:pPr>
            <a:r>
              <a:rPr lang="nl-NL" sz="1400" dirty="0">
                <a:solidFill>
                  <a:schemeClr val="tx1"/>
                </a:solidFill>
              </a:rPr>
              <a:t>Resultaatscore is buiten verwachte waardebereik.</a:t>
            </a:r>
          </a:p>
          <a:p>
            <a:pPr marL="180975" indent="-130175">
              <a:spcBef>
                <a:spcPts val="0"/>
              </a:spcBef>
              <a:buClrTx/>
              <a:buSzPct val="100000"/>
            </a:pPr>
            <a:r>
              <a:rPr lang="nl-NL" sz="1400" dirty="0">
                <a:solidFill>
                  <a:schemeClr val="tx1"/>
                </a:solidFill>
              </a:rPr>
              <a:t>Verplichte waarde (bijv. resultaatdatum) ontbreekt.</a:t>
            </a:r>
          </a:p>
          <a:p>
            <a:pPr marL="180975" indent="-130175">
              <a:spcBef>
                <a:spcPts val="0"/>
              </a:spcBef>
              <a:buClrTx/>
              <a:buSzPct val="100000"/>
            </a:pPr>
            <a:endParaRPr lang="nl-NL" sz="1400" dirty="0">
              <a:solidFill>
                <a:schemeClr val="tx1"/>
              </a:solidFill>
            </a:endParaRPr>
          </a:p>
        </p:txBody>
      </p:sp>
    </p:spTree>
    <p:extLst>
      <p:ext uri="{BB962C8B-B14F-4D97-AF65-F5344CB8AC3E}">
        <p14:creationId xmlns:p14="http://schemas.microsoft.com/office/powerpoint/2010/main" val="3075922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247ADE-B973-2514-013F-7816724DFEA4}"/>
              </a:ext>
            </a:extLst>
          </p:cNvPr>
          <p:cNvSpPr>
            <a:spLocks noGrp="1"/>
          </p:cNvSpPr>
          <p:nvPr>
            <p:ph type="title"/>
          </p:nvPr>
        </p:nvSpPr>
        <p:spPr/>
        <p:txBody>
          <a:bodyPr/>
          <a:lstStyle/>
          <a:p>
            <a:r>
              <a:rPr lang="nl-NL" dirty="0"/>
              <a:t>3. </a:t>
            </a:r>
            <a:r>
              <a:rPr lang="nl-NL" dirty="0" err="1"/>
              <a:t>Toetsdeelnemerresultaat</a:t>
            </a:r>
            <a:r>
              <a:rPr lang="nl-NL" dirty="0"/>
              <a:t> gegevens</a:t>
            </a:r>
          </a:p>
        </p:txBody>
      </p:sp>
      <p:graphicFrame>
        <p:nvGraphicFramePr>
          <p:cNvPr id="5" name="Tabel 4">
            <a:extLst>
              <a:ext uri="{FF2B5EF4-FFF2-40B4-BE49-F238E27FC236}">
                <a16:creationId xmlns:a16="http://schemas.microsoft.com/office/drawing/2014/main" id="{243754B8-2398-92B5-1E81-740F19965FD6}"/>
              </a:ext>
            </a:extLst>
          </p:cNvPr>
          <p:cNvGraphicFramePr>
            <a:graphicFrameLocks noGrp="1"/>
          </p:cNvGraphicFramePr>
          <p:nvPr>
            <p:extLst>
              <p:ext uri="{D42A27DB-BD31-4B8C-83A1-F6EECF244321}">
                <p14:modId xmlns:p14="http://schemas.microsoft.com/office/powerpoint/2010/main" val="3265321005"/>
              </p:ext>
            </p:extLst>
          </p:nvPr>
        </p:nvGraphicFramePr>
        <p:xfrm>
          <a:off x="335359" y="1266078"/>
          <a:ext cx="7798231" cy="2639490"/>
        </p:xfrm>
        <a:graphic>
          <a:graphicData uri="http://schemas.openxmlformats.org/drawingml/2006/table">
            <a:tbl>
              <a:tblPr firstRow="1" firstCol="1" bandRow="1">
                <a:tableStyleId>{5C22544A-7EE6-4342-B048-85BDC9FD1C3A}</a:tableStyleId>
              </a:tblPr>
              <a:tblGrid>
                <a:gridCol w="3340532">
                  <a:extLst>
                    <a:ext uri="{9D8B030D-6E8A-4147-A177-3AD203B41FA5}">
                      <a16:colId xmlns:a16="http://schemas.microsoft.com/office/drawing/2014/main" val="676889564"/>
                    </a:ext>
                  </a:extLst>
                </a:gridCol>
                <a:gridCol w="1219200">
                  <a:extLst>
                    <a:ext uri="{9D8B030D-6E8A-4147-A177-3AD203B41FA5}">
                      <a16:colId xmlns:a16="http://schemas.microsoft.com/office/drawing/2014/main" val="3393352257"/>
                    </a:ext>
                  </a:extLst>
                </a:gridCol>
                <a:gridCol w="3238499">
                  <a:extLst>
                    <a:ext uri="{9D8B030D-6E8A-4147-A177-3AD203B41FA5}">
                      <a16:colId xmlns:a16="http://schemas.microsoft.com/office/drawing/2014/main" val="4015816570"/>
                    </a:ext>
                  </a:extLst>
                </a:gridCol>
              </a:tblGrid>
              <a:tr h="262050">
                <a:tc>
                  <a:txBody>
                    <a:bodyPr/>
                    <a:lstStyle/>
                    <a:p>
                      <a:r>
                        <a:rPr lang="nl-NL" sz="1100" dirty="0">
                          <a:effectLst/>
                        </a:rPr>
                        <a:t>Gegevens: </a:t>
                      </a:r>
                      <a:r>
                        <a:rPr lang="nl-NL" sz="1100" dirty="0" err="1">
                          <a:effectLst/>
                        </a:rPr>
                        <a:t>Toetsdeelnemerresultaat</a:t>
                      </a:r>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nl-NL" sz="11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Voorbeeldwaarde</a:t>
                      </a:r>
                    </a:p>
                  </a:txBody>
                  <a:tcPr marL="68580" marR="68580" marT="0" marB="0">
                    <a:solidFill>
                      <a:schemeClr val="bg1">
                        <a:lumMod val="85000"/>
                      </a:schemeClr>
                    </a:solidFill>
                  </a:tcPr>
                </a:tc>
                <a:tc>
                  <a:txBody>
                    <a:bodyPr/>
                    <a:lstStyle/>
                    <a:p>
                      <a:r>
                        <a:rPr lang="nl-NL" sz="1100" dirty="0">
                          <a:effectLst/>
                        </a:rPr>
                        <a:t>OOAPI-entiteiten</a:t>
                      </a:r>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77767850"/>
                  </a:ext>
                </a:extLst>
              </a:tr>
              <a:tr h="2358455">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NL" sz="1200" b="0" dirty="0" err="1">
                          <a:solidFill>
                            <a:srgbClr val="FFFF00"/>
                          </a:solidFill>
                          <a:effectLst/>
                        </a:rPr>
                        <a:t>Zittingsid</a:t>
                      </a:r>
                      <a:endParaRPr lang="nl-NL" sz="1200" b="0" dirty="0">
                        <a:solidFill>
                          <a:srgbClr val="FFFF00"/>
                        </a:solidFill>
                        <a:effectLst/>
                      </a:endParaRPr>
                    </a:p>
                    <a:p>
                      <a:pPr marL="342900" lvl="0" indent="-342900">
                        <a:buFont typeface="Wingdings" panose="05000000000000000000" pitchFamily="2" charset="2"/>
                        <a:buChar char=""/>
                      </a:pPr>
                      <a:r>
                        <a:rPr lang="nl-NL" sz="1200" b="0" dirty="0" err="1">
                          <a:effectLst/>
                        </a:rPr>
                        <a:t>Toetsid</a:t>
                      </a:r>
                      <a:r>
                        <a:rPr lang="nl-NL" sz="1200" b="0" dirty="0">
                          <a:effectLst/>
                        </a:rPr>
                        <a:t> van planner</a:t>
                      </a:r>
                    </a:p>
                    <a:p>
                      <a:pPr marL="342900" lvl="0" indent="-342900">
                        <a:buFont typeface="Wingdings" panose="05000000000000000000" pitchFamily="2" charset="2"/>
                        <a:buChar char=""/>
                      </a:pPr>
                      <a:r>
                        <a:rPr lang="nl-NL" sz="1200" b="0" dirty="0">
                          <a:effectLst/>
                        </a:rPr>
                        <a:t>Toetscode van leverancier  (uit catalogus)</a:t>
                      </a:r>
                    </a:p>
                    <a:p>
                      <a:pPr marL="342900" lvl="0" indent="-342900">
                        <a:buFont typeface="Wingdings" panose="05000000000000000000" pitchFamily="2" charset="2"/>
                        <a:buChar char=""/>
                      </a:pPr>
                      <a:r>
                        <a:rPr lang="nl-NL" sz="1200" b="0" dirty="0">
                          <a:effectLst/>
                        </a:rPr>
                        <a:t>Toetsresultaat</a:t>
                      </a:r>
                    </a:p>
                    <a:p>
                      <a:pPr marL="742950" lvl="1" indent="-200025">
                        <a:buFont typeface="Wingdings" panose="05000000000000000000" pitchFamily="2" charset="2"/>
                        <a:buChar char=""/>
                      </a:pPr>
                      <a:r>
                        <a:rPr lang="nl-NL" sz="1200" b="0" dirty="0">
                          <a:effectLst/>
                        </a:rPr>
                        <a:t>Datum afname</a:t>
                      </a:r>
                    </a:p>
                    <a:p>
                      <a:pPr marL="742950" lvl="1" indent="-200025">
                        <a:buFont typeface="Wingdings" panose="05000000000000000000" pitchFamily="2" charset="2"/>
                        <a:buChar char=""/>
                      </a:pPr>
                      <a:r>
                        <a:rPr lang="nl-NL" sz="1200" b="0" dirty="0">
                          <a:effectLst/>
                        </a:rPr>
                        <a:t>Beoordeeld door (afko medewerker)</a:t>
                      </a:r>
                    </a:p>
                    <a:p>
                      <a:pPr marL="742950" lvl="1" indent="-200025">
                        <a:buFont typeface="Wingdings" panose="05000000000000000000" pitchFamily="2" charset="2"/>
                        <a:buChar char=""/>
                      </a:pPr>
                      <a:r>
                        <a:rPr lang="nl-NL" sz="1200" b="0" dirty="0">
                          <a:effectLst/>
                        </a:rPr>
                        <a:t>Studentnummer</a:t>
                      </a:r>
                    </a:p>
                    <a:p>
                      <a:pPr marL="742950" lvl="1" indent="-200025">
                        <a:buFont typeface="Wingdings" panose="05000000000000000000" pitchFamily="2" charset="2"/>
                        <a:buChar char=""/>
                      </a:pPr>
                      <a:r>
                        <a:rPr lang="nl-NL" sz="1200" b="0" dirty="0">
                          <a:effectLst/>
                        </a:rPr>
                        <a:t>Resultaat (cijfer/tekst)</a:t>
                      </a:r>
                    </a:p>
                    <a:p>
                      <a:pPr marL="742950" lvl="1" indent="-200025">
                        <a:buFont typeface="Wingdings" panose="05000000000000000000" pitchFamily="2" charset="2"/>
                        <a:buChar char=""/>
                      </a:pPr>
                      <a:r>
                        <a:rPr lang="nl-NL" sz="1200" b="0" dirty="0">
                          <a:effectLst/>
                        </a:rPr>
                        <a:t>Status (lijst)</a:t>
                      </a:r>
                    </a:p>
                    <a:p>
                      <a:pPr marL="742950" lvl="1" indent="-200025">
                        <a:buFont typeface="Wingdings" panose="05000000000000000000" pitchFamily="2" charset="2"/>
                        <a:buChar char=""/>
                      </a:pPr>
                      <a:r>
                        <a:rPr lang="nl-NL" sz="1200" b="0" dirty="0">
                          <a:sym typeface="Wingdings" panose="05000000000000000000" pitchFamily="2" charset="2"/>
                        </a:rPr>
                        <a:t>Heeft deelgenomen?</a:t>
                      </a:r>
                    </a:p>
                    <a:p>
                      <a:pPr marL="285750" lvl="0" indent="-200025">
                        <a:buFont typeface="Wingdings" panose="05000000000000000000" pitchFamily="2" charset="2"/>
                        <a:buChar char=""/>
                      </a:pPr>
                      <a:r>
                        <a:rPr lang="nl-NL" sz="1200" b="0" dirty="0">
                          <a:sym typeface="Wingdings" panose="05000000000000000000" pitchFamily="2" charset="2"/>
                        </a:rPr>
                        <a:t>Document [0..*]</a:t>
                      </a:r>
                    </a:p>
                    <a:p>
                      <a:pPr marL="742950" lvl="1" indent="-200025">
                        <a:buFont typeface="Wingdings" panose="05000000000000000000" pitchFamily="2" charset="2"/>
                        <a:buChar char=""/>
                      </a:pPr>
                      <a:r>
                        <a:rPr lang="nl-NL" sz="1200" b="0" dirty="0" err="1">
                          <a:sym typeface="Wingdings" panose="05000000000000000000" pitchFamily="2" charset="2"/>
                        </a:rPr>
                        <a:t>DocumentType</a:t>
                      </a:r>
                      <a:r>
                        <a:rPr lang="nl-NL" sz="1200" b="0" dirty="0">
                          <a:sym typeface="Wingdings" panose="05000000000000000000" pitchFamily="2" charset="2"/>
                        </a:rPr>
                        <a:t> (</a:t>
                      </a:r>
                      <a:r>
                        <a:rPr lang="nl-NL" sz="1200" b="0" dirty="0" err="1">
                          <a:sym typeface="Wingdings" panose="05000000000000000000" pitchFamily="2" charset="2"/>
                        </a:rPr>
                        <a:t>enum</a:t>
                      </a:r>
                      <a:r>
                        <a:rPr lang="nl-NL" sz="1200" b="0" dirty="0">
                          <a:sym typeface="Wingdings" panose="05000000000000000000" pitchFamily="2" charset="2"/>
                        </a:rPr>
                        <a:t>)</a:t>
                      </a:r>
                    </a:p>
                    <a:p>
                      <a:pPr marL="742950" lvl="1" indent="-200025">
                        <a:buFont typeface="Wingdings" panose="05000000000000000000" pitchFamily="2" charset="2"/>
                        <a:buChar char=""/>
                      </a:pPr>
                      <a:r>
                        <a:rPr lang="nl-NL" sz="1200" b="0" dirty="0" err="1">
                          <a:sym typeface="Wingdings" panose="05000000000000000000" pitchFamily="2" charset="2"/>
                        </a:rPr>
                        <a:t>DocumentLocation</a:t>
                      </a:r>
                      <a:r>
                        <a:rPr lang="nl-NL" sz="1200" b="0" dirty="0">
                          <a:sym typeface="Wingdings" panose="05000000000000000000" pitchFamily="2" charset="2"/>
                        </a:rPr>
                        <a:t> (URL)</a:t>
                      </a:r>
                      <a:endParaRPr lang="nl-NL" sz="1200" b="0" dirty="0"/>
                    </a:p>
                  </a:txBody>
                  <a:tcPr marL="68580" marR="68580" marT="0" marB="0"/>
                </a:tc>
                <a:tc>
                  <a:txBody>
                    <a:bodyPr/>
                    <a:lstStyle/>
                    <a:p>
                      <a:endParaRPr lang="nl-NL" sz="1100" dirty="0">
                        <a:effectLst/>
                        <a:latin typeface="+mn-lt"/>
                        <a:ea typeface="Calibri" panose="020F0502020204030204" pitchFamily="34" charset="0"/>
                        <a:cs typeface="Arial" panose="020B0604020202020204" pitchFamily="34" charset="0"/>
                      </a:endParaRPr>
                    </a:p>
                  </a:txBody>
                  <a:tcPr marL="68580" marR="68580" marT="0" marB="0">
                    <a:solidFill>
                      <a:schemeClr val="bg1">
                        <a:lumMod val="85000"/>
                      </a:schemeClr>
                    </a:solidFill>
                  </a:tcPr>
                </a:tc>
                <a:tc>
                  <a:txBody>
                    <a:bodyPr/>
                    <a:lstStyle/>
                    <a:p>
                      <a:r>
                        <a:rPr lang="nl-NL" sz="1200" b="1" dirty="0" err="1">
                          <a:effectLst/>
                        </a:rPr>
                        <a:t>Association.offering.offeringId</a:t>
                      </a:r>
                      <a:endParaRPr lang="nl-NL" sz="1200" b="0" dirty="0">
                        <a:effectLst/>
                      </a:endParaRPr>
                    </a:p>
                    <a:p>
                      <a:r>
                        <a:rPr lang="nl-NL" sz="1200" b="0" dirty="0">
                          <a:effectLst/>
                        </a:rPr>
                        <a:t>(via </a:t>
                      </a:r>
                      <a:r>
                        <a:rPr lang="nl-NL" sz="1200" b="1" dirty="0" err="1">
                          <a:effectLst/>
                        </a:rPr>
                        <a:t>Association.offering</a:t>
                      </a:r>
                      <a:r>
                        <a:rPr lang="nl-NL" sz="1200" b="1" dirty="0">
                          <a:effectLst/>
                        </a:rPr>
                        <a:t>)</a:t>
                      </a:r>
                      <a:endParaRPr lang="nl-NL" sz="1200" b="0" dirty="0">
                        <a:effectLst/>
                      </a:endParaRPr>
                    </a:p>
                    <a:p>
                      <a:r>
                        <a:rPr lang="nl-NL" sz="1200" b="0" dirty="0">
                          <a:effectLst/>
                        </a:rPr>
                        <a:t>(via </a:t>
                      </a:r>
                      <a:r>
                        <a:rPr lang="nl-NL" sz="1200" b="1" dirty="0" err="1">
                          <a:effectLst/>
                        </a:rPr>
                        <a:t>Association.offering</a:t>
                      </a:r>
                      <a:r>
                        <a:rPr lang="nl-NL" sz="1200" b="1" dirty="0">
                          <a:effectLst/>
                        </a:rPr>
                        <a:t>)</a:t>
                      </a:r>
                      <a:endParaRPr lang="nl-NL" sz="1200" b="0" dirty="0">
                        <a:effectLst/>
                      </a:endParaRPr>
                    </a:p>
                    <a:p>
                      <a:r>
                        <a:rPr lang="nl-NL" sz="1200" b="0" dirty="0">
                          <a:effectLst/>
                        </a:rPr>
                        <a:t>n.v.t. (per enkelvoudig toetsresultaat)</a:t>
                      </a:r>
                    </a:p>
                    <a:p>
                      <a:r>
                        <a:rPr lang="nl-NL" sz="1200" b="1" dirty="0" err="1">
                          <a:effectLst/>
                        </a:rPr>
                        <a:t>Association.result.resultDate</a:t>
                      </a:r>
                      <a:endParaRPr lang="nl-NL" sz="1200" b="1" dirty="0">
                        <a:effectLst/>
                      </a:endParaRPr>
                    </a:p>
                    <a:p>
                      <a:r>
                        <a:rPr lang="nl-NL" sz="1200" b="1" dirty="0" err="1">
                          <a:solidFill>
                            <a:schemeClr val="accent2"/>
                          </a:solidFill>
                          <a:effectLst/>
                        </a:rPr>
                        <a:t>Association.result.ext.assessedBy</a:t>
                      </a:r>
                      <a:endParaRPr lang="nl-NL" sz="1200" b="1" dirty="0">
                        <a:solidFill>
                          <a:schemeClr val="accent2"/>
                        </a:solidFill>
                        <a:effectLst/>
                      </a:endParaRPr>
                    </a:p>
                    <a:p>
                      <a:r>
                        <a:rPr lang="nl-NL" sz="1200" b="1" dirty="0" err="1">
                          <a:effectLst/>
                        </a:rPr>
                        <a:t>Association.person</a:t>
                      </a:r>
                      <a:endParaRPr lang="nl-NL" sz="1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b="1" dirty="0" err="1">
                          <a:effectLst/>
                        </a:rPr>
                        <a:t>Association.result.score</a:t>
                      </a:r>
                      <a:endParaRPr lang="nl-NL" sz="1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b="1" dirty="0" err="1">
                          <a:effectLst/>
                        </a:rPr>
                        <a:t>Association.result.state</a:t>
                      </a:r>
                      <a:endParaRPr lang="nl-NL" sz="1200" b="1" dirty="0">
                        <a:effectLst/>
                      </a:endParaRPr>
                    </a:p>
                    <a:p>
                      <a:r>
                        <a:rPr lang="nl-NL" sz="1200" b="1" dirty="0" err="1">
                          <a:solidFill>
                            <a:schemeClr val="accent2"/>
                          </a:solidFill>
                          <a:effectLst/>
                        </a:rPr>
                        <a:t>Association.result.ext.wasPresent</a:t>
                      </a:r>
                      <a:endParaRPr lang="nl-NL" sz="1200" b="1" dirty="0">
                        <a:solidFill>
                          <a:schemeClr val="accent2"/>
                        </a:solidFill>
                        <a:effectLst/>
                        <a:latin typeface="+mn-lt"/>
                        <a:ea typeface="Calibri" panose="020F0502020204030204" pitchFamily="34" charset="0"/>
                        <a:cs typeface="Arial" panose="020B0604020202020204" pitchFamily="34" charset="0"/>
                      </a:endParaRPr>
                    </a:p>
                    <a:p>
                      <a:r>
                        <a:rPr lang="nl-NL" sz="1200" b="1" dirty="0">
                          <a:solidFill>
                            <a:srgbClr val="FF0000"/>
                          </a:solidFill>
                          <a:effectLst/>
                          <a:latin typeface="+mn-lt"/>
                          <a:ea typeface="Calibri" panose="020F0502020204030204" pitchFamily="34" charset="0"/>
                          <a:cs typeface="Arial" panose="020B0604020202020204" pitchFamily="34" charset="0"/>
                        </a:rPr>
                        <a:t>(uitbreiding!?)</a:t>
                      </a:r>
                    </a:p>
                    <a:p>
                      <a:r>
                        <a:rPr lang="nl-NL" sz="1200" b="1" dirty="0">
                          <a:solidFill>
                            <a:srgbClr val="FF0000"/>
                          </a:solidFill>
                          <a:effectLst/>
                          <a:latin typeface="+mn-lt"/>
                          <a:ea typeface="Calibri" panose="020F0502020204030204" pitchFamily="34" charset="0"/>
                          <a:cs typeface="Arial" panose="020B0604020202020204" pitchFamily="34" charset="0"/>
                        </a:rPr>
                        <a:t>(uitbreiding!?)</a:t>
                      </a:r>
                    </a:p>
                    <a:p>
                      <a:r>
                        <a:rPr lang="nl-NL" sz="1200" b="1" dirty="0">
                          <a:solidFill>
                            <a:srgbClr val="FF0000"/>
                          </a:solidFill>
                          <a:effectLst/>
                          <a:latin typeface="+mn-lt"/>
                          <a:ea typeface="Calibri" panose="020F0502020204030204" pitchFamily="34" charset="0"/>
                          <a:cs typeface="Arial" panose="020B0604020202020204" pitchFamily="34" charset="0"/>
                        </a:rPr>
                        <a:t>(uitbreiding!?)</a:t>
                      </a:r>
                    </a:p>
                  </a:txBody>
                  <a:tcPr marL="68580" marR="68580" marT="0" marB="0"/>
                </a:tc>
                <a:extLst>
                  <a:ext uri="{0D108BD9-81ED-4DB2-BD59-A6C34878D82A}">
                    <a16:rowId xmlns:a16="http://schemas.microsoft.com/office/drawing/2014/main" val="2573564784"/>
                  </a:ext>
                </a:extLst>
              </a:tr>
            </a:tbl>
          </a:graphicData>
        </a:graphic>
      </p:graphicFrame>
      <p:sp>
        <p:nvSpPr>
          <p:cNvPr id="8" name="Tekstvak 7">
            <a:extLst>
              <a:ext uri="{FF2B5EF4-FFF2-40B4-BE49-F238E27FC236}">
                <a16:creationId xmlns:a16="http://schemas.microsoft.com/office/drawing/2014/main" id="{52F6622F-736F-58DE-6744-04DD0E2CE7E8}"/>
              </a:ext>
            </a:extLst>
          </p:cNvPr>
          <p:cNvSpPr txBox="1"/>
          <p:nvPr/>
        </p:nvSpPr>
        <p:spPr>
          <a:xfrm>
            <a:off x="335360" y="4114791"/>
            <a:ext cx="6408404" cy="1600438"/>
          </a:xfrm>
          <a:prstGeom prst="rect">
            <a:avLst/>
          </a:prstGeom>
          <a:noFill/>
        </p:spPr>
        <p:txBody>
          <a:bodyPr wrap="square" rtlCol="0">
            <a:spAutoFit/>
          </a:bodyPr>
          <a:lstStyle/>
          <a:p>
            <a:r>
              <a:rPr lang="nl-NL" sz="1400" dirty="0"/>
              <a:t>Opmerkingen:</a:t>
            </a:r>
          </a:p>
          <a:p>
            <a:pPr marL="180975" indent="-180975">
              <a:buFont typeface="Arial" panose="020B0604020202020204" pitchFamily="34" charset="0"/>
              <a:buChar char="•"/>
            </a:pPr>
            <a:r>
              <a:rPr lang="nl-NL" sz="1400" dirty="0" err="1"/>
              <a:t>Toetsid</a:t>
            </a:r>
            <a:r>
              <a:rPr lang="nl-NL" sz="1400" dirty="0"/>
              <a:t> en Toetscode zijn hier niet nodig wanneer het resultaat aan de juiste zitting wordt gekoppeld.</a:t>
            </a:r>
          </a:p>
          <a:p>
            <a:pPr marL="180975" indent="-180975">
              <a:buFont typeface="Arial" panose="020B0604020202020204" pitchFamily="34" charset="0"/>
              <a:buChar char="•"/>
            </a:pPr>
            <a:r>
              <a:rPr lang="nl-NL" sz="1400" dirty="0"/>
              <a:t>Attributen “Heeft deelgenomen” en “Beoordeeld door “ in de toevoeging ‘</a:t>
            </a:r>
            <a:r>
              <a:rPr lang="nl-NL" sz="1400" dirty="0" err="1"/>
              <a:t>ext</a:t>
            </a:r>
            <a:r>
              <a:rPr lang="nl-NL" sz="1400" dirty="0"/>
              <a:t>’ (want </a:t>
            </a:r>
            <a:r>
              <a:rPr lang="nl-NL" sz="1400" dirty="0" err="1"/>
              <a:t>consumer</a:t>
            </a:r>
            <a:r>
              <a:rPr lang="nl-NL" sz="1400" dirty="0"/>
              <a:t> bestaat hier niet).</a:t>
            </a:r>
          </a:p>
          <a:p>
            <a:pPr marL="180975" indent="-180975">
              <a:buFont typeface="Arial" panose="020B0604020202020204" pitchFamily="34" charset="0"/>
              <a:buChar char="•"/>
            </a:pPr>
            <a:r>
              <a:rPr lang="nl-NL" sz="1400" dirty="0"/>
              <a:t>Er is nog geen ondersteuning voor ophalen van documenten (</a:t>
            </a:r>
            <a:r>
              <a:rPr lang="nl-NL" sz="1400" dirty="0" err="1"/>
              <a:t>encoded</a:t>
            </a:r>
            <a:r>
              <a:rPr lang="nl-NL" sz="1400" dirty="0"/>
              <a:t> in de </a:t>
            </a:r>
            <a:r>
              <a:rPr lang="nl-NL" sz="1400" dirty="0" err="1"/>
              <a:t>json</a:t>
            </a:r>
            <a:r>
              <a:rPr lang="nl-NL" sz="1400" dirty="0"/>
              <a:t> heeft niet de voorkeur omdat het berichten heel groot maakt).</a:t>
            </a:r>
          </a:p>
        </p:txBody>
      </p:sp>
      <p:pic>
        <p:nvPicPr>
          <p:cNvPr id="11" name="Afbeelding 10">
            <a:extLst>
              <a:ext uri="{FF2B5EF4-FFF2-40B4-BE49-F238E27FC236}">
                <a16:creationId xmlns:a16="http://schemas.microsoft.com/office/drawing/2014/main" id="{101ACCEE-38CE-6B05-F7E8-F356CE9591CB}"/>
              </a:ext>
            </a:extLst>
          </p:cNvPr>
          <p:cNvPicPr>
            <a:picLocks noChangeAspect="1"/>
          </p:cNvPicPr>
          <p:nvPr/>
        </p:nvPicPr>
        <p:blipFill>
          <a:blip r:embed="rId2"/>
          <a:stretch>
            <a:fillRect/>
          </a:stretch>
        </p:blipFill>
        <p:spPr>
          <a:xfrm>
            <a:off x="10058164" y="1109193"/>
            <a:ext cx="1798476" cy="2415749"/>
          </a:xfrm>
          <a:prstGeom prst="rect">
            <a:avLst/>
          </a:prstGeom>
        </p:spPr>
      </p:pic>
      <p:pic>
        <p:nvPicPr>
          <p:cNvPr id="12" name="Afbeelding 11">
            <a:extLst>
              <a:ext uri="{FF2B5EF4-FFF2-40B4-BE49-F238E27FC236}">
                <a16:creationId xmlns:a16="http://schemas.microsoft.com/office/drawing/2014/main" id="{5DFE8576-9F98-8FE3-E280-12D22C1ABED6}"/>
              </a:ext>
            </a:extLst>
          </p:cNvPr>
          <p:cNvPicPr>
            <a:picLocks noChangeAspect="1"/>
          </p:cNvPicPr>
          <p:nvPr/>
        </p:nvPicPr>
        <p:blipFill>
          <a:blip r:embed="rId3"/>
          <a:stretch>
            <a:fillRect/>
          </a:stretch>
        </p:blipFill>
        <p:spPr>
          <a:xfrm>
            <a:off x="6763211" y="4616754"/>
            <a:ext cx="5126456" cy="2241246"/>
          </a:xfrm>
          <a:prstGeom prst="rect">
            <a:avLst/>
          </a:prstGeom>
        </p:spPr>
      </p:pic>
      <p:pic>
        <p:nvPicPr>
          <p:cNvPr id="13" name="Afbeelding 12">
            <a:extLst>
              <a:ext uri="{FF2B5EF4-FFF2-40B4-BE49-F238E27FC236}">
                <a16:creationId xmlns:a16="http://schemas.microsoft.com/office/drawing/2014/main" id="{25A25037-8149-F22D-F748-9FA5CD4212A5}"/>
              </a:ext>
            </a:extLst>
          </p:cNvPr>
          <p:cNvPicPr>
            <a:picLocks noChangeAspect="1"/>
          </p:cNvPicPr>
          <p:nvPr/>
        </p:nvPicPr>
        <p:blipFill>
          <a:blip r:embed="rId4"/>
          <a:stretch>
            <a:fillRect/>
          </a:stretch>
        </p:blipFill>
        <p:spPr>
          <a:xfrm>
            <a:off x="8488308" y="1109193"/>
            <a:ext cx="1569856" cy="2819644"/>
          </a:xfrm>
          <a:prstGeom prst="rect">
            <a:avLst/>
          </a:prstGeom>
        </p:spPr>
      </p:pic>
      <p:sp>
        <p:nvSpPr>
          <p:cNvPr id="10" name="Tekstvak 9">
            <a:extLst>
              <a:ext uri="{FF2B5EF4-FFF2-40B4-BE49-F238E27FC236}">
                <a16:creationId xmlns:a16="http://schemas.microsoft.com/office/drawing/2014/main" id="{A8BEFD9A-4A0E-AE0D-9832-7D6A0FD0A8D4}"/>
              </a:ext>
            </a:extLst>
          </p:cNvPr>
          <p:cNvSpPr txBox="1"/>
          <p:nvPr/>
        </p:nvSpPr>
        <p:spPr>
          <a:xfrm>
            <a:off x="10090940" y="3524942"/>
            <a:ext cx="1779280" cy="1107996"/>
          </a:xfrm>
          <a:prstGeom prst="rect">
            <a:avLst/>
          </a:prstGeom>
          <a:noFill/>
        </p:spPr>
        <p:txBody>
          <a:bodyPr wrap="square">
            <a:spAutoFit/>
          </a:bodyPr>
          <a:lstStyle/>
          <a:p>
            <a:pPr>
              <a:buNone/>
            </a:pPr>
            <a:r>
              <a:rPr lang="nl-NL" sz="1100" i="1" u="sng" dirty="0"/>
              <a:t>Verplichte attributen in Association:</a:t>
            </a:r>
          </a:p>
          <a:p>
            <a:pPr marL="180975" indent="-180975">
              <a:buFont typeface="Wingdings" panose="05000000000000000000" pitchFamily="2" charset="2"/>
              <a:buChar char="ü"/>
            </a:pPr>
            <a:r>
              <a:rPr lang="nl-NL" sz="1100" i="1" dirty="0" err="1"/>
              <a:t>associationId</a:t>
            </a:r>
            <a:endParaRPr lang="nl-NL" sz="1100" i="1" dirty="0"/>
          </a:p>
          <a:p>
            <a:pPr marL="180975" indent="-180975">
              <a:buFont typeface="Wingdings" panose="05000000000000000000" pitchFamily="2" charset="2"/>
              <a:buChar char="ü"/>
            </a:pPr>
            <a:r>
              <a:rPr lang="nl-NL" sz="1100" i="1" dirty="0" err="1"/>
              <a:t>associationType</a:t>
            </a:r>
            <a:endParaRPr lang="nl-NL" sz="1100" i="1" dirty="0"/>
          </a:p>
          <a:p>
            <a:pPr marL="180975" indent="-180975">
              <a:buFont typeface="Wingdings" panose="05000000000000000000" pitchFamily="2" charset="2"/>
              <a:buChar char="ü"/>
            </a:pPr>
            <a:r>
              <a:rPr lang="nl-NL" sz="1100" i="1" dirty="0" err="1"/>
              <a:t>role</a:t>
            </a:r>
            <a:endParaRPr lang="nl-NL" sz="1100" i="1" dirty="0"/>
          </a:p>
          <a:p>
            <a:pPr marL="180975" indent="-180975">
              <a:buFont typeface="Arial" panose="020B0604020202020204" pitchFamily="34" charset="0"/>
              <a:buChar char="•"/>
            </a:pPr>
            <a:r>
              <a:rPr lang="nl-NL" sz="1100" i="1" dirty="0"/>
              <a:t>state</a:t>
            </a:r>
          </a:p>
        </p:txBody>
      </p:sp>
      <p:sp>
        <p:nvSpPr>
          <p:cNvPr id="14" name="Tekstvak 13">
            <a:extLst>
              <a:ext uri="{FF2B5EF4-FFF2-40B4-BE49-F238E27FC236}">
                <a16:creationId xmlns:a16="http://schemas.microsoft.com/office/drawing/2014/main" id="{38FE4C44-8F12-027E-7E97-A8A4894696D3}"/>
              </a:ext>
            </a:extLst>
          </p:cNvPr>
          <p:cNvSpPr txBox="1"/>
          <p:nvPr/>
        </p:nvSpPr>
        <p:spPr>
          <a:xfrm>
            <a:off x="10290800" y="5737377"/>
            <a:ext cx="1779280" cy="938719"/>
          </a:xfrm>
          <a:prstGeom prst="rect">
            <a:avLst/>
          </a:prstGeom>
          <a:noFill/>
        </p:spPr>
        <p:txBody>
          <a:bodyPr wrap="square">
            <a:spAutoFit/>
          </a:bodyPr>
          <a:lstStyle/>
          <a:p>
            <a:pPr>
              <a:buNone/>
            </a:pPr>
            <a:r>
              <a:rPr lang="nl-NL" sz="1100" i="1" u="sng" dirty="0"/>
              <a:t>Verplichte attributen in </a:t>
            </a:r>
            <a:r>
              <a:rPr lang="nl-NL" sz="1100" i="1" u="sng" dirty="0" err="1"/>
              <a:t>ComponentResult</a:t>
            </a:r>
            <a:r>
              <a:rPr lang="nl-NL" sz="1100" i="1" u="sng" dirty="0"/>
              <a:t>:</a:t>
            </a:r>
          </a:p>
          <a:p>
            <a:pPr marL="180975" indent="-180975">
              <a:buFont typeface="Wingdings" panose="05000000000000000000" pitchFamily="2" charset="2"/>
              <a:buChar char="ü"/>
            </a:pPr>
            <a:r>
              <a:rPr lang="nl-NL" sz="1100" i="1" dirty="0"/>
              <a:t>state</a:t>
            </a:r>
          </a:p>
          <a:p>
            <a:pPr marL="180975" indent="-180975">
              <a:buFont typeface="Wingdings" panose="05000000000000000000" pitchFamily="2" charset="2"/>
              <a:buChar char="ü"/>
            </a:pPr>
            <a:r>
              <a:rPr lang="nl-NL" sz="1100" i="1" dirty="0" err="1"/>
              <a:t>resultDate</a:t>
            </a:r>
            <a:endParaRPr lang="nl-NL" sz="1100" i="1" dirty="0"/>
          </a:p>
          <a:p>
            <a:pPr marL="180975" indent="-180975">
              <a:buFont typeface="Arial" panose="020B0604020202020204" pitchFamily="34" charset="0"/>
              <a:buChar char="•"/>
            </a:pPr>
            <a:r>
              <a:rPr lang="nl-NL" sz="1100" i="1" dirty="0" err="1"/>
              <a:t>weight</a:t>
            </a:r>
            <a:endParaRPr lang="nl-NL" sz="1100" i="1" dirty="0"/>
          </a:p>
        </p:txBody>
      </p:sp>
      <p:sp>
        <p:nvSpPr>
          <p:cNvPr id="15" name="Ster: 5 punten 14">
            <a:extLst>
              <a:ext uri="{FF2B5EF4-FFF2-40B4-BE49-F238E27FC236}">
                <a16:creationId xmlns:a16="http://schemas.microsoft.com/office/drawing/2014/main" id="{428C2833-C15A-72C2-F5C2-3CEDED24DAC8}"/>
              </a:ext>
            </a:extLst>
          </p:cNvPr>
          <p:cNvSpPr/>
          <p:nvPr/>
        </p:nvSpPr>
        <p:spPr>
          <a:xfrm>
            <a:off x="11125200" y="140004"/>
            <a:ext cx="944880" cy="975360"/>
          </a:xfrm>
          <a:prstGeom prst="star5">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
        <p:nvSpPr>
          <p:cNvPr id="16" name="Tekstvak 15">
            <a:extLst>
              <a:ext uri="{FF2B5EF4-FFF2-40B4-BE49-F238E27FC236}">
                <a16:creationId xmlns:a16="http://schemas.microsoft.com/office/drawing/2014/main" id="{BD7965CF-A0CB-EE0C-4351-4B5E9917A2C1}"/>
              </a:ext>
            </a:extLst>
          </p:cNvPr>
          <p:cNvSpPr txBox="1"/>
          <p:nvPr/>
        </p:nvSpPr>
        <p:spPr>
          <a:xfrm>
            <a:off x="315913" y="5686272"/>
            <a:ext cx="6408404" cy="1169551"/>
          </a:xfrm>
          <a:prstGeom prst="rect">
            <a:avLst/>
          </a:prstGeom>
          <a:noFill/>
        </p:spPr>
        <p:txBody>
          <a:bodyPr wrap="square">
            <a:spAutoFit/>
          </a:bodyPr>
          <a:lstStyle/>
          <a:p>
            <a:pPr marL="719138" indent="-668338">
              <a:buNone/>
            </a:pPr>
            <a:r>
              <a:rPr lang="nl-NL" sz="1400" b="1" dirty="0">
                <a:solidFill>
                  <a:srgbClr val="00B0F0"/>
                </a:solidFill>
              </a:rPr>
              <a:t>Vragen:</a:t>
            </a:r>
          </a:p>
          <a:p>
            <a:pPr marL="182563" indent="-182563">
              <a:buFont typeface="Arial" panose="020B0604020202020204" pitchFamily="34" charset="0"/>
              <a:buChar char="•"/>
            </a:pPr>
            <a:r>
              <a:rPr lang="nl-NL" sz="1400" b="1" dirty="0">
                <a:solidFill>
                  <a:srgbClr val="00B0F0"/>
                </a:solidFill>
              </a:rPr>
              <a:t>Welke informatie ontbreekt nog om in </a:t>
            </a:r>
            <a:r>
              <a:rPr lang="nl-NL" sz="1400" b="1" dirty="0" err="1">
                <a:solidFill>
                  <a:srgbClr val="00B0F0"/>
                </a:solidFill>
              </a:rPr>
              <a:t>Toetsplanning</a:t>
            </a:r>
            <a:r>
              <a:rPr lang="nl-NL" sz="1400" b="1" dirty="0">
                <a:solidFill>
                  <a:srgbClr val="00B0F0"/>
                </a:solidFill>
              </a:rPr>
              <a:t> het toetsresultaat van de student te kunnen verwerken?</a:t>
            </a:r>
          </a:p>
          <a:p>
            <a:pPr marL="182563" indent="-182563">
              <a:buFont typeface="Arial" panose="020B0604020202020204" pitchFamily="34" charset="0"/>
              <a:buChar char="•"/>
            </a:pPr>
            <a:r>
              <a:rPr lang="nl-NL" sz="1400" dirty="0">
                <a:solidFill>
                  <a:srgbClr val="00B0F0"/>
                </a:solidFill>
              </a:rPr>
              <a:t>Is de waardelijst van “Heeft deelgenomen” correct en volledig?</a:t>
            </a:r>
          </a:p>
          <a:p>
            <a:pPr marL="182563" indent="-182563">
              <a:buFont typeface="Arial" panose="020B0604020202020204" pitchFamily="34" charset="0"/>
              <a:buChar char="•"/>
            </a:pPr>
            <a:r>
              <a:rPr lang="nl-NL" sz="1400" dirty="0">
                <a:solidFill>
                  <a:srgbClr val="00B0F0"/>
                </a:solidFill>
              </a:rPr>
              <a:t>Moeten alle verplichte attributen binnen een PATCH zijn ingevuld?</a:t>
            </a:r>
          </a:p>
        </p:txBody>
      </p:sp>
      <p:sp>
        <p:nvSpPr>
          <p:cNvPr id="17" name="Tekstvak 16">
            <a:extLst>
              <a:ext uri="{FF2B5EF4-FFF2-40B4-BE49-F238E27FC236}">
                <a16:creationId xmlns:a16="http://schemas.microsoft.com/office/drawing/2014/main" id="{1DB311A3-F724-74AB-580C-0D5F2AC81D37}"/>
              </a:ext>
            </a:extLst>
          </p:cNvPr>
          <p:cNvSpPr txBox="1"/>
          <p:nvPr/>
        </p:nvSpPr>
        <p:spPr>
          <a:xfrm>
            <a:off x="7888257" y="3958820"/>
            <a:ext cx="2169907" cy="1061829"/>
          </a:xfrm>
          <a:prstGeom prst="rect">
            <a:avLst/>
          </a:prstGeom>
          <a:solidFill>
            <a:schemeClr val="accent4">
              <a:lumMod val="20000"/>
              <a:lumOff val="80000"/>
            </a:schemeClr>
          </a:solidFill>
          <a:ln>
            <a:solidFill>
              <a:schemeClr val="accent1"/>
            </a:solidFill>
          </a:ln>
        </p:spPr>
        <p:txBody>
          <a:bodyPr wrap="square">
            <a:spAutoFit/>
          </a:bodyPr>
          <a:lstStyle/>
          <a:p>
            <a:r>
              <a:rPr lang="nl-NL" sz="1050" dirty="0"/>
              <a:t>Waardelijst van “Heeft deelgenomen” (voorlopig):</a:t>
            </a:r>
          </a:p>
          <a:p>
            <a:pPr marL="285750" indent="-285750">
              <a:buFont typeface="Wingdings" panose="05000000000000000000" pitchFamily="2" charset="2"/>
              <a:buChar char="q"/>
            </a:pPr>
            <a:r>
              <a:rPr lang="nl-NL" sz="1050" dirty="0"/>
              <a:t>Niet aanwezig</a:t>
            </a:r>
          </a:p>
          <a:p>
            <a:pPr marL="285750" indent="-285750">
              <a:buFont typeface="Wingdings" panose="05000000000000000000" pitchFamily="2" charset="2"/>
              <a:buChar char="q"/>
            </a:pPr>
            <a:r>
              <a:rPr lang="nl-NL" sz="1050" dirty="0"/>
              <a:t>Aanwezig en afgebroken</a:t>
            </a:r>
          </a:p>
          <a:p>
            <a:pPr marL="285750" indent="-285750">
              <a:buFont typeface="Wingdings" panose="05000000000000000000" pitchFamily="2" charset="2"/>
              <a:buChar char="q"/>
            </a:pPr>
            <a:r>
              <a:rPr lang="nl-NL" sz="1050" dirty="0"/>
              <a:t>Aanwezig en niet afgerond</a:t>
            </a:r>
          </a:p>
          <a:p>
            <a:pPr marL="285750" indent="-285750">
              <a:buFont typeface="Wingdings" panose="05000000000000000000" pitchFamily="2" charset="2"/>
              <a:buChar char="q"/>
            </a:pPr>
            <a:r>
              <a:rPr lang="nl-NL" sz="1050" dirty="0"/>
              <a:t>Deelgenomen</a:t>
            </a:r>
          </a:p>
        </p:txBody>
      </p:sp>
    </p:spTree>
    <p:extLst>
      <p:ext uri="{BB962C8B-B14F-4D97-AF65-F5344CB8AC3E}">
        <p14:creationId xmlns:p14="http://schemas.microsoft.com/office/powerpoint/2010/main" val="25770552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D130BFA-6393-41B1-E354-7F9BCFCB6CF8}"/>
              </a:ext>
            </a:extLst>
          </p:cNvPr>
          <p:cNvSpPr>
            <a:spLocks noGrp="1"/>
          </p:cNvSpPr>
          <p:nvPr>
            <p:ph type="title"/>
          </p:nvPr>
        </p:nvSpPr>
        <p:spPr/>
        <p:txBody>
          <a:bodyPr/>
          <a:lstStyle/>
          <a:p>
            <a:r>
              <a:rPr lang="nl-NL" dirty="0"/>
              <a:t>4. Zittingsverslag informatiestroom</a:t>
            </a:r>
          </a:p>
        </p:txBody>
      </p:sp>
      <p:sp>
        <p:nvSpPr>
          <p:cNvPr id="7" name="Tijdelijke aanduiding voor tekst 6">
            <a:extLst>
              <a:ext uri="{FF2B5EF4-FFF2-40B4-BE49-F238E27FC236}">
                <a16:creationId xmlns:a16="http://schemas.microsoft.com/office/drawing/2014/main" id="{F87B5080-27C3-8DF6-6C31-36DF5F775C70}"/>
              </a:ext>
            </a:extLst>
          </p:cNvPr>
          <p:cNvSpPr>
            <a:spLocks noGrp="1"/>
          </p:cNvSpPr>
          <p:nvPr>
            <p:ph type="body" idx="2"/>
          </p:nvPr>
        </p:nvSpPr>
        <p:spPr>
          <a:xfrm>
            <a:off x="6197600" y="1343025"/>
            <a:ext cx="5659040" cy="5346533"/>
          </a:xfrm>
        </p:spPr>
        <p:txBody>
          <a:bodyPr/>
          <a:lstStyle/>
          <a:p>
            <a:pPr marL="50800" indent="0">
              <a:buNone/>
            </a:pPr>
            <a:r>
              <a:rPr lang="nl-NL" sz="1800" dirty="0"/>
              <a:t>Vastgesteld:</a:t>
            </a:r>
          </a:p>
          <a:p>
            <a:pPr marL="361950" indent="-311150"/>
            <a:r>
              <a:rPr lang="nl-NL" sz="1800" dirty="0"/>
              <a:t>Zittingsverslag (4) wordt </a:t>
            </a:r>
            <a:r>
              <a:rPr lang="nl-NL" sz="1800" b="1" dirty="0"/>
              <a:t>beheerd</a:t>
            </a:r>
            <a:r>
              <a:rPr lang="nl-NL" sz="1800" dirty="0"/>
              <a:t> door Toetsafname.</a:t>
            </a:r>
          </a:p>
          <a:p>
            <a:pPr marL="361950" indent="-311150"/>
            <a:r>
              <a:rPr lang="nl-NL" sz="1800" dirty="0"/>
              <a:t>Informatie in Zittingsverslag </a:t>
            </a:r>
            <a:r>
              <a:rPr lang="nl-NL" sz="1800" b="1" dirty="0"/>
              <a:t>stroomt</a:t>
            </a:r>
            <a:r>
              <a:rPr lang="nl-NL" sz="1800" dirty="0"/>
              <a:t> van Toetsafname naar </a:t>
            </a:r>
            <a:r>
              <a:rPr lang="nl-NL" sz="1800" dirty="0" err="1"/>
              <a:t>Toetsplanning</a:t>
            </a:r>
            <a:r>
              <a:rPr lang="nl-NL" sz="1800" dirty="0"/>
              <a:t>.</a:t>
            </a:r>
          </a:p>
          <a:p>
            <a:pPr marL="361950" indent="-311150"/>
            <a:r>
              <a:rPr lang="nl-NL" sz="1800" dirty="0"/>
              <a:t>Gegevens hebben een lage </a:t>
            </a:r>
            <a:r>
              <a:rPr lang="nl-NL" sz="1800" b="1" dirty="0"/>
              <a:t>verversingsgraad</a:t>
            </a:r>
            <a:r>
              <a:rPr lang="nl-NL" sz="1800" dirty="0"/>
              <a:t>. </a:t>
            </a:r>
          </a:p>
          <a:p>
            <a:pPr marL="361950" indent="-311150"/>
            <a:r>
              <a:rPr lang="nl-NL" sz="1800" dirty="0"/>
              <a:t>Zittingsverslag valt uiteen in Zittingsinfo en Bewijslast-documenten.</a:t>
            </a:r>
          </a:p>
          <a:p>
            <a:pPr marL="361950" indent="-311150"/>
            <a:r>
              <a:rPr lang="nl-NL" sz="1800" dirty="0"/>
              <a:t>Toetsafname neemt het </a:t>
            </a:r>
            <a:r>
              <a:rPr lang="nl-NL" sz="1800" b="1" dirty="0"/>
              <a:t>initiatief</a:t>
            </a:r>
            <a:r>
              <a:rPr lang="nl-NL" sz="1800" dirty="0"/>
              <a:t>; het </a:t>
            </a:r>
            <a:r>
              <a:rPr lang="nl-NL" sz="1800" b="1" dirty="0"/>
              <a:t>interactiepatroon</a:t>
            </a:r>
            <a:r>
              <a:rPr lang="nl-NL" sz="1800" dirty="0"/>
              <a:t> voor Zittingsinfo is “Gegevens brengen” (Push).</a:t>
            </a:r>
            <a:br>
              <a:rPr lang="nl-NL" sz="1800" dirty="0"/>
            </a:br>
            <a:r>
              <a:rPr lang="nl-NL" sz="1800" dirty="0"/>
              <a:t>Eventuele </a:t>
            </a:r>
            <a:r>
              <a:rPr lang="nl-NL" sz="1800" dirty="0" err="1"/>
              <a:t>bijbeohrende</a:t>
            </a:r>
            <a:r>
              <a:rPr lang="nl-NL" sz="1800" dirty="0"/>
              <a:t> Bewijslast-documenten worden met “Gegevens halen” opgehaald (Pull).</a:t>
            </a:r>
          </a:p>
          <a:p>
            <a:pPr marL="361950" indent="-311150"/>
            <a:r>
              <a:rPr lang="nl-NL" sz="1800" dirty="0"/>
              <a:t>Zittingsverslag is </a:t>
            </a:r>
            <a:r>
              <a:rPr lang="nl-NL" sz="1800" b="1" dirty="0"/>
              <a:t>Standlevering.</a:t>
            </a:r>
          </a:p>
          <a:p>
            <a:pPr marL="50800" indent="0">
              <a:buNone/>
            </a:pPr>
            <a:endParaRPr lang="nl-NL" sz="1800" dirty="0"/>
          </a:p>
        </p:txBody>
      </p:sp>
      <p:pic>
        <p:nvPicPr>
          <p:cNvPr id="8" name="Afbeelding 7">
            <a:extLst>
              <a:ext uri="{FF2B5EF4-FFF2-40B4-BE49-F238E27FC236}">
                <a16:creationId xmlns:a16="http://schemas.microsoft.com/office/drawing/2014/main" id="{8015EAC1-B025-5D3A-11FF-853DD3CF8453}"/>
              </a:ext>
            </a:extLst>
          </p:cNvPr>
          <p:cNvPicPr>
            <a:picLocks noChangeAspect="1"/>
          </p:cNvPicPr>
          <p:nvPr/>
        </p:nvPicPr>
        <p:blipFill>
          <a:blip r:embed="rId2"/>
          <a:stretch>
            <a:fillRect/>
          </a:stretch>
        </p:blipFill>
        <p:spPr>
          <a:xfrm>
            <a:off x="169298" y="1533525"/>
            <a:ext cx="5580000" cy="2839949"/>
          </a:xfrm>
          <a:prstGeom prst="rect">
            <a:avLst/>
          </a:prstGeom>
        </p:spPr>
      </p:pic>
      <p:sp>
        <p:nvSpPr>
          <p:cNvPr id="9" name="Ovaal 8">
            <a:extLst>
              <a:ext uri="{FF2B5EF4-FFF2-40B4-BE49-F238E27FC236}">
                <a16:creationId xmlns:a16="http://schemas.microsoft.com/office/drawing/2014/main" id="{A2D2E913-CA84-5CB9-D1FB-C5666C30CCCF}"/>
              </a:ext>
            </a:extLst>
          </p:cNvPr>
          <p:cNvSpPr/>
          <p:nvPr/>
        </p:nvSpPr>
        <p:spPr>
          <a:xfrm>
            <a:off x="1842243" y="3600980"/>
            <a:ext cx="2976664" cy="10992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al 9">
            <a:extLst>
              <a:ext uri="{FF2B5EF4-FFF2-40B4-BE49-F238E27FC236}">
                <a16:creationId xmlns:a16="http://schemas.microsoft.com/office/drawing/2014/main" id="{765D10BA-B84E-4C53-A493-24D93BB87489}"/>
              </a:ext>
            </a:extLst>
          </p:cNvPr>
          <p:cNvSpPr/>
          <p:nvPr/>
        </p:nvSpPr>
        <p:spPr>
          <a:xfrm>
            <a:off x="1892843" y="397059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17" name="Ovaal 16">
            <a:extLst>
              <a:ext uri="{FF2B5EF4-FFF2-40B4-BE49-F238E27FC236}">
                <a16:creationId xmlns:a16="http://schemas.microsoft.com/office/drawing/2014/main" id="{CCF905B9-4726-5A32-D4F3-4DE048A443DF}"/>
              </a:ext>
            </a:extLst>
          </p:cNvPr>
          <p:cNvSpPr/>
          <p:nvPr/>
        </p:nvSpPr>
        <p:spPr>
          <a:xfrm>
            <a:off x="883193" y="4838776"/>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19" name="Tekstvak 18">
            <a:extLst>
              <a:ext uri="{FF2B5EF4-FFF2-40B4-BE49-F238E27FC236}">
                <a16:creationId xmlns:a16="http://schemas.microsoft.com/office/drawing/2014/main" id="{4AB79F0B-B26D-567D-87E7-AE3BC138FCD6}"/>
              </a:ext>
            </a:extLst>
          </p:cNvPr>
          <p:cNvSpPr txBox="1"/>
          <p:nvPr/>
        </p:nvSpPr>
        <p:spPr>
          <a:xfrm>
            <a:off x="1243193" y="4851568"/>
            <a:ext cx="2059844" cy="369332"/>
          </a:xfrm>
          <a:prstGeom prst="rect">
            <a:avLst/>
          </a:prstGeom>
          <a:noFill/>
        </p:spPr>
        <p:txBody>
          <a:bodyPr wrap="square">
            <a:spAutoFit/>
          </a:bodyPr>
          <a:lstStyle/>
          <a:p>
            <a:r>
              <a:rPr lang="nl-NL" i="1" dirty="0"/>
              <a:t>Koppelvlak (Push)</a:t>
            </a:r>
          </a:p>
        </p:txBody>
      </p:sp>
    </p:spTree>
    <p:extLst>
      <p:ext uri="{BB962C8B-B14F-4D97-AF65-F5344CB8AC3E}">
        <p14:creationId xmlns:p14="http://schemas.microsoft.com/office/powerpoint/2010/main" val="1546534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31;p9">
            <a:extLst>
              <a:ext uri="{FF2B5EF4-FFF2-40B4-BE49-F238E27FC236}">
                <a16:creationId xmlns:a16="http://schemas.microsoft.com/office/drawing/2014/main" id="{B757889C-1EB1-44BD-B30E-F54177EB4D04}"/>
              </a:ext>
            </a:extLst>
          </p:cNvPr>
          <p:cNvSpPr txBox="1">
            <a:spLocks/>
          </p:cNvSpPr>
          <p:nvPr/>
        </p:nvSpPr>
        <p:spPr>
          <a:xfrm>
            <a:off x="335360" y="274638"/>
            <a:ext cx="11521280" cy="706092"/>
          </a:xfrm>
          <a:prstGeom prst="rect">
            <a:avLst/>
          </a:prstGeom>
          <a:solidFill>
            <a:srgbClr val="0FA67E"/>
          </a:solidFill>
          <a:ln>
            <a:noFill/>
          </a:ln>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buClr>
                <a:schemeClr val="lt1"/>
              </a:buClr>
              <a:buSzPts val="1400"/>
              <a:buFont typeface="Montserrat"/>
              <a:buNone/>
            </a:pPr>
            <a:r>
              <a:rPr lang="nl-NL">
                <a:solidFill>
                  <a:schemeClr val="bg1"/>
                </a:solidFill>
              </a:rPr>
              <a:t>Proces I</a:t>
            </a:r>
            <a:endParaRPr lang="nl-NL" dirty="0">
              <a:solidFill>
                <a:schemeClr val="bg1"/>
              </a:solidFill>
            </a:endParaRPr>
          </a:p>
        </p:txBody>
      </p:sp>
      <p:pic>
        <p:nvPicPr>
          <p:cNvPr id="5" name="Afbeelding 4">
            <a:extLst>
              <a:ext uri="{FF2B5EF4-FFF2-40B4-BE49-F238E27FC236}">
                <a16:creationId xmlns:a16="http://schemas.microsoft.com/office/drawing/2014/main" id="{4A416BCC-8404-6658-AC6E-D91A9B405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00" y="1758074"/>
            <a:ext cx="10800000" cy="4196178"/>
          </a:xfrm>
          <a:prstGeom prst="rect">
            <a:avLst/>
          </a:prstGeom>
        </p:spPr>
      </p:pic>
    </p:spTree>
    <p:extLst>
      <p:ext uri="{BB962C8B-B14F-4D97-AF65-F5344CB8AC3E}">
        <p14:creationId xmlns:p14="http://schemas.microsoft.com/office/powerpoint/2010/main" val="34059407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el 3">
            <a:extLst>
              <a:ext uri="{FF2B5EF4-FFF2-40B4-BE49-F238E27FC236}">
                <a16:creationId xmlns:a16="http://schemas.microsoft.com/office/drawing/2014/main" id="{FDC24E66-42A9-6DD5-D762-470E9F1F1BD5}"/>
              </a:ext>
            </a:extLst>
          </p:cNvPr>
          <p:cNvGraphicFramePr>
            <a:graphicFrameLocks noGrp="1"/>
          </p:cNvGraphicFramePr>
          <p:nvPr>
            <p:extLst>
              <p:ext uri="{D42A27DB-BD31-4B8C-83A1-F6EECF244321}">
                <p14:modId xmlns:p14="http://schemas.microsoft.com/office/powerpoint/2010/main" val="2650954763"/>
              </p:ext>
            </p:extLst>
          </p:nvPr>
        </p:nvGraphicFramePr>
        <p:xfrm>
          <a:off x="703296" y="1635743"/>
          <a:ext cx="5486400" cy="1844040"/>
        </p:xfrm>
        <a:graphic>
          <a:graphicData uri="http://schemas.openxmlformats.org/drawingml/2006/table">
            <a:tbl>
              <a:tblPr firstRow="1" firstCol="1" bandRow="1">
                <a:tableStyleId>{5C22544A-7EE6-4342-B048-85BDC9FD1C3A}</a:tableStyleId>
              </a:tblPr>
              <a:tblGrid>
                <a:gridCol w="5486400">
                  <a:extLst>
                    <a:ext uri="{9D8B030D-6E8A-4147-A177-3AD203B41FA5}">
                      <a16:colId xmlns:a16="http://schemas.microsoft.com/office/drawing/2014/main" val="231255582"/>
                    </a:ext>
                  </a:extLst>
                </a:gridCol>
              </a:tblGrid>
              <a:tr h="0">
                <a:tc>
                  <a:txBody>
                    <a:bodyPr/>
                    <a:lstStyle/>
                    <a:p>
                      <a:r>
                        <a:rPr lang="nl-NL" sz="1100" dirty="0">
                          <a:effectLst/>
                        </a:rPr>
                        <a:t>Gegevens: Zittingsverslag</a:t>
                      </a:r>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0119090"/>
                  </a:ext>
                </a:extLst>
              </a:tr>
              <a:tr h="0">
                <a:tc>
                  <a:txBody>
                    <a:bodyPr/>
                    <a:lstStyle/>
                    <a:p>
                      <a:pPr marL="342900" lvl="0" indent="-342900">
                        <a:buFont typeface="Wingdings" panose="05000000000000000000" pitchFamily="2" charset="2"/>
                        <a:buChar char=""/>
                      </a:pPr>
                      <a:r>
                        <a:rPr lang="nl-NL" sz="1100" b="0" dirty="0" err="1">
                          <a:solidFill>
                            <a:srgbClr val="FFFF00"/>
                          </a:solidFill>
                          <a:effectLst/>
                        </a:rPr>
                        <a:t>Zittingsid</a:t>
                      </a:r>
                      <a:endParaRPr lang="nl-NL" sz="1100" b="0" dirty="0">
                        <a:solidFill>
                          <a:srgbClr val="FFFF00"/>
                        </a:solidFill>
                        <a:effectLst/>
                      </a:endParaRPr>
                    </a:p>
                    <a:p>
                      <a:pPr marL="342900" lvl="0" indent="-342900">
                        <a:buFont typeface="Wingdings" panose="05000000000000000000" pitchFamily="2" charset="2"/>
                        <a:buChar char=""/>
                      </a:pPr>
                      <a:r>
                        <a:rPr lang="nl-NL" sz="1100" b="0" dirty="0" err="1">
                          <a:effectLst/>
                        </a:rPr>
                        <a:t>Toetsid</a:t>
                      </a:r>
                      <a:r>
                        <a:rPr lang="nl-NL" sz="1100" b="0" dirty="0">
                          <a:effectLst/>
                        </a:rPr>
                        <a:t> van planner</a:t>
                      </a:r>
                    </a:p>
                    <a:p>
                      <a:pPr marL="342900" lvl="0" indent="-342900">
                        <a:buFont typeface="Wingdings" panose="05000000000000000000" pitchFamily="2" charset="2"/>
                        <a:buChar char=""/>
                      </a:pPr>
                      <a:r>
                        <a:rPr lang="nl-NL" sz="1100" b="0" dirty="0">
                          <a:effectLst/>
                        </a:rPr>
                        <a:t>Toetscode van leverancier (uit catalogus)</a:t>
                      </a:r>
                    </a:p>
                    <a:p>
                      <a:pPr marL="342900" lvl="0" indent="-342900">
                        <a:buFont typeface="Wingdings" panose="05000000000000000000" pitchFamily="2" charset="2"/>
                        <a:buChar char=""/>
                      </a:pPr>
                      <a:r>
                        <a:rPr lang="nl-NL" sz="1100" b="0" strike="sngStrike" dirty="0">
                          <a:effectLst/>
                        </a:rPr>
                        <a:t>Document [1..*]</a:t>
                      </a:r>
                    </a:p>
                    <a:p>
                      <a:pPr marL="742950" lvl="1" indent="-295275">
                        <a:buFont typeface="Wingdings" panose="05000000000000000000" pitchFamily="2" charset="2"/>
                        <a:buChar char=""/>
                      </a:pPr>
                      <a:r>
                        <a:rPr lang="nl-NL" sz="1100" b="0" strike="sngStrike" dirty="0">
                          <a:effectLst/>
                        </a:rPr>
                        <a:t>Datum afname</a:t>
                      </a:r>
                    </a:p>
                    <a:p>
                      <a:pPr marL="742950" lvl="1" indent="-295275">
                        <a:buFont typeface="Wingdings" panose="05000000000000000000" pitchFamily="2" charset="2"/>
                        <a:buChar char=""/>
                      </a:pPr>
                      <a:r>
                        <a:rPr lang="nl-NL" sz="1100" b="0" strike="sngStrike" dirty="0">
                          <a:effectLst/>
                        </a:rPr>
                        <a:t>Soort (lijst)</a:t>
                      </a:r>
                    </a:p>
                    <a:p>
                      <a:pPr marL="1076325" lvl="1" indent="-266700">
                        <a:buFont typeface="Calibri" panose="020F0502020204030204" pitchFamily="34" charset="0"/>
                        <a:buChar char="①"/>
                      </a:pPr>
                      <a:r>
                        <a:rPr lang="nl-NL" sz="1100" b="0" strike="sngStrike" dirty="0">
                          <a:effectLst/>
                        </a:rPr>
                        <a:t>Link</a:t>
                      </a:r>
                    </a:p>
                    <a:p>
                      <a:pPr marL="1076325" lvl="1" indent="-266700">
                        <a:buFont typeface="Calibri" panose="020F0502020204030204" pitchFamily="34" charset="0"/>
                        <a:buChar char="②"/>
                      </a:pPr>
                      <a:r>
                        <a:rPr lang="nl-NL" sz="1100" b="0" strike="sngStrike" dirty="0">
                          <a:effectLst/>
                        </a:rPr>
                        <a:t>Bestand</a:t>
                      </a:r>
                    </a:p>
                    <a:p>
                      <a:pPr marL="1076325" lvl="1" indent="-266700">
                        <a:buFont typeface="Calibri" panose="020F0502020204030204" pitchFamily="34" charset="0"/>
                        <a:buChar char="③"/>
                      </a:pPr>
                      <a:r>
                        <a:rPr lang="nl-NL" sz="1100" b="0" strike="sngStrike" dirty="0">
                          <a:effectLst/>
                        </a:rPr>
                        <a:t>Toelichting (tekst)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nl-NL" sz="1100" b="0" i="0" u="none" strike="noStrike" kern="1200" cap="none" spc="0" normalizeH="0" baseline="0" noProof="0" dirty="0">
                          <a:ln>
                            <a:noFill/>
                          </a:ln>
                          <a:solidFill>
                            <a:srgbClr val="FFFF00"/>
                          </a:solidFill>
                          <a:effectLst/>
                          <a:uLnTx/>
                          <a:uFillTx/>
                          <a:latin typeface="+mn-lt"/>
                        </a:rPr>
                        <a:t>Proces verbaal</a:t>
                      </a:r>
                    </a:p>
                  </a:txBody>
                  <a:tcPr marL="68580" marR="68580" marT="0" marB="0"/>
                </a:tc>
                <a:extLst>
                  <a:ext uri="{0D108BD9-81ED-4DB2-BD59-A6C34878D82A}">
                    <a16:rowId xmlns:a16="http://schemas.microsoft.com/office/drawing/2014/main" val="3794166706"/>
                  </a:ext>
                </a:extLst>
              </a:tr>
            </a:tbl>
          </a:graphicData>
        </a:graphic>
      </p:graphicFrame>
      <p:sp>
        <p:nvSpPr>
          <p:cNvPr id="5" name="Titel 4">
            <a:extLst>
              <a:ext uri="{FF2B5EF4-FFF2-40B4-BE49-F238E27FC236}">
                <a16:creationId xmlns:a16="http://schemas.microsoft.com/office/drawing/2014/main" id="{DA4A8978-ED1C-3B23-B310-E267A120D62B}"/>
              </a:ext>
            </a:extLst>
          </p:cNvPr>
          <p:cNvSpPr>
            <a:spLocks noGrp="1"/>
          </p:cNvSpPr>
          <p:nvPr>
            <p:ph type="title"/>
          </p:nvPr>
        </p:nvSpPr>
        <p:spPr/>
        <p:txBody>
          <a:bodyPr/>
          <a:lstStyle/>
          <a:p>
            <a:r>
              <a:rPr lang="nl-NL" dirty="0"/>
              <a:t>4. Zittingsverslag gegevens &amp; interactie</a:t>
            </a:r>
          </a:p>
        </p:txBody>
      </p:sp>
      <p:pic>
        <p:nvPicPr>
          <p:cNvPr id="8" name="Afbeelding 7">
            <a:extLst>
              <a:ext uri="{FF2B5EF4-FFF2-40B4-BE49-F238E27FC236}">
                <a16:creationId xmlns:a16="http://schemas.microsoft.com/office/drawing/2014/main" id="{6B23AD15-D1E3-C59C-C694-F92A00FD3786}"/>
              </a:ext>
            </a:extLst>
          </p:cNvPr>
          <p:cNvPicPr>
            <a:picLocks noChangeAspect="1"/>
          </p:cNvPicPr>
          <p:nvPr/>
        </p:nvPicPr>
        <p:blipFill>
          <a:blip r:embed="rId2"/>
          <a:stretch>
            <a:fillRect/>
          </a:stretch>
        </p:blipFill>
        <p:spPr>
          <a:xfrm>
            <a:off x="6458841" y="1635743"/>
            <a:ext cx="5376102" cy="2193666"/>
          </a:xfrm>
          <a:prstGeom prst="rect">
            <a:avLst/>
          </a:prstGeom>
        </p:spPr>
      </p:pic>
      <p:sp>
        <p:nvSpPr>
          <p:cNvPr id="11" name="Tekstvak 10">
            <a:extLst>
              <a:ext uri="{FF2B5EF4-FFF2-40B4-BE49-F238E27FC236}">
                <a16:creationId xmlns:a16="http://schemas.microsoft.com/office/drawing/2014/main" id="{035C6BD9-E8CE-D8A2-6B60-0D30F44AFB10}"/>
              </a:ext>
            </a:extLst>
          </p:cNvPr>
          <p:cNvSpPr txBox="1"/>
          <p:nvPr/>
        </p:nvSpPr>
        <p:spPr>
          <a:xfrm>
            <a:off x="10133659" y="1627415"/>
            <a:ext cx="1608197" cy="369332"/>
          </a:xfrm>
          <a:prstGeom prst="rect">
            <a:avLst/>
          </a:prstGeom>
          <a:solidFill>
            <a:srgbClr val="00B0F0"/>
          </a:solidFill>
        </p:spPr>
        <p:txBody>
          <a:bodyPr wrap="none" rtlCol="0">
            <a:spAutoFit/>
          </a:bodyPr>
          <a:lstStyle/>
          <a:p>
            <a:r>
              <a:rPr lang="nl-NL" dirty="0" err="1"/>
              <a:t>Toetsplanning</a:t>
            </a:r>
            <a:endParaRPr lang="nl-NL" dirty="0"/>
          </a:p>
        </p:txBody>
      </p:sp>
      <p:sp>
        <p:nvSpPr>
          <p:cNvPr id="13" name="Tekstvak 12">
            <a:extLst>
              <a:ext uri="{FF2B5EF4-FFF2-40B4-BE49-F238E27FC236}">
                <a16:creationId xmlns:a16="http://schemas.microsoft.com/office/drawing/2014/main" id="{8528A9CA-5F71-110D-572E-02CFC8A20970}"/>
              </a:ext>
            </a:extLst>
          </p:cNvPr>
          <p:cNvSpPr txBox="1"/>
          <p:nvPr/>
        </p:nvSpPr>
        <p:spPr>
          <a:xfrm>
            <a:off x="6458841" y="1639592"/>
            <a:ext cx="1505605" cy="369332"/>
          </a:xfrm>
          <a:prstGeom prst="rect">
            <a:avLst/>
          </a:prstGeom>
          <a:solidFill>
            <a:srgbClr val="92D050"/>
          </a:solidFill>
        </p:spPr>
        <p:txBody>
          <a:bodyPr wrap="none" rtlCol="0">
            <a:spAutoFit/>
          </a:bodyPr>
          <a:lstStyle/>
          <a:p>
            <a:pPr algn="ctr"/>
            <a:r>
              <a:rPr lang="nl-NL" dirty="0"/>
              <a:t>Toetsafname</a:t>
            </a:r>
          </a:p>
        </p:txBody>
      </p:sp>
      <p:sp>
        <p:nvSpPr>
          <p:cNvPr id="16" name="Tekstvak 15">
            <a:extLst>
              <a:ext uri="{FF2B5EF4-FFF2-40B4-BE49-F238E27FC236}">
                <a16:creationId xmlns:a16="http://schemas.microsoft.com/office/drawing/2014/main" id="{FF6866B3-AF95-B9F6-7A9A-91C52FAB6323}"/>
              </a:ext>
            </a:extLst>
          </p:cNvPr>
          <p:cNvSpPr txBox="1"/>
          <p:nvPr/>
        </p:nvSpPr>
        <p:spPr>
          <a:xfrm>
            <a:off x="3447719" y="2370938"/>
            <a:ext cx="2876550" cy="7232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355600" indent="-355600">
              <a:spcBef>
                <a:spcPts val="600"/>
              </a:spcBef>
              <a:buNone/>
            </a:pPr>
            <a:r>
              <a:rPr lang="nl-NL" b="1" u="sng" dirty="0">
                <a:latin typeface="Buxton Sketch" panose="03080500000500000004" pitchFamily="66" charset="0"/>
              </a:rPr>
              <a:t>OOAPI-resources</a:t>
            </a:r>
          </a:p>
          <a:p>
            <a:pPr marL="182563" indent="-182563">
              <a:spcBef>
                <a:spcPts val="600"/>
              </a:spcBef>
              <a:buFont typeface="Arial" panose="020B0604020202020204" pitchFamily="34" charset="0"/>
              <a:buChar char="•"/>
            </a:pPr>
            <a:r>
              <a:rPr lang="en-US" dirty="0" err="1">
                <a:latin typeface="Buxton Sketch" panose="03080500000500000004" pitchFamily="66" charset="0"/>
              </a:rPr>
              <a:t>ComponentOffering</a:t>
            </a:r>
            <a:endParaRPr lang="en-US" dirty="0">
              <a:latin typeface="Buxton Sketch" panose="03080500000500000004" pitchFamily="66" charset="0"/>
            </a:endParaRPr>
          </a:p>
        </p:txBody>
      </p:sp>
      <p:sp>
        <p:nvSpPr>
          <p:cNvPr id="17" name="Tekstvak 16">
            <a:extLst>
              <a:ext uri="{FF2B5EF4-FFF2-40B4-BE49-F238E27FC236}">
                <a16:creationId xmlns:a16="http://schemas.microsoft.com/office/drawing/2014/main" id="{D0E689A6-7C70-65E9-E00B-04C3680FA125}"/>
              </a:ext>
            </a:extLst>
          </p:cNvPr>
          <p:cNvSpPr txBox="1"/>
          <p:nvPr/>
        </p:nvSpPr>
        <p:spPr>
          <a:xfrm>
            <a:off x="631799" y="3837737"/>
            <a:ext cx="8897211" cy="1815882"/>
          </a:xfrm>
          <a:prstGeom prst="rect">
            <a:avLst/>
          </a:prstGeom>
          <a:noFill/>
        </p:spPr>
        <p:txBody>
          <a:bodyPr wrap="square" rtlCol="0">
            <a:spAutoFit/>
          </a:bodyPr>
          <a:lstStyle/>
          <a:p>
            <a:r>
              <a:rPr lang="nl-NL" sz="1400" dirty="0"/>
              <a:t>Opmerkingen:</a:t>
            </a:r>
          </a:p>
          <a:p>
            <a:pPr marL="180975" indent="-180975">
              <a:buFont typeface="Arial" panose="020B0604020202020204" pitchFamily="34" charset="0"/>
              <a:buChar char="•"/>
            </a:pPr>
            <a:r>
              <a:rPr lang="nl-NL" sz="1400" dirty="0"/>
              <a:t>Het Zittingsverslag hangt aan de zitting (</a:t>
            </a:r>
            <a:r>
              <a:rPr lang="nl-NL" sz="1400" dirty="0" err="1"/>
              <a:t>ComponentOffering</a:t>
            </a:r>
            <a:r>
              <a:rPr lang="nl-NL" sz="1400" dirty="0"/>
              <a:t>).</a:t>
            </a:r>
          </a:p>
          <a:p>
            <a:pPr marL="180975" indent="-180975">
              <a:buFont typeface="Arial" panose="020B0604020202020204" pitchFamily="34" charset="0"/>
              <a:buChar char="•"/>
            </a:pPr>
            <a:r>
              <a:rPr lang="nl-NL" sz="1400" dirty="0"/>
              <a:t>Belangrijk is de identificatie van de betreffende zitting (</a:t>
            </a:r>
            <a:r>
              <a:rPr lang="nl-NL" sz="1400" dirty="0" err="1"/>
              <a:t>Zittingsid</a:t>
            </a:r>
            <a:r>
              <a:rPr lang="nl-NL" sz="1400" dirty="0"/>
              <a:t>).</a:t>
            </a:r>
          </a:p>
          <a:p>
            <a:pPr marL="180975" indent="-180975">
              <a:buFont typeface="Arial" panose="020B0604020202020204" pitchFamily="34" charset="0"/>
              <a:buChar char="•"/>
            </a:pPr>
            <a:r>
              <a:rPr lang="nl-NL" sz="1400" dirty="0"/>
              <a:t>De info Procesverbaal is digitaal of op papier beschikbaar. Het Procesverbaal op papier gaat rechtstreeks naar </a:t>
            </a:r>
            <a:r>
              <a:rPr lang="nl-NL" sz="1400" dirty="0" err="1"/>
              <a:t>Toetsplanning</a:t>
            </a:r>
            <a:r>
              <a:rPr lang="nl-NL" sz="1400" dirty="0"/>
              <a:t>. Eventueel wordt het </a:t>
            </a:r>
            <a:r>
              <a:rPr lang="nl-NL" sz="1400" dirty="0" err="1"/>
              <a:t>procesverbaal</a:t>
            </a:r>
            <a:r>
              <a:rPr lang="nl-NL" sz="1400" dirty="0"/>
              <a:t> in </a:t>
            </a:r>
            <a:r>
              <a:rPr lang="nl-NL" sz="1400" dirty="0" err="1"/>
              <a:t>Toetsplanning</a:t>
            </a:r>
            <a:r>
              <a:rPr lang="nl-NL" sz="1400" dirty="0"/>
              <a:t> pas gedigitaliseerd. </a:t>
            </a:r>
            <a:br>
              <a:rPr lang="nl-NL" sz="1400" dirty="0"/>
            </a:br>
            <a:r>
              <a:rPr lang="nl-NL" sz="1400" dirty="0"/>
              <a:t>Het attribuut Procesverbaal is de mogelijkheid om dit als digitale tekst over te dragen.</a:t>
            </a:r>
          </a:p>
          <a:p>
            <a:pPr marL="180975" indent="-180975">
              <a:buFont typeface="Arial" panose="020B0604020202020204" pitchFamily="34" charset="0"/>
              <a:buChar char="•"/>
            </a:pPr>
            <a:r>
              <a:rPr lang="nl-NL" sz="1400" dirty="0"/>
              <a:t>Attribuut “Proces verbaal” is de enige informatie die nog overblijft na het versturen van de individuele informatie per student (presentie/heeft deelgenomen, </a:t>
            </a:r>
            <a:r>
              <a:rPr lang="nl-NL" sz="1400" dirty="0" err="1"/>
              <a:t>loginfo</a:t>
            </a:r>
            <a:r>
              <a:rPr lang="nl-NL" sz="1400" dirty="0"/>
              <a:t>, beoordelingsformulier, normeringsmodel).</a:t>
            </a:r>
          </a:p>
        </p:txBody>
      </p:sp>
    </p:spTree>
    <p:extLst>
      <p:ext uri="{BB962C8B-B14F-4D97-AF65-F5344CB8AC3E}">
        <p14:creationId xmlns:p14="http://schemas.microsoft.com/office/powerpoint/2010/main" val="5248271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83358E1D-951E-149C-65CA-15FA0557BE26}"/>
              </a:ext>
            </a:extLst>
          </p:cNvPr>
          <p:cNvPicPr>
            <a:picLocks noChangeAspect="1"/>
          </p:cNvPicPr>
          <p:nvPr/>
        </p:nvPicPr>
        <p:blipFill>
          <a:blip r:embed="rId2"/>
          <a:stretch>
            <a:fillRect/>
          </a:stretch>
        </p:blipFill>
        <p:spPr>
          <a:xfrm>
            <a:off x="8171133" y="72549"/>
            <a:ext cx="1051651" cy="967824"/>
          </a:xfrm>
          <a:prstGeom prst="rect">
            <a:avLst/>
          </a:prstGeom>
        </p:spPr>
      </p:pic>
      <p:sp>
        <p:nvSpPr>
          <p:cNvPr id="2" name="Titel 1">
            <a:extLst>
              <a:ext uri="{FF2B5EF4-FFF2-40B4-BE49-F238E27FC236}">
                <a16:creationId xmlns:a16="http://schemas.microsoft.com/office/drawing/2014/main" id="{1B7295A7-4911-4FDB-A9EE-EC0BDD72F8E3}"/>
              </a:ext>
            </a:extLst>
          </p:cNvPr>
          <p:cNvSpPr>
            <a:spLocks noGrp="1"/>
          </p:cNvSpPr>
          <p:nvPr>
            <p:ph type="title"/>
          </p:nvPr>
        </p:nvSpPr>
        <p:spPr>
          <a:xfrm>
            <a:off x="335360" y="274637"/>
            <a:ext cx="5140880" cy="968373"/>
          </a:xfrm>
        </p:spPr>
        <p:txBody>
          <a:bodyPr/>
          <a:lstStyle/>
          <a:p>
            <a:r>
              <a:rPr lang="nl-NL" dirty="0"/>
              <a:t>4. Zittingsverslag </a:t>
            </a:r>
            <a:br>
              <a:rPr lang="nl-NL" dirty="0"/>
            </a:br>
            <a:r>
              <a:rPr lang="nl-NL" dirty="0"/>
              <a:t>via </a:t>
            </a:r>
            <a:r>
              <a:rPr lang="nl-NL" sz="3200" dirty="0"/>
              <a:t>OOAPI-resources </a:t>
            </a:r>
            <a:endParaRPr lang="nl-NL" dirty="0"/>
          </a:p>
        </p:txBody>
      </p:sp>
      <p:sp>
        <p:nvSpPr>
          <p:cNvPr id="12" name="Ovaal 11">
            <a:extLst>
              <a:ext uri="{FF2B5EF4-FFF2-40B4-BE49-F238E27FC236}">
                <a16:creationId xmlns:a16="http://schemas.microsoft.com/office/drawing/2014/main" id="{918E79B5-9490-4919-4ECF-1D4E99317892}"/>
              </a:ext>
            </a:extLst>
          </p:cNvPr>
          <p:cNvSpPr/>
          <p:nvPr/>
        </p:nvSpPr>
        <p:spPr>
          <a:xfrm>
            <a:off x="7962267" y="574842"/>
            <a:ext cx="1502407" cy="449086"/>
          </a:xfrm>
          <a:prstGeom prst="ellipse">
            <a:avLst/>
          </a:prstGeom>
          <a:solidFill>
            <a:schemeClr val="accent6">
              <a:lumMod val="60000"/>
              <a:lumOff val="40000"/>
              <a:alpha val="49000"/>
            </a:schemeClr>
          </a:solidFill>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nl-NL" dirty="0">
                <a:solidFill>
                  <a:schemeClr val="accent6">
                    <a:lumMod val="75000"/>
                  </a:schemeClr>
                </a:solidFill>
              </a:rPr>
              <a:t>Zitting</a:t>
            </a:r>
          </a:p>
        </p:txBody>
      </p:sp>
      <p:pic>
        <p:nvPicPr>
          <p:cNvPr id="18" name="Afbeelding 17">
            <a:extLst>
              <a:ext uri="{FF2B5EF4-FFF2-40B4-BE49-F238E27FC236}">
                <a16:creationId xmlns:a16="http://schemas.microsoft.com/office/drawing/2014/main" id="{49F4A55F-A13E-0213-512D-7ECB28CA5979}"/>
              </a:ext>
            </a:extLst>
          </p:cNvPr>
          <p:cNvPicPr>
            <a:picLocks noChangeAspect="1"/>
          </p:cNvPicPr>
          <p:nvPr/>
        </p:nvPicPr>
        <p:blipFill>
          <a:blip r:embed="rId3"/>
          <a:stretch>
            <a:fillRect/>
          </a:stretch>
        </p:blipFill>
        <p:spPr>
          <a:xfrm>
            <a:off x="3287095" y="1442705"/>
            <a:ext cx="5782458" cy="4840453"/>
          </a:xfrm>
          <a:prstGeom prst="rect">
            <a:avLst/>
          </a:prstGeom>
        </p:spPr>
      </p:pic>
      <p:sp>
        <p:nvSpPr>
          <p:cNvPr id="13" name="Ovaal 12">
            <a:extLst>
              <a:ext uri="{FF2B5EF4-FFF2-40B4-BE49-F238E27FC236}">
                <a16:creationId xmlns:a16="http://schemas.microsoft.com/office/drawing/2014/main" id="{FDC42222-9E8E-F927-5E55-1FEF84E02256}"/>
              </a:ext>
            </a:extLst>
          </p:cNvPr>
          <p:cNvSpPr/>
          <p:nvPr/>
        </p:nvSpPr>
        <p:spPr>
          <a:xfrm>
            <a:off x="713173" y="3899443"/>
            <a:ext cx="1734752" cy="412487"/>
          </a:xfrm>
          <a:prstGeom prst="ellipse">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nl-NL" sz="1400" dirty="0">
                <a:solidFill>
                  <a:schemeClr val="accent2">
                    <a:lumMod val="75000"/>
                  </a:schemeClr>
                </a:solidFill>
              </a:rPr>
              <a:t>Documenten?</a:t>
            </a:r>
          </a:p>
        </p:txBody>
      </p:sp>
      <p:pic>
        <p:nvPicPr>
          <p:cNvPr id="6" name="Afbeelding 5">
            <a:extLst>
              <a:ext uri="{FF2B5EF4-FFF2-40B4-BE49-F238E27FC236}">
                <a16:creationId xmlns:a16="http://schemas.microsoft.com/office/drawing/2014/main" id="{4B317666-9564-53E1-A26E-9757666B6E23}"/>
              </a:ext>
            </a:extLst>
          </p:cNvPr>
          <p:cNvPicPr>
            <a:picLocks noChangeAspect="1"/>
          </p:cNvPicPr>
          <p:nvPr/>
        </p:nvPicPr>
        <p:blipFill>
          <a:blip r:embed="rId4"/>
          <a:stretch>
            <a:fillRect/>
          </a:stretch>
        </p:blipFill>
        <p:spPr>
          <a:xfrm>
            <a:off x="8160973" y="1040373"/>
            <a:ext cx="1104996" cy="762066"/>
          </a:xfrm>
          <a:prstGeom prst="rect">
            <a:avLst/>
          </a:prstGeom>
        </p:spPr>
      </p:pic>
      <p:pic>
        <p:nvPicPr>
          <p:cNvPr id="20" name="Afbeelding 19">
            <a:extLst>
              <a:ext uri="{FF2B5EF4-FFF2-40B4-BE49-F238E27FC236}">
                <a16:creationId xmlns:a16="http://schemas.microsoft.com/office/drawing/2014/main" id="{89F5DE37-927C-9E5C-D281-BB0E71D1E1CA}"/>
              </a:ext>
            </a:extLst>
          </p:cNvPr>
          <p:cNvPicPr>
            <a:picLocks noChangeAspect="1"/>
          </p:cNvPicPr>
          <p:nvPr/>
        </p:nvPicPr>
        <p:blipFill>
          <a:blip r:embed="rId5"/>
          <a:stretch>
            <a:fillRect/>
          </a:stretch>
        </p:blipFill>
        <p:spPr>
          <a:xfrm>
            <a:off x="9433321" y="1396115"/>
            <a:ext cx="2758679" cy="5494496"/>
          </a:xfrm>
          <a:prstGeom prst="rect">
            <a:avLst/>
          </a:prstGeom>
        </p:spPr>
      </p:pic>
      <p:sp>
        <p:nvSpPr>
          <p:cNvPr id="19" name="Ster: 5 punten 18">
            <a:extLst>
              <a:ext uri="{FF2B5EF4-FFF2-40B4-BE49-F238E27FC236}">
                <a16:creationId xmlns:a16="http://schemas.microsoft.com/office/drawing/2014/main" id="{D4FA53D3-6A40-ED59-FCF8-5140F6F80B25}"/>
              </a:ext>
            </a:extLst>
          </p:cNvPr>
          <p:cNvSpPr/>
          <p:nvPr/>
        </p:nvSpPr>
        <p:spPr>
          <a:xfrm>
            <a:off x="11125200" y="140004"/>
            <a:ext cx="944880" cy="97536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6534273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79D879-5CC1-5CF3-A1D9-A62DAE8061A2}"/>
              </a:ext>
            </a:extLst>
          </p:cNvPr>
          <p:cNvSpPr>
            <a:spLocks noGrp="1"/>
          </p:cNvSpPr>
          <p:nvPr>
            <p:ph type="title"/>
          </p:nvPr>
        </p:nvSpPr>
        <p:spPr/>
        <p:txBody>
          <a:bodyPr/>
          <a:lstStyle/>
          <a:p>
            <a:r>
              <a:rPr lang="nl-NL" dirty="0"/>
              <a:t>4. Zittingsverslag via </a:t>
            </a:r>
            <a:r>
              <a:rPr lang="nl-NL" sz="3200" dirty="0"/>
              <a:t>OOAPI-interface </a:t>
            </a:r>
            <a:endParaRPr lang="nl-NL" dirty="0"/>
          </a:p>
        </p:txBody>
      </p:sp>
      <p:sp>
        <p:nvSpPr>
          <p:cNvPr id="3" name="Tijdelijke aanduiding voor tekst 2">
            <a:extLst>
              <a:ext uri="{FF2B5EF4-FFF2-40B4-BE49-F238E27FC236}">
                <a16:creationId xmlns:a16="http://schemas.microsoft.com/office/drawing/2014/main" id="{0134F5B7-15C6-C995-D41B-94794C395312}"/>
              </a:ext>
            </a:extLst>
          </p:cNvPr>
          <p:cNvSpPr>
            <a:spLocks noGrp="1"/>
          </p:cNvSpPr>
          <p:nvPr>
            <p:ph type="body" idx="1"/>
          </p:nvPr>
        </p:nvSpPr>
        <p:spPr>
          <a:xfrm>
            <a:off x="609598" y="1600201"/>
            <a:ext cx="7386538" cy="4525963"/>
          </a:xfrm>
        </p:spPr>
        <p:txBody>
          <a:bodyPr/>
          <a:lstStyle/>
          <a:p>
            <a:pPr marL="85725" indent="-34925">
              <a:buNone/>
            </a:pPr>
            <a:endParaRPr lang="nl-NL" sz="1600" dirty="0"/>
          </a:p>
          <a:p>
            <a:pPr marL="85725" indent="-34925">
              <a:buNone/>
            </a:pPr>
            <a:r>
              <a:rPr lang="nl-NL" sz="1600" b="1" dirty="0"/>
              <a:t>WEBHOOK /</a:t>
            </a:r>
            <a:r>
              <a:rPr lang="nl-NL" sz="1600" b="1" dirty="0" err="1"/>
              <a:t>offerings</a:t>
            </a:r>
            <a:r>
              <a:rPr lang="nl-NL" sz="1600" b="1" dirty="0"/>
              <a:t>/{</a:t>
            </a:r>
            <a:r>
              <a:rPr lang="nl-NL" sz="1600" b="1" dirty="0" err="1"/>
              <a:t>offeringId</a:t>
            </a:r>
            <a:r>
              <a:rPr lang="nl-NL" sz="1600" b="1" dirty="0"/>
              <a:t>}</a:t>
            </a:r>
            <a:br>
              <a:rPr lang="nl-NL" sz="1600" b="1" dirty="0"/>
            </a:br>
            <a:r>
              <a:rPr lang="nl-NL" sz="1600" dirty="0"/>
              <a:t>voor het aanvragen om het zittingsverslag op te halen bij het systeem dat de wijziging heeft doorgevoerd</a:t>
            </a:r>
          </a:p>
          <a:p>
            <a:pPr marL="85725" indent="-34925">
              <a:buNone/>
            </a:pPr>
            <a:endParaRPr lang="nl-NL" sz="1600" dirty="0"/>
          </a:p>
          <a:p>
            <a:pPr marL="85725" indent="-34925">
              <a:buNone/>
            </a:pPr>
            <a:r>
              <a:rPr lang="nl-NL" sz="1600" b="1" dirty="0"/>
              <a:t>GET /</a:t>
            </a:r>
            <a:r>
              <a:rPr lang="nl-NL" sz="1600" b="1" dirty="0" err="1"/>
              <a:t>offerings</a:t>
            </a:r>
            <a:r>
              <a:rPr lang="nl-NL" sz="1600" b="1" dirty="0"/>
              <a:t>/{</a:t>
            </a:r>
            <a:r>
              <a:rPr lang="nl-NL" sz="1600" b="1" dirty="0" err="1"/>
              <a:t>offeringId</a:t>
            </a:r>
            <a:r>
              <a:rPr lang="nl-NL" sz="1600" b="1" dirty="0"/>
              <a:t>}</a:t>
            </a:r>
            <a:br>
              <a:rPr lang="nl-NL" sz="1600" b="1" dirty="0"/>
            </a:br>
            <a:r>
              <a:rPr lang="nl-NL" sz="1600" dirty="0"/>
              <a:t>voor opvragen van info uit zittingsverslag in </a:t>
            </a:r>
            <a:r>
              <a:rPr lang="nl-NL" sz="1600" dirty="0" err="1"/>
              <a:t>ComponentOffering.ext</a:t>
            </a:r>
            <a:r>
              <a:rPr lang="nl-NL" sz="1600" dirty="0"/>
              <a:t>?</a:t>
            </a:r>
          </a:p>
          <a:p>
            <a:pPr marL="85725" indent="-34925">
              <a:buNone/>
            </a:pPr>
            <a:endParaRPr lang="nl-NL" sz="1600" dirty="0"/>
          </a:p>
          <a:p>
            <a:pPr marL="85725" indent="-34925">
              <a:buNone/>
            </a:pPr>
            <a:endParaRPr lang="nl-NL" sz="1600" b="1" dirty="0"/>
          </a:p>
        </p:txBody>
      </p:sp>
      <p:sp>
        <p:nvSpPr>
          <p:cNvPr id="8" name="Ster: 5 punten 7">
            <a:extLst>
              <a:ext uri="{FF2B5EF4-FFF2-40B4-BE49-F238E27FC236}">
                <a16:creationId xmlns:a16="http://schemas.microsoft.com/office/drawing/2014/main" id="{561857EC-0333-BA4C-063A-DEDC17C4F473}"/>
              </a:ext>
            </a:extLst>
          </p:cNvPr>
          <p:cNvSpPr/>
          <p:nvPr/>
        </p:nvSpPr>
        <p:spPr>
          <a:xfrm>
            <a:off x="11125200" y="140004"/>
            <a:ext cx="944880" cy="97536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
        <p:nvSpPr>
          <p:cNvPr id="6" name="Tijdelijke aanduiding voor tekst 3">
            <a:extLst>
              <a:ext uri="{FF2B5EF4-FFF2-40B4-BE49-F238E27FC236}">
                <a16:creationId xmlns:a16="http://schemas.microsoft.com/office/drawing/2014/main" id="{28FC7504-C409-67E7-D9D4-367CE45FD455}"/>
              </a:ext>
            </a:extLst>
          </p:cNvPr>
          <p:cNvSpPr>
            <a:spLocks noGrp="1"/>
          </p:cNvSpPr>
          <p:nvPr>
            <p:ph type="body" idx="2"/>
          </p:nvPr>
        </p:nvSpPr>
        <p:spPr>
          <a:xfrm>
            <a:off x="8362950" y="1333840"/>
            <a:ext cx="3493690" cy="2714285"/>
          </a:xfrm>
        </p:spPr>
        <p:txBody>
          <a:bodyPr/>
          <a:lstStyle/>
          <a:p>
            <a:pPr marL="50800" indent="0">
              <a:spcBef>
                <a:spcPts val="0"/>
              </a:spcBef>
              <a:buClr>
                <a:srgbClr val="00B0F0"/>
              </a:buClr>
              <a:buSzPct val="100000"/>
              <a:buNone/>
            </a:pPr>
            <a:r>
              <a:rPr lang="nl-NL" sz="1400" u="sng" dirty="0">
                <a:solidFill>
                  <a:schemeClr val="tx1"/>
                </a:solidFill>
              </a:rPr>
              <a:t>Uitzonderingssituaties</a:t>
            </a:r>
          </a:p>
          <a:p>
            <a:pPr marL="180975" indent="-130175">
              <a:spcBef>
                <a:spcPts val="0"/>
              </a:spcBef>
              <a:buClrTx/>
              <a:buSzPct val="100000"/>
            </a:pPr>
            <a:r>
              <a:rPr lang="nl-NL" sz="1400" dirty="0">
                <a:solidFill>
                  <a:schemeClr val="tx1"/>
                </a:solidFill>
              </a:rPr>
              <a:t>De zitting (</a:t>
            </a:r>
            <a:r>
              <a:rPr lang="nl-NL" sz="1400" dirty="0" err="1">
                <a:solidFill>
                  <a:schemeClr val="tx1"/>
                </a:solidFill>
              </a:rPr>
              <a:t>offeringId</a:t>
            </a:r>
            <a:r>
              <a:rPr lang="nl-NL" sz="1400" dirty="0">
                <a:solidFill>
                  <a:schemeClr val="tx1"/>
                </a:solidFill>
              </a:rPr>
              <a:t>) is niet bekend bij Toetsafname.</a:t>
            </a:r>
          </a:p>
          <a:p>
            <a:pPr marL="180975" indent="-130175">
              <a:spcBef>
                <a:spcPts val="0"/>
              </a:spcBef>
              <a:buClrTx/>
              <a:buSzPct val="100000"/>
            </a:pPr>
            <a:r>
              <a:rPr lang="nl-NL" sz="1400" dirty="0">
                <a:solidFill>
                  <a:schemeClr val="tx1"/>
                </a:solidFill>
              </a:rPr>
              <a:t>Verplichte waarde ontbreekt.</a:t>
            </a:r>
          </a:p>
          <a:p>
            <a:pPr marL="180975" indent="-130175">
              <a:spcBef>
                <a:spcPts val="0"/>
              </a:spcBef>
              <a:buClrTx/>
              <a:buSzPct val="100000"/>
            </a:pPr>
            <a:endParaRPr lang="nl-NL" sz="1400" dirty="0">
              <a:solidFill>
                <a:schemeClr val="tx1"/>
              </a:solidFill>
            </a:endParaRPr>
          </a:p>
        </p:txBody>
      </p:sp>
    </p:spTree>
    <p:extLst>
      <p:ext uri="{BB962C8B-B14F-4D97-AF65-F5344CB8AC3E}">
        <p14:creationId xmlns:p14="http://schemas.microsoft.com/office/powerpoint/2010/main" val="37297096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3">
            <a:extLst>
              <a:ext uri="{FF2B5EF4-FFF2-40B4-BE49-F238E27FC236}">
                <a16:creationId xmlns:a16="http://schemas.microsoft.com/office/drawing/2014/main" id="{FDC24E66-42A9-6DD5-D762-470E9F1F1BD5}"/>
              </a:ext>
            </a:extLst>
          </p:cNvPr>
          <p:cNvGraphicFramePr>
            <a:graphicFrameLocks noGrp="1"/>
          </p:cNvGraphicFramePr>
          <p:nvPr>
            <p:extLst>
              <p:ext uri="{D42A27DB-BD31-4B8C-83A1-F6EECF244321}">
                <p14:modId xmlns:p14="http://schemas.microsoft.com/office/powerpoint/2010/main" val="4039199789"/>
              </p:ext>
            </p:extLst>
          </p:nvPr>
        </p:nvGraphicFramePr>
        <p:xfrm>
          <a:off x="712922" y="1668647"/>
          <a:ext cx="7561946" cy="838200"/>
        </p:xfrm>
        <a:graphic>
          <a:graphicData uri="http://schemas.openxmlformats.org/drawingml/2006/table">
            <a:tbl>
              <a:tblPr firstRow="1" firstCol="1" bandRow="1">
                <a:tableStyleId>{5C22544A-7EE6-4342-B048-85BDC9FD1C3A}</a:tableStyleId>
              </a:tblPr>
              <a:tblGrid>
                <a:gridCol w="3223811">
                  <a:extLst>
                    <a:ext uri="{9D8B030D-6E8A-4147-A177-3AD203B41FA5}">
                      <a16:colId xmlns:a16="http://schemas.microsoft.com/office/drawing/2014/main" val="231255582"/>
                    </a:ext>
                  </a:extLst>
                </a:gridCol>
                <a:gridCol w="1222408">
                  <a:extLst>
                    <a:ext uri="{9D8B030D-6E8A-4147-A177-3AD203B41FA5}">
                      <a16:colId xmlns:a16="http://schemas.microsoft.com/office/drawing/2014/main" val="3557270160"/>
                    </a:ext>
                  </a:extLst>
                </a:gridCol>
                <a:gridCol w="3115727">
                  <a:extLst>
                    <a:ext uri="{9D8B030D-6E8A-4147-A177-3AD203B41FA5}">
                      <a16:colId xmlns:a16="http://schemas.microsoft.com/office/drawing/2014/main" val="173657178"/>
                    </a:ext>
                  </a:extLst>
                </a:gridCol>
              </a:tblGrid>
              <a:tr h="0">
                <a:tc>
                  <a:txBody>
                    <a:bodyPr/>
                    <a:lstStyle/>
                    <a:p>
                      <a:r>
                        <a:rPr lang="nl-NL" sz="1100" dirty="0">
                          <a:effectLst/>
                        </a:rPr>
                        <a:t>Gegevens: Zittingsverslag</a:t>
                      </a:r>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nl-NL" sz="11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Voorbeeldwaarde</a:t>
                      </a:r>
                    </a:p>
                  </a:txBody>
                  <a:tcPr marL="68580" marR="68580" marT="0" marB="0">
                    <a:solidFill>
                      <a:schemeClr val="bg1">
                        <a:lumMod val="85000"/>
                      </a:schemeClr>
                    </a:solidFill>
                  </a:tcPr>
                </a:tc>
                <a:tc>
                  <a:txBody>
                    <a:bodyPr/>
                    <a:lstStyle/>
                    <a:p>
                      <a:r>
                        <a:rPr lang="nl-NL" sz="1100" dirty="0">
                          <a:effectLst/>
                        </a:rPr>
                        <a:t>OOAPI-entiteiten</a:t>
                      </a:r>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0119090"/>
                  </a:ext>
                </a:extLst>
              </a:tr>
              <a:tr h="0">
                <a:tc>
                  <a:txBody>
                    <a:bodyPr/>
                    <a:lstStyle/>
                    <a:p>
                      <a:pPr marL="342900" lvl="0" indent="-342900">
                        <a:buFont typeface="Wingdings" panose="05000000000000000000" pitchFamily="2" charset="2"/>
                        <a:buChar char=""/>
                      </a:pPr>
                      <a:r>
                        <a:rPr lang="nl-NL" sz="1100" b="0" dirty="0" err="1">
                          <a:solidFill>
                            <a:srgbClr val="FFFF00"/>
                          </a:solidFill>
                          <a:effectLst/>
                        </a:rPr>
                        <a:t>Zittingsid</a:t>
                      </a:r>
                      <a:endParaRPr lang="nl-NL" sz="1100" b="0" dirty="0">
                        <a:solidFill>
                          <a:srgbClr val="FFFF00"/>
                        </a:solidFill>
                        <a:effectLst/>
                      </a:endParaRPr>
                    </a:p>
                    <a:p>
                      <a:pPr marL="342900" lvl="0" indent="-342900">
                        <a:buFont typeface="Wingdings" panose="05000000000000000000" pitchFamily="2" charset="2"/>
                        <a:buChar char=""/>
                      </a:pPr>
                      <a:r>
                        <a:rPr lang="nl-NL" sz="1100" b="0" dirty="0" err="1">
                          <a:effectLst/>
                        </a:rPr>
                        <a:t>Toetsid</a:t>
                      </a:r>
                      <a:r>
                        <a:rPr lang="nl-NL" sz="1100" b="0" dirty="0">
                          <a:effectLst/>
                        </a:rPr>
                        <a:t> van planner</a:t>
                      </a:r>
                    </a:p>
                    <a:p>
                      <a:pPr marL="342900" lvl="0" indent="-342900">
                        <a:buFont typeface="Wingdings" panose="05000000000000000000" pitchFamily="2" charset="2"/>
                        <a:buChar char=""/>
                      </a:pPr>
                      <a:r>
                        <a:rPr lang="nl-NL" sz="1100" b="0" dirty="0">
                          <a:effectLst/>
                        </a:rPr>
                        <a:t>Toetscode van leverancier (uit catalogus)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nl-NL" sz="1100" b="0" i="0" u="none" strike="noStrike" kern="1200" cap="none" spc="0" normalizeH="0" baseline="0" noProof="0" dirty="0">
                          <a:ln>
                            <a:noFill/>
                          </a:ln>
                          <a:solidFill>
                            <a:srgbClr val="FFFF00"/>
                          </a:solidFill>
                          <a:effectLst/>
                          <a:uLnTx/>
                          <a:uFillTx/>
                          <a:latin typeface="+mn-lt"/>
                        </a:rPr>
                        <a:t>Procesverbaal</a:t>
                      </a:r>
                    </a:p>
                  </a:txBody>
                  <a:tcPr marL="68580" marR="68580" marT="0" marB="0"/>
                </a:tc>
                <a:tc>
                  <a:txBody>
                    <a:bodyPr/>
                    <a:lstStyle/>
                    <a:p>
                      <a:pPr marL="742950" lvl="1" indent="-285750">
                        <a:buFont typeface="Calibri" panose="020F0502020204030204" pitchFamily="34" charset="0"/>
                        <a:buChar char="③"/>
                      </a:pP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r>
                        <a:rPr lang="nl-NL" sz="1100" b="1" dirty="0" err="1">
                          <a:effectLst/>
                        </a:rPr>
                        <a:t>componentOffering.offeringId</a:t>
                      </a:r>
                      <a:endParaRPr lang="nl-NL" sz="1100" b="0" dirty="0">
                        <a:effectLst/>
                      </a:endParaRPr>
                    </a:p>
                    <a:p>
                      <a:r>
                        <a:rPr lang="nl-NL" sz="1100" b="0" dirty="0">
                          <a:effectLst/>
                        </a:rPr>
                        <a:t>(via </a:t>
                      </a:r>
                      <a:r>
                        <a:rPr lang="nl-NL" sz="1100" b="1" dirty="0" err="1">
                          <a:effectLst/>
                        </a:rPr>
                        <a:t>ComponentOffering</a:t>
                      </a:r>
                      <a:r>
                        <a:rPr lang="nl-NL" sz="1100" b="1" dirty="0">
                          <a:effectLst/>
                        </a:rPr>
                        <a:t>)</a:t>
                      </a:r>
                      <a:endParaRPr lang="nl-NL" sz="1100" b="0" dirty="0">
                        <a:effectLst/>
                      </a:endParaRPr>
                    </a:p>
                    <a:p>
                      <a:r>
                        <a:rPr lang="nl-NL" sz="1100" b="0" dirty="0">
                          <a:effectLst/>
                        </a:rPr>
                        <a:t>(via </a:t>
                      </a:r>
                      <a:r>
                        <a:rPr lang="nl-NL" sz="1100" b="1" dirty="0" err="1">
                          <a:effectLst/>
                        </a:rPr>
                        <a:t>ComponentOffering</a:t>
                      </a:r>
                      <a:r>
                        <a:rPr lang="nl-NL" sz="1100" b="1" dirty="0">
                          <a:effectLst/>
                        </a:rPr>
                        <a:t>)</a:t>
                      </a:r>
                      <a:endParaRPr lang="nl-NL" sz="1100" b="0" dirty="0">
                        <a:effectLst/>
                      </a:endParaRPr>
                    </a:p>
                    <a:p>
                      <a:r>
                        <a:rPr lang="nl-NL" sz="1100" b="0" dirty="0" err="1">
                          <a:solidFill>
                            <a:schemeClr val="accent2"/>
                          </a:solidFill>
                          <a:effectLst/>
                        </a:rPr>
                        <a:t>ComponentOffering.consumer.transcript</a:t>
                      </a:r>
                      <a:endParaRPr lang="nl-NL" sz="1100" b="0" dirty="0">
                        <a:solidFill>
                          <a:schemeClr val="accent2"/>
                        </a:solidFill>
                        <a:effectLst/>
                      </a:endParaRPr>
                    </a:p>
                  </a:txBody>
                  <a:tcPr marL="68580" marR="68580" marT="0" marB="0"/>
                </a:tc>
                <a:extLst>
                  <a:ext uri="{0D108BD9-81ED-4DB2-BD59-A6C34878D82A}">
                    <a16:rowId xmlns:a16="http://schemas.microsoft.com/office/drawing/2014/main" val="3794166706"/>
                  </a:ext>
                </a:extLst>
              </a:tr>
            </a:tbl>
          </a:graphicData>
        </a:graphic>
      </p:graphicFrame>
      <p:sp>
        <p:nvSpPr>
          <p:cNvPr id="5" name="Titel 4">
            <a:extLst>
              <a:ext uri="{FF2B5EF4-FFF2-40B4-BE49-F238E27FC236}">
                <a16:creationId xmlns:a16="http://schemas.microsoft.com/office/drawing/2014/main" id="{DA4A8978-ED1C-3B23-B310-E267A120D62B}"/>
              </a:ext>
            </a:extLst>
          </p:cNvPr>
          <p:cNvSpPr>
            <a:spLocks noGrp="1"/>
          </p:cNvSpPr>
          <p:nvPr>
            <p:ph type="title"/>
          </p:nvPr>
        </p:nvSpPr>
        <p:spPr/>
        <p:txBody>
          <a:bodyPr/>
          <a:lstStyle/>
          <a:p>
            <a:r>
              <a:rPr lang="nl-NL" dirty="0"/>
              <a:t>4. Zittingsverslag gegevens</a:t>
            </a:r>
          </a:p>
        </p:txBody>
      </p:sp>
      <p:pic>
        <p:nvPicPr>
          <p:cNvPr id="12" name="Afbeelding 11">
            <a:extLst>
              <a:ext uri="{FF2B5EF4-FFF2-40B4-BE49-F238E27FC236}">
                <a16:creationId xmlns:a16="http://schemas.microsoft.com/office/drawing/2014/main" id="{364AB32A-A336-2604-1CAC-43D6C7E512AA}"/>
              </a:ext>
            </a:extLst>
          </p:cNvPr>
          <p:cNvPicPr>
            <a:picLocks noChangeAspect="1"/>
          </p:cNvPicPr>
          <p:nvPr/>
        </p:nvPicPr>
        <p:blipFill>
          <a:blip r:embed="rId2"/>
          <a:stretch>
            <a:fillRect/>
          </a:stretch>
        </p:blipFill>
        <p:spPr>
          <a:xfrm>
            <a:off x="8807013" y="1115364"/>
            <a:ext cx="1495554" cy="975361"/>
          </a:xfrm>
          <a:prstGeom prst="rect">
            <a:avLst/>
          </a:prstGeom>
        </p:spPr>
      </p:pic>
      <p:pic>
        <p:nvPicPr>
          <p:cNvPr id="13" name="Afbeelding 12">
            <a:extLst>
              <a:ext uri="{FF2B5EF4-FFF2-40B4-BE49-F238E27FC236}">
                <a16:creationId xmlns:a16="http://schemas.microsoft.com/office/drawing/2014/main" id="{30F2EB75-2C3D-0468-7181-1780809439C3}"/>
              </a:ext>
            </a:extLst>
          </p:cNvPr>
          <p:cNvPicPr>
            <a:picLocks noChangeAspect="1"/>
          </p:cNvPicPr>
          <p:nvPr/>
        </p:nvPicPr>
        <p:blipFill>
          <a:blip r:embed="rId3"/>
          <a:stretch>
            <a:fillRect/>
          </a:stretch>
        </p:blipFill>
        <p:spPr>
          <a:xfrm>
            <a:off x="10327529" y="1096314"/>
            <a:ext cx="1742551" cy="5602632"/>
          </a:xfrm>
          <a:prstGeom prst="rect">
            <a:avLst/>
          </a:prstGeom>
        </p:spPr>
      </p:pic>
      <p:sp>
        <p:nvSpPr>
          <p:cNvPr id="14" name="Tekstvak 13">
            <a:extLst>
              <a:ext uri="{FF2B5EF4-FFF2-40B4-BE49-F238E27FC236}">
                <a16:creationId xmlns:a16="http://schemas.microsoft.com/office/drawing/2014/main" id="{B9054B3F-0C39-AD9E-1547-EB8F2C9DE4CF}"/>
              </a:ext>
            </a:extLst>
          </p:cNvPr>
          <p:cNvSpPr txBox="1"/>
          <p:nvPr/>
        </p:nvSpPr>
        <p:spPr>
          <a:xfrm>
            <a:off x="8115429" y="3897630"/>
            <a:ext cx="2187138" cy="2308324"/>
          </a:xfrm>
          <a:prstGeom prst="rect">
            <a:avLst/>
          </a:prstGeom>
          <a:noFill/>
        </p:spPr>
        <p:txBody>
          <a:bodyPr wrap="square">
            <a:spAutoFit/>
          </a:bodyPr>
          <a:lstStyle/>
          <a:p>
            <a:pPr>
              <a:buNone/>
            </a:pPr>
            <a:r>
              <a:rPr lang="nl-NL" sz="1200" u="sng" dirty="0"/>
              <a:t>Verplichte attributen in </a:t>
            </a:r>
            <a:r>
              <a:rPr lang="nl-NL" sz="1200" u="sng" dirty="0" err="1"/>
              <a:t>ComponentOffering</a:t>
            </a:r>
            <a:r>
              <a:rPr lang="nl-NL" sz="1200" u="sng" dirty="0"/>
              <a:t>:</a:t>
            </a:r>
          </a:p>
          <a:p>
            <a:pPr marL="180975" indent="-180975">
              <a:buFont typeface="Wingdings" panose="05000000000000000000" pitchFamily="2" charset="2"/>
              <a:buChar char="ü"/>
            </a:pPr>
            <a:r>
              <a:rPr lang="nl-NL" sz="1200" dirty="0" err="1"/>
              <a:t>offeringId</a:t>
            </a:r>
            <a:endParaRPr lang="nl-NL" sz="1200" dirty="0"/>
          </a:p>
          <a:p>
            <a:pPr marL="180975" indent="-180975">
              <a:buFont typeface="Arial" panose="020B0604020202020204" pitchFamily="34" charset="0"/>
              <a:buChar char="•"/>
            </a:pPr>
            <a:r>
              <a:rPr lang="nl-NL" sz="1200" dirty="0" err="1"/>
              <a:t>startDate</a:t>
            </a:r>
            <a:endParaRPr lang="nl-NL" sz="1200" dirty="0"/>
          </a:p>
          <a:p>
            <a:pPr marL="180975" indent="-180975">
              <a:buFont typeface="Arial" panose="020B0604020202020204" pitchFamily="34" charset="0"/>
              <a:buChar char="•"/>
            </a:pPr>
            <a:r>
              <a:rPr lang="nl-NL" sz="1200" dirty="0" err="1"/>
              <a:t>endDate</a:t>
            </a:r>
            <a:endParaRPr lang="nl-NL" sz="1200" dirty="0"/>
          </a:p>
          <a:p>
            <a:pPr marL="180975" indent="-180975">
              <a:buFont typeface="Arial" panose="020B0604020202020204" pitchFamily="34" charset="0"/>
              <a:buChar char="•"/>
            </a:pPr>
            <a:r>
              <a:rPr lang="nl-NL" sz="1200" dirty="0" err="1"/>
              <a:t>primaryCode</a:t>
            </a:r>
            <a:endParaRPr lang="nl-NL" sz="1200" dirty="0"/>
          </a:p>
          <a:p>
            <a:pPr marL="180975" indent="-180975">
              <a:buFont typeface="Arial" panose="020B0604020202020204" pitchFamily="34" charset="0"/>
              <a:buChar char="•"/>
            </a:pPr>
            <a:r>
              <a:rPr lang="nl-NL" sz="1200" dirty="0" err="1"/>
              <a:t>offeringType</a:t>
            </a:r>
            <a:endParaRPr lang="nl-NL" sz="1200" dirty="0"/>
          </a:p>
          <a:p>
            <a:pPr marL="180975" indent="-180975">
              <a:buFont typeface="Arial" panose="020B0604020202020204" pitchFamily="34" charset="0"/>
              <a:buChar char="•"/>
            </a:pPr>
            <a:r>
              <a:rPr lang="nl-NL" sz="1200" dirty="0"/>
              <a:t>name</a:t>
            </a:r>
          </a:p>
          <a:p>
            <a:pPr marL="180975" indent="-180975">
              <a:buFont typeface="Arial" panose="020B0604020202020204" pitchFamily="34" charset="0"/>
              <a:buChar char="•"/>
            </a:pPr>
            <a:r>
              <a:rPr lang="nl-NL" sz="1200" dirty="0" err="1"/>
              <a:t>abbreviation</a:t>
            </a:r>
            <a:endParaRPr lang="nl-NL" sz="1200" dirty="0"/>
          </a:p>
          <a:p>
            <a:pPr marL="180975" indent="-180975">
              <a:buFont typeface="Arial" panose="020B0604020202020204" pitchFamily="34" charset="0"/>
              <a:buChar char="•"/>
            </a:pPr>
            <a:r>
              <a:rPr lang="nl-NL" sz="1200" dirty="0" err="1"/>
              <a:t>description</a:t>
            </a:r>
            <a:endParaRPr lang="nl-NL" sz="1200" dirty="0"/>
          </a:p>
          <a:p>
            <a:pPr marL="180975" indent="-180975">
              <a:buFont typeface="Arial" panose="020B0604020202020204" pitchFamily="34" charset="0"/>
              <a:buChar char="•"/>
            </a:pPr>
            <a:r>
              <a:rPr lang="nl-NL" sz="1200" dirty="0" err="1"/>
              <a:t>teachingLanguage</a:t>
            </a:r>
            <a:endParaRPr lang="nl-NL" sz="1200" dirty="0"/>
          </a:p>
          <a:p>
            <a:pPr marL="180975" indent="-180975">
              <a:buFont typeface="Arial" panose="020B0604020202020204" pitchFamily="34" charset="0"/>
              <a:buChar char="•"/>
            </a:pPr>
            <a:r>
              <a:rPr lang="nl-NL" sz="1200" dirty="0" err="1"/>
              <a:t>resultExpected</a:t>
            </a:r>
            <a:endParaRPr lang="nl-NL" sz="1200" dirty="0"/>
          </a:p>
        </p:txBody>
      </p:sp>
      <p:pic>
        <p:nvPicPr>
          <p:cNvPr id="15" name="Afbeelding 14">
            <a:extLst>
              <a:ext uri="{FF2B5EF4-FFF2-40B4-BE49-F238E27FC236}">
                <a16:creationId xmlns:a16="http://schemas.microsoft.com/office/drawing/2014/main" id="{A8F745FA-DD9D-0389-0FBF-C55816383EAA}"/>
              </a:ext>
            </a:extLst>
          </p:cNvPr>
          <p:cNvPicPr>
            <a:picLocks noChangeAspect="1"/>
          </p:cNvPicPr>
          <p:nvPr/>
        </p:nvPicPr>
        <p:blipFill>
          <a:blip r:embed="rId4"/>
          <a:stretch>
            <a:fillRect/>
          </a:stretch>
        </p:blipFill>
        <p:spPr>
          <a:xfrm>
            <a:off x="8782188" y="2125423"/>
            <a:ext cx="1532860" cy="1648548"/>
          </a:xfrm>
          <a:prstGeom prst="rect">
            <a:avLst/>
          </a:prstGeom>
        </p:spPr>
      </p:pic>
      <p:sp>
        <p:nvSpPr>
          <p:cNvPr id="17" name="Tekstvak 16">
            <a:extLst>
              <a:ext uri="{FF2B5EF4-FFF2-40B4-BE49-F238E27FC236}">
                <a16:creationId xmlns:a16="http://schemas.microsoft.com/office/drawing/2014/main" id="{A74A47E1-5F70-7D03-0AB0-6C0416B387FD}"/>
              </a:ext>
            </a:extLst>
          </p:cNvPr>
          <p:cNvSpPr txBox="1"/>
          <p:nvPr/>
        </p:nvSpPr>
        <p:spPr>
          <a:xfrm>
            <a:off x="712922" y="3081473"/>
            <a:ext cx="6448274" cy="1600438"/>
          </a:xfrm>
          <a:prstGeom prst="rect">
            <a:avLst/>
          </a:prstGeom>
          <a:noFill/>
        </p:spPr>
        <p:txBody>
          <a:bodyPr wrap="square">
            <a:spAutoFit/>
          </a:bodyPr>
          <a:lstStyle/>
          <a:p>
            <a:pPr marL="719138" indent="-668338">
              <a:buNone/>
            </a:pPr>
            <a:r>
              <a:rPr lang="nl-NL" sz="1400" b="1" dirty="0">
                <a:solidFill>
                  <a:srgbClr val="00B0F0"/>
                </a:solidFill>
              </a:rPr>
              <a:t>Vragen:</a:t>
            </a:r>
          </a:p>
          <a:p>
            <a:pPr marL="182563" indent="-182563">
              <a:buFont typeface="Arial" panose="020B0604020202020204" pitchFamily="34" charset="0"/>
              <a:buChar char="•"/>
            </a:pPr>
            <a:r>
              <a:rPr lang="nl-NL" sz="1400" b="1" dirty="0">
                <a:solidFill>
                  <a:srgbClr val="00B0F0"/>
                </a:solidFill>
              </a:rPr>
              <a:t>Welke informatie ontbreekt nog om in </a:t>
            </a:r>
            <a:r>
              <a:rPr lang="nl-NL" sz="1400" b="1" dirty="0" err="1">
                <a:solidFill>
                  <a:srgbClr val="00B0F0"/>
                </a:solidFill>
              </a:rPr>
              <a:t>Toetsplanning</a:t>
            </a:r>
            <a:r>
              <a:rPr lang="nl-NL" sz="1400" b="1" dirty="0">
                <a:solidFill>
                  <a:srgbClr val="00B0F0"/>
                </a:solidFill>
              </a:rPr>
              <a:t> het zittingsverslag te kunnen verwerken?</a:t>
            </a:r>
          </a:p>
          <a:p>
            <a:pPr marL="182563" indent="-182563">
              <a:buFont typeface="Arial" panose="020B0604020202020204" pitchFamily="34" charset="0"/>
              <a:buChar char="•"/>
            </a:pPr>
            <a:r>
              <a:rPr lang="nl-NL" sz="1400" dirty="0">
                <a:solidFill>
                  <a:srgbClr val="00B0F0"/>
                </a:solidFill>
              </a:rPr>
              <a:t>Is attribuut “Procesverbaal” de enige informatie die nog overblijft na het versturen van de individuele informatie per student (presentie/heeft deelgenomen, </a:t>
            </a:r>
            <a:r>
              <a:rPr lang="nl-NL" sz="1400" dirty="0" err="1">
                <a:solidFill>
                  <a:srgbClr val="00B0F0"/>
                </a:solidFill>
              </a:rPr>
              <a:t>loginfo</a:t>
            </a:r>
            <a:r>
              <a:rPr lang="nl-NL" sz="1400" dirty="0">
                <a:solidFill>
                  <a:srgbClr val="00B0F0"/>
                </a:solidFill>
              </a:rPr>
              <a:t>, beoordelingsformulier, normeringsmodel)?</a:t>
            </a:r>
          </a:p>
          <a:p>
            <a:pPr marL="182563" indent="-182563">
              <a:buFont typeface="Arial" panose="020B0604020202020204" pitchFamily="34" charset="0"/>
              <a:buChar char="•"/>
            </a:pPr>
            <a:r>
              <a:rPr lang="nl-NL" sz="1400" dirty="0">
                <a:solidFill>
                  <a:srgbClr val="00B0F0"/>
                </a:solidFill>
              </a:rPr>
              <a:t>Moeten alle verplichte attributen binnen een PATCH zijn ingevuld?</a:t>
            </a:r>
          </a:p>
        </p:txBody>
      </p:sp>
      <p:sp>
        <p:nvSpPr>
          <p:cNvPr id="18" name="Ster: 5 punten 17">
            <a:extLst>
              <a:ext uri="{FF2B5EF4-FFF2-40B4-BE49-F238E27FC236}">
                <a16:creationId xmlns:a16="http://schemas.microsoft.com/office/drawing/2014/main" id="{43A6D4EE-29CC-70E4-6FFC-735054EFDF48}"/>
              </a:ext>
            </a:extLst>
          </p:cNvPr>
          <p:cNvSpPr/>
          <p:nvPr/>
        </p:nvSpPr>
        <p:spPr>
          <a:xfrm>
            <a:off x="11150162" y="120954"/>
            <a:ext cx="944880" cy="975360"/>
          </a:xfrm>
          <a:prstGeom prst="star5">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797810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D130BFA-6393-41B1-E354-7F9BCFCB6CF8}"/>
              </a:ext>
            </a:extLst>
          </p:cNvPr>
          <p:cNvSpPr>
            <a:spLocks noGrp="1"/>
          </p:cNvSpPr>
          <p:nvPr>
            <p:ph type="title"/>
          </p:nvPr>
        </p:nvSpPr>
        <p:spPr/>
        <p:txBody>
          <a:bodyPr/>
          <a:lstStyle/>
          <a:p>
            <a:r>
              <a:rPr lang="nl-NL" dirty="0"/>
              <a:t>5. Studentresultaat informatiestroom</a:t>
            </a:r>
          </a:p>
        </p:txBody>
      </p:sp>
      <p:sp>
        <p:nvSpPr>
          <p:cNvPr id="7" name="Tijdelijke aanduiding voor tekst 6">
            <a:extLst>
              <a:ext uri="{FF2B5EF4-FFF2-40B4-BE49-F238E27FC236}">
                <a16:creationId xmlns:a16="http://schemas.microsoft.com/office/drawing/2014/main" id="{F87B5080-27C3-8DF6-6C31-36DF5F775C70}"/>
              </a:ext>
            </a:extLst>
          </p:cNvPr>
          <p:cNvSpPr>
            <a:spLocks noGrp="1"/>
          </p:cNvSpPr>
          <p:nvPr>
            <p:ph type="body" idx="2"/>
          </p:nvPr>
        </p:nvSpPr>
        <p:spPr>
          <a:xfrm>
            <a:off x="5994400" y="1095376"/>
            <a:ext cx="5862240" cy="5314950"/>
          </a:xfrm>
        </p:spPr>
        <p:txBody>
          <a:bodyPr/>
          <a:lstStyle/>
          <a:p>
            <a:pPr marL="50800" indent="0">
              <a:buNone/>
            </a:pPr>
            <a:r>
              <a:rPr lang="nl-NL" sz="1800" dirty="0"/>
              <a:t>Vastgesteld:</a:t>
            </a:r>
          </a:p>
          <a:p>
            <a:pPr marL="361950" indent="-311150"/>
            <a:r>
              <a:rPr lang="nl-NL" sz="1800" dirty="0"/>
              <a:t>Studentresultaat (5) wordt </a:t>
            </a:r>
            <a:r>
              <a:rPr lang="nl-NL" sz="1800" b="1" dirty="0"/>
              <a:t>beheerd</a:t>
            </a:r>
            <a:r>
              <a:rPr lang="nl-NL" sz="1800" dirty="0"/>
              <a:t> door </a:t>
            </a:r>
            <a:r>
              <a:rPr lang="nl-NL" sz="1800" dirty="0" err="1"/>
              <a:t>Toetsplanning</a:t>
            </a:r>
            <a:r>
              <a:rPr lang="nl-NL" sz="1800" dirty="0"/>
              <a:t>.</a:t>
            </a:r>
          </a:p>
          <a:p>
            <a:pPr marL="361950" indent="-311150"/>
            <a:r>
              <a:rPr lang="nl-NL" sz="1800" dirty="0"/>
              <a:t>Informatie in Studentresultaat </a:t>
            </a:r>
            <a:r>
              <a:rPr lang="nl-NL" sz="1800" b="1" dirty="0"/>
              <a:t>stroomt</a:t>
            </a:r>
            <a:r>
              <a:rPr lang="nl-NL" sz="1800" dirty="0"/>
              <a:t> van </a:t>
            </a:r>
            <a:r>
              <a:rPr lang="nl-NL" sz="1800" dirty="0" err="1"/>
              <a:t>Toetsplanning</a:t>
            </a:r>
            <a:r>
              <a:rPr lang="nl-NL" sz="1800" dirty="0"/>
              <a:t> naar </a:t>
            </a:r>
            <a:r>
              <a:rPr lang="nl-NL" sz="1800" dirty="0" err="1"/>
              <a:t>Deelnemerregistratie</a:t>
            </a:r>
            <a:r>
              <a:rPr lang="nl-NL" sz="1800" dirty="0"/>
              <a:t>.</a:t>
            </a:r>
          </a:p>
          <a:p>
            <a:pPr marL="361950" indent="-311150"/>
            <a:r>
              <a:rPr lang="nl-NL" sz="1800" dirty="0"/>
              <a:t>Gegevens hebben een lage </a:t>
            </a:r>
            <a:r>
              <a:rPr lang="nl-NL" sz="1800" b="1" dirty="0"/>
              <a:t>verversingsgraad</a:t>
            </a:r>
            <a:r>
              <a:rPr lang="nl-NL" sz="1800" dirty="0"/>
              <a:t>. </a:t>
            </a:r>
          </a:p>
          <a:p>
            <a:pPr marL="361950" indent="-311150">
              <a:spcBef>
                <a:spcPts val="300"/>
              </a:spcBef>
            </a:pPr>
            <a:r>
              <a:rPr lang="nl-NL" sz="1800" dirty="0"/>
              <a:t>Studentresultaat valt uiteen in Studentscore en Bewijslast-documenten.</a:t>
            </a:r>
          </a:p>
          <a:p>
            <a:pPr marL="361950" indent="-311150">
              <a:spcBef>
                <a:spcPts val="300"/>
              </a:spcBef>
            </a:pPr>
            <a:r>
              <a:rPr lang="nl-NL" sz="1800" dirty="0" err="1"/>
              <a:t>Toetsplanning</a:t>
            </a:r>
            <a:r>
              <a:rPr lang="nl-NL" sz="1800" dirty="0"/>
              <a:t> neemt het </a:t>
            </a:r>
            <a:r>
              <a:rPr lang="nl-NL" sz="1800" b="1" dirty="0"/>
              <a:t>initiatief</a:t>
            </a:r>
            <a:r>
              <a:rPr lang="nl-NL" sz="1800" dirty="0"/>
              <a:t>; het </a:t>
            </a:r>
            <a:r>
              <a:rPr lang="nl-NL" sz="1800" b="1" dirty="0"/>
              <a:t>interactiepatroon</a:t>
            </a:r>
            <a:r>
              <a:rPr lang="nl-NL" sz="1800" dirty="0"/>
              <a:t> voor Studentscore is “Gegevens brengen” (Push).</a:t>
            </a:r>
            <a:br>
              <a:rPr lang="nl-NL" sz="1800" dirty="0"/>
            </a:br>
            <a:r>
              <a:rPr lang="nl-NL" sz="1800" dirty="0"/>
              <a:t>Bewijslast-documenten worden met </a:t>
            </a:r>
            <a:r>
              <a:rPr lang="nl-NL" sz="1800" b="1" dirty="0"/>
              <a:t>interactiepatroon</a:t>
            </a:r>
            <a:r>
              <a:rPr lang="nl-NL" sz="1800" dirty="0"/>
              <a:t> “Gegevens halen” (Pull) opgehaald.</a:t>
            </a:r>
          </a:p>
          <a:p>
            <a:pPr marL="361950" indent="-311150"/>
            <a:r>
              <a:rPr lang="nl-NL" sz="1800" dirty="0"/>
              <a:t>Studentresultaat is </a:t>
            </a:r>
            <a:r>
              <a:rPr lang="nl-NL" sz="1800" b="1" dirty="0"/>
              <a:t>standlevering.</a:t>
            </a:r>
          </a:p>
        </p:txBody>
      </p:sp>
      <p:pic>
        <p:nvPicPr>
          <p:cNvPr id="8" name="Afbeelding 7">
            <a:extLst>
              <a:ext uri="{FF2B5EF4-FFF2-40B4-BE49-F238E27FC236}">
                <a16:creationId xmlns:a16="http://schemas.microsoft.com/office/drawing/2014/main" id="{730FAADB-3F25-1AE0-1FC3-341FBD548D37}"/>
              </a:ext>
            </a:extLst>
          </p:cNvPr>
          <p:cNvPicPr>
            <a:picLocks noChangeAspect="1"/>
          </p:cNvPicPr>
          <p:nvPr/>
        </p:nvPicPr>
        <p:blipFill>
          <a:blip r:embed="rId2"/>
          <a:stretch>
            <a:fillRect/>
          </a:stretch>
        </p:blipFill>
        <p:spPr>
          <a:xfrm>
            <a:off x="169298" y="1533525"/>
            <a:ext cx="5580000" cy="2839949"/>
          </a:xfrm>
          <a:prstGeom prst="rect">
            <a:avLst/>
          </a:prstGeom>
        </p:spPr>
      </p:pic>
      <p:sp>
        <p:nvSpPr>
          <p:cNvPr id="9" name="Ovaal 8">
            <a:extLst>
              <a:ext uri="{FF2B5EF4-FFF2-40B4-BE49-F238E27FC236}">
                <a16:creationId xmlns:a16="http://schemas.microsoft.com/office/drawing/2014/main" id="{08B2EC84-35BB-ED01-7E32-9A26C10B8706}"/>
              </a:ext>
            </a:extLst>
          </p:cNvPr>
          <p:cNvSpPr/>
          <p:nvPr/>
        </p:nvSpPr>
        <p:spPr>
          <a:xfrm>
            <a:off x="1438275" y="2242533"/>
            <a:ext cx="1181100" cy="13960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al 9">
            <a:extLst>
              <a:ext uri="{FF2B5EF4-FFF2-40B4-BE49-F238E27FC236}">
                <a16:creationId xmlns:a16="http://schemas.microsoft.com/office/drawing/2014/main" id="{CB5353C0-2F27-6D90-02A7-60BD0261CBC4}"/>
              </a:ext>
            </a:extLst>
          </p:cNvPr>
          <p:cNvSpPr/>
          <p:nvPr/>
        </p:nvSpPr>
        <p:spPr>
          <a:xfrm>
            <a:off x="1832718" y="229056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12" name="Ovaal 11">
            <a:extLst>
              <a:ext uri="{FF2B5EF4-FFF2-40B4-BE49-F238E27FC236}">
                <a16:creationId xmlns:a16="http://schemas.microsoft.com/office/drawing/2014/main" id="{B666BC1B-A21A-1520-FD27-E93DC0AB806E}"/>
              </a:ext>
            </a:extLst>
          </p:cNvPr>
          <p:cNvSpPr/>
          <p:nvPr/>
        </p:nvSpPr>
        <p:spPr>
          <a:xfrm>
            <a:off x="1832718" y="3180406"/>
            <a:ext cx="360000" cy="360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nl-NL" sz="1050" dirty="0"/>
              <a:t>API</a:t>
            </a:r>
          </a:p>
        </p:txBody>
      </p:sp>
      <p:sp>
        <p:nvSpPr>
          <p:cNvPr id="20" name="Ovaal 19">
            <a:extLst>
              <a:ext uri="{FF2B5EF4-FFF2-40B4-BE49-F238E27FC236}">
                <a16:creationId xmlns:a16="http://schemas.microsoft.com/office/drawing/2014/main" id="{71C604F4-56A0-975A-A525-FED81533E675}"/>
              </a:ext>
            </a:extLst>
          </p:cNvPr>
          <p:cNvSpPr/>
          <p:nvPr/>
        </p:nvSpPr>
        <p:spPr>
          <a:xfrm>
            <a:off x="883193" y="4838776"/>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21" name="Ovaal 20">
            <a:extLst>
              <a:ext uri="{FF2B5EF4-FFF2-40B4-BE49-F238E27FC236}">
                <a16:creationId xmlns:a16="http://schemas.microsoft.com/office/drawing/2014/main" id="{26473C9E-4AA7-018E-E924-80D492D93DDB}"/>
              </a:ext>
            </a:extLst>
          </p:cNvPr>
          <p:cNvSpPr/>
          <p:nvPr/>
        </p:nvSpPr>
        <p:spPr>
          <a:xfrm>
            <a:off x="883193" y="5324475"/>
            <a:ext cx="360000" cy="360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nl-NL" sz="1050" dirty="0"/>
              <a:t>API</a:t>
            </a:r>
          </a:p>
        </p:txBody>
      </p:sp>
      <p:sp>
        <p:nvSpPr>
          <p:cNvPr id="22" name="Tekstvak 21">
            <a:extLst>
              <a:ext uri="{FF2B5EF4-FFF2-40B4-BE49-F238E27FC236}">
                <a16:creationId xmlns:a16="http://schemas.microsoft.com/office/drawing/2014/main" id="{55F8D5A9-8D67-C978-906B-143259A51CA9}"/>
              </a:ext>
            </a:extLst>
          </p:cNvPr>
          <p:cNvSpPr txBox="1"/>
          <p:nvPr/>
        </p:nvSpPr>
        <p:spPr>
          <a:xfrm>
            <a:off x="1243193" y="4851568"/>
            <a:ext cx="2059844" cy="369332"/>
          </a:xfrm>
          <a:prstGeom prst="rect">
            <a:avLst/>
          </a:prstGeom>
          <a:noFill/>
        </p:spPr>
        <p:txBody>
          <a:bodyPr wrap="square">
            <a:spAutoFit/>
          </a:bodyPr>
          <a:lstStyle/>
          <a:p>
            <a:r>
              <a:rPr lang="nl-NL" i="1" dirty="0"/>
              <a:t>Koppelvlak (Push)</a:t>
            </a:r>
          </a:p>
        </p:txBody>
      </p:sp>
      <p:sp>
        <p:nvSpPr>
          <p:cNvPr id="23" name="Tekstvak 22">
            <a:extLst>
              <a:ext uri="{FF2B5EF4-FFF2-40B4-BE49-F238E27FC236}">
                <a16:creationId xmlns:a16="http://schemas.microsoft.com/office/drawing/2014/main" id="{62967D1D-72FB-29DC-555C-418AA9715896}"/>
              </a:ext>
            </a:extLst>
          </p:cNvPr>
          <p:cNvSpPr txBox="1"/>
          <p:nvPr/>
        </p:nvSpPr>
        <p:spPr>
          <a:xfrm>
            <a:off x="1243193" y="5319809"/>
            <a:ext cx="2059844" cy="369332"/>
          </a:xfrm>
          <a:prstGeom prst="rect">
            <a:avLst/>
          </a:prstGeom>
          <a:noFill/>
        </p:spPr>
        <p:txBody>
          <a:bodyPr wrap="square">
            <a:spAutoFit/>
          </a:bodyPr>
          <a:lstStyle/>
          <a:p>
            <a:r>
              <a:rPr lang="nl-NL" i="1" dirty="0"/>
              <a:t>Koppelvlak (Pull)</a:t>
            </a:r>
          </a:p>
        </p:txBody>
      </p:sp>
    </p:spTree>
    <p:extLst>
      <p:ext uri="{BB962C8B-B14F-4D97-AF65-F5344CB8AC3E}">
        <p14:creationId xmlns:p14="http://schemas.microsoft.com/office/powerpoint/2010/main" val="35596575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247ADE-B973-2514-013F-7816724DFEA4}"/>
              </a:ext>
            </a:extLst>
          </p:cNvPr>
          <p:cNvSpPr>
            <a:spLocks noGrp="1"/>
          </p:cNvSpPr>
          <p:nvPr>
            <p:ph type="title"/>
          </p:nvPr>
        </p:nvSpPr>
        <p:spPr/>
        <p:txBody>
          <a:bodyPr/>
          <a:lstStyle/>
          <a:p>
            <a:r>
              <a:rPr lang="nl-NL" dirty="0"/>
              <a:t>5. Studentresultaat gegevens &amp; interactie</a:t>
            </a:r>
          </a:p>
        </p:txBody>
      </p:sp>
      <p:graphicFrame>
        <p:nvGraphicFramePr>
          <p:cNvPr id="5" name="Tabel 4">
            <a:extLst>
              <a:ext uri="{FF2B5EF4-FFF2-40B4-BE49-F238E27FC236}">
                <a16:creationId xmlns:a16="http://schemas.microsoft.com/office/drawing/2014/main" id="{243754B8-2398-92B5-1E81-740F19965FD6}"/>
              </a:ext>
            </a:extLst>
          </p:cNvPr>
          <p:cNvGraphicFramePr>
            <a:graphicFrameLocks noGrp="1"/>
          </p:cNvGraphicFramePr>
          <p:nvPr>
            <p:extLst>
              <p:ext uri="{D42A27DB-BD31-4B8C-83A1-F6EECF244321}">
                <p14:modId xmlns:p14="http://schemas.microsoft.com/office/powerpoint/2010/main" val="685395532"/>
              </p:ext>
            </p:extLst>
          </p:nvPr>
        </p:nvGraphicFramePr>
        <p:xfrm>
          <a:off x="583769" y="1265696"/>
          <a:ext cx="3807256" cy="2420480"/>
        </p:xfrm>
        <a:graphic>
          <a:graphicData uri="http://schemas.openxmlformats.org/drawingml/2006/table">
            <a:tbl>
              <a:tblPr firstRow="1" firstCol="1" bandRow="1">
                <a:tableStyleId>{5C22544A-7EE6-4342-B048-85BDC9FD1C3A}</a:tableStyleId>
              </a:tblPr>
              <a:tblGrid>
                <a:gridCol w="3807256">
                  <a:extLst>
                    <a:ext uri="{9D8B030D-6E8A-4147-A177-3AD203B41FA5}">
                      <a16:colId xmlns:a16="http://schemas.microsoft.com/office/drawing/2014/main" val="676889564"/>
                    </a:ext>
                  </a:extLst>
                </a:gridCol>
              </a:tblGrid>
              <a:tr h="242048">
                <a:tc>
                  <a:txBody>
                    <a:bodyPr/>
                    <a:lstStyle/>
                    <a:p>
                      <a:r>
                        <a:rPr lang="nl-NL" sz="1100" dirty="0">
                          <a:effectLst/>
                        </a:rPr>
                        <a:t>Gegevens: </a:t>
                      </a:r>
                      <a:r>
                        <a:rPr lang="nl-NL" sz="1100" dirty="0"/>
                        <a:t>Studentresultaat</a:t>
                      </a:r>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77767850"/>
                  </a:ext>
                </a:extLst>
              </a:tr>
              <a:tr h="2178432">
                <a:tc>
                  <a:txBody>
                    <a:bodyPr/>
                    <a:lstStyle/>
                    <a:p>
                      <a:pPr marL="342900" lvl="0" indent="-342900">
                        <a:buFont typeface="Wingdings" panose="05000000000000000000" pitchFamily="2" charset="2"/>
                        <a:buChar char=""/>
                      </a:pPr>
                      <a:r>
                        <a:rPr lang="nl-NL" sz="1100" b="0" dirty="0">
                          <a:effectLst/>
                        </a:rPr>
                        <a:t>Toetscode van leverancier (uit catalogus)</a:t>
                      </a:r>
                    </a:p>
                    <a:p>
                      <a:pPr marL="342900" lvl="0" indent="-342900">
                        <a:buFont typeface="Wingdings" panose="05000000000000000000" pitchFamily="2" charset="2"/>
                        <a:buChar char=""/>
                      </a:pPr>
                      <a:r>
                        <a:rPr lang="nl-NL" sz="1200" b="0" dirty="0">
                          <a:effectLst/>
                        </a:rPr>
                        <a:t>Toetsresultaat</a:t>
                      </a:r>
                    </a:p>
                    <a:p>
                      <a:pPr marL="742950" lvl="1" indent="-290513">
                        <a:buFont typeface="Wingdings" panose="05000000000000000000" pitchFamily="2" charset="2"/>
                        <a:buChar char=""/>
                      </a:pPr>
                      <a:r>
                        <a:rPr lang="nl-NL" sz="1200" b="0" dirty="0">
                          <a:effectLst/>
                        </a:rPr>
                        <a:t>Datum afname</a:t>
                      </a:r>
                    </a:p>
                    <a:p>
                      <a:pPr marL="742950" lvl="1" indent="-290513">
                        <a:buFont typeface="Wingdings" panose="05000000000000000000" pitchFamily="2" charset="2"/>
                        <a:buChar char=""/>
                      </a:pPr>
                      <a:r>
                        <a:rPr lang="nl-NL" sz="1200" b="0" dirty="0">
                          <a:effectLst/>
                        </a:rPr>
                        <a:t>Beoordeeld door (afko medewerker)</a:t>
                      </a:r>
                    </a:p>
                    <a:p>
                      <a:pPr marL="742950" lvl="1" indent="-290513">
                        <a:buFont typeface="Wingdings" panose="05000000000000000000" pitchFamily="2" charset="2"/>
                        <a:buChar char=""/>
                      </a:pPr>
                      <a:r>
                        <a:rPr lang="nl-NL" sz="1200" b="0" dirty="0">
                          <a:effectLst/>
                        </a:rPr>
                        <a:t>Studentnummer</a:t>
                      </a:r>
                    </a:p>
                    <a:p>
                      <a:pPr marL="742950" lvl="1" indent="-290513">
                        <a:buFont typeface="Wingdings" panose="05000000000000000000" pitchFamily="2" charset="2"/>
                        <a:buChar char=""/>
                      </a:pPr>
                      <a:r>
                        <a:rPr lang="nl-NL" sz="1200" b="0" dirty="0">
                          <a:effectLst/>
                        </a:rPr>
                        <a:t>Resultaat (cijfer/tekst)</a:t>
                      </a:r>
                    </a:p>
                    <a:p>
                      <a:pPr marL="742950" lvl="1" indent="-290513">
                        <a:buFont typeface="Wingdings" panose="05000000000000000000" pitchFamily="2" charset="2"/>
                        <a:buChar char=""/>
                      </a:pPr>
                      <a:r>
                        <a:rPr lang="nl-NL" sz="1200" b="0" dirty="0">
                          <a:effectLst/>
                        </a:rPr>
                        <a:t>Status (lijst)</a:t>
                      </a:r>
                    </a:p>
                    <a:p>
                      <a:pPr marL="742950" lvl="1" indent="-290513">
                        <a:buFont typeface="Wingdings" panose="05000000000000000000" pitchFamily="2" charset="2"/>
                        <a:buChar char=""/>
                      </a:pPr>
                      <a:r>
                        <a:rPr lang="nl-NL" sz="1200" b="0" dirty="0">
                          <a:sym typeface="Wingdings" panose="05000000000000000000" pitchFamily="2" charset="2"/>
                        </a:rPr>
                        <a:t>Heeft deelgenomen?</a:t>
                      </a:r>
                    </a:p>
                    <a:p>
                      <a:pPr marL="355600" lvl="0" indent="-355600">
                        <a:buFont typeface="Wingdings" panose="05000000000000000000" pitchFamily="2" charset="2"/>
                        <a:buChar char=""/>
                      </a:pPr>
                      <a:r>
                        <a:rPr lang="nl-NL" sz="1200" b="0" dirty="0">
                          <a:sym typeface="Wingdings" panose="05000000000000000000" pitchFamily="2" charset="2"/>
                        </a:rPr>
                        <a:t>Document [0..*]</a:t>
                      </a:r>
                    </a:p>
                    <a:p>
                      <a:pPr marL="742950" lvl="1" indent="-290513">
                        <a:buFont typeface="Wingdings" panose="05000000000000000000" pitchFamily="2" charset="2"/>
                        <a:buChar char=""/>
                      </a:pPr>
                      <a:r>
                        <a:rPr lang="nl-NL" sz="1200" b="0" dirty="0" err="1">
                          <a:sym typeface="Wingdings" panose="05000000000000000000" pitchFamily="2" charset="2"/>
                        </a:rPr>
                        <a:t>DocumentType</a:t>
                      </a:r>
                      <a:r>
                        <a:rPr lang="nl-NL" sz="1200" b="0" dirty="0">
                          <a:sym typeface="Wingdings" panose="05000000000000000000" pitchFamily="2" charset="2"/>
                        </a:rPr>
                        <a:t> (</a:t>
                      </a:r>
                      <a:r>
                        <a:rPr lang="nl-NL" sz="1200" b="0" dirty="0" err="1">
                          <a:sym typeface="Wingdings" panose="05000000000000000000" pitchFamily="2" charset="2"/>
                        </a:rPr>
                        <a:t>enum</a:t>
                      </a:r>
                      <a:r>
                        <a:rPr lang="nl-NL" sz="1200" b="0" dirty="0">
                          <a:sym typeface="Wingdings" panose="05000000000000000000" pitchFamily="2" charset="2"/>
                        </a:rPr>
                        <a:t>)</a:t>
                      </a:r>
                    </a:p>
                    <a:p>
                      <a:pPr marL="742950" lvl="1" indent="-290513">
                        <a:buFont typeface="Wingdings" panose="05000000000000000000" pitchFamily="2" charset="2"/>
                        <a:buChar char=""/>
                      </a:pPr>
                      <a:r>
                        <a:rPr lang="nl-NL" sz="1200" b="0" dirty="0" err="1">
                          <a:sym typeface="Wingdings" panose="05000000000000000000" pitchFamily="2" charset="2"/>
                        </a:rPr>
                        <a:t>DocumentLocation</a:t>
                      </a:r>
                      <a:r>
                        <a:rPr lang="nl-NL" sz="1200" b="0" dirty="0">
                          <a:sym typeface="Wingdings" panose="05000000000000000000" pitchFamily="2" charset="2"/>
                        </a:rPr>
                        <a:t> (URL)</a:t>
                      </a:r>
                      <a:endParaRPr lang="nl-NL" sz="1200" b="0" dirty="0"/>
                    </a:p>
                  </a:txBody>
                  <a:tcPr marL="68580" marR="68580" marT="0" marB="0"/>
                </a:tc>
                <a:extLst>
                  <a:ext uri="{0D108BD9-81ED-4DB2-BD59-A6C34878D82A}">
                    <a16:rowId xmlns:a16="http://schemas.microsoft.com/office/drawing/2014/main" val="2573564784"/>
                  </a:ext>
                </a:extLst>
              </a:tr>
            </a:tbl>
          </a:graphicData>
        </a:graphic>
      </p:graphicFrame>
      <p:pic>
        <p:nvPicPr>
          <p:cNvPr id="4" name="Afbeelding 3">
            <a:extLst>
              <a:ext uri="{FF2B5EF4-FFF2-40B4-BE49-F238E27FC236}">
                <a16:creationId xmlns:a16="http://schemas.microsoft.com/office/drawing/2014/main" id="{9607B1F4-4D92-012A-9205-0DFED529AD17}"/>
              </a:ext>
            </a:extLst>
          </p:cNvPr>
          <p:cNvPicPr>
            <a:picLocks noChangeAspect="1"/>
          </p:cNvPicPr>
          <p:nvPr/>
        </p:nvPicPr>
        <p:blipFill>
          <a:blip r:embed="rId2"/>
          <a:stretch>
            <a:fillRect/>
          </a:stretch>
        </p:blipFill>
        <p:spPr>
          <a:xfrm>
            <a:off x="6458841" y="1635743"/>
            <a:ext cx="5376102" cy="2193666"/>
          </a:xfrm>
          <a:prstGeom prst="rect">
            <a:avLst/>
          </a:prstGeom>
        </p:spPr>
      </p:pic>
      <p:pic>
        <p:nvPicPr>
          <p:cNvPr id="6" name="Afbeelding 5">
            <a:extLst>
              <a:ext uri="{FF2B5EF4-FFF2-40B4-BE49-F238E27FC236}">
                <a16:creationId xmlns:a16="http://schemas.microsoft.com/office/drawing/2014/main" id="{AAECC6C6-0938-AB20-B040-1EAD55ACFE67}"/>
              </a:ext>
            </a:extLst>
          </p:cNvPr>
          <p:cNvPicPr>
            <a:picLocks noChangeAspect="1"/>
          </p:cNvPicPr>
          <p:nvPr/>
        </p:nvPicPr>
        <p:blipFill>
          <a:blip r:embed="rId3"/>
          <a:stretch>
            <a:fillRect/>
          </a:stretch>
        </p:blipFill>
        <p:spPr>
          <a:xfrm>
            <a:off x="6400107" y="3939141"/>
            <a:ext cx="5376102" cy="2011320"/>
          </a:xfrm>
          <a:prstGeom prst="rect">
            <a:avLst/>
          </a:prstGeom>
        </p:spPr>
      </p:pic>
      <p:sp>
        <p:nvSpPr>
          <p:cNvPr id="7" name="Tekstvak 6">
            <a:extLst>
              <a:ext uri="{FF2B5EF4-FFF2-40B4-BE49-F238E27FC236}">
                <a16:creationId xmlns:a16="http://schemas.microsoft.com/office/drawing/2014/main" id="{C3D5B88E-0BB8-B17F-A7B9-176F45A8FC23}"/>
              </a:ext>
            </a:extLst>
          </p:cNvPr>
          <p:cNvSpPr txBox="1"/>
          <p:nvPr/>
        </p:nvSpPr>
        <p:spPr>
          <a:xfrm>
            <a:off x="6458841" y="3985400"/>
            <a:ext cx="1608197" cy="369332"/>
          </a:xfrm>
          <a:prstGeom prst="rect">
            <a:avLst/>
          </a:prstGeom>
          <a:solidFill>
            <a:srgbClr val="92D050"/>
          </a:solidFill>
        </p:spPr>
        <p:txBody>
          <a:bodyPr wrap="none" rtlCol="0">
            <a:spAutoFit/>
          </a:bodyPr>
          <a:lstStyle/>
          <a:p>
            <a:r>
              <a:rPr lang="nl-NL" dirty="0" err="1"/>
              <a:t>Toetsplanning</a:t>
            </a:r>
            <a:endParaRPr lang="nl-NL" dirty="0"/>
          </a:p>
        </p:txBody>
      </p:sp>
      <p:sp>
        <p:nvSpPr>
          <p:cNvPr id="8" name="Tekstvak 7">
            <a:extLst>
              <a:ext uri="{FF2B5EF4-FFF2-40B4-BE49-F238E27FC236}">
                <a16:creationId xmlns:a16="http://schemas.microsoft.com/office/drawing/2014/main" id="{5060F1EB-9E14-5777-3373-6FE156FE1925}"/>
              </a:ext>
            </a:extLst>
          </p:cNvPr>
          <p:cNvSpPr txBox="1"/>
          <p:nvPr/>
        </p:nvSpPr>
        <p:spPr>
          <a:xfrm>
            <a:off x="6478528" y="1635743"/>
            <a:ext cx="1608197" cy="369332"/>
          </a:xfrm>
          <a:prstGeom prst="rect">
            <a:avLst/>
          </a:prstGeom>
          <a:solidFill>
            <a:srgbClr val="92D050"/>
          </a:solidFill>
        </p:spPr>
        <p:txBody>
          <a:bodyPr wrap="none" rtlCol="0">
            <a:spAutoFit/>
          </a:bodyPr>
          <a:lstStyle/>
          <a:p>
            <a:r>
              <a:rPr lang="nl-NL" dirty="0" err="1"/>
              <a:t>Toetsplanning</a:t>
            </a:r>
            <a:endParaRPr lang="nl-NL" dirty="0"/>
          </a:p>
        </p:txBody>
      </p:sp>
      <p:sp>
        <p:nvSpPr>
          <p:cNvPr id="11" name="Tekstvak 10">
            <a:extLst>
              <a:ext uri="{FF2B5EF4-FFF2-40B4-BE49-F238E27FC236}">
                <a16:creationId xmlns:a16="http://schemas.microsoft.com/office/drawing/2014/main" id="{25F415EE-8D5E-A340-DAAF-6C68963B270D}"/>
              </a:ext>
            </a:extLst>
          </p:cNvPr>
          <p:cNvSpPr txBox="1"/>
          <p:nvPr/>
        </p:nvSpPr>
        <p:spPr>
          <a:xfrm>
            <a:off x="9528352" y="1635743"/>
            <a:ext cx="2326278" cy="369332"/>
          </a:xfrm>
          <a:prstGeom prst="rect">
            <a:avLst/>
          </a:prstGeom>
          <a:solidFill>
            <a:srgbClr val="92D050"/>
          </a:solidFill>
        </p:spPr>
        <p:txBody>
          <a:bodyPr wrap="none" rtlCol="0">
            <a:spAutoFit/>
          </a:bodyPr>
          <a:lstStyle/>
          <a:p>
            <a:pPr algn="ctr"/>
            <a:r>
              <a:rPr lang="nl-NL" dirty="0" err="1"/>
              <a:t>Deelnemerregistratie</a:t>
            </a:r>
            <a:endParaRPr lang="nl-NL" dirty="0"/>
          </a:p>
        </p:txBody>
      </p:sp>
      <p:sp>
        <p:nvSpPr>
          <p:cNvPr id="12" name="Tekstvak 11">
            <a:extLst>
              <a:ext uri="{FF2B5EF4-FFF2-40B4-BE49-F238E27FC236}">
                <a16:creationId xmlns:a16="http://schemas.microsoft.com/office/drawing/2014/main" id="{13FDF22E-637B-1D44-7E77-56949313FB02}"/>
              </a:ext>
            </a:extLst>
          </p:cNvPr>
          <p:cNvSpPr txBox="1"/>
          <p:nvPr/>
        </p:nvSpPr>
        <p:spPr>
          <a:xfrm>
            <a:off x="8165146" y="3908456"/>
            <a:ext cx="1363206" cy="523220"/>
          </a:xfrm>
          <a:prstGeom prst="rect">
            <a:avLst/>
          </a:prstGeom>
          <a:noFill/>
        </p:spPr>
        <p:txBody>
          <a:bodyPr wrap="square">
            <a:spAutoFit/>
          </a:bodyPr>
          <a:lstStyle/>
          <a:p>
            <a:pPr algn="ctr"/>
            <a:r>
              <a:rPr lang="nl-NL" sz="1400" dirty="0">
                <a:solidFill>
                  <a:srgbClr val="00B0F0"/>
                </a:solidFill>
              </a:rPr>
              <a:t>Aanvullende </a:t>
            </a:r>
          </a:p>
          <a:p>
            <a:pPr algn="ctr"/>
            <a:r>
              <a:rPr lang="nl-NL" sz="1400" dirty="0">
                <a:solidFill>
                  <a:srgbClr val="00B0F0"/>
                </a:solidFill>
              </a:rPr>
              <a:t>gegevens</a:t>
            </a:r>
            <a:endParaRPr lang="nl-NL" sz="1400" dirty="0"/>
          </a:p>
        </p:txBody>
      </p:sp>
      <p:sp>
        <p:nvSpPr>
          <p:cNvPr id="13" name="Tekstvak 12">
            <a:extLst>
              <a:ext uri="{FF2B5EF4-FFF2-40B4-BE49-F238E27FC236}">
                <a16:creationId xmlns:a16="http://schemas.microsoft.com/office/drawing/2014/main" id="{7367124C-015D-1B64-6BFA-56376D862F1B}"/>
              </a:ext>
            </a:extLst>
          </p:cNvPr>
          <p:cNvSpPr txBox="1"/>
          <p:nvPr/>
        </p:nvSpPr>
        <p:spPr>
          <a:xfrm>
            <a:off x="9589625" y="3923845"/>
            <a:ext cx="2326278" cy="369332"/>
          </a:xfrm>
          <a:prstGeom prst="rect">
            <a:avLst/>
          </a:prstGeom>
          <a:solidFill>
            <a:srgbClr val="92D050"/>
          </a:solidFill>
        </p:spPr>
        <p:txBody>
          <a:bodyPr wrap="none" rtlCol="0">
            <a:spAutoFit/>
          </a:bodyPr>
          <a:lstStyle/>
          <a:p>
            <a:pPr algn="ctr"/>
            <a:r>
              <a:rPr lang="nl-NL" dirty="0" err="1"/>
              <a:t>Deelnemerregistratie</a:t>
            </a:r>
            <a:endParaRPr lang="nl-NL" dirty="0"/>
          </a:p>
        </p:txBody>
      </p:sp>
      <p:sp>
        <p:nvSpPr>
          <p:cNvPr id="14" name="Tekstvak 13">
            <a:extLst>
              <a:ext uri="{FF2B5EF4-FFF2-40B4-BE49-F238E27FC236}">
                <a16:creationId xmlns:a16="http://schemas.microsoft.com/office/drawing/2014/main" id="{C4D27A4D-1373-6D7C-E66C-2269E8F76DD9}"/>
              </a:ext>
            </a:extLst>
          </p:cNvPr>
          <p:cNvSpPr txBox="1"/>
          <p:nvPr/>
        </p:nvSpPr>
        <p:spPr>
          <a:xfrm>
            <a:off x="3744227" y="3808428"/>
            <a:ext cx="2297548" cy="7232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355600" indent="-355600">
              <a:spcBef>
                <a:spcPts val="600"/>
              </a:spcBef>
              <a:buNone/>
            </a:pPr>
            <a:r>
              <a:rPr lang="nl-NL" b="1" u="sng" dirty="0">
                <a:latin typeface="Buxton Sketch" panose="03080500000500000004" pitchFamily="66" charset="0"/>
              </a:rPr>
              <a:t>OOAPI-resources</a:t>
            </a:r>
          </a:p>
          <a:p>
            <a:pPr marL="182563" indent="-182563">
              <a:spcBef>
                <a:spcPts val="600"/>
              </a:spcBef>
              <a:buFont typeface="Arial" panose="020B0604020202020204" pitchFamily="34" charset="0"/>
              <a:buChar char="•"/>
            </a:pPr>
            <a:r>
              <a:rPr lang="en-US" dirty="0">
                <a:latin typeface="Buxton Sketch" panose="03080500000500000004" pitchFamily="66" charset="0"/>
              </a:rPr>
              <a:t>Result (in Association)</a:t>
            </a:r>
          </a:p>
        </p:txBody>
      </p:sp>
      <p:sp>
        <p:nvSpPr>
          <p:cNvPr id="15" name="Tekstvak 14">
            <a:extLst>
              <a:ext uri="{FF2B5EF4-FFF2-40B4-BE49-F238E27FC236}">
                <a16:creationId xmlns:a16="http://schemas.microsoft.com/office/drawing/2014/main" id="{1373B569-438E-09E3-4665-555D875369A2}"/>
              </a:ext>
            </a:extLst>
          </p:cNvPr>
          <p:cNvSpPr txBox="1"/>
          <p:nvPr/>
        </p:nvSpPr>
        <p:spPr>
          <a:xfrm>
            <a:off x="583768" y="4620327"/>
            <a:ext cx="5512231" cy="1169551"/>
          </a:xfrm>
          <a:prstGeom prst="rect">
            <a:avLst/>
          </a:prstGeom>
          <a:noFill/>
        </p:spPr>
        <p:txBody>
          <a:bodyPr wrap="square" rtlCol="0">
            <a:spAutoFit/>
          </a:bodyPr>
          <a:lstStyle/>
          <a:p>
            <a:r>
              <a:rPr lang="nl-NL" sz="1400" dirty="0"/>
              <a:t>Opmerkingen:</a:t>
            </a:r>
          </a:p>
          <a:p>
            <a:pPr marL="180975" indent="-180975">
              <a:buFont typeface="Arial" panose="020B0604020202020204" pitchFamily="34" charset="0"/>
              <a:buChar char="•"/>
            </a:pPr>
            <a:r>
              <a:rPr lang="nl-NL" sz="1400" dirty="0"/>
              <a:t>Het Studentresultaat hangt aan de student (Person), toets (Component) en/of toetsafname (</a:t>
            </a:r>
            <a:r>
              <a:rPr lang="nl-NL" sz="1400" dirty="0" err="1"/>
              <a:t>ComponentOffering</a:t>
            </a:r>
            <a:r>
              <a:rPr lang="nl-NL" sz="1400" dirty="0"/>
              <a:t>).</a:t>
            </a:r>
          </a:p>
          <a:p>
            <a:pPr marL="180975" indent="-180975">
              <a:buFont typeface="Arial" panose="020B0604020202020204" pitchFamily="34" charset="0"/>
              <a:buChar char="•"/>
            </a:pPr>
            <a:r>
              <a:rPr lang="nl-NL" sz="1400" dirty="0"/>
              <a:t>Belangrijk is de identificatie van de betreffende toets (Toetscode) om het resultaat in </a:t>
            </a:r>
            <a:r>
              <a:rPr lang="nl-NL" sz="1400" dirty="0" err="1"/>
              <a:t>Deelnemerregistratie</a:t>
            </a:r>
            <a:r>
              <a:rPr lang="nl-NL" sz="1400" dirty="0"/>
              <a:t> te kunnen verwerken.</a:t>
            </a:r>
          </a:p>
        </p:txBody>
      </p:sp>
      <p:sp>
        <p:nvSpPr>
          <p:cNvPr id="16" name="Tekstvak 15">
            <a:extLst>
              <a:ext uri="{FF2B5EF4-FFF2-40B4-BE49-F238E27FC236}">
                <a16:creationId xmlns:a16="http://schemas.microsoft.com/office/drawing/2014/main" id="{65C19FE6-AF2B-3AA1-6961-2D4214DB8F5E}"/>
              </a:ext>
            </a:extLst>
          </p:cNvPr>
          <p:cNvSpPr txBox="1"/>
          <p:nvPr/>
        </p:nvSpPr>
        <p:spPr>
          <a:xfrm>
            <a:off x="4026854" y="2363909"/>
            <a:ext cx="2169907" cy="1061829"/>
          </a:xfrm>
          <a:prstGeom prst="rect">
            <a:avLst/>
          </a:prstGeom>
          <a:solidFill>
            <a:schemeClr val="accent4">
              <a:lumMod val="20000"/>
              <a:lumOff val="80000"/>
            </a:schemeClr>
          </a:solidFill>
          <a:ln>
            <a:solidFill>
              <a:schemeClr val="accent1"/>
            </a:solidFill>
          </a:ln>
        </p:spPr>
        <p:txBody>
          <a:bodyPr wrap="square">
            <a:spAutoFit/>
          </a:bodyPr>
          <a:lstStyle/>
          <a:p>
            <a:r>
              <a:rPr lang="nl-NL" sz="1050" dirty="0"/>
              <a:t>Waardelijst van “Heeft deelgenomen” (voorlopig):</a:t>
            </a:r>
          </a:p>
          <a:p>
            <a:pPr marL="285750" indent="-285750">
              <a:buFont typeface="Wingdings" panose="05000000000000000000" pitchFamily="2" charset="2"/>
              <a:buChar char="q"/>
            </a:pPr>
            <a:r>
              <a:rPr lang="nl-NL" sz="1050" dirty="0"/>
              <a:t>Niet aanwezig</a:t>
            </a:r>
          </a:p>
          <a:p>
            <a:pPr marL="285750" indent="-285750">
              <a:buFont typeface="Wingdings" panose="05000000000000000000" pitchFamily="2" charset="2"/>
              <a:buChar char="q"/>
            </a:pPr>
            <a:r>
              <a:rPr lang="nl-NL" sz="1050" dirty="0"/>
              <a:t>Aanwezig en afgebroken</a:t>
            </a:r>
          </a:p>
          <a:p>
            <a:pPr marL="285750" indent="-285750">
              <a:buFont typeface="Wingdings" panose="05000000000000000000" pitchFamily="2" charset="2"/>
              <a:buChar char="q"/>
            </a:pPr>
            <a:r>
              <a:rPr lang="nl-NL" sz="1050" dirty="0"/>
              <a:t>Aanwezig en niet afgerond</a:t>
            </a:r>
          </a:p>
          <a:p>
            <a:pPr marL="285750" indent="-285750">
              <a:buFont typeface="Wingdings" panose="05000000000000000000" pitchFamily="2" charset="2"/>
              <a:buChar char="q"/>
            </a:pPr>
            <a:r>
              <a:rPr lang="nl-NL" sz="1050" dirty="0"/>
              <a:t>Deelgenomen</a:t>
            </a:r>
          </a:p>
        </p:txBody>
      </p:sp>
    </p:spTree>
    <p:extLst>
      <p:ext uri="{BB962C8B-B14F-4D97-AF65-F5344CB8AC3E}">
        <p14:creationId xmlns:p14="http://schemas.microsoft.com/office/powerpoint/2010/main" val="16952162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7295A7-4911-4FDB-A9EE-EC0BDD72F8E3}"/>
              </a:ext>
            </a:extLst>
          </p:cNvPr>
          <p:cNvSpPr>
            <a:spLocks noGrp="1"/>
          </p:cNvSpPr>
          <p:nvPr>
            <p:ph type="title"/>
          </p:nvPr>
        </p:nvSpPr>
        <p:spPr>
          <a:xfrm>
            <a:off x="335360" y="274637"/>
            <a:ext cx="4674790" cy="968373"/>
          </a:xfrm>
        </p:spPr>
        <p:txBody>
          <a:bodyPr/>
          <a:lstStyle/>
          <a:p>
            <a:r>
              <a:rPr lang="nl-NL" dirty="0"/>
              <a:t>5. Studentresultaat via </a:t>
            </a:r>
            <a:r>
              <a:rPr lang="nl-NL" sz="3200" dirty="0"/>
              <a:t>OOAPI-resources </a:t>
            </a:r>
            <a:endParaRPr lang="nl-NL" dirty="0"/>
          </a:p>
        </p:txBody>
      </p:sp>
      <p:pic>
        <p:nvPicPr>
          <p:cNvPr id="13" name="Afbeelding 12">
            <a:extLst>
              <a:ext uri="{FF2B5EF4-FFF2-40B4-BE49-F238E27FC236}">
                <a16:creationId xmlns:a16="http://schemas.microsoft.com/office/drawing/2014/main" id="{37C92397-F838-0C93-B83F-6C31242790BD}"/>
              </a:ext>
            </a:extLst>
          </p:cNvPr>
          <p:cNvPicPr>
            <a:picLocks noChangeAspect="1"/>
          </p:cNvPicPr>
          <p:nvPr/>
        </p:nvPicPr>
        <p:blipFill>
          <a:blip r:embed="rId2"/>
          <a:stretch>
            <a:fillRect/>
          </a:stretch>
        </p:blipFill>
        <p:spPr>
          <a:xfrm>
            <a:off x="3369213" y="1825129"/>
            <a:ext cx="5782458" cy="4840453"/>
          </a:xfrm>
          <a:prstGeom prst="rect">
            <a:avLst/>
          </a:prstGeom>
        </p:spPr>
      </p:pic>
      <p:sp>
        <p:nvSpPr>
          <p:cNvPr id="16" name="Ovaal 15">
            <a:extLst>
              <a:ext uri="{FF2B5EF4-FFF2-40B4-BE49-F238E27FC236}">
                <a16:creationId xmlns:a16="http://schemas.microsoft.com/office/drawing/2014/main" id="{3A21F1F4-DE0D-6513-CFE5-76169D5F0F2C}"/>
              </a:ext>
            </a:extLst>
          </p:cNvPr>
          <p:cNvSpPr/>
          <p:nvPr/>
        </p:nvSpPr>
        <p:spPr>
          <a:xfrm>
            <a:off x="7647991" y="4147027"/>
            <a:ext cx="1503680" cy="412487"/>
          </a:xfrm>
          <a:prstGeom prst="ellipse">
            <a:avLst/>
          </a:prstGeom>
          <a:solidFill>
            <a:schemeClr val="accent6">
              <a:lumMod val="60000"/>
              <a:lumOff val="40000"/>
              <a:alpha val="49000"/>
            </a:schemeClr>
          </a:solidFill>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nl-NL" dirty="0">
                <a:solidFill>
                  <a:schemeClr val="accent6">
                    <a:lumMod val="75000"/>
                  </a:schemeClr>
                </a:solidFill>
              </a:rPr>
              <a:t>Resultaat</a:t>
            </a:r>
          </a:p>
        </p:txBody>
      </p:sp>
      <p:sp>
        <p:nvSpPr>
          <p:cNvPr id="12" name="Ster: 5 punten 11">
            <a:extLst>
              <a:ext uri="{FF2B5EF4-FFF2-40B4-BE49-F238E27FC236}">
                <a16:creationId xmlns:a16="http://schemas.microsoft.com/office/drawing/2014/main" id="{228C7BC9-26F2-2651-10D7-CA476F1A98D4}"/>
              </a:ext>
            </a:extLst>
          </p:cNvPr>
          <p:cNvSpPr/>
          <p:nvPr/>
        </p:nvSpPr>
        <p:spPr>
          <a:xfrm>
            <a:off x="11125200" y="140004"/>
            <a:ext cx="944880" cy="97536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5602309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79D879-5CC1-5CF3-A1D9-A62DAE8061A2}"/>
              </a:ext>
            </a:extLst>
          </p:cNvPr>
          <p:cNvSpPr>
            <a:spLocks noGrp="1"/>
          </p:cNvSpPr>
          <p:nvPr>
            <p:ph type="title"/>
          </p:nvPr>
        </p:nvSpPr>
        <p:spPr/>
        <p:txBody>
          <a:bodyPr/>
          <a:lstStyle/>
          <a:p>
            <a:r>
              <a:rPr lang="nl-NL" dirty="0"/>
              <a:t>5. Studentresultaat via OOAPI-interface</a:t>
            </a:r>
          </a:p>
        </p:txBody>
      </p:sp>
      <p:sp>
        <p:nvSpPr>
          <p:cNvPr id="8" name="Ster: 5 punten 7">
            <a:extLst>
              <a:ext uri="{FF2B5EF4-FFF2-40B4-BE49-F238E27FC236}">
                <a16:creationId xmlns:a16="http://schemas.microsoft.com/office/drawing/2014/main" id="{9D44FBAB-FBFA-555F-B884-721D8594D57A}"/>
              </a:ext>
            </a:extLst>
          </p:cNvPr>
          <p:cNvSpPr/>
          <p:nvPr/>
        </p:nvSpPr>
        <p:spPr>
          <a:xfrm>
            <a:off x="11125200" y="140004"/>
            <a:ext cx="944880" cy="97536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
        <p:nvSpPr>
          <p:cNvPr id="6" name="Tijdelijke aanduiding voor tekst 2">
            <a:extLst>
              <a:ext uri="{FF2B5EF4-FFF2-40B4-BE49-F238E27FC236}">
                <a16:creationId xmlns:a16="http://schemas.microsoft.com/office/drawing/2014/main" id="{30E6AE5A-AA9A-5DB6-D011-3FC5650D909C}"/>
              </a:ext>
            </a:extLst>
          </p:cNvPr>
          <p:cNvSpPr txBox="1">
            <a:spLocks/>
          </p:cNvSpPr>
          <p:nvPr/>
        </p:nvSpPr>
        <p:spPr>
          <a:xfrm>
            <a:off x="609598" y="1600202"/>
            <a:ext cx="7386538" cy="2447924"/>
          </a:xfrm>
          <a:prstGeom prst="rect">
            <a:avLst/>
          </a:prstGeom>
          <a:noFill/>
          <a:ln>
            <a:noFill/>
          </a:ln>
        </p:spPr>
        <p:txBody>
          <a:bodyPr spcFirstLastPara="1" wrap="square" lIns="91425" tIns="91425" rIns="91425" bIns="91425" anchor="t" anchorCtr="0">
            <a:noAutofit/>
          </a:bodyPr>
          <a:lstStyle>
            <a:lvl1pPr marL="457200" marR="0" lvl="0" indent="-406400" algn="l" defTabSz="914400" rtl="0" eaLnBrk="1" latinLnBrk="0" hangingPunct="1">
              <a:lnSpc>
                <a:spcPct val="100000"/>
              </a:lnSpc>
              <a:spcBef>
                <a:spcPts val="560"/>
              </a:spcBef>
              <a:spcAft>
                <a:spcPts val="0"/>
              </a:spcAft>
              <a:buClr>
                <a:schemeClr val="dk1"/>
              </a:buClr>
              <a:buSzPts val="2800"/>
              <a:buFont typeface="Arial"/>
              <a:buChar char="•"/>
              <a:defRPr sz="2800" b="0" i="0" u="none" strike="noStrike" kern="1200" cap="none">
                <a:solidFill>
                  <a:schemeClr val="dk1"/>
                </a:solidFill>
                <a:latin typeface="Montserrat"/>
                <a:ea typeface="Montserrat"/>
                <a:cs typeface="Montserrat"/>
                <a:sym typeface="Montserrat"/>
              </a:defRPr>
            </a:lvl1pPr>
            <a:lvl2pPr marL="914400" marR="0" lvl="1" indent="-381000" algn="l" defTabSz="914400" rtl="0" eaLnBrk="1" latinLnBrk="0" hangingPunct="1">
              <a:lnSpc>
                <a:spcPct val="100000"/>
              </a:lnSpc>
              <a:spcBef>
                <a:spcPts val="480"/>
              </a:spcBef>
              <a:spcAft>
                <a:spcPts val="0"/>
              </a:spcAft>
              <a:buClr>
                <a:schemeClr val="dk1"/>
              </a:buClr>
              <a:buSzPts val="2400"/>
              <a:buFont typeface="Arial"/>
              <a:buChar char="–"/>
              <a:defRPr sz="2400" b="0" i="0" u="none" strike="noStrike" kern="1200" cap="none">
                <a:solidFill>
                  <a:schemeClr val="dk1"/>
                </a:solidFill>
                <a:latin typeface="Montserrat"/>
                <a:ea typeface="Montserrat"/>
                <a:cs typeface="Montserrat"/>
                <a:sym typeface="Montserrat"/>
              </a:defRPr>
            </a:lvl2pPr>
            <a:lvl3pPr marL="1371600" marR="0" lvl="2" indent="-355600" algn="l" defTabSz="914400" rtl="0" eaLnBrk="1" latinLnBrk="0" hangingPunct="1">
              <a:lnSpc>
                <a:spcPct val="100000"/>
              </a:lnSpc>
              <a:spcBef>
                <a:spcPts val="400"/>
              </a:spcBef>
              <a:spcAft>
                <a:spcPts val="0"/>
              </a:spcAft>
              <a:buClr>
                <a:schemeClr val="dk1"/>
              </a:buClr>
              <a:buSzPts val="2000"/>
              <a:buFont typeface="Arial"/>
              <a:buChar char="•"/>
              <a:defRPr sz="2000" b="0" i="0" u="none" strike="noStrike" kern="1200" cap="none">
                <a:solidFill>
                  <a:schemeClr val="dk1"/>
                </a:solidFill>
                <a:latin typeface="Montserrat"/>
                <a:ea typeface="Montserrat"/>
                <a:cs typeface="Montserrat"/>
                <a:sym typeface="Montserrat"/>
              </a:defRPr>
            </a:lvl3pPr>
            <a:lvl4pPr marL="1828800" marR="0" lvl="3" indent="-342900" algn="l" defTabSz="914400" rtl="0" eaLnBrk="1" latinLnBrk="0" hangingPunct="1">
              <a:lnSpc>
                <a:spcPct val="100000"/>
              </a:lnSpc>
              <a:spcBef>
                <a:spcPts val="360"/>
              </a:spcBef>
              <a:spcAft>
                <a:spcPts val="0"/>
              </a:spcAft>
              <a:buClr>
                <a:schemeClr val="dk1"/>
              </a:buClr>
              <a:buSzPts val="1800"/>
              <a:buFont typeface="Arial"/>
              <a:buChar char="–"/>
              <a:defRPr sz="1800" b="0" i="0" u="none" strike="noStrike" kern="1200" cap="none">
                <a:solidFill>
                  <a:schemeClr val="dk1"/>
                </a:solidFill>
                <a:latin typeface="Montserrat"/>
                <a:ea typeface="Montserrat"/>
                <a:cs typeface="Montserrat"/>
                <a:sym typeface="Montserrat"/>
              </a:defRPr>
            </a:lvl4pPr>
            <a:lvl5pPr marL="2286000" marR="0" lvl="4" indent="-342900" algn="l" defTabSz="914400" rtl="0" eaLnBrk="1" latinLnBrk="0" hangingPunct="1">
              <a:lnSpc>
                <a:spcPct val="100000"/>
              </a:lnSpc>
              <a:spcBef>
                <a:spcPts val="360"/>
              </a:spcBef>
              <a:spcAft>
                <a:spcPts val="0"/>
              </a:spcAft>
              <a:buClr>
                <a:schemeClr val="dk1"/>
              </a:buClr>
              <a:buSzPts val="1800"/>
              <a:buFont typeface="Arial"/>
              <a:buChar char="»"/>
              <a:defRPr sz="1800" b="0" i="0" u="none" strike="noStrike" kern="1200" cap="none">
                <a:solidFill>
                  <a:schemeClr val="dk1"/>
                </a:solidFill>
                <a:latin typeface="Montserrat"/>
                <a:ea typeface="Montserrat"/>
                <a:cs typeface="Montserrat"/>
                <a:sym typeface="Montserrat"/>
              </a:defRPr>
            </a:lvl5pPr>
            <a:lvl6pPr marL="2743200" marR="0" lvl="5" indent="-342900" algn="l" defTabSz="914400" rtl="0" eaLnBrk="1" latinLnBrk="0" hangingPunct="1">
              <a:lnSpc>
                <a:spcPct val="100000"/>
              </a:lnSpc>
              <a:spcBef>
                <a:spcPts val="360"/>
              </a:spcBef>
              <a:spcAft>
                <a:spcPts val="0"/>
              </a:spcAft>
              <a:buClr>
                <a:schemeClr val="dk1"/>
              </a:buClr>
              <a:buSzPts val="1800"/>
              <a:buFont typeface="Arial"/>
              <a:buChar char="•"/>
              <a:defRPr sz="1800" b="0" i="0" u="none" strike="noStrike" kern="1200" cap="none">
                <a:solidFill>
                  <a:schemeClr val="dk1"/>
                </a:solidFill>
                <a:latin typeface="Calibri"/>
                <a:ea typeface="Calibri"/>
                <a:cs typeface="Calibri"/>
                <a:sym typeface="Calibri"/>
              </a:defRPr>
            </a:lvl6pPr>
            <a:lvl7pPr marL="3200400" marR="0" lvl="6" indent="-342900" algn="l" defTabSz="914400" rtl="0" eaLnBrk="1" latinLnBrk="0" hangingPunct="1">
              <a:lnSpc>
                <a:spcPct val="100000"/>
              </a:lnSpc>
              <a:spcBef>
                <a:spcPts val="360"/>
              </a:spcBef>
              <a:spcAft>
                <a:spcPts val="0"/>
              </a:spcAft>
              <a:buClr>
                <a:schemeClr val="dk1"/>
              </a:buClr>
              <a:buSzPts val="1800"/>
              <a:buFont typeface="Arial"/>
              <a:buChar char="•"/>
              <a:defRPr sz="1800" b="0" i="0" u="none" strike="noStrike" kern="1200" cap="none">
                <a:solidFill>
                  <a:schemeClr val="dk1"/>
                </a:solidFill>
                <a:latin typeface="Calibri"/>
                <a:ea typeface="Calibri"/>
                <a:cs typeface="Calibri"/>
                <a:sym typeface="Calibri"/>
              </a:defRPr>
            </a:lvl7pPr>
            <a:lvl8pPr marL="3657600" marR="0" lvl="7" indent="-342900" algn="l" defTabSz="914400" rtl="0" eaLnBrk="1" latinLnBrk="0" hangingPunct="1">
              <a:lnSpc>
                <a:spcPct val="100000"/>
              </a:lnSpc>
              <a:spcBef>
                <a:spcPts val="360"/>
              </a:spcBef>
              <a:spcAft>
                <a:spcPts val="0"/>
              </a:spcAft>
              <a:buClr>
                <a:schemeClr val="dk1"/>
              </a:buClr>
              <a:buSzPts val="1800"/>
              <a:buFont typeface="Arial"/>
              <a:buChar char="•"/>
              <a:defRPr sz="1800" b="0" i="0" u="none" strike="noStrike" kern="1200" cap="none">
                <a:solidFill>
                  <a:schemeClr val="dk1"/>
                </a:solidFill>
                <a:latin typeface="Calibri"/>
                <a:ea typeface="Calibri"/>
                <a:cs typeface="Calibri"/>
                <a:sym typeface="Calibri"/>
              </a:defRPr>
            </a:lvl8pPr>
            <a:lvl9pPr marL="4114800" marR="0" lvl="8" indent="-342900" algn="l" defTabSz="914400" rtl="0" eaLnBrk="1" latinLnBrk="0" hangingPunct="1">
              <a:lnSpc>
                <a:spcPct val="100000"/>
              </a:lnSpc>
              <a:spcBef>
                <a:spcPts val="360"/>
              </a:spcBef>
              <a:spcAft>
                <a:spcPts val="0"/>
              </a:spcAft>
              <a:buClr>
                <a:schemeClr val="dk1"/>
              </a:buClr>
              <a:buSzPts val="1800"/>
              <a:buFont typeface="Arial"/>
              <a:buChar char="•"/>
              <a:defRPr sz="1800" b="0" i="0" u="none" strike="noStrike" kern="1200" cap="none">
                <a:solidFill>
                  <a:schemeClr val="dk1"/>
                </a:solidFill>
                <a:latin typeface="Calibri"/>
                <a:ea typeface="Calibri"/>
                <a:cs typeface="Calibri"/>
                <a:sym typeface="Calibri"/>
              </a:defRPr>
            </a:lvl9pPr>
          </a:lstStyle>
          <a:p>
            <a:pPr marL="719138" indent="-668338">
              <a:buFont typeface="Arial"/>
              <a:buNone/>
            </a:pPr>
            <a:r>
              <a:rPr lang="nl-NL" sz="1400" b="1" dirty="0"/>
              <a:t>PATCH /</a:t>
            </a:r>
            <a:r>
              <a:rPr lang="nl-NL" sz="1400" b="1" dirty="0" err="1"/>
              <a:t>associations</a:t>
            </a:r>
            <a:r>
              <a:rPr lang="nl-NL" sz="1400" b="1" dirty="0"/>
              <a:t>/{</a:t>
            </a:r>
            <a:r>
              <a:rPr lang="nl-NL" sz="1400" b="1" dirty="0" err="1"/>
              <a:t>associationId</a:t>
            </a:r>
            <a:r>
              <a:rPr lang="nl-NL" sz="1400" b="1" dirty="0"/>
              <a:t>}</a:t>
            </a:r>
            <a:br>
              <a:rPr lang="nl-NL" sz="1400" b="1" dirty="0"/>
            </a:br>
            <a:r>
              <a:rPr lang="nl-NL" sz="1400" dirty="0"/>
              <a:t>Voor het doorsturen van het resultaat en status</a:t>
            </a:r>
          </a:p>
          <a:p>
            <a:pPr marL="719138" indent="-668338">
              <a:buFont typeface="Arial"/>
              <a:buNone/>
            </a:pPr>
            <a:endParaRPr lang="nl-NL" sz="1400" dirty="0"/>
          </a:p>
          <a:p>
            <a:pPr marL="719138" indent="-668338">
              <a:buFont typeface="Arial"/>
              <a:buNone/>
            </a:pPr>
            <a:endParaRPr lang="nl-NL" sz="1400" dirty="0"/>
          </a:p>
          <a:p>
            <a:pPr marL="719138" indent="-668338">
              <a:buFont typeface="Arial"/>
              <a:buNone/>
            </a:pPr>
            <a:r>
              <a:rPr lang="nl-NL" sz="1400" dirty="0"/>
              <a:t>Uitbreiding op het Association door aan en afwezigheid mee te geven</a:t>
            </a:r>
          </a:p>
          <a:p>
            <a:pPr marL="719138" indent="-668338">
              <a:buFont typeface="Arial"/>
              <a:buNone/>
            </a:pPr>
            <a:r>
              <a:rPr lang="nl-NL" sz="1400" dirty="0"/>
              <a:t>In attribuut </a:t>
            </a:r>
            <a:r>
              <a:rPr lang="nl-NL" sz="1400" dirty="0" err="1"/>
              <a:t>wasPresent</a:t>
            </a:r>
            <a:r>
              <a:rPr lang="nl-NL" sz="1400" dirty="0"/>
              <a:t> (</a:t>
            </a:r>
            <a:r>
              <a:rPr lang="nl-NL" sz="1400" dirty="0" err="1"/>
              <a:t>enumeration</a:t>
            </a:r>
            <a:r>
              <a:rPr lang="nl-NL" sz="1400" dirty="0"/>
              <a:t>).</a:t>
            </a:r>
          </a:p>
          <a:p>
            <a:pPr marL="719138" indent="-668338">
              <a:buFont typeface="Arial"/>
              <a:buNone/>
            </a:pPr>
            <a:endParaRPr lang="nl-NL" sz="1400" dirty="0"/>
          </a:p>
          <a:p>
            <a:pPr marL="719138" indent="-668338">
              <a:buFont typeface="Arial"/>
              <a:buNone/>
            </a:pPr>
            <a:r>
              <a:rPr lang="nl-NL" sz="1400" dirty="0">
                <a:solidFill>
                  <a:schemeClr val="accent2"/>
                </a:solidFill>
              </a:rPr>
              <a:t>GET /</a:t>
            </a:r>
            <a:r>
              <a:rPr lang="nl-NL" sz="1400" dirty="0" err="1">
                <a:solidFill>
                  <a:schemeClr val="accent2"/>
                </a:solidFill>
              </a:rPr>
              <a:t>documents</a:t>
            </a:r>
            <a:r>
              <a:rPr lang="nl-NL" sz="1400" dirty="0">
                <a:solidFill>
                  <a:schemeClr val="accent2"/>
                </a:solidFill>
              </a:rPr>
              <a:t>/{</a:t>
            </a:r>
            <a:r>
              <a:rPr lang="nl-NL" sz="1400" dirty="0" err="1">
                <a:solidFill>
                  <a:schemeClr val="accent2"/>
                </a:solidFill>
              </a:rPr>
              <a:t>documentid</a:t>
            </a:r>
            <a:r>
              <a:rPr lang="nl-NL" sz="1400" dirty="0">
                <a:solidFill>
                  <a:schemeClr val="accent2"/>
                </a:solidFill>
              </a:rPr>
              <a:t>} voor het ophalen van bijlagedocumenten.</a:t>
            </a:r>
            <a:endParaRPr lang="nl-NL" sz="1800" dirty="0">
              <a:solidFill>
                <a:schemeClr val="accent2"/>
              </a:solidFill>
            </a:endParaRPr>
          </a:p>
        </p:txBody>
      </p:sp>
      <p:sp>
        <p:nvSpPr>
          <p:cNvPr id="9" name="Rechthoek 8">
            <a:extLst>
              <a:ext uri="{FF2B5EF4-FFF2-40B4-BE49-F238E27FC236}">
                <a16:creationId xmlns:a16="http://schemas.microsoft.com/office/drawing/2014/main" id="{92D3F9E5-55A9-2CE0-5EEE-82C7399D3A57}"/>
              </a:ext>
            </a:extLst>
          </p:cNvPr>
          <p:cNvSpPr/>
          <p:nvPr/>
        </p:nvSpPr>
        <p:spPr>
          <a:xfrm>
            <a:off x="527050" y="1332901"/>
            <a:ext cx="7677150" cy="1162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Tijdelijke aanduiding voor tekst 3">
            <a:extLst>
              <a:ext uri="{FF2B5EF4-FFF2-40B4-BE49-F238E27FC236}">
                <a16:creationId xmlns:a16="http://schemas.microsoft.com/office/drawing/2014/main" id="{45BC554E-D293-71E1-7890-D85C1922E4D6}"/>
              </a:ext>
            </a:extLst>
          </p:cNvPr>
          <p:cNvSpPr>
            <a:spLocks noGrp="1"/>
          </p:cNvSpPr>
          <p:nvPr>
            <p:ph type="body" idx="2"/>
          </p:nvPr>
        </p:nvSpPr>
        <p:spPr>
          <a:xfrm>
            <a:off x="8362950" y="1333840"/>
            <a:ext cx="3493690" cy="2714285"/>
          </a:xfrm>
        </p:spPr>
        <p:txBody>
          <a:bodyPr/>
          <a:lstStyle/>
          <a:p>
            <a:pPr marL="50800" indent="0">
              <a:spcBef>
                <a:spcPts val="0"/>
              </a:spcBef>
              <a:buClr>
                <a:srgbClr val="00B0F0"/>
              </a:buClr>
              <a:buSzPct val="100000"/>
              <a:buNone/>
            </a:pPr>
            <a:r>
              <a:rPr lang="nl-NL" sz="1400" u="sng" dirty="0">
                <a:solidFill>
                  <a:schemeClr val="tx1"/>
                </a:solidFill>
              </a:rPr>
              <a:t>Uitzonderingssituaties</a:t>
            </a:r>
          </a:p>
          <a:p>
            <a:pPr marL="180975" indent="-130175">
              <a:spcBef>
                <a:spcPts val="0"/>
              </a:spcBef>
              <a:buClrTx/>
              <a:buSzPct val="100000"/>
            </a:pPr>
            <a:r>
              <a:rPr lang="nl-NL" sz="1400" dirty="0">
                <a:solidFill>
                  <a:schemeClr val="tx1"/>
                </a:solidFill>
              </a:rPr>
              <a:t>De student is niet bekend bij </a:t>
            </a:r>
            <a:r>
              <a:rPr lang="nl-NL" sz="1400" dirty="0" err="1">
                <a:solidFill>
                  <a:schemeClr val="tx1"/>
                </a:solidFill>
              </a:rPr>
              <a:t>Deelnemerregistratie</a:t>
            </a:r>
            <a:r>
              <a:rPr lang="nl-NL" sz="1400" dirty="0">
                <a:solidFill>
                  <a:schemeClr val="tx1"/>
                </a:solidFill>
              </a:rPr>
              <a:t>.</a:t>
            </a:r>
          </a:p>
          <a:p>
            <a:pPr marL="180975" indent="-130175">
              <a:spcBef>
                <a:spcPts val="0"/>
              </a:spcBef>
              <a:buClrTx/>
              <a:buSzPct val="100000"/>
            </a:pPr>
            <a:r>
              <a:rPr lang="nl-NL" sz="1400" dirty="0">
                <a:solidFill>
                  <a:schemeClr val="tx1"/>
                </a:solidFill>
              </a:rPr>
              <a:t>De </a:t>
            </a:r>
            <a:r>
              <a:rPr lang="nl-NL" sz="1400" dirty="0" err="1">
                <a:solidFill>
                  <a:schemeClr val="tx1"/>
                </a:solidFill>
              </a:rPr>
              <a:t>toetsid</a:t>
            </a:r>
            <a:r>
              <a:rPr lang="nl-NL" sz="1400" dirty="0">
                <a:solidFill>
                  <a:schemeClr val="tx1"/>
                </a:solidFill>
              </a:rPr>
              <a:t> is niet bekend bij </a:t>
            </a:r>
            <a:r>
              <a:rPr lang="nl-NL" sz="1400" dirty="0" err="1">
                <a:solidFill>
                  <a:schemeClr val="tx1"/>
                </a:solidFill>
              </a:rPr>
              <a:t>Deelnemerregistratie</a:t>
            </a:r>
            <a:r>
              <a:rPr lang="nl-NL" sz="1400" dirty="0">
                <a:solidFill>
                  <a:schemeClr val="tx1"/>
                </a:solidFill>
              </a:rPr>
              <a:t>.</a:t>
            </a:r>
          </a:p>
          <a:p>
            <a:pPr marL="180975" indent="-130175">
              <a:spcBef>
                <a:spcPts val="0"/>
              </a:spcBef>
              <a:buClrTx/>
              <a:buSzPct val="100000"/>
            </a:pPr>
            <a:r>
              <a:rPr lang="nl-NL" sz="1400" dirty="0">
                <a:solidFill>
                  <a:schemeClr val="tx1"/>
                </a:solidFill>
              </a:rPr>
              <a:t>Resultaatscore is buiten verwachte waardebereik.</a:t>
            </a:r>
          </a:p>
          <a:p>
            <a:pPr marL="180975" indent="-130175">
              <a:spcBef>
                <a:spcPts val="0"/>
              </a:spcBef>
              <a:buClrTx/>
              <a:buSzPct val="100000"/>
            </a:pPr>
            <a:r>
              <a:rPr lang="nl-NL" sz="1400" dirty="0">
                <a:solidFill>
                  <a:schemeClr val="tx1"/>
                </a:solidFill>
              </a:rPr>
              <a:t>Verplichte waarde (bijv. resultaatdatum) ontbreekt.</a:t>
            </a:r>
          </a:p>
          <a:p>
            <a:pPr marL="180975" indent="-130175">
              <a:spcBef>
                <a:spcPts val="0"/>
              </a:spcBef>
              <a:buClrTx/>
              <a:buSzPct val="100000"/>
            </a:pPr>
            <a:endParaRPr lang="nl-NL" sz="1400" dirty="0">
              <a:solidFill>
                <a:schemeClr val="tx1"/>
              </a:solidFill>
            </a:endParaRPr>
          </a:p>
        </p:txBody>
      </p:sp>
    </p:spTree>
    <p:extLst>
      <p:ext uri="{BB962C8B-B14F-4D97-AF65-F5344CB8AC3E}">
        <p14:creationId xmlns:p14="http://schemas.microsoft.com/office/powerpoint/2010/main" val="35116655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247ADE-B973-2514-013F-7816724DFEA4}"/>
              </a:ext>
            </a:extLst>
          </p:cNvPr>
          <p:cNvSpPr>
            <a:spLocks noGrp="1"/>
          </p:cNvSpPr>
          <p:nvPr>
            <p:ph type="title"/>
          </p:nvPr>
        </p:nvSpPr>
        <p:spPr/>
        <p:txBody>
          <a:bodyPr/>
          <a:lstStyle/>
          <a:p>
            <a:r>
              <a:rPr lang="nl-NL" dirty="0"/>
              <a:t>5. Studentresultaat gegevens</a:t>
            </a:r>
          </a:p>
        </p:txBody>
      </p:sp>
      <p:graphicFrame>
        <p:nvGraphicFramePr>
          <p:cNvPr id="5" name="Tabel 4">
            <a:extLst>
              <a:ext uri="{FF2B5EF4-FFF2-40B4-BE49-F238E27FC236}">
                <a16:creationId xmlns:a16="http://schemas.microsoft.com/office/drawing/2014/main" id="{243754B8-2398-92B5-1E81-740F19965FD6}"/>
              </a:ext>
            </a:extLst>
          </p:cNvPr>
          <p:cNvGraphicFramePr>
            <a:graphicFrameLocks noGrp="1"/>
          </p:cNvGraphicFramePr>
          <p:nvPr>
            <p:extLst>
              <p:ext uri="{D42A27DB-BD31-4B8C-83A1-F6EECF244321}">
                <p14:modId xmlns:p14="http://schemas.microsoft.com/office/powerpoint/2010/main" val="3824235794"/>
              </p:ext>
            </p:extLst>
          </p:nvPr>
        </p:nvGraphicFramePr>
        <p:xfrm>
          <a:off x="335359" y="1266078"/>
          <a:ext cx="8028994" cy="2258863"/>
        </p:xfrm>
        <a:graphic>
          <a:graphicData uri="http://schemas.openxmlformats.org/drawingml/2006/table">
            <a:tbl>
              <a:tblPr firstRow="1" firstCol="1" bandRow="1">
                <a:tableStyleId>{5C22544A-7EE6-4342-B048-85BDC9FD1C3A}</a:tableStyleId>
              </a:tblPr>
              <a:tblGrid>
                <a:gridCol w="3331866">
                  <a:extLst>
                    <a:ext uri="{9D8B030D-6E8A-4147-A177-3AD203B41FA5}">
                      <a16:colId xmlns:a16="http://schemas.microsoft.com/office/drawing/2014/main" val="676889564"/>
                    </a:ext>
                  </a:extLst>
                </a:gridCol>
                <a:gridCol w="1203158">
                  <a:extLst>
                    <a:ext uri="{9D8B030D-6E8A-4147-A177-3AD203B41FA5}">
                      <a16:colId xmlns:a16="http://schemas.microsoft.com/office/drawing/2014/main" val="3393352257"/>
                    </a:ext>
                  </a:extLst>
                </a:gridCol>
                <a:gridCol w="3493970">
                  <a:extLst>
                    <a:ext uri="{9D8B030D-6E8A-4147-A177-3AD203B41FA5}">
                      <a16:colId xmlns:a16="http://schemas.microsoft.com/office/drawing/2014/main" val="4015816570"/>
                    </a:ext>
                  </a:extLst>
                </a:gridCol>
              </a:tblGrid>
              <a:tr h="225887">
                <a:tc>
                  <a:txBody>
                    <a:bodyPr/>
                    <a:lstStyle/>
                    <a:p>
                      <a:r>
                        <a:rPr lang="nl-NL" sz="1100" dirty="0">
                          <a:effectLst/>
                        </a:rPr>
                        <a:t>Gegevens: </a:t>
                      </a:r>
                      <a:r>
                        <a:rPr lang="nl-NL" sz="1100" dirty="0" err="1">
                          <a:effectLst/>
                        </a:rPr>
                        <a:t>Toetsdeelnemerresultaat</a:t>
                      </a:r>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nl-NL" sz="11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Voorbeeldwaarde</a:t>
                      </a:r>
                    </a:p>
                  </a:txBody>
                  <a:tcPr marL="68580" marR="68580" marT="0" marB="0">
                    <a:solidFill>
                      <a:schemeClr val="bg1">
                        <a:lumMod val="85000"/>
                      </a:schemeClr>
                    </a:solidFill>
                  </a:tcPr>
                </a:tc>
                <a:tc>
                  <a:txBody>
                    <a:bodyPr/>
                    <a:lstStyle/>
                    <a:p>
                      <a:r>
                        <a:rPr lang="nl-NL" sz="1100" dirty="0">
                          <a:effectLst/>
                        </a:rPr>
                        <a:t>OOAPI-entiteiten</a:t>
                      </a:r>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77767850"/>
                  </a:ext>
                </a:extLst>
              </a:tr>
              <a:tr h="2032976">
                <a:tc>
                  <a:txBody>
                    <a:bodyPr/>
                    <a:lstStyle/>
                    <a:p>
                      <a:pPr marL="342900" lvl="0" indent="-342900">
                        <a:buFont typeface="Wingdings" panose="05000000000000000000" pitchFamily="2" charset="2"/>
                        <a:buChar char=""/>
                      </a:pPr>
                      <a:r>
                        <a:rPr lang="nl-NL" sz="1100" b="0" dirty="0">
                          <a:effectLst/>
                        </a:rPr>
                        <a:t>Toetscode van leverancier (uit catalogus)</a:t>
                      </a:r>
                    </a:p>
                    <a:p>
                      <a:pPr marL="342900" lvl="0" indent="-342900">
                        <a:buFont typeface="Wingdings" panose="05000000000000000000" pitchFamily="2" charset="2"/>
                        <a:buChar char=""/>
                      </a:pPr>
                      <a:r>
                        <a:rPr lang="nl-NL" sz="1200" b="0" dirty="0">
                          <a:effectLst/>
                        </a:rPr>
                        <a:t>Toetsresultaat</a:t>
                      </a:r>
                    </a:p>
                    <a:p>
                      <a:pPr marL="742950" lvl="1" indent="-290513">
                        <a:buFont typeface="Wingdings" panose="05000000000000000000" pitchFamily="2" charset="2"/>
                        <a:buChar char=""/>
                      </a:pPr>
                      <a:r>
                        <a:rPr lang="nl-NL" sz="1200" b="0" dirty="0">
                          <a:effectLst/>
                        </a:rPr>
                        <a:t>Datum afname</a:t>
                      </a:r>
                    </a:p>
                    <a:p>
                      <a:pPr marL="742950" lvl="1" indent="-290513">
                        <a:buFont typeface="Wingdings" panose="05000000000000000000" pitchFamily="2" charset="2"/>
                        <a:buChar char=""/>
                      </a:pPr>
                      <a:r>
                        <a:rPr lang="nl-NL" sz="1200" b="0" dirty="0">
                          <a:effectLst/>
                        </a:rPr>
                        <a:t>Beoordeeld door (afko medewerker)</a:t>
                      </a:r>
                    </a:p>
                    <a:p>
                      <a:pPr marL="742950" lvl="1" indent="-290513">
                        <a:buFont typeface="Wingdings" panose="05000000000000000000" pitchFamily="2" charset="2"/>
                        <a:buChar char=""/>
                      </a:pPr>
                      <a:r>
                        <a:rPr lang="nl-NL" sz="1200" b="0" dirty="0">
                          <a:effectLst/>
                        </a:rPr>
                        <a:t>Studentnummer</a:t>
                      </a:r>
                    </a:p>
                    <a:p>
                      <a:pPr marL="742950" lvl="1" indent="-290513">
                        <a:buFont typeface="Wingdings" panose="05000000000000000000" pitchFamily="2" charset="2"/>
                        <a:buChar char=""/>
                      </a:pPr>
                      <a:r>
                        <a:rPr lang="nl-NL" sz="1200" b="0" dirty="0">
                          <a:effectLst/>
                        </a:rPr>
                        <a:t>Resultaat (cijfer/tekst)</a:t>
                      </a:r>
                    </a:p>
                    <a:p>
                      <a:pPr marL="742950" lvl="1" indent="-290513">
                        <a:buFont typeface="Wingdings" panose="05000000000000000000" pitchFamily="2" charset="2"/>
                        <a:buChar char=""/>
                      </a:pPr>
                      <a:r>
                        <a:rPr lang="nl-NL" sz="1200" b="0" dirty="0">
                          <a:effectLst/>
                        </a:rPr>
                        <a:t>Status (lijst)</a:t>
                      </a:r>
                    </a:p>
                    <a:p>
                      <a:pPr marL="742950" lvl="1" indent="-290513">
                        <a:buFont typeface="Wingdings" panose="05000000000000000000" pitchFamily="2" charset="2"/>
                        <a:buChar char=""/>
                      </a:pPr>
                      <a:r>
                        <a:rPr lang="nl-NL" sz="1200" b="0" dirty="0">
                          <a:sym typeface="Wingdings" panose="05000000000000000000" pitchFamily="2" charset="2"/>
                        </a:rPr>
                        <a:t>Heeft deelgenomen?</a:t>
                      </a:r>
                    </a:p>
                    <a:p>
                      <a:pPr marL="355600" lvl="0" indent="-355600">
                        <a:buFont typeface="Wingdings" panose="05000000000000000000" pitchFamily="2" charset="2"/>
                        <a:buChar char=""/>
                      </a:pPr>
                      <a:r>
                        <a:rPr lang="nl-NL" sz="1200" b="0" dirty="0">
                          <a:sym typeface="Wingdings" panose="05000000000000000000" pitchFamily="2" charset="2"/>
                        </a:rPr>
                        <a:t>Document [0..*]</a:t>
                      </a:r>
                    </a:p>
                    <a:p>
                      <a:pPr marL="742950" lvl="1" indent="-290513">
                        <a:buFont typeface="Wingdings" panose="05000000000000000000" pitchFamily="2" charset="2"/>
                        <a:buChar char=""/>
                      </a:pPr>
                      <a:r>
                        <a:rPr lang="nl-NL" sz="1200" b="0" dirty="0" err="1">
                          <a:sym typeface="Wingdings" panose="05000000000000000000" pitchFamily="2" charset="2"/>
                        </a:rPr>
                        <a:t>DocumentType</a:t>
                      </a:r>
                      <a:r>
                        <a:rPr lang="nl-NL" sz="1200" b="0" dirty="0">
                          <a:sym typeface="Wingdings" panose="05000000000000000000" pitchFamily="2" charset="2"/>
                        </a:rPr>
                        <a:t> (</a:t>
                      </a:r>
                      <a:r>
                        <a:rPr lang="nl-NL" sz="1200" b="0" dirty="0" err="1">
                          <a:sym typeface="Wingdings" panose="05000000000000000000" pitchFamily="2" charset="2"/>
                        </a:rPr>
                        <a:t>enum</a:t>
                      </a:r>
                      <a:r>
                        <a:rPr lang="nl-NL" sz="1200" b="0" dirty="0">
                          <a:sym typeface="Wingdings" panose="05000000000000000000" pitchFamily="2" charset="2"/>
                        </a:rPr>
                        <a:t>)</a:t>
                      </a:r>
                    </a:p>
                    <a:p>
                      <a:pPr marL="742950" lvl="1" indent="-290513">
                        <a:buFont typeface="Wingdings" panose="05000000000000000000" pitchFamily="2" charset="2"/>
                        <a:buChar char=""/>
                      </a:pPr>
                      <a:r>
                        <a:rPr lang="nl-NL" sz="1200" b="0" dirty="0" err="1">
                          <a:sym typeface="Wingdings" panose="05000000000000000000" pitchFamily="2" charset="2"/>
                        </a:rPr>
                        <a:t>DocumentLocation</a:t>
                      </a:r>
                      <a:r>
                        <a:rPr lang="nl-NL" sz="1200" b="0" dirty="0">
                          <a:sym typeface="Wingdings" panose="05000000000000000000" pitchFamily="2" charset="2"/>
                        </a:rPr>
                        <a:t> (URL)</a:t>
                      </a:r>
                      <a:endParaRPr lang="nl-NL" sz="1200" b="0" dirty="0"/>
                    </a:p>
                  </a:txBody>
                  <a:tcPr marL="68580" marR="68580" marT="0" marB="0"/>
                </a:tc>
                <a:tc>
                  <a:txBody>
                    <a:bodyPr/>
                    <a:lstStyle/>
                    <a:p>
                      <a:endParaRPr lang="nl-NL" sz="1100" dirty="0">
                        <a:effectLst/>
                        <a:latin typeface="+mn-lt"/>
                        <a:ea typeface="Calibri" panose="020F0502020204030204" pitchFamily="34" charset="0"/>
                        <a:cs typeface="Arial" panose="020B0604020202020204" pitchFamily="34" charset="0"/>
                      </a:endParaRPr>
                    </a:p>
                  </a:txBody>
                  <a:tcPr marL="68580" marR="68580" marT="0" marB="0">
                    <a:solidFill>
                      <a:schemeClr val="bg1">
                        <a:lumMod val="85000"/>
                      </a:schemeClr>
                    </a:solidFill>
                  </a:tcPr>
                </a:tc>
                <a:tc>
                  <a:txBody>
                    <a:bodyPr/>
                    <a:lstStyle/>
                    <a:p>
                      <a:r>
                        <a:rPr lang="nl-NL" sz="1200" b="1" dirty="0" err="1">
                          <a:effectLst/>
                        </a:rPr>
                        <a:t>Association.offering.componetn.componentId</a:t>
                      </a:r>
                      <a:endParaRPr lang="nl-NL" sz="1200" b="0" dirty="0">
                        <a:effectLst/>
                      </a:endParaRPr>
                    </a:p>
                    <a:p>
                      <a:r>
                        <a:rPr lang="nl-NL" sz="1200" b="0" dirty="0">
                          <a:effectLst/>
                        </a:rPr>
                        <a:t>n.v.t. (via </a:t>
                      </a:r>
                      <a:r>
                        <a:rPr lang="nl-NL" sz="1200" b="1" dirty="0" err="1">
                          <a:effectLst/>
                        </a:rPr>
                        <a:t>Association.result</a:t>
                      </a:r>
                      <a:r>
                        <a:rPr lang="nl-NL" sz="1200" b="0" dirty="0">
                          <a:effectLst/>
                        </a:rPr>
                        <a:t>) </a:t>
                      </a:r>
                    </a:p>
                    <a:p>
                      <a:r>
                        <a:rPr lang="nl-NL" sz="1200" b="1" dirty="0" err="1">
                          <a:effectLst/>
                        </a:rPr>
                        <a:t>Association.result.resultDate</a:t>
                      </a:r>
                      <a:endParaRPr lang="nl-NL" sz="1200" b="1" dirty="0">
                        <a:effectLst/>
                      </a:endParaRPr>
                    </a:p>
                    <a:p>
                      <a:r>
                        <a:rPr lang="nl-NL" sz="1200" b="1" dirty="0" err="1">
                          <a:solidFill>
                            <a:schemeClr val="accent2"/>
                          </a:solidFill>
                          <a:effectLst/>
                        </a:rPr>
                        <a:t>Association.result.ext.assessedBy</a:t>
                      </a:r>
                      <a:endParaRPr lang="nl-NL" sz="1200" b="1" dirty="0">
                        <a:solidFill>
                          <a:schemeClr val="accent2"/>
                        </a:solidFill>
                        <a:effectLst/>
                      </a:endParaRPr>
                    </a:p>
                    <a:p>
                      <a:r>
                        <a:rPr lang="nl-NL" sz="1200" b="1" dirty="0" err="1">
                          <a:effectLst/>
                        </a:rPr>
                        <a:t>Association.person</a:t>
                      </a:r>
                      <a:endParaRPr lang="nl-NL" sz="1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b="1" dirty="0" err="1">
                          <a:effectLst/>
                        </a:rPr>
                        <a:t>Association.result.score</a:t>
                      </a:r>
                      <a:endParaRPr lang="nl-NL" sz="1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b="1" dirty="0" err="1">
                          <a:effectLst/>
                        </a:rPr>
                        <a:t>Association.result.state</a:t>
                      </a:r>
                      <a:endParaRPr lang="nl-NL" sz="1200" b="1" dirty="0">
                        <a:effectLst/>
                      </a:endParaRPr>
                    </a:p>
                    <a:p>
                      <a:r>
                        <a:rPr lang="nl-NL" sz="1200" b="1" dirty="0" err="1">
                          <a:solidFill>
                            <a:schemeClr val="accent2"/>
                          </a:solidFill>
                          <a:effectLst/>
                        </a:rPr>
                        <a:t>Association.result.ext.wasPresent</a:t>
                      </a:r>
                      <a:endParaRPr lang="nl-NL" sz="1200" b="1" dirty="0">
                        <a:solidFill>
                          <a:schemeClr val="accent2"/>
                        </a:solidFill>
                        <a:effectLst/>
                        <a:latin typeface="+mn-lt"/>
                        <a:ea typeface="Calibri" panose="020F0502020204030204" pitchFamily="34" charset="0"/>
                        <a:cs typeface="Arial" panose="020B0604020202020204" pitchFamily="34" charset="0"/>
                      </a:endParaRPr>
                    </a:p>
                    <a:p>
                      <a:r>
                        <a:rPr lang="nl-NL" sz="1200" b="1" dirty="0">
                          <a:solidFill>
                            <a:srgbClr val="FF0000"/>
                          </a:solidFill>
                          <a:effectLst/>
                          <a:latin typeface="+mn-lt"/>
                          <a:ea typeface="Calibri" panose="020F0502020204030204" pitchFamily="34" charset="0"/>
                          <a:cs typeface="Arial" panose="020B0604020202020204" pitchFamily="34" charset="0"/>
                        </a:rPr>
                        <a:t>(uitbreiding!?)</a:t>
                      </a:r>
                    </a:p>
                    <a:p>
                      <a:r>
                        <a:rPr lang="nl-NL" sz="1200" b="1" dirty="0">
                          <a:solidFill>
                            <a:srgbClr val="FF0000"/>
                          </a:solidFill>
                          <a:effectLst/>
                          <a:latin typeface="+mn-lt"/>
                          <a:ea typeface="Calibri" panose="020F0502020204030204" pitchFamily="34" charset="0"/>
                          <a:cs typeface="Arial" panose="020B0604020202020204" pitchFamily="34" charset="0"/>
                        </a:rPr>
                        <a:t>(uitbreiding!?)</a:t>
                      </a:r>
                    </a:p>
                    <a:p>
                      <a:r>
                        <a:rPr lang="nl-NL" sz="1200" b="1" dirty="0">
                          <a:solidFill>
                            <a:srgbClr val="FF0000"/>
                          </a:solidFill>
                          <a:effectLst/>
                          <a:latin typeface="+mn-lt"/>
                          <a:ea typeface="Calibri" panose="020F0502020204030204" pitchFamily="34" charset="0"/>
                          <a:cs typeface="Arial" panose="020B0604020202020204" pitchFamily="34" charset="0"/>
                        </a:rPr>
                        <a:t>(uitbreiding!?)</a:t>
                      </a:r>
                    </a:p>
                  </a:txBody>
                  <a:tcPr marL="68580" marR="68580" marT="0" marB="0"/>
                </a:tc>
                <a:extLst>
                  <a:ext uri="{0D108BD9-81ED-4DB2-BD59-A6C34878D82A}">
                    <a16:rowId xmlns:a16="http://schemas.microsoft.com/office/drawing/2014/main" val="2573564784"/>
                  </a:ext>
                </a:extLst>
              </a:tr>
            </a:tbl>
          </a:graphicData>
        </a:graphic>
      </p:graphicFrame>
      <p:sp>
        <p:nvSpPr>
          <p:cNvPr id="8" name="Tekstvak 7">
            <a:extLst>
              <a:ext uri="{FF2B5EF4-FFF2-40B4-BE49-F238E27FC236}">
                <a16:creationId xmlns:a16="http://schemas.microsoft.com/office/drawing/2014/main" id="{52F6622F-736F-58DE-6744-04DD0E2CE7E8}"/>
              </a:ext>
            </a:extLst>
          </p:cNvPr>
          <p:cNvSpPr txBox="1"/>
          <p:nvPr/>
        </p:nvSpPr>
        <p:spPr>
          <a:xfrm>
            <a:off x="335360" y="3700905"/>
            <a:ext cx="6408404" cy="1600438"/>
          </a:xfrm>
          <a:prstGeom prst="rect">
            <a:avLst/>
          </a:prstGeom>
          <a:noFill/>
        </p:spPr>
        <p:txBody>
          <a:bodyPr wrap="square" rtlCol="0">
            <a:spAutoFit/>
          </a:bodyPr>
          <a:lstStyle/>
          <a:p>
            <a:r>
              <a:rPr lang="nl-NL" sz="1400" dirty="0"/>
              <a:t>Opmerkingen:</a:t>
            </a:r>
          </a:p>
          <a:p>
            <a:pPr marL="180975" indent="-180975">
              <a:buFont typeface="Arial" panose="020B0604020202020204" pitchFamily="34" charset="0"/>
              <a:buChar char="•"/>
            </a:pPr>
            <a:r>
              <a:rPr lang="nl-NL" sz="1400" dirty="0" err="1"/>
              <a:t>Toetsid</a:t>
            </a:r>
            <a:r>
              <a:rPr lang="nl-NL" sz="1400" dirty="0"/>
              <a:t> en Toetscode zijn hier niet nodig wanneer het resultaat aan de juiste zitting wordt gekoppeld.</a:t>
            </a:r>
          </a:p>
          <a:p>
            <a:pPr marL="180975" indent="-180975">
              <a:buFont typeface="Arial" panose="020B0604020202020204" pitchFamily="34" charset="0"/>
              <a:buChar char="•"/>
            </a:pPr>
            <a:r>
              <a:rPr lang="nl-NL" sz="1400" dirty="0"/>
              <a:t>Attributen “Heeft deelgenomen” en “Beoordeeld door “ in de toevoeging ‘</a:t>
            </a:r>
            <a:r>
              <a:rPr lang="nl-NL" sz="1400" dirty="0" err="1"/>
              <a:t>ext</a:t>
            </a:r>
            <a:r>
              <a:rPr lang="nl-NL" sz="1400" dirty="0"/>
              <a:t>’ (want </a:t>
            </a:r>
            <a:r>
              <a:rPr lang="nl-NL" sz="1400" dirty="0" err="1"/>
              <a:t>consumer</a:t>
            </a:r>
            <a:r>
              <a:rPr lang="nl-NL" sz="1400" dirty="0"/>
              <a:t> bestaat hier niet).</a:t>
            </a:r>
          </a:p>
          <a:p>
            <a:pPr marL="180975" indent="-180975">
              <a:buFont typeface="Arial" panose="020B0604020202020204" pitchFamily="34" charset="0"/>
              <a:buChar char="•"/>
            </a:pPr>
            <a:r>
              <a:rPr lang="nl-NL" sz="1400" dirty="0"/>
              <a:t>Er is nog geen ondersteuning voor ophalen van documenten (</a:t>
            </a:r>
            <a:r>
              <a:rPr lang="nl-NL" sz="1400" dirty="0" err="1"/>
              <a:t>encoded</a:t>
            </a:r>
            <a:r>
              <a:rPr lang="nl-NL" sz="1400" dirty="0"/>
              <a:t> in de </a:t>
            </a:r>
            <a:r>
              <a:rPr lang="nl-NL" sz="1400" dirty="0" err="1"/>
              <a:t>json</a:t>
            </a:r>
            <a:r>
              <a:rPr lang="nl-NL" sz="1400" dirty="0"/>
              <a:t> heeft niet de voorkeur omdat het berichten heel groot maakt).</a:t>
            </a:r>
          </a:p>
        </p:txBody>
      </p:sp>
      <p:pic>
        <p:nvPicPr>
          <p:cNvPr id="11" name="Afbeelding 10">
            <a:extLst>
              <a:ext uri="{FF2B5EF4-FFF2-40B4-BE49-F238E27FC236}">
                <a16:creationId xmlns:a16="http://schemas.microsoft.com/office/drawing/2014/main" id="{101ACCEE-38CE-6B05-F7E8-F356CE9591CB}"/>
              </a:ext>
            </a:extLst>
          </p:cNvPr>
          <p:cNvPicPr>
            <a:picLocks noChangeAspect="1"/>
          </p:cNvPicPr>
          <p:nvPr/>
        </p:nvPicPr>
        <p:blipFill>
          <a:blip r:embed="rId2"/>
          <a:stretch>
            <a:fillRect/>
          </a:stretch>
        </p:blipFill>
        <p:spPr>
          <a:xfrm>
            <a:off x="10058164" y="1109193"/>
            <a:ext cx="1798476" cy="2415749"/>
          </a:xfrm>
          <a:prstGeom prst="rect">
            <a:avLst/>
          </a:prstGeom>
        </p:spPr>
      </p:pic>
      <p:pic>
        <p:nvPicPr>
          <p:cNvPr id="12" name="Afbeelding 11">
            <a:extLst>
              <a:ext uri="{FF2B5EF4-FFF2-40B4-BE49-F238E27FC236}">
                <a16:creationId xmlns:a16="http://schemas.microsoft.com/office/drawing/2014/main" id="{5DFE8576-9F98-8FE3-E280-12D22C1ABED6}"/>
              </a:ext>
            </a:extLst>
          </p:cNvPr>
          <p:cNvPicPr>
            <a:picLocks noChangeAspect="1"/>
          </p:cNvPicPr>
          <p:nvPr/>
        </p:nvPicPr>
        <p:blipFill>
          <a:blip r:embed="rId3"/>
          <a:stretch>
            <a:fillRect/>
          </a:stretch>
        </p:blipFill>
        <p:spPr>
          <a:xfrm>
            <a:off x="6763211" y="4616754"/>
            <a:ext cx="5126456" cy="2241246"/>
          </a:xfrm>
          <a:prstGeom prst="rect">
            <a:avLst/>
          </a:prstGeom>
        </p:spPr>
      </p:pic>
      <p:pic>
        <p:nvPicPr>
          <p:cNvPr id="13" name="Afbeelding 12">
            <a:extLst>
              <a:ext uri="{FF2B5EF4-FFF2-40B4-BE49-F238E27FC236}">
                <a16:creationId xmlns:a16="http://schemas.microsoft.com/office/drawing/2014/main" id="{25A25037-8149-F22D-F748-9FA5CD4212A5}"/>
              </a:ext>
            </a:extLst>
          </p:cNvPr>
          <p:cNvPicPr>
            <a:picLocks noChangeAspect="1"/>
          </p:cNvPicPr>
          <p:nvPr/>
        </p:nvPicPr>
        <p:blipFill>
          <a:blip r:embed="rId4"/>
          <a:stretch>
            <a:fillRect/>
          </a:stretch>
        </p:blipFill>
        <p:spPr>
          <a:xfrm>
            <a:off x="8488308" y="1109193"/>
            <a:ext cx="1569856" cy="2819644"/>
          </a:xfrm>
          <a:prstGeom prst="rect">
            <a:avLst/>
          </a:prstGeom>
        </p:spPr>
      </p:pic>
      <p:sp>
        <p:nvSpPr>
          <p:cNvPr id="10" name="Tekstvak 9">
            <a:extLst>
              <a:ext uri="{FF2B5EF4-FFF2-40B4-BE49-F238E27FC236}">
                <a16:creationId xmlns:a16="http://schemas.microsoft.com/office/drawing/2014/main" id="{A8BEFD9A-4A0E-AE0D-9832-7D6A0FD0A8D4}"/>
              </a:ext>
            </a:extLst>
          </p:cNvPr>
          <p:cNvSpPr txBox="1"/>
          <p:nvPr/>
        </p:nvSpPr>
        <p:spPr>
          <a:xfrm>
            <a:off x="10090940" y="3524942"/>
            <a:ext cx="1779280" cy="1107996"/>
          </a:xfrm>
          <a:prstGeom prst="rect">
            <a:avLst/>
          </a:prstGeom>
          <a:noFill/>
        </p:spPr>
        <p:txBody>
          <a:bodyPr wrap="square">
            <a:spAutoFit/>
          </a:bodyPr>
          <a:lstStyle/>
          <a:p>
            <a:pPr>
              <a:buNone/>
            </a:pPr>
            <a:r>
              <a:rPr lang="nl-NL" sz="1100" i="1" u="sng" dirty="0"/>
              <a:t>Verplichte attributen in Association:</a:t>
            </a:r>
          </a:p>
          <a:p>
            <a:pPr marL="180975" indent="-180975">
              <a:buFont typeface="Wingdings" panose="05000000000000000000" pitchFamily="2" charset="2"/>
              <a:buChar char="ü"/>
            </a:pPr>
            <a:r>
              <a:rPr lang="nl-NL" sz="1100" i="1" dirty="0" err="1"/>
              <a:t>associationId</a:t>
            </a:r>
            <a:endParaRPr lang="nl-NL" sz="1100" i="1" dirty="0"/>
          </a:p>
          <a:p>
            <a:pPr marL="180975" indent="-180975">
              <a:buFont typeface="Wingdings" panose="05000000000000000000" pitchFamily="2" charset="2"/>
              <a:buChar char="ü"/>
            </a:pPr>
            <a:r>
              <a:rPr lang="nl-NL" sz="1100" i="1" dirty="0" err="1"/>
              <a:t>associationType</a:t>
            </a:r>
            <a:endParaRPr lang="nl-NL" sz="1100" i="1" dirty="0"/>
          </a:p>
          <a:p>
            <a:pPr marL="180975" indent="-180975">
              <a:buFont typeface="Wingdings" panose="05000000000000000000" pitchFamily="2" charset="2"/>
              <a:buChar char="ü"/>
            </a:pPr>
            <a:r>
              <a:rPr lang="nl-NL" sz="1100" i="1" dirty="0" err="1"/>
              <a:t>role</a:t>
            </a:r>
            <a:endParaRPr lang="nl-NL" sz="1100" i="1" dirty="0"/>
          </a:p>
          <a:p>
            <a:pPr marL="180975" indent="-180975">
              <a:buFont typeface="Arial" panose="020B0604020202020204" pitchFamily="34" charset="0"/>
              <a:buChar char="•"/>
            </a:pPr>
            <a:r>
              <a:rPr lang="nl-NL" sz="1100" i="1" dirty="0"/>
              <a:t>state</a:t>
            </a:r>
          </a:p>
        </p:txBody>
      </p:sp>
      <p:sp>
        <p:nvSpPr>
          <p:cNvPr id="14" name="Tekstvak 13">
            <a:extLst>
              <a:ext uri="{FF2B5EF4-FFF2-40B4-BE49-F238E27FC236}">
                <a16:creationId xmlns:a16="http://schemas.microsoft.com/office/drawing/2014/main" id="{38FE4C44-8F12-027E-7E97-A8A4894696D3}"/>
              </a:ext>
            </a:extLst>
          </p:cNvPr>
          <p:cNvSpPr txBox="1"/>
          <p:nvPr/>
        </p:nvSpPr>
        <p:spPr>
          <a:xfrm>
            <a:off x="10290800" y="5737377"/>
            <a:ext cx="1779280" cy="938719"/>
          </a:xfrm>
          <a:prstGeom prst="rect">
            <a:avLst/>
          </a:prstGeom>
          <a:noFill/>
        </p:spPr>
        <p:txBody>
          <a:bodyPr wrap="square">
            <a:spAutoFit/>
          </a:bodyPr>
          <a:lstStyle/>
          <a:p>
            <a:pPr>
              <a:buNone/>
            </a:pPr>
            <a:r>
              <a:rPr lang="nl-NL" sz="1100" i="1" u="sng" dirty="0"/>
              <a:t>Verplichte attributen in </a:t>
            </a:r>
            <a:r>
              <a:rPr lang="nl-NL" sz="1100" i="1" u="sng" dirty="0" err="1"/>
              <a:t>ComponentResult</a:t>
            </a:r>
            <a:r>
              <a:rPr lang="nl-NL" sz="1100" i="1" u="sng" dirty="0"/>
              <a:t>:</a:t>
            </a:r>
          </a:p>
          <a:p>
            <a:pPr marL="180975" indent="-180975">
              <a:buFont typeface="Wingdings" panose="05000000000000000000" pitchFamily="2" charset="2"/>
              <a:buChar char="ü"/>
            </a:pPr>
            <a:r>
              <a:rPr lang="nl-NL" sz="1100" i="1" dirty="0"/>
              <a:t>state</a:t>
            </a:r>
          </a:p>
          <a:p>
            <a:pPr marL="180975" indent="-180975">
              <a:buFont typeface="Wingdings" panose="05000000000000000000" pitchFamily="2" charset="2"/>
              <a:buChar char="ü"/>
            </a:pPr>
            <a:r>
              <a:rPr lang="nl-NL" sz="1100" i="1" dirty="0" err="1"/>
              <a:t>resultDate</a:t>
            </a:r>
            <a:endParaRPr lang="nl-NL" sz="1100" i="1" dirty="0"/>
          </a:p>
          <a:p>
            <a:pPr marL="180975" indent="-180975">
              <a:buFont typeface="Arial" panose="020B0604020202020204" pitchFamily="34" charset="0"/>
              <a:buChar char="•"/>
            </a:pPr>
            <a:r>
              <a:rPr lang="nl-NL" sz="1100" i="1" dirty="0" err="1"/>
              <a:t>weight</a:t>
            </a:r>
            <a:endParaRPr lang="nl-NL" sz="1100" i="1" dirty="0"/>
          </a:p>
        </p:txBody>
      </p:sp>
      <p:sp>
        <p:nvSpPr>
          <p:cNvPr id="15" name="Ster: 5 punten 14">
            <a:extLst>
              <a:ext uri="{FF2B5EF4-FFF2-40B4-BE49-F238E27FC236}">
                <a16:creationId xmlns:a16="http://schemas.microsoft.com/office/drawing/2014/main" id="{428C2833-C15A-72C2-F5C2-3CEDED24DAC8}"/>
              </a:ext>
            </a:extLst>
          </p:cNvPr>
          <p:cNvSpPr/>
          <p:nvPr/>
        </p:nvSpPr>
        <p:spPr>
          <a:xfrm>
            <a:off x="11125200" y="140004"/>
            <a:ext cx="944880" cy="975360"/>
          </a:xfrm>
          <a:prstGeom prst="star5">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
        <p:nvSpPr>
          <p:cNvPr id="16" name="Tekstvak 15">
            <a:extLst>
              <a:ext uri="{FF2B5EF4-FFF2-40B4-BE49-F238E27FC236}">
                <a16:creationId xmlns:a16="http://schemas.microsoft.com/office/drawing/2014/main" id="{BD7965CF-A0CB-EE0C-4351-4B5E9917A2C1}"/>
              </a:ext>
            </a:extLst>
          </p:cNvPr>
          <p:cNvSpPr txBox="1"/>
          <p:nvPr/>
        </p:nvSpPr>
        <p:spPr>
          <a:xfrm>
            <a:off x="315913" y="5272386"/>
            <a:ext cx="6408404" cy="1600438"/>
          </a:xfrm>
          <a:prstGeom prst="rect">
            <a:avLst/>
          </a:prstGeom>
          <a:noFill/>
        </p:spPr>
        <p:txBody>
          <a:bodyPr wrap="square">
            <a:spAutoFit/>
          </a:bodyPr>
          <a:lstStyle/>
          <a:p>
            <a:pPr marL="719138" indent="-668338">
              <a:buNone/>
            </a:pPr>
            <a:r>
              <a:rPr lang="nl-NL" sz="1400" b="1" dirty="0">
                <a:solidFill>
                  <a:srgbClr val="00B0F0"/>
                </a:solidFill>
              </a:rPr>
              <a:t>Vragen:</a:t>
            </a:r>
          </a:p>
          <a:p>
            <a:pPr marL="182563" indent="-182563">
              <a:buFont typeface="Arial" panose="020B0604020202020204" pitchFamily="34" charset="0"/>
              <a:buChar char="•"/>
            </a:pPr>
            <a:r>
              <a:rPr lang="nl-NL" sz="1400" b="1" dirty="0">
                <a:solidFill>
                  <a:srgbClr val="00B0F0"/>
                </a:solidFill>
              </a:rPr>
              <a:t>Welke informatie ontbreekt nog om in </a:t>
            </a:r>
            <a:r>
              <a:rPr lang="nl-NL" sz="1400" b="1" dirty="0" err="1">
                <a:solidFill>
                  <a:srgbClr val="00B0F0"/>
                </a:solidFill>
              </a:rPr>
              <a:t>Deelnemerregistratie</a:t>
            </a:r>
            <a:r>
              <a:rPr lang="nl-NL" sz="1400" b="1" dirty="0">
                <a:solidFill>
                  <a:srgbClr val="00B0F0"/>
                </a:solidFill>
              </a:rPr>
              <a:t> het toetsresultaat van de student te kunnen verwerken?</a:t>
            </a:r>
          </a:p>
          <a:p>
            <a:pPr marL="182563" indent="-182563">
              <a:buFont typeface="Arial" panose="020B0604020202020204" pitchFamily="34" charset="0"/>
              <a:buChar char="•"/>
            </a:pPr>
            <a:r>
              <a:rPr lang="nl-NL" sz="1400" dirty="0">
                <a:solidFill>
                  <a:srgbClr val="00B0F0"/>
                </a:solidFill>
              </a:rPr>
              <a:t>Is de waardelijst van “Heeft deelgenomen” correct en volledig?</a:t>
            </a:r>
          </a:p>
          <a:p>
            <a:pPr marL="182563" indent="-182563">
              <a:buFont typeface="Arial" panose="020B0604020202020204" pitchFamily="34" charset="0"/>
              <a:buChar char="•"/>
            </a:pPr>
            <a:r>
              <a:rPr lang="nl-NL" sz="1400" dirty="0">
                <a:solidFill>
                  <a:srgbClr val="00B0F0"/>
                </a:solidFill>
              </a:rPr>
              <a:t>Moeten alle verplichte attributen binnen een PATCH zijn ingevuld?</a:t>
            </a:r>
          </a:p>
          <a:p>
            <a:pPr marL="182563" indent="-182563">
              <a:buFont typeface="Arial" panose="020B0604020202020204" pitchFamily="34" charset="0"/>
              <a:buChar char="•"/>
            </a:pPr>
            <a:r>
              <a:rPr lang="nl-NL" sz="1400" dirty="0">
                <a:solidFill>
                  <a:srgbClr val="00B0F0"/>
                </a:solidFill>
              </a:rPr>
              <a:t>Is toets (Component) de juiste referentie (zitting middels </a:t>
            </a:r>
            <a:r>
              <a:rPr lang="nl-NL" sz="1400" dirty="0" err="1">
                <a:solidFill>
                  <a:srgbClr val="00B0F0"/>
                </a:solidFill>
              </a:rPr>
              <a:t>ComponentOffering</a:t>
            </a:r>
            <a:r>
              <a:rPr lang="nl-NL" sz="1400" dirty="0">
                <a:solidFill>
                  <a:srgbClr val="00B0F0"/>
                </a:solidFill>
              </a:rPr>
              <a:t>) is niet bekend binnen </a:t>
            </a:r>
            <a:r>
              <a:rPr lang="nl-NL" sz="1400" dirty="0" err="1">
                <a:solidFill>
                  <a:srgbClr val="00B0F0"/>
                </a:solidFill>
              </a:rPr>
              <a:t>Deelnemerregistratie</a:t>
            </a:r>
            <a:r>
              <a:rPr lang="nl-NL" sz="1400" dirty="0">
                <a:solidFill>
                  <a:srgbClr val="00B0F0"/>
                </a:solidFill>
              </a:rPr>
              <a:t>)?</a:t>
            </a:r>
          </a:p>
        </p:txBody>
      </p:sp>
    </p:spTree>
    <p:extLst>
      <p:ext uri="{BB962C8B-B14F-4D97-AF65-F5344CB8AC3E}">
        <p14:creationId xmlns:p14="http://schemas.microsoft.com/office/powerpoint/2010/main" val="20893762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335360" y="274638"/>
            <a:ext cx="11521280" cy="706092"/>
          </a:xfrm>
          <a:prstGeom prst="rect">
            <a:avLst/>
          </a:prstGeom>
          <a:solidFill>
            <a:srgbClr val="0FA67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400"/>
              <a:buFont typeface="Montserrat"/>
              <a:buNone/>
            </a:pPr>
            <a:r>
              <a:rPr lang="nl-NL" dirty="0"/>
              <a:t>Hoe komen we tot een "Bouwbare specificatie"?</a:t>
            </a:r>
            <a:endParaRPr dirty="0"/>
          </a:p>
        </p:txBody>
      </p:sp>
      <p:sp>
        <p:nvSpPr>
          <p:cNvPr id="152" name="Google Shape;152;p11"/>
          <p:cNvSpPr txBox="1">
            <a:spLocks noGrp="1"/>
          </p:cNvSpPr>
          <p:nvPr>
            <p:ph type="body" idx="1"/>
          </p:nvPr>
        </p:nvSpPr>
        <p:spPr>
          <a:xfrm>
            <a:off x="609600" y="1600201"/>
            <a:ext cx="5384800" cy="4525963"/>
          </a:xfrm>
          <a:prstGeom prst="rect">
            <a:avLst/>
          </a:prstGeom>
          <a:noFill/>
          <a:ln>
            <a:noFill/>
          </a:ln>
        </p:spPr>
        <p:txBody>
          <a:bodyPr spcFirstLastPara="1" wrap="square" lIns="91425" tIns="91425" rIns="91425" bIns="91425" anchor="t" anchorCtr="0">
            <a:noAutofit/>
          </a:bodyPr>
          <a:lstStyle/>
          <a:p>
            <a:pPr marL="50800" lvl="0" indent="0" algn="l" rtl="0">
              <a:lnSpc>
                <a:spcPct val="100000"/>
              </a:lnSpc>
              <a:spcBef>
                <a:spcPts val="560"/>
              </a:spcBef>
              <a:spcAft>
                <a:spcPts val="0"/>
              </a:spcAft>
              <a:buSzPts val="2800"/>
              <a:buNone/>
            </a:pPr>
            <a:r>
              <a:rPr lang="nl-NL" b="1" dirty="0"/>
              <a:t>Technologiekeuze</a:t>
            </a:r>
          </a:p>
          <a:p>
            <a:pPr marL="50800" lvl="0" indent="0" algn="l" rtl="0">
              <a:lnSpc>
                <a:spcPct val="100000"/>
              </a:lnSpc>
              <a:spcBef>
                <a:spcPts val="560"/>
              </a:spcBef>
              <a:spcAft>
                <a:spcPts val="0"/>
              </a:spcAft>
              <a:buSzPts val="2800"/>
              <a:buNone/>
            </a:pPr>
            <a:endParaRPr lang="nl-NL" b="1" dirty="0"/>
          </a:p>
          <a:p>
            <a:pPr marL="50800" lvl="0" indent="0" algn="l" rtl="0">
              <a:lnSpc>
                <a:spcPct val="100000"/>
              </a:lnSpc>
              <a:spcBef>
                <a:spcPts val="560"/>
              </a:spcBef>
              <a:spcAft>
                <a:spcPts val="0"/>
              </a:spcAft>
              <a:buSzPts val="2800"/>
              <a:buNone/>
            </a:pPr>
            <a:r>
              <a:rPr lang="nl-NL" dirty="0"/>
              <a:t>OOAPI</a:t>
            </a:r>
            <a:endParaRPr dirty="0"/>
          </a:p>
          <a:p>
            <a:pPr marL="457200" marR="0" lvl="0" indent="-228600" algn="l" rtl="0">
              <a:lnSpc>
                <a:spcPct val="100000"/>
              </a:lnSpc>
              <a:spcBef>
                <a:spcPts val="560"/>
              </a:spcBef>
              <a:spcAft>
                <a:spcPts val="0"/>
              </a:spcAft>
              <a:buClr>
                <a:schemeClr val="dk1"/>
              </a:buClr>
              <a:buSzPts val="2800"/>
              <a:buFont typeface="Arial"/>
              <a:buNone/>
            </a:pPr>
            <a:endParaRPr dirty="0"/>
          </a:p>
        </p:txBody>
      </p:sp>
      <p:sp>
        <p:nvSpPr>
          <p:cNvPr id="153" name="Google Shape;153;p11"/>
          <p:cNvSpPr txBox="1">
            <a:spLocks noGrp="1"/>
          </p:cNvSpPr>
          <p:nvPr>
            <p:ph type="body" idx="2"/>
          </p:nvPr>
        </p:nvSpPr>
        <p:spPr>
          <a:xfrm>
            <a:off x="6197600" y="1600201"/>
            <a:ext cx="5384800" cy="4525963"/>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560"/>
              </a:spcBef>
              <a:spcAft>
                <a:spcPts val="0"/>
              </a:spcAft>
              <a:buClr>
                <a:schemeClr val="dk1"/>
              </a:buClr>
              <a:buSzPts val="2800"/>
              <a:buFont typeface="Arial"/>
              <a:buNone/>
            </a:pPr>
            <a:endParaRPr/>
          </a:p>
        </p:txBody>
      </p:sp>
      <p:sp>
        <p:nvSpPr>
          <p:cNvPr id="154" name="Google Shape;154;p11"/>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nl-NL"/>
              <a:t>59</a:t>
            </a:fld>
            <a:endParaRPr/>
          </a:p>
        </p:txBody>
      </p:sp>
      <p:pic>
        <p:nvPicPr>
          <p:cNvPr id="155" name="Google Shape;155;p11"/>
          <p:cNvPicPr preferRelativeResize="0"/>
          <p:nvPr/>
        </p:nvPicPr>
        <p:blipFill rotWithShape="1">
          <a:blip r:embed="rId3">
            <a:alphaModFix/>
          </a:blip>
          <a:srcRect/>
          <a:stretch/>
        </p:blipFill>
        <p:spPr>
          <a:xfrm>
            <a:off x="6197600" y="1769015"/>
            <a:ext cx="5483252" cy="3775834"/>
          </a:xfrm>
          <a:prstGeom prst="rect">
            <a:avLst/>
          </a:prstGeom>
          <a:noFill/>
          <a:ln>
            <a:noFill/>
          </a:ln>
        </p:spPr>
      </p:pic>
      <p:sp>
        <p:nvSpPr>
          <p:cNvPr id="156" name="Google Shape;156;p11"/>
          <p:cNvSpPr/>
          <p:nvPr/>
        </p:nvSpPr>
        <p:spPr>
          <a:xfrm>
            <a:off x="8110691" y="3790919"/>
            <a:ext cx="1558618" cy="685861"/>
          </a:xfrm>
          <a:prstGeom prst="rect">
            <a:avLst/>
          </a:prstGeom>
          <a:noFill/>
          <a:ln w="1270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Ster: 5 punten 8">
            <a:extLst>
              <a:ext uri="{FF2B5EF4-FFF2-40B4-BE49-F238E27FC236}">
                <a16:creationId xmlns:a16="http://schemas.microsoft.com/office/drawing/2014/main" id="{4527F7D9-8D7D-182B-C67D-0699D7A7CF2D}"/>
              </a:ext>
            </a:extLst>
          </p:cNvPr>
          <p:cNvSpPr/>
          <p:nvPr/>
        </p:nvSpPr>
        <p:spPr>
          <a:xfrm>
            <a:off x="11125200" y="140004"/>
            <a:ext cx="944880" cy="97536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2078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97ADE4-B957-9A09-E425-B178643D5873}"/>
              </a:ext>
            </a:extLst>
          </p:cNvPr>
          <p:cNvSpPr>
            <a:spLocks noGrp="1"/>
          </p:cNvSpPr>
          <p:nvPr>
            <p:ph type="title"/>
          </p:nvPr>
        </p:nvSpPr>
        <p:spPr/>
        <p:txBody>
          <a:bodyPr/>
          <a:lstStyle/>
          <a:p>
            <a:r>
              <a:rPr lang="nl-NL" dirty="0"/>
              <a:t>MORA Hoofdprocesmodel (bron: </a:t>
            </a:r>
            <a:r>
              <a:rPr lang="nl-NL" dirty="0">
                <a:hlinkClick r:id="rId2"/>
              </a:rPr>
              <a:t>MORA</a:t>
            </a:r>
            <a:r>
              <a:rPr lang="nl-NL" dirty="0"/>
              <a:t>)</a:t>
            </a:r>
          </a:p>
        </p:txBody>
      </p:sp>
      <p:pic>
        <p:nvPicPr>
          <p:cNvPr id="4" name="Afbeelding 3">
            <a:extLst>
              <a:ext uri="{FF2B5EF4-FFF2-40B4-BE49-F238E27FC236}">
                <a16:creationId xmlns:a16="http://schemas.microsoft.com/office/drawing/2014/main" id="{07040FEF-BAAE-F822-CA2B-7FA59E8AFC4B}"/>
              </a:ext>
            </a:extLst>
          </p:cNvPr>
          <p:cNvPicPr>
            <a:picLocks noChangeAspect="1"/>
          </p:cNvPicPr>
          <p:nvPr/>
        </p:nvPicPr>
        <p:blipFill rotWithShape="1">
          <a:blip r:embed="rId3">
            <a:extLst>
              <a:ext uri="{28A0092B-C50C-407E-A947-70E740481C1C}">
                <a14:useLocalDpi xmlns:a14="http://schemas.microsoft.com/office/drawing/2010/main" val="0"/>
              </a:ext>
            </a:extLst>
          </a:blip>
          <a:srcRect b="20488"/>
          <a:stretch/>
        </p:blipFill>
        <p:spPr>
          <a:xfrm>
            <a:off x="335360" y="1142655"/>
            <a:ext cx="8884841" cy="4906691"/>
          </a:xfrm>
          <a:prstGeom prst="rect">
            <a:avLst/>
          </a:prstGeom>
        </p:spPr>
      </p:pic>
      <p:sp>
        <p:nvSpPr>
          <p:cNvPr id="8" name="Ovaal 7">
            <a:extLst>
              <a:ext uri="{FF2B5EF4-FFF2-40B4-BE49-F238E27FC236}">
                <a16:creationId xmlns:a16="http://schemas.microsoft.com/office/drawing/2014/main" id="{599E28D6-6928-8C03-7D5F-31085D8C06C9}"/>
              </a:ext>
            </a:extLst>
          </p:cNvPr>
          <p:cNvSpPr/>
          <p:nvPr/>
        </p:nvSpPr>
        <p:spPr>
          <a:xfrm>
            <a:off x="9629775" y="1094750"/>
            <a:ext cx="1980119" cy="1486526"/>
          </a:xfrm>
          <a:prstGeom prst="ellipse">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accent1"/>
                </a:solidFill>
              </a:rPr>
              <a:t>Procesketen</a:t>
            </a:r>
          </a:p>
          <a:p>
            <a:pPr algn="ctr"/>
            <a:r>
              <a:rPr lang="nl-NL" sz="1600" b="1" dirty="0">
                <a:solidFill>
                  <a:schemeClr val="accent1"/>
                </a:solidFill>
              </a:rPr>
              <a:t>Examineren</a:t>
            </a:r>
          </a:p>
        </p:txBody>
      </p:sp>
      <p:pic>
        <p:nvPicPr>
          <p:cNvPr id="10" name="Afbeelding 9">
            <a:extLst>
              <a:ext uri="{FF2B5EF4-FFF2-40B4-BE49-F238E27FC236}">
                <a16:creationId xmlns:a16="http://schemas.microsoft.com/office/drawing/2014/main" id="{82C0E014-CB2D-ACD5-1C90-4D45AC56FDE6}"/>
              </a:ext>
            </a:extLst>
          </p:cNvPr>
          <p:cNvPicPr>
            <a:picLocks noChangeAspect="1"/>
          </p:cNvPicPr>
          <p:nvPr/>
        </p:nvPicPr>
        <p:blipFill rotWithShape="1">
          <a:blip r:embed="rId3">
            <a:extLst>
              <a:ext uri="{28A0092B-C50C-407E-A947-70E740481C1C}">
                <a14:useLocalDpi xmlns:a14="http://schemas.microsoft.com/office/drawing/2010/main" val="0"/>
              </a:ext>
            </a:extLst>
          </a:blip>
          <a:srcRect l="1" t="78983" r="76343"/>
          <a:stretch/>
        </p:blipFill>
        <p:spPr>
          <a:xfrm>
            <a:off x="8875139" y="2978046"/>
            <a:ext cx="2808861" cy="1733205"/>
          </a:xfrm>
          <a:prstGeom prst="rect">
            <a:avLst/>
          </a:prstGeom>
        </p:spPr>
      </p:pic>
      <p:pic>
        <p:nvPicPr>
          <p:cNvPr id="11" name="Afbeelding 10">
            <a:extLst>
              <a:ext uri="{FF2B5EF4-FFF2-40B4-BE49-F238E27FC236}">
                <a16:creationId xmlns:a16="http://schemas.microsoft.com/office/drawing/2014/main" id="{F1BC641E-EFC7-FF2B-3C76-33B5EB385B29}"/>
              </a:ext>
            </a:extLst>
          </p:cNvPr>
          <p:cNvPicPr>
            <a:picLocks noChangeAspect="1"/>
          </p:cNvPicPr>
          <p:nvPr/>
        </p:nvPicPr>
        <p:blipFill rotWithShape="1">
          <a:blip r:embed="rId3">
            <a:extLst>
              <a:ext uri="{28A0092B-C50C-407E-A947-70E740481C1C}">
                <a14:useLocalDpi xmlns:a14="http://schemas.microsoft.com/office/drawing/2010/main" val="0"/>
              </a:ext>
            </a:extLst>
          </a:blip>
          <a:srcRect l="19647" t="81098" r="57934" b="16916"/>
          <a:stretch/>
        </p:blipFill>
        <p:spPr>
          <a:xfrm>
            <a:off x="9021967" y="3138212"/>
            <a:ext cx="2662033" cy="163788"/>
          </a:xfrm>
          <a:prstGeom prst="rect">
            <a:avLst/>
          </a:prstGeom>
        </p:spPr>
      </p:pic>
      <p:pic>
        <p:nvPicPr>
          <p:cNvPr id="12" name="Afbeelding 11">
            <a:extLst>
              <a:ext uri="{FF2B5EF4-FFF2-40B4-BE49-F238E27FC236}">
                <a16:creationId xmlns:a16="http://schemas.microsoft.com/office/drawing/2014/main" id="{267F2180-61E6-7AE8-3049-1E8313CADEDB}"/>
              </a:ext>
            </a:extLst>
          </p:cNvPr>
          <p:cNvPicPr>
            <a:picLocks noChangeAspect="1"/>
          </p:cNvPicPr>
          <p:nvPr/>
        </p:nvPicPr>
        <p:blipFill rotWithShape="1">
          <a:blip r:embed="rId3">
            <a:extLst>
              <a:ext uri="{28A0092B-C50C-407E-A947-70E740481C1C}">
                <a14:useLocalDpi xmlns:a14="http://schemas.microsoft.com/office/drawing/2010/main" val="0"/>
              </a:ext>
            </a:extLst>
          </a:blip>
          <a:srcRect l="27614" t="82097" r="54629"/>
          <a:stretch/>
        </p:blipFill>
        <p:spPr>
          <a:xfrm>
            <a:off x="9943977" y="4416667"/>
            <a:ext cx="2108323" cy="1476375"/>
          </a:xfrm>
          <a:prstGeom prst="rect">
            <a:avLst/>
          </a:prstGeom>
        </p:spPr>
      </p:pic>
      <p:cxnSp>
        <p:nvCxnSpPr>
          <p:cNvPr id="9" name="Rechte verbindingslijn met pijl 8">
            <a:extLst>
              <a:ext uri="{FF2B5EF4-FFF2-40B4-BE49-F238E27FC236}">
                <a16:creationId xmlns:a16="http://schemas.microsoft.com/office/drawing/2014/main" id="{E209CD0A-25BB-78F2-49B8-A45F8FBD397A}"/>
              </a:ext>
            </a:extLst>
          </p:cNvPr>
          <p:cNvCxnSpPr>
            <a:cxnSpLocks/>
            <a:stCxn id="8" idx="4"/>
          </p:cNvCxnSpPr>
          <p:nvPr/>
        </p:nvCxnSpPr>
        <p:spPr>
          <a:xfrm flipH="1">
            <a:off x="10248900" y="2581276"/>
            <a:ext cx="370935" cy="10763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3935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3"/>
          <p:cNvSpPr txBox="1">
            <a:spLocks noGrp="1"/>
          </p:cNvSpPr>
          <p:nvPr>
            <p:ph type="title"/>
          </p:nvPr>
        </p:nvSpPr>
        <p:spPr>
          <a:xfrm>
            <a:off x="838080" y="365040"/>
            <a:ext cx="10514880" cy="616035"/>
          </a:xfrm>
          <a:prstGeom prst="rect">
            <a:avLst/>
          </a:prstGeom>
          <a:solidFill>
            <a:srgbClr val="0FA67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400"/>
              <a:buFont typeface="Montserrat"/>
              <a:buNone/>
            </a:pPr>
            <a:r>
              <a:rPr lang="nl-NL" sz="3600" dirty="0">
                <a:solidFill>
                  <a:schemeClr val="bg1"/>
                </a:solidFill>
              </a:rPr>
              <a:t>Hoe komen we tot een "Bouwbare specificatie"?</a:t>
            </a:r>
            <a:endParaRPr sz="3600" dirty="0">
              <a:solidFill>
                <a:schemeClr val="bg1"/>
              </a:solidFill>
            </a:endParaRPr>
          </a:p>
        </p:txBody>
      </p:sp>
      <p:sp>
        <p:nvSpPr>
          <p:cNvPr id="172" name="Google Shape;172;p13"/>
          <p:cNvSpPr txBox="1">
            <a:spLocks noGrp="1"/>
          </p:cNvSpPr>
          <p:nvPr>
            <p:ph idx="1"/>
          </p:nvPr>
        </p:nvSpPr>
        <p:spPr>
          <a:xfrm>
            <a:off x="838080" y="1235413"/>
            <a:ext cx="5483252" cy="4890751"/>
          </a:xfrm>
          <a:prstGeom prst="rect">
            <a:avLst/>
          </a:prstGeom>
          <a:noFill/>
          <a:ln>
            <a:noFill/>
          </a:ln>
        </p:spPr>
        <p:txBody>
          <a:bodyPr spcFirstLastPara="1" wrap="square" lIns="91425" tIns="91425" rIns="91425" bIns="91425" anchor="t" anchorCtr="0">
            <a:noAutofit/>
          </a:bodyPr>
          <a:lstStyle/>
          <a:p>
            <a:pPr marL="50800" lvl="0" indent="0" algn="l" rtl="0">
              <a:lnSpc>
                <a:spcPct val="100000"/>
              </a:lnSpc>
              <a:spcBef>
                <a:spcPts val="560"/>
              </a:spcBef>
              <a:spcAft>
                <a:spcPts val="0"/>
              </a:spcAft>
              <a:buSzPts val="2800"/>
              <a:buNone/>
            </a:pPr>
            <a:r>
              <a:rPr lang="nl-NL" sz="2400" b="1" dirty="0"/>
              <a:t>Berichtspecificatie</a:t>
            </a:r>
            <a:endParaRPr sz="2400" dirty="0"/>
          </a:p>
          <a:p>
            <a:pPr marL="457200" marR="0" lvl="0" indent="-406400" algn="l" rtl="0">
              <a:lnSpc>
                <a:spcPct val="100000"/>
              </a:lnSpc>
              <a:spcBef>
                <a:spcPts val="560"/>
              </a:spcBef>
              <a:spcAft>
                <a:spcPts val="0"/>
              </a:spcAft>
              <a:buClr>
                <a:schemeClr val="dk1"/>
              </a:buClr>
              <a:buSzPts val="2800"/>
              <a:buFont typeface="Arial"/>
              <a:buChar char="•"/>
            </a:pPr>
            <a:r>
              <a:rPr lang="nl-NL" sz="1800" dirty="0"/>
              <a:t>O.b.v. Gegevens- en Interactie-analyse en Technologie-/paradigmakeuze (=OOAPI)</a:t>
            </a:r>
            <a:endParaRPr sz="2400" dirty="0"/>
          </a:p>
          <a:p>
            <a:pPr marL="457200" marR="0" lvl="0" indent="-406400" algn="l" rtl="0">
              <a:lnSpc>
                <a:spcPct val="100000"/>
              </a:lnSpc>
              <a:spcBef>
                <a:spcPts val="560"/>
              </a:spcBef>
              <a:spcAft>
                <a:spcPts val="0"/>
              </a:spcAft>
              <a:buClr>
                <a:schemeClr val="dk1"/>
              </a:buClr>
              <a:buSzPts val="2800"/>
              <a:buFont typeface="Arial"/>
              <a:buChar char="•"/>
            </a:pPr>
            <a:r>
              <a:rPr lang="nl-NL" sz="1800" dirty="0"/>
              <a:t>Technische specificatie van berichten (syntax)</a:t>
            </a:r>
          </a:p>
          <a:p>
            <a:pPr marL="457200" marR="0" lvl="0" indent="-406400" algn="l" rtl="0">
              <a:lnSpc>
                <a:spcPct val="100000"/>
              </a:lnSpc>
              <a:spcBef>
                <a:spcPts val="560"/>
              </a:spcBef>
              <a:spcAft>
                <a:spcPts val="0"/>
              </a:spcAft>
              <a:buClr>
                <a:schemeClr val="dk1"/>
              </a:buClr>
              <a:buSzPts val="2800"/>
              <a:buFont typeface="Arial"/>
              <a:buChar char="•"/>
            </a:pPr>
            <a:r>
              <a:rPr lang="nl-NL" sz="1800" dirty="0"/>
              <a:t>Wat zijn de gebruikte waardelijsten?</a:t>
            </a:r>
            <a:endParaRPr sz="2400" dirty="0"/>
          </a:p>
          <a:p>
            <a:pPr marL="457200" marR="0" lvl="0" indent="-406400" rtl="0">
              <a:lnSpc>
                <a:spcPct val="100000"/>
              </a:lnSpc>
              <a:spcBef>
                <a:spcPts val="560"/>
              </a:spcBef>
              <a:spcAft>
                <a:spcPts val="0"/>
              </a:spcAft>
              <a:buClr>
                <a:schemeClr val="dk1"/>
              </a:buClr>
              <a:buSzPts val="2800"/>
              <a:buFont typeface="Arial"/>
              <a:buChar char="•"/>
            </a:pPr>
            <a:r>
              <a:rPr lang="nl-NL" sz="1800" i="1" dirty="0"/>
              <a:t>Vorm: JSON Schema, voorbeeld-JSON</a:t>
            </a:r>
          </a:p>
          <a:p>
            <a:pPr marL="50800" marR="0" lvl="0" indent="0" rtl="0">
              <a:lnSpc>
                <a:spcPct val="100000"/>
              </a:lnSpc>
              <a:spcBef>
                <a:spcPts val="560"/>
              </a:spcBef>
              <a:spcAft>
                <a:spcPts val="0"/>
              </a:spcAft>
              <a:buClr>
                <a:schemeClr val="dk1"/>
              </a:buClr>
              <a:buSzPts val="2800"/>
              <a:buNone/>
            </a:pPr>
            <a:endParaRPr lang="nl-NL" sz="1800" u="sng" dirty="0"/>
          </a:p>
          <a:p>
            <a:pPr marL="50800" indent="0">
              <a:lnSpc>
                <a:spcPct val="100000"/>
              </a:lnSpc>
              <a:spcBef>
                <a:spcPts val="560"/>
              </a:spcBef>
              <a:buSzPts val="2800"/>
              <a:buFont typeface="Arial" panose="020B0604020202020204" pitchFamily="34" charset="0"/>
              <a:buNone/>
            </a:pPr>
            <a:r>
              <a:rPr lang="nl-NL" sz="2400" b="1" dirty="0"/>
              <a:t>Interfacespecificatie</a:t>
            </a:r>
            <a:endParaRPr lang="nl-NL" sz="2400" dirty="0"/>
          </a:p>
          <a:p>
            <a:pPr marL="457200" marR="0" lvl="0" indent="-406400" algn="l" rtl="0">
              <a:lnSpc>
                <a:spcPct val="100000"/>
              </a:lnSpc>
              <a:spcBef>
                <a:spcPts val="560"/>
              </a:spcBef>
              <a:spcAft>
                <a:spcPts val="0"/>
              </a:spcAft>
              <a:buClr>
                <a:schemeClr val="dk1"/>
              </a:buClr>
              <a:buSzPts val="2800"/>
              <a:buFont typeface="Arial"/>
              <a:buChar char="•"/>
            </a:pPr>
            <a:r>
              <a:rPr lang="nl-NL" sz="1800" dirty="0"/>
              <a:t>O.b.v. Gegevens- en Interactie-analyse en Technologie-/paradigmakeuze (=OOAPI)</a:t>
            </a:r>
          </a:p>
          <a:p>
            <a:pPr marL="457200" indent="-406400">
              <a:lnSpc>
                <a:spcPct val="100000"/>
              </a:lnSpc>
              <a:spcBef>
                <a:spcPts val="560"/>
              </a:spcBef>
              <a:buClr>
                <a:schemeClr val="dk1"/>
              </a:buClr>
              <a:buSzPts val="2800"/>
              <a:buFont typeface="Arial"/>
              <a:buChar char="•"/>
            </a:pPr>
            <a:r>
              <a:rPr lang="nl-NL" sz="1800" dirty="0"/>
              <a:t>Technische API-/</a:t>
            </a:r>
            <a:r>
              <a:rPr lang="nl-NL" sz="1800" dirty="0" err="1"/>
              <a:t>endpointspecificatie</a:t>
            </a:r>
            <a:endParaRPr lang="nl-NL" sz="1800" dirty="0"/>
          </a:p>
          <a:p>
            <a:pPr marL="457200" indent="-406400">
              <a:lnSpc>
                <a:spcPct val="100000"/>
              </a:lnSpc>
              <a:spcBef>
                <a:spcPts val="560"/>
              </a:spcBef>
              <a:buClr>
                <a:schemeClr val="dk1"/>
              </a:buClr>
              <a:buSzPts val="2800"/>
              <a:buFont typeface="Arial"/>
              <a:buChar char="•"/>
            </a:pPr>
            <a:r>
              <a:rPr lang="nl-NL" sz="1800" i="1" dirty="0"/>
              <a:t>Vorm: OAS3</a:t>
            </a:r>
            <a:endParaRPr lang="nl-NL" sz="1200" i="1" dirty="0"/>
          </a:p>
          <a:p>
            <a:pPr marL="50800" marR="0" lvl="0" indent="0" rtl="0">
              <a:lnSpc>
                <a:spcPct val="100000"/>
              </a:lnSpc>
              <a:spcBef>
                <a:spcPts val="560"/>
              </a:spcBef>
              <a:spcAft>
                <a:spcPts val="0"/>
              </a:spcAft>
              <a:buClr>
                <a:schemeClr val="dk1"/>
              </a:buClr>
              <a:buSzPts val="2800"/>
              <a:buNone/>
            </a:pPr>
            <a:endParaRPr lang="nl-NL" sz="1800" u="sng" dirty="0"/>
          </a:p>
          <a:p>
            <a:pPr marL="50800" marR="0" lvl="0" indent="0" rtl="0">
              <a:lnSpc>
                <a:spcPct val="100000"/>
              </a:lnSpc>
              <a:spcBef>
                <a:spcPts val="560"/>
              </a:spcBef>
              <a:spcAft>
                <a:spcPts val="0"/>
              </a:spcAft>
              <a:buClr>
                <a:schemeClr val="dk1"/>
              </a:buClr>
              <a:buSzPts val="2800"/>
              <a:buNone/>
            </a:pPr>
            <a:r>
              <a:rPr lang="nl-NL" sz="1800" u="sng" dirty="0"/>
              <a:t>zie OOAPI</a:t>
            </a:r>
            <a:endParaRPr sz="2400" dirty="0"/>
          </a:p>
          <a:p>
            <a:pPr marL="457200" marR="0" lvl="0" indent="-228600" algn="l" rtl="0">
              <a:lnSpc>
                <a:spcPct val="100000"/>
              </a:lnSpc>
              <a:spcBef>
                <a:spcPts val="560"/>
              </a:spcBef>
              <a:spcAft>
                <a:spcPts val="0"/>
              </a:spcAft>
              <a:buClr>
                <a:schemeClr val="dk1"/>
              </a:buClr>
              <a:buSzPts val="2800"/>
              <a:buFont typeface="Arial"/>
              <a:buNone/>
            </a:pPr>
            <a:endParaRPr sz="2400" dirty="0"/>
          </a:p>
          <a:p>
            <a:pPr marL="457200" marR="0" lvl="0" indent="-228600" algn="l" rtl="0">
              <a:lnSpc>
                <a:spcPct val="100000"/>
              </a:lnSpc>
              <a:spcBef>
                <a:spcPts val="560"/>
              </a:spcBef>
              <a:spcAft>
                <a:spcPts val="0"/>
              </a:spcAft>
              <a:buClr>
                <a:schemeClr val="dk1"/>
              </a:buClr>
              <a:buSzPts val="2800"/>
              <a:buFont typeface="Arial"/>
              <a:buNone/>
            </a:pPr>
            <a:endParaRPr sz="2400" dirty="0"/>
          </a:p>
        </p:txBody>
      </p:sp>
      <p:sp>
        <p:nvSpPr>
          <p:cNvPr id="174" name="Google Shape;174;p13"/>
          <p:cNvSpPr txBox="1">
            <a:spLocks noGrp="1"/>
          </p:cNvSpPr>
          <p:nvPr>
            <p:ph type="sldNum" sz="quarter" idx="12"/>
          </p:nvPr>
        </p:nvSpPr>
        <p:spPr>
          <a:xfrm>
            <a:off x="11748946" y="6332789"/>
            <a:ext cx="443054" cy="525211"/>
          </a:xfrm>
          <a:prstGeom prst="rect">
            <a:avLst/>
          </a:prstGeom>
          <a:noFill/>
          <a:ln>
            <a:noFill/>
          </a:ln>
        </p:spPr>
        <p:txBody>
          <a:bodyPr spcFirstLastPara="1" wrap="square" lIns="0" tIns="0" rIns="72000" bIns="72000" anchor="b" anchorCtr="0">
            <a:noAutofit/>
          </a:bodyPr>
          <a:lstStyle/>
          <a:p>
            <a:pPr marL="0" lvl="0" indent="0" algn="r" rtl="0">
              <a:lnSpc>
                <a:spcPct val="100000"/>
              </a:lnSpc>
              <a:spcBef>
                <a:spcPts val="0"/>
              </a:spcBef>
              <a:spcAft>
                <a:spcPts val="0"/>
              </a:spcAft>
              <a:buSzPts val="1300"/>
              <a:buNone/>
            </a:pPr>
            <a:fld id="{00000000-1234-1234-1234-123412341234}" type="slidenum">
              <a:rPr lang="nl-NL"/>
              <a:t>60</a:t>
            </a:fld>
            <a:endParaRPr dirty="0"/>
          </a:p>
        </p:txBody>
      </p:sp>
      <p:pic>
        <p:nvPicPr>
          <p:cNvPr id="175" name="Google Shape;175;p13"/>
          <p:cNvPicPr preferRelativeResize="0"/>
          <p:nvPr/>
        </p:nvPicPr>
        <p:blipFill rotWithShape="1">
          <a:blip r:embed="rId3">
            <a:alphaModFix/>
          </a:blip>
          <a:srcRect/>
          <a:stretch/>
        </p:blipFill>
        <p:spPr>
          <a:xfrm>
            <a:off x="6197600" y="1769015"/>
            <a:ext cx="5483252" cy="3775834"/>
          </a:xfrm>
          <a:prstGeom prst="rect">
            <a:avLst/>
          </a:prstGeom>
          <a:noFill/>
          <a:ln>
            <a:noFill/>
          </a:ln>
        </p:spPr>
      </p:pic>
      <p:sp>
        <p:nvSpPr>
          <p:cNvPr id="176" name="Google Shape;176;p13"/>
          <p:cNvSpPr/>
          <p:nvPr/>
        </p:nvSpPr>
        <p:spPr>
          <a:xfrm>
            <a:off x="6217056" y="4820075"/>
            <a:ext cx="5463796" cy="720000"/>
          </a:xfrm>
          <a:prstGeom prst="rect">
            <a:avLst/>
          </a:prstGeom>
          <a:noFill/>
          <a:ln w="1270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CA85EA-8033-DBBD-E8DA-763B606E9472}"/>
              </a:ext>
            </a:extLst>
          </p:cNvPr>
          <p:cNvSpPr>
            <a:spLocks noGrp="1"/>
          </p:cNvSpPr>
          <p:nvPr>
            <p:ph type="title"/>
          </p:nvPr>
        </p:nvSpPr>
        <p:spPr/>
        <p:txBody>
          <a:bodyPr/>
          <a:lstStyle/>
          <a:p>
            <a:r>
              <a:rPr lang="nl-NL" dirty="0"/>
              <a:t>Bepalen van berichtsoort</a:t>
            </a:r>
          </a:p>
        </p:txBody>
      </p:sp>
      <p:sp>
        <p:nvSpPr>
          <p:cNvPr id="3" name="Tijdelijke aanduiding voor tekst 2">
            <a:extLst>
              <a:ext uri="{FF2B5EF4-FFF2-40B4-BE49-F238E27FC236}">
                <a16:creationId xmlns:a16="http://schemas.microsoft.com/office/drawing/2014/main" id="{1FBE5185-5548-C6BD-354A-5284E51B14C1}"/>
              </a:ext>
            </a:extLst>
          </p:cNvPr>
          <p:cNvSpPr>
            <a:spLocks noGrp="1"/>
          </p:cNvSpPr>
          <p:nvPr>
            <p:ph type="body" idx="1"/>
          </p:nvPr>
        </p:nvSpPr>
        <p:spPr>
          <a:xfrm>
            <a:off x="609600" y="1136543"/>
            <a:ext cx="11247040" cy="2019946"/>
          </a:xfrm>
        </p:spPr>
        <p:txBody>
          <a:bodyPr/>
          <a:lstStyle/>
          <a:p>
            <a:pPr marL="50800" indent="0">
              <a:buNone/>
            </a:pPr>
            <a:r>
              <a:rPr lang="nl-NL" sz="1800" dirty="0"/>
              <a:t>Voor de uitwisseling van gegevens is het van belang afspraken te hebben over de wijze waarop de gegevens doorgestuurd worden als stand (complete set van een object) of atomair (mutatie)</a:t>
            </a:r>
          </a:p>
        </p:txBody>
      </p:sp>
      <p:graphicFrame>
        <p:nvGraphicFramePr>
          <p:cNvPr id="5" name="Tabel 5">
            <a:extLst>
              <a:ext uri="{FF2B5EF4-FFF2-40B4-BE49-F238E27FC236}">
                <a16:creationId xmlns:a16="http://schemas.microsoft.com/office/drawing/2014/main" id="{EE07D3E2-AE6B-37A7-A1AD-DDF0F0C76788}"/>
              </a:ext>
            </a:extLst>
          </p:cNvPr>
          <p:cNvGraphicFramePr>
            <a:graphicFrameLocks noGrp="1"/>
          </p:cNvGraphicFramePr>
          <p:nvPr/>
        </p:nvGraphicFramePr>
        <p:xfrm>
          <a:off x="521776" y="2190427"/>
          <a:ext cx="11247040" cy="4015825"/>
        </p:xfrm>
        <a:graphic>
          <a:graphicData uri="http://schemas.openxmlformats.org/drawingml/2006/table">
            <a:tbl>
              <a:tblPr firstRow="1" bandRow="1">
                <a:tableStyleId>{5C22544A-7EE6-4342-B048-85BDC9FD1C3A}</a:tableStyleId>
              </a:tblPr>
              <a:tblGrid>
                <a:gridCol w="1451675">
                  <a:extLst>
                    <a:ext uri="{9D8B030D-6E8A-4147-A177-3AD203B41FA5}">
                      <a16:colId xmlns:a16="http://schemas.microsoft.com/office/drawing/2014/main" val="1619166615"/>
                    </a:ext>
                  </a:extLst>
                </a:gridCol>
                <a:gridCol w="1234698">
                  <a:extLst>
                    <a:ext uri="{9D8B030D-6E8A-4147-A177-3AD203B41FA5}">
                      <a16:colId xmlns:a16="http://schemas.microsoft.com/office/drawing/2014/main" val="664308142"/>
                    </a:ext>
                  </a:extLst>
                </a:gridCol>
                <a:gridCol w="4132882">
                  <a:extLst>
                    <a:ext uri="{9D8B030D-6E8A-4147-A177-3AD203B41FA5}">
                      <a16:colId xmlns:a16="http://schemas.microsoft.com/office/drawing/2014/main" val="3412225258"/>
                    </a:ext>
                  </a:extLst>
                </a:gridCol>
                <a:gridCol w="4427785">
                  <a:extLst>
                    <a:ext uri="{9D8B030D-6E8A-4147-A177-3AD203B41FA5}">
                      <a16:colId xmlns:a16="http://schemas.microsoft.com/office/drawing/2014/main" val="3616417794"/>
                    </a:ext>
                  </a:extLst>
                </a:gridCol>
              </a:tblGrid>
              <a:tr h="486544">
                <a:tc>
                  <a:txBody>
                    <a:bodyPr/>
                    <a:lstStyle/>
                    <a:p>
                      <a:endParaRPr lang="nl-NL" sz="1600" dirty="0"/>
                    </a:p>
                  </a:txBody>
                  <a:tcPr/>
                </a:tc>
                <a:tc>
                  <a:txBody>
                    <a:bodyPr/>
                    <a:lstStyle/>
                    <a:p>
                      <a:r>
                        <a:rPr lang="nl-NL" sz="1600" dirty="0"/>
                        <a:t>Weging van factor</a:t>
                      </a:r>
                    </a:p>
                  </a:txBody>
                  <a:tcPr/>
                </a:tc>
                <a:tc>
                  <a:txBody>
                    <a:bodyPr/>
                    <a:lstStyle/>
                    <a:p>
                      <a:r>
                        <a:rPr lang="nl-NL" sz="1600" dirty="0"/>
                        <a:t>Atomair (mutatie)</a:t>
                      </a:r>
                    </a:p>
                  </a:txBody>
                  <a:tcPr/>
                </a:tc>
                <a:tc>
                  <a:txBody>
                    <a:bodyPr/>
                    <a:lstStyle/>
                    <a:p>
                      <a:r>
                        <a:rPr lang="nl-NL" sz="1600" dirty="0" err="1"/>
                        <a:t>Standlevering</a:t>
                      </a:r>
                      <a:endParaRPr lang="nl-NL" sz="1600" dirty="0"/>
                    </a:p>
                  </a:txBody>
                  <a:tcPr/>
                </a:tc>
                <a:extLst>
                  <a:ext uri="{0D108BD9-81ED-4DB2-BD59-A6C34878D82A}">
                    <a16:rowId xmlns:a16="http://schemas.microsoft.com/office/drawing/2014/main" val="4145887127"/>
                  </a:ext>
                </a:extLst>
              </a:tr>
              <a:tr h="486544">
                <a:tc>
                  <a:txBody>
                    <a:bodyPr/>
                    <a:lstStyle/>
                    <a:p>
                      <a:r>
                        <a:rPr lang="nl-NL" sz="1600" dirty="0"/>
                        <a:t>Data integriteit</a:t>
                      </a:r>
                    </a:p>
                  </a:txBody>
                  <a:tcPr/>
                </a:tc>
                <a:tc>
                  <a:txBody>
                    <a:bodyPr/>
                    <a:lstStyle/>
                    <a:p>
                      <a:r>
                        <a:rPr lang="nl-NL" sz="1600" dirty="0"/>
                        <a:t>9</a:t>
                      </a:r>
                    </a:p>
                  </a:txBody>
                  <a:tcPr/>
                </a:tc>
                <a:tc>
                  <a:txBody>
                    <a:bodyPr/>
                    <a:lstStyle/>
                    <a:p>
                      <a:r>
                        <a:rPr lang="nl-NL" sz="1600" dirty="0"/>
                        <a:t>+/- door mutaties door te geven kan er een verschil tussen systemen ontstaan</a:t>
                      </a:r>
                    </a:p>
                  </a:txBody>
                  <a:tcPr/>
                </a:tc>
                <a:tc>
                  <a:txBody>
                    <a:bodyPr/>
                    <a:lstStyle/>
                    <a:p>
                      <a:r>
                        <a:rPr lang="nl-NL" sz="1600" dirty="0"/>
                        <a:t>+ aangezien altijd de laatste stand wordt doorgegeven van het object</a:t>
                      </a:r>
                    </a:p>
                  </a:txBody>
                  <a:tcPr/>
                </a:tc>
                <a:extLst>
                  <a:ext uri="{0D108BD9-81ED-4DB2-BD59-A6C34878D82A}">
                    <a16:rowId xmlns:a16="http://schemas.microsoft.com/office/drawing/2014/main" val="2615221198"/>
                  </a:ext>
                </a:extLst>
              </a:tr>
              <a:tr h="486544">
                <a:tc>
                  <a:txBody>
                    <a:bodyPr/>
                    <a:lstStyle/>
                    <a:p>
                      <a:r>
                        <a:rPr lang="nl-NL" sz="1600" dirty="0"/>
                        <a:t>Performance</a:t>
                      </a:r>
                    </a:p>
                  </a:txBody>
                  <a:tcPr/>
                </a:tc>
                <a:tc>
                  <a:txBody>
                    <a:bodyPr/>
                    <a:lstStyle/>
                    <a:p>
                      <a:r>
                        <a:rPr lang="nl-NL" sz="1600" dirty="0"/>
                        <a:t>6</a:t>
                      </a:r>
                    </a:p>
                  </a:txBody>
                  <a:tcPr/>
                </a:tc>
                <a:tc>
                  <a:txBody>
                    <a:bodyPr/>
                    <a:lstStyle/>
                    <a:p>
                      <a:r>
                        <a:rPr lang="nl-NL" sz="1600" dirty="0"/>
                        <a:t>+ kleinere berichten en mogelijk sneller te verwerken</a:t>
                      </a:r>
                    </a:p>
                  </a:txBody>
                  <a:tcPr/>
                </a:tc>
                <a:tc>
                  <a:txBody>
                    <a:bodyPr/>
                    <a:lstStyle/>
                    <a:p>
                      <a:r>
                        <a:rPr lang="nl-NL" sz="1600" dirty="0"/>
                        <a:t>+/- mogelijk grote berichten met overhead</a:t>
                      </a:r>
                    </a:p>
                  </a:txBody>
                  <a:tcPr/>
                </a:tc>
                <a:extLst>
                  <a:ext uri="{0D108BD9-81ED-4DB2-BD59-A6C34878D82A}">
                    <a16:rowId xmlns:a16="http://schemas.microsoft.com/office/drawing/2014/main" val="3790048871"/>
                  </a:ext>
                </a:extLst>
              </a:tr>
              <a:tr h="727480">
                <a:tc>
                  <a:txBody>
                    <a:bodyPr/>
                    <a:lstStyle/>
                    <a:p>
                      <a:r>
                        <a:rPr lang="nl-NL" sz="1600" dirty="0"/>
                        <a:t>Belasting systemen</a:t>
                      </a:r>
                    </a:p>
                  </a:txBody>
                  <a:tcPr/>
                </a:tc>
                <a:tc>
                  <a:txBody>
                    <a:bodyPr/>
                    <a:lstStyle/>
                    <a:p>
                      <a:r>
                        <a:rPr lang="nl-NL" sz="1600" dirty="0"/>
                        <a:t>6</a:t>
                      </a:r>
                    </a:p>
                  </a:txBody>
                  <a:tcPr/>
                </a:tc>
                <a:tc>
                  <a:txBody>
                    <a:bodyPr/>
                    <a:lstStyle/>
                    <a:p>
                      <a:r>
                        <a:rPr lang="nl-NL" sz="1600" dirty="0"/>
                        <a:t>+ kleinere berichten en mogelijk minder belasting voor het maken van de berichten. </a:t>
                      </a:r>
                    </a:p>
                  </a:txBody>
                  <a:tcPr/>
                </a:tc>
                <a:tc>
                  <a:txBody>
                    <a:bodyPr/>
                    <a:lstStyle/>
                    <a:p>
                      <a:r>
                        <a:rPr lang="nl-NL" sz="1600" dirty="0"/>
                        <a:t>+ / - Mogelijk grotere </a:t>
                      </a:r>
                      <a:r>
                        <a:rPr lang="nl-NL" sz="1600" dirty="0" err="1"/>
                        <a:t>queries</a:t>
                      </a:r>
                      <a:r>
                        <a:rPr lang="nl-NL" sz="1600" dirty="0"/>
                        <a:t> nodig om de stand telkens op te bouwen om door te geven. Verwerken kan echter relatief sneller.</a:t>
                      </a:r>
                    </a:p>
                  </a:txBody>
                  <a:tcPr/>
                </a:tc>
                <a:extLst>
                  <a:ext uri="{0D108BD9-81ED-4DB2-BD59-A6C34878D82A}">
                    <a16:rowId xmlns:a16="http://schemas.microsoft.com/office/drawing/2014/main" val="111235127"/>
                  </a:ext>
                </a:extLst>
              </a:tr>
              <a:tr h="498012">
                <a:tc>
                  <a:txBody>
                    <a:bodyPr/>
                    <a:lstStyle/>
                    <a:p>
                      <a:r>
                        <a:rPr lang="nl-NL" sz="1600" dirty="0"/>
                        <a:t>Aantal transacties</a:t>
                      </a:r>
                    </a:p>
                  </a:txBody>
                  <a:tcPr/>
                </a:tc>
                <a:tc>
                  <a:txBody>
                    <a:bodyPr/>
                    <a:lstStyle/>
                    <a:p>
                      <a:r>
                        <a:rPr lang="nl-NL" sz="1600" dirty="0"/>
                        <a:t>6</a:t>
                      </a:r>
                    </a:p>
                  </a:txBody>
                  <a:tcPr/>
                </a:tc>
                <a:tc>
                  <a:txBody>
                    <a:bodyPr/>
                    <a:lstStyle/>
                    <a:p>
                      <a:r>
                        <a:rPr lang="nl-NL" sz="1600" dirty="0"/>
                        <a:t>+/- Relatief veel kleine transacties </a:t>
                      </a:r>
                    </a:p>
                  </a:txBody>
                  <a:tcPr/>
                </a:tc>
                <a:tc>
                  <a:txBody>
                    <a:bodyPr/>
                    <a:lstStyle/>
                    <a:p>
                      <a:r>
                        <a:rPr lang="nl-NL" sz="1600" dirty="0"/>
                        <a:t>+ Grote sets met minder transacties</a:t>
                      </a:r>
                    </a:p>
                  </a:txBody>
                  <a:tcPr/>
                </a:tc>
                <a:extLst>
                  <a:ext uri="{0D108BD9-81ED-4DB2-BD59-A6C34878D82A}">
                    <a16:rowId xmlns:a16="http://schemas.microsoft.com/office/drawing/2014/main" val="2535363109"/>
                  </a:ext>
                </a:extLst>
              </a:tr>
              <a:tr h="876385">
                <a:tc>
                  <a:txBody>
                    <a:bodyPr/>
                    <a:lstStyle/>
                    <a:p>
                      <a:r>
                        <a:rPr lang="nl-NL" sz="1600" b="1" dirty="0"/>
                        <a:t>Totaal</a:t>
                      </a:r>
                    </a:p>
                  </a:txBody>
                  <a:tcPr/>
                </a:tc>
                <a:tc>
                  <a:txBody>
                    <a:bodyPr/>
                    <a:lstStyle/>
                    <a:p>
                      <a:endParaRPr lang="nl-NL" sz="1600" dirty="0"/>
                    </a:p>
                  </a:txBody>
                  <a:tcPr/>
                </a:tc>
                <a:tc>
                  <a:txBody>
                    <a:bodyPr/>
                    <a:lstStyle/>
                    <a:p>
                      <a:endParaRPr lang="nl-NL" sz="1600" dirty="0"/>
                    </a:p>
                  </a:txBody>
                  <a:tcPr/>
                </a:tc>
                <a:tc>
                  <a:txBody>
                    <a:bodyPr/>
                    <a:lstStyle/>
                    <a:p>
                      <a:r>
                        <a:rPr lang="nl-NL" sz="1600" dirty="0"/>
                        <a:t>Lijkt voorkeur te hebben door grotere zwaartepunt op data integriteit</a:t>
                      </a:r>
                    </a:p>
                  </a:txBody>
                  <a:tcPr/>
                </a:tc>
                <a:extLst>
                  <a:ext uri="{0D108BD9-81ED-4DB2-BD59-A6C34878D82A}">
                    <a16:rowId xmlns:a16="http://schemas.microsoft.com/office/drawing/2014/main" val="3025160703"/>
                  </a:ext>
                </a:extLst>
              </a:tr>
            </a:tbl>
          </a:graphicData>
        </a:graphic>
      </p:graphicFrame>
    </p:spTree>
    <p:extLst>
      <p:ext uri="{BB962C8B-B14F-4D97-AF65-F5344CB8AC3E}">
        <p14:creationId xmlns:p14="http://schemas.microsoft.com/office/powerpoint/2010/main" val="37564817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9A1689-1E5C-5DBE-584C-21E581482115}"/>
              </a:ext>
            </a:extLst>
          </p:cNvPr>
          <p:cNvSpPr>
            <a:spLocks noGrp="1"/>
          </p:cNvSpPr>
          <p:nvPr>
            <p:ph type="title"/>
          </p:nvPr>
        </p:nvSpPr>
        <p:spPr/>
        <p:txBody>
          <a:bodyPr/>
          <a:lstStyle/>
          <a:p>
            <a:r>
              <a:rPr lang="nl-NL" dirty="0"/>
              <a:t>Stramien per informatiestroom</a:t>
            </a:r>
          </a:p>
        </p:txBody>
      </p:sp>
      <p:sp>
        <p:nvSpPr>
          <p:cNvPr id="3" name="Tijdelijke aanduiding voor tekst 2">
            <a:extLst>
              <a:ext uri="{FF2B5EF4-FFF2-40B4-BE49-F238E27FC236}">
                <a16:creationId xmlns:a16="http://schemas.microsoft.com/office/drawing/2014/main" id="{A0AD6368-A45F-B4CC-F4E1-E3345EF379BB}"/>
              </a:ext>
            </a:extLst>
          </p:cNvPr>
          <p:cNvSpPr>
            <a:spLocks noGrp="1"/>
          </p:cNvSpPr>
          <p:nvPr>
            <p:ph type="body" idx="1"/>
          </p:nvPr>
        </p:nvSpPr>
        <p:spPr>
          <a:xfrm>
            <a:off x="335360" y="1066801"/>
            <a:ext cx="5688000" cy="4525963"/>
          </a:xfrm>
        </p:spPr>
        <p:txBody>
          <a:bodyPr lIns="36000" tIns="36000" rIns="36000" bIns="36000"/>
          <a:lstStyle/>
          <a:p>
            <a:pPr marL="50800" indent="0">
              <a:buNone/>
            </a:pPr>
            <a:r>
              <a:rPr lang="nl-NL" sz="2000" dirty="0">
                <a:solidFill>
                  <a:schemeClr val="accent1"/>
                </a:solidFill>
              </a:rPr>
              <a:t>We hebben voor de interactie </a:t>
            </a:r>
            <a:r>
              <a:rPr lang="nl-NL" sz="2000" b="1" dirty="0">
                <a:solidFill>
                  <a:schemeClr val="accent1"/>
                </a:solidFill>
              </a:rPr>
              <a:t>vastgesteld</a:t>
            </a:r>
            <a:r>
              <a:rPr lang="nl-NL" sz="2000" dirty="0">
                <a:solidFill>
                  <a:schemeClr val="accent1"/>
                </a:solidFill>
              </a:rPr>
              <a:t>:</a:t>
            </a:r>
          </a:p>
          <a:p>
            <a:pPr marL="361950" indent="-311150">
              <a:spcBef>
                <a:spcPts val="300"/>
              </a:spcBef>
            </a:pPr>
            <a:r>
              <a:rPr lang="nl-NL" sz="1800" u="sng" dirty="0">
                <a:solidFill>
                  <a:schemeClr val="accent1"/>
                </a:solidFill>
              </a:rPr>
              <a:t>Informatiebehoefte</a:t>
            </a:r>
            <a:br>
              <a:rPr lang="nl-NL" sz="1800" dirty="0">
                <a:solidFill>
                  <a:schemeClr val="accent1"/>
                </a:solidFill>
              </a:rPr>
            </a:br>
            <a:r>
              <a:rPr lang="nl-NL" sz="1800" dirty="0">
                <a:solidFill>
                  <a:schemeClr val="accent1"/>
                </a:solidFill>
              </a:rPr>
              <a:t>Wie heeft welke info nodig van wie voor welk proces?</a:t>
            </a:r>
          </a:p>
          <a:p>
            <a:pPr marL="361950" indent="-311150">
              <a:spcBef>
                <a:spcPts val="300"/>
              </a:spcBef>
            </a:pPr>
            <a:r>
              <a:rPr lang="nl-NL" sz="1800" u="sng" dirty="0">
                <a:solidFill>
                  <a:schemeClr val="accent1"/>
                </a:solidFill>
              </a:rPr>
              <a:t>Gegevens met attributen</a:t>
            </a:r>
            <a:br>
              <a:rPr lang="nl-NL" sz="1800" u="sng" dirty="0">
                <a:solidFill>
                  <a:schemeClr val="accent1"/>
                </a:solidFill>
              </a:rPr>
            </a:br>
            <a:r>
              <a:rPr lang="nl-NL" sz="1800" dirty="0">
                <a:solidFill>
                  <a:schemeClr val="accent1"/>
                </a:solidFill>
              </a:rPr>
              <a:t>Wat zijn de benodigde info-elementen (informatieobject-, gegevensgroep- en attribuutsoorten)?</a:t>
            </a:r>
          </a:p>
          <a:p>
            <a:pPr marL="361950" indent="-311150">
              <a:spcBef>
                <a:spcPts val="300"/>
              </a:spcBef>
            </a:pPr>
            <a:r>
              <a:rPr lang="nl-NL" sz="1800" u="sng" dirty="0">
                <a:solidFill>
                  <a:schemeClr val="accent1"/>
                </a:solidFill>
              </a:rPr>
              <a:t>Interactiepatroon</a:t>
            </a:r>
            <a:br>
              <a:rPr lang="nl-NL" sz="1800" dirty="0">
                <a:solidFill>
                  <a:schemeClr val="accent1"/>
                </a:solidFill>
              </a:rPr>
            </a:br>
            <a:r>
              <a:rPr lang="nl-NL" sz="1800" dirty="0">
                <a:solidFill>
                  <a:schemeClr val="accent1"/>
                </a:solidFill>
              </a:rPr>
              <a:t>Wat is nodig m.b.t. de interactie(s):</a:t>
            </a:r>
          </a:p>
          <a:p>
            <a:pPr marL="542925" lvl="1" indent="-180975"/>
            <a:r>
              <a:rPr lang="nl-NL" sz="1600" dirty="0">
                <a:solidFill>
                  <a:schemeClr val="accent1"/>
                </a:solidFill>
              </a:rPr>
              <a:t>Standlevering en/of </a:t>
            </a:r>
            <a:r>
              <a:rPr lang="nl-NL" sz="1600" dirty="0" err="1">
                <a:solidFill>
                  <a:schemeClr val="accent1"/>
                </a:solidFill>
              </a:rPr>
              <a:t>Streaam</a:t>
            </a:r>
            <a:r>
              <a:rPr lang="nl-NL" sz="1600" dirty="0">
                <a:solidFill>
                  <a:schemeClr val="accent1"/>
                </a:solidFill>
              </a:rPr>
              <a:t>?</a:t>
            </a:r>
          </a:p>
          <a:p>
            <a:pPr marL="542925" lvl="1" indent="-180975"/>
            <a:r>
              <a:rPr lang="nl-NL" sz="1600" dirty="0">
                <a:solidFill>
                  <a:schemeClr val="accent1"/>
                </a:solidFill>
              </a:rPr>
              <a:t>Wie neemt het initiatief?</a:t>
            </a:r>
          </a:p>
          <a:p>
            <a:pPr marL="542925" lvl="1" indent="-180975"/>
            <a:r>
              <a:rPr lang="nl-NL" sz="1600" dirty="0">
                <a:solidFill>
                  <a:schemeClr val="accent1"/>
                </a:solidFill>
              </a:rPr>
              <a:t>Pull en/of push-mechanisme?</a:t>
            </a:r>
          </a:p>
          <a:p>
            <a:pPr marL="542925" lvl="1" indent="-180975"/>
            <a:r>
              <a:rPr lang="nl-NL" sz="1600" dirty="0">
                <a:solidFill>
                  <a:schemeClr val="accent1"/>
                </a:solidFill>
              </a:rPr>
              <a:t>Extra notificatie-mechanisme nodig?</a:t>
            </a:r>
          </a:p>
          <a:p>
            <a:pPr marL="361950" marR="0" lvl="0" indent="-311150" algn="l" defTabSz="914400" rtl="0" eaLnBrk="1" fontAlgn="auto" latinLnBrk="0" hangingPunct="1">
              <a:lnSpc>
                <a:spcPct val="100000"/>
              </a:lnSpc>
              <a:spcBef>
                <a:spcPts val="560"/>
              </a:spcBef>
              <a:spcAft>
                <a:spcPts val="0"/>
              </a:spcAft>
              <a:buClr>
                <a:prstClr val="black"/>
              </a:buClr>
              <a:buSzPts val="2800"/>
              <a:buFont typeface="Arial"/>
              <a:buChar char="•"/>
              <a:tabLst/>
              <a:defRPr/>
            </a:pPr>
            <a:endParaRPr kumimoji="0" lang="nl-NL" sz="1800" b="0" i="0" u="none" strike="noStrike" kern="1200" cap="none" spc="0" normalizeH="0" baseline="0" noProof="0" dirty="0">
              <a:ln>
                <a:noFill/>
              </a:ln>
              <a:solidFill>
                <a:schemeClr val="accent1"/>
              </a:solidFill>
              <a:effectLst/>
              <a:uLnTx/>
              <a:uFillTx/>
              <a:latin typeface="Montserrat"/>
              <a:sym typeface="Montserrat"/>
            </a:endParaRPr>
          </a:p>
          <a:p>
            <a:pPr marL="361950" lvl="1" indent="0">
              <a:buNone/>
            </a:pPr>
            <a:endParaRPr lang="nl-NL" sz="1600" dirty="0">
              <a:solidFill>
                <a:schemeClr val="accent1"/>
              </a:solidFill>
            </a:endParaRPr>
          </a:p>
          <a:p>
            <a:endParaRPr lang="nl-NL" sz="1800" dirty="0"/>
          </a:p>
        </p:txBody>
      </p:sp>
      <p:sp>
        <p:nvSpPr>
          <p:cNvPr id="4" name="Tijdelijke aanduiding voor tekst 3">
            <a:extLst>
              <a:ext uri="{FF2B5EF4-FFF2-40B4-BE49-F238E27FC236}">
                <a16:creationId xmlns:a16="http://schemas.microsoft.com/office/drawing/2014/main" id="{77C94D36-8D82-6F60-4BD6-4D773716EE1F}"/>
              </a:ext>
            </a:extLst>
          </p:cNvPr>
          <p:cNvSpPr>
            <a:spLocks noGrp="1"/>
          </p:cNvSpPr>
          <p:nvPr>
            <p:ph type="body" idx="2"/>
          </p:nvPr>
        </p:nvSpPr>
        <p:spPr>
          <a:xfrm>
            <a:off x="6169025" y="1066801"/>
            <a:ext cx="5688000" cy="2905124"/>
          </a:xfrm>
        </p:spPr>
        <p:txBody>
          <a:bodyPr lIns="36000" tIns="36000" rIns="36000" bIns="36000"/>
          <a:lstStyle/>
          <a:p>
            <a:pPr marL="50800" indent="0">
              <a:buNone/>
            </a:pPr>
            <a:r>
              <a:rPr lang="nl-NL" sz="2000" dirty="0">
                <a:solidFill>
                  <a:schemeClr val="accent1"/>
                </a:solidFill>
              </a:rPr>
              <a:t>We moeten voor de interface </a:t>
            </a:r>
            <a:r>
              <a:rPr lang="nl-NL" sz="2000" b="1" dirty="0">
                <a:solidFill>
                  <a:schemeClr val="accent1"/>
                </a:solidFill>
              </a:rPr>
              <a:t>vaststellen</a:t>
            </a:r>
            <a:r>
              <a:rPr lang="nl-NL" sz="2000" dirty="0">
                <a:solidFill>
                  <a:schemeClr val="accent1"/>
                </a:solidFill>
              </a:rPr>
              <a:t>:</a:t>
            </a:r>
          </a:p>
          <a:p>
            <a:pPr marL="361950" marR="0" lvl="0" indent="-311150" algn="l" defTabSz="914400" rtl="0" eaLnBrk="1" fontAlgn="auto" latinLnBrk="0" hangingPunct="1">
              <a:lnSpc>
                <a:spcPct val="100000"/>
              </a:lnSpc>
              <a:spcBef>
                <a:spcPts val="300"/>
              </a:spcBef>
              <a:spcAft>
                <a:spcPts val="0"/>
              </a:spcAft>
              <a:buClr>
                <a:prstClr val="black"/>
              </a:buClr>
              <a:buSzPts val="2800"/>
              <a:buFont typeface="Arial"/>
              <a:buChar char="•"/>
              <a:tabLst/>
              <a:defRPr/>
            </a:pPr>
            <a:r>
              <a:rPr kumimoji="0" lang="nl-NL" sz="1800" b="0" i="0" u="sng" strike="noStrike" kern="1200" cap="none" spc="0" normalizeH="0" baseline="0" noProof="0" dirty="0">
                <a:ln>
                  <a:noFill/>
                </a:ln>
                <a:solidFill>
                  <a:schemeClr val="accent1"/>
                </a:solidFill>
                <a:effectLst/>
                <a:uLnTx/>
                <a:uFillTx/>
                <a:latin typeface="Montserrat"/>
                <a:sym typeface="Montserrat"/>
              </a:rPr>
              <a:t>Gegevens mappen op OOAPI-resources</a:t>
            </a:r>
            <a:br>
              <a:rPr kumimoji="0" lang="nl-NL" sz="1800" b="0" i="0" u="sng" strike="noStrike" kern="1200" cap="none" spc="0" normalizeH="0" baseline="0" noProof="0" dirty="0">
                <a:ln>
                  <a:noFill/>
                </a:ln>
                <a:solidFill>
                  <a:schemeClr val="accent1"/>
                </a:solidFill>
                <a:effectLst/>
                <a:uLnTx/>
                <a:uFillTx/>
                <a:latin typeface="Montserrat"/>
                <a:sym typeface="Montserrat"/>
              </a:rPr>
            </a:br>
            <a:r>
              <a:rPr kumimoji="0" lang="nl-NL" sz="1800" b="0" i="0" u="none" strike="noStrike" kern="1200" cap="none" spc="0" normalizeH="0" baseline="0" noProof="0" dirty="0">
                <a:ln>
                  <a:noFill/>
                </a:ln>
                <a:solidFill>
                  <a:schemeClr val="accent1"/>
                </a:solidFill>
                <a:effectLst/>
                <a:uLnTx/>
                <a:uFillTx/>
                <a:latin typeface="Montserrat"/>
                <a:sym typeface="Montserrat"/>
              </a:rPr>
              <a:t>Wat zijn de benodigde OOAPI-resources?</a:t>
            </a:r>
            <a:br>
              <a:rPr kumimoji="0" lang="nl-NL" sz="1800" b="0" i="0" u="none" strike="noStrike" kern="1200" cap="none" spc="0" normalizeH="0" baseline="0" noProof="0" dirty="0">
                <a:ln>
                  <a:noFill/>
                </a:ln>
                <a:solidFill>
                  <a:schemeClr val="accent1"/>
                </a:solidFill>
                <a:effectLst/>
                <a:uLnTx/>
                <a:uFillTx/>
                <a:latin typeface="Montserrat"/>
                <a:sym typeface="Montserrat"/>
              </a:rPr>
            </a:br>
            <a:r>
              <a:rPr kumimoji="0" lang="nl-NL" sz="1800" b="0" i="0" u="none" strike="noStrike" kern="1200" cap="none" spc="0" normalizeH="0" baseline="0" noProof="0" dirty="0">
                <a:ln>
                  <a:noFill/>
                </a:ln>
                <a:solidFill>
                  <a:schemeClr val="accent1"/>
                </a:solidFill>
                <a:effectLst/>
                <a:uLnTx/>
                <a:uFillTx/>
                <a:latin typeface="Montserrat"/>
                <a:sym typeface="Montserrat"/>
              </a:rPr>
              <a:t>Voorbeeldwaarden kunnen hierbij helpen!</a:t>
            </a:r>
          </a:p>
          <a:p>
            <a:pPr marL="361950" indent="-311150">
              <a:spcBef>
                <a:spcPts val="300"/>
              </a:spcBef>
              <a:buClr>
                <a:prstClr val="black"/>
              </a:buClr>
              <a:defRPr/>
            </a:pPr>
            <a:r>
              <a:rPr lang="nl-NL" sz="1800" u="sng" dirty="0">
                <a:solidFill>
                  <a:schemeClr val="accent1"/>
                </a:solidFill>
              </a:rPr>
              <a:t>Koppelvlakken</a:t>
            </a:r>
            <a:br>
              <a:rPr lang="nl-NL" sz="1800" dirty="0">
                <a:solidFill>
                  <a:schemeClr val="accent1"/>
                </a:solidFill>
              </a:rPr>
            </a:br>
            <a:r>
              <a:rPr lang="nl-NL" sz="1800" dirty="0">
                <a:solidFill>
                  <a:schemeClr val="accent1"/>
                </a:solidFill>
              </a:rPr>
              <a:t>Waar zitten de koppelvlakken? </a:t>
            </a:r>
          </a:p>
          <a:p>
            <a:pPr marL="361950" indent="-311150"/>
            <a:r>
              <a:rPr lang="nl-NL" sz="1800" u="sng" dirty="0">
                <a:solidFill>
                  <a:schemeClr val="accent1"/>
                </a:solidFill>
              </a:rPr>
              <a:t>OOAPI-interface (endpoints en operaties)</a:t>
            </a:r>
            <a:r>
              <a:rPr lang="nl-NL" sz="1800" dirty="0">
                <a:solidFill>
                  <a:schemeClr val="accent1"/>
                </a:solidFill>
              </a:rPr>
              <a:t>?</a:t>
            </a:r>
            <a:br>
              <a:rPr lang="nl-NL" sz="1800" dirty="0">
                <a:solidFill>
                  <a:schemeClr val="accent1"/>
                </a:solidFill>
              </a:rPr>
            </a:br>
            <a:r>
              <a:rPr lang="nl-NL" sz="1800" dirty="0">
                <a:solidFill>
                  <a:schemeClr val="accent1"/>
                </a:solidFill>
              </a:rPr>
              <a:t>Welke endpoints en HTTP-operaties zijn benodigd per koppelvlak?</a:t>
            </a:r>
          </a:p>
        </p:txBody>
      </p:sp>
      <p:sp>
        <p:nvSpPr>
          <p:cNvPr id="6" name="Tekstvak 5">
            <a:extLst>
              <a:ext uri="{FF2B5EF4-FFF2-40B4-BE49-F238E27FC236}">
                <a16:creationId xmlns:a16="http://schemas.microsoft.com/office/drawing/2014/main" id="{93006CE6-BC46-3081-3459-AEE2C3A33099}"/>
              </a:ext>
            </a:extLst>
          </p:cNvPr>
          <p:cNvSpPr txBox="1"/>
          <p:nvPr/>
        </p:nvSpPr>
        <p:spPr>
          <a:xfrm>
            <a:off x="6096000" y="4292408"/>
            <a:ext cx="6096000" cy="2600712"/>
          </a:xfrm>
          <a:prstGeom prst="rect">
            <a:avLst/>
          </a:prstGeom>
          <a:noFill/>
        </p:spPr>
        <p:txBody>
          <a:bodyPr wrap="square">
            <a:spAutoFit/>
          </a:bodyPr>
          <a:lstStyle/>
          <a:p>
            <a:pPr marL="361950" indent="-311150"/>
            <a:r>
              <a:rPr lang="nl-NL" sz="1200" i="1" dirty="0">
                <a:solidFill>
                  <a:schemeClr val="accent1"/>
                </a:solidFill>
              </a:rPr>
              <a:t>Later:</a:t>
            </a:r>
          </a:p>
          <a:p>
            <a:pPr marL="180975" indent="-130175">
              <a:buFont typeface="Arial" panose="020B0604020202020204" pitchFamily="34" charset="0"/>
              <a:buChar char="•"/>
            </a:pPr>
            <a:r>
              <a:rPr lang="nl-NL" sz="1200" i="1" u="sng" dirty="0">
                <a:solidFill>
                  <a:schemeClr val="accent1"/>
                </a:solidFill>
              </a:rPr>
              <a:t>Query parameters</a:t>
            </a:r>
            <a:br>
              <a:rPr lang="nl-NL" sz="1200" i="1" u="sng" dirty="0">
                <a:solidFill>
                  <a:schemeClr val="accent1"/>
                </a:solidFill>
              </a:rPr>
            </a:br>
            <a:r>
              <a:rPr lang="nl-NL" sz="1200" i="1" dirty="0">
                <a:solidFill>
                  <a:schemeClr val="accent1"/>
                </a:solidFill>
              </a:rPr>
              <a:t>Zijn er specifieke parameters per operatie nodig? Indien </a:t>
            </a:r>
            <a:r>
              <a:rPr lang="nl-NL" sz="1200" i="1" dirty="0" err="1">
                <a:solidFill>
                  <a:schemeClr val="accent1"/>
                </a:solidFill>
              </a:rPr>
              <a:t>id</a:t>
            </a:r>
            <a:r>
              <a:rPr lang="nl-NL" sz="1200" i="1" dirty="0">
                <a:solidFill>
                  <a:schemeClr val="accent1"/>
                </a:solidFill>
              </a:rPr>
              <a:t>-parameter: wie bepaalt het </a:t>
            </a:r>
            <a:r>
              <a:rPr lang="nl-NL" sz="1200" i="1" dirty="0" err="1">
                <a:solidFill>
                  <a:schemeClr val="accent1"/>
                </a:solidFill>
              </a:rPr>
              <a:t>id</a:t>
            </a:r>
            <a:r>
              <a:rPr lang="nl-NL" sz="1200" i="1" dirty="0">
                <a:solidFill>
                  <a:schemeClr val="accent1"/>
                </a:solidFill>
              </a:rPr>
              <a:t>?</a:t>
            </a:r>
          </a:p>
          <a:p>
            <a:pPr marL="180975" indent="-130175">
              <a:buFont typeface="Arial" panose="020B0604020202020204" pitchFamily="34" charset="0"/>
              <a:buChar char="•"/>
            </a:pPr>
            <a:r>
              <a:rPr lang="nl-NL" sz="1200" i="1" u="sng" dirty="0">
                <a:solidFill>
                  <a:schemeClr val="accent1"/>
                </a:solidFill>
              </a:rPr>
              <a:t>Attributen per resource</a:t>
            </a:r>
            <a:br>
              <a:rPr lang="nl-NL" sz="1200" i="1" dirty="0">
                <a:solidFill>
                  <a:schemeClr val="accent1"/>
                </a:solidFill>
              </a:rPr>
            </a:br>
            <a:r>
              <a:rPr kumimoji="0" lang="nl-NL" sz="1200" b="0" i="1" u="none" strike="noStrike" kern="1200" cap="none" spc="0" normalizeH="0" baseline="0" noProof="0" dirty="0">
                <a:ln>
                  <a:noFill/>
                </a:ln>
                <a:solidFill>
                  <a:schemeClr val="accent1"/>
                </a:solidFill>
                <a:effectLst/>
                <a:uLnTx/>
                <a:uFillTx/>
                <a:latin typeface="Montserrat"/>
                <a:sym typeface="Montserrat"/>
              </a:rPr>
              <a:t>Wat zijn per OOAPI-resources de benodigde attributen; per attribuut</a:t>
            </a:r>
            <a:r>
              <a:rPr lang="nl-NL" sz="1200" i="1" dirty="0">
                <a:solidFill>
                  <a:schemeClr val="accent1"/>
                </a:solidFill>
              </a:rPr>
              <a:t>:</a:t>
            </a:r>
          </a:p>
          <a:p>
            <a:pPr marL="542925" lvl="1" indent="-180975">
              <a:buFont typeface="Arial" panose="020B0604020202020204" pitchFamily="34" charset="0"/>
              <a:buChar char="•"/>
            </a:pPr>
            <a:r>
              <a:rPr lang="nl-NL" sz="1100" i="1" dirty="0">
                <a:solidFill>
                  <a:schemeClr val="accent1"/>
                </a:solidFill>
              </a:rPr>
              <a:t>Bestaand of aanvulling?</a:t>
            </a:r>
          </a:p>
          <a:p>
            <a:pPr marL="542925" lvl="1" indent="-180975">
              <a:buFont typeface="Arial" panose="020B0604020202020204" pitchFamily="34" charset="0"/>
              <a:buChar char="•"/>
            </a:pPr>
            <a:r>
              <a:rPr lang="nl-NL" sz="1100" i="1" dirty="0">
                <a:solidFill>
                  <a:schemeClr val="accent1"/>
                </a:solidFill>
              </a:rPr>
              <a:t>Datatype (string, integer, datum, datumtijd, etc.) of Waardelijst (enumeratie of referentielijst)</a:t>
            </a:r>
          </a:p>
          <a:p>
            <a:pPr marL="542925" lvl="1" indent="-180975">
              <a:buFont typeface="Arial" panose="020B0604020202020204" pitchFamily="34" charset="0"/>
              <a:buChar char="•"/>
            </a:pPr>
            <a:r>
              <a:rPr lang="nl-NL" sz="1100" i="1" dirty="0">
                <a:solidFill>
                  <a:schemeClr val="accent1"/>
                </a:solidFill>
              </a:rPr>
              <a:t>Verplicht of optioneel? </a:t>
            </a:r>
            <a:r>
              <a:rPr lang="nl-NL" sz="1100" i="1" dirty="0" err="1">
                <a:solidFill>
                  <a:schemeClr val="accent1"/>
                </a:solidFill>
              </a:rPr>
              <a:t>Één</a:t>
            </a:r>
            <a:r>
              <a:rPr lang="nl-NL" sz="1100" i="1" dirty="0">
                <a:solidFill>
                  <a:schemeClr val="accent1"/>
                </a:solidFill>
              </a:rPr>
              <a:t> of meer keren?</a:t>
            </a:r>
          </a:p>
          <a:p>
            <a:pPr marL="542925" lvl="1" indent="-180975">
              <a:buFont typeface="Arial" panose="020B0604020202020204" pitchFamily="34" charset="0"/>
              <a:buChar char="•"/>
            </a:pPr>
            <a:r>
              <a:rPr lang="nl-NL" sz="1100" i="1" dirty="0">
                <a:solidFill>
                  <a:schemeClr val="accent1"/>
                </a:solidFill>
              </a:rPr>
              <a:t>Werkingsregels?</a:t>
            </a:r>
          </a:p>
          <a:p>
            <a:pPr marL="171450" indent="-171450">
              <a:buFont typeface="Arial" panose="020B0604020202020204" pitchFamily="34" charset="0"/>
              <a:buChar char="•"/>
            </a:pPr>
            <a:r>
              <a:rPr kumimoji="0" lang="nl-NL" sz="1200" b="0" i="1" u="sng" strike="noStrike" kern="1200" cap="none" spc="0" normalizeH="0" baseline="0" noProof="0" dirty="0">
                <a:ln>
                  <a:noFill/>
                </a:ln>
                <a:solidFill>
                  <a:schemeClr val="accent1"/>
                </a:solidFill>
                <a:effectLst/>
                <a:uLnTx/>
                <a:uFillTx/>
                <a:latin typeface="Montserrat"/>
                <a:sym typeface="Montserrat"/>
              </a:rPr>
              <a:t>Uitzonderingssituaties</a:t>
            </a:r>
            <a:br>
              <a:rPr kumimoji="0" lang="nl-NL" sz="1200" b="0" i="1" u="none" strike="noStrike" kern="1200" cap="none" spc="0" normalizeH="0" baseline="0" noProof="0" dirty="0">
                <a:ln>
                  <a:noFill/>
                </a:ln>
                <a:solidFill>
                  <a:schemeClr val="accent1"/>
                </a:solidFill>
                <a:effectLst/>
                <a:uLnTx/>
                <a:uFillTx/>
                <a:latin typeface="Montserrat"/>
                <a:sym typeface="Montserrat"/>
              </a:rPr>
            </a:br>
            <a:r>
              <a:rPr kumimoji="0" lang="nl-NL" sz="1200" b="0" i="1" u="none" strike="noStrike" kern="1200" cap="none" spc="0" normalizeH="0" baseline="0" noProof="0" dirty="0">
                <a:ln>
                  <a:noFill/>
                </a:ln>
                <a:solidFill>
                  <a:schemeClr val="accent1"/>
                </a:solidFill>
                <a:effectLst/>
                <a:uLnTx/>
                <a:uFillTx/>
                <a:latin typeface="Montserrat"/>
                <a:sym typeface="Montserrat"/>
              </a:rPr>
              <a:t>Wat zijn opvallende uitzonderingssituaties? En wat moet er vervolgens gebeuren?</a:t>
            </a:r>
            <a:endParaRPr lang="nl-NL" sz="1600" i="1" dirty="0">
              <a:solidFill>
                <a:schemeClr val="accent1"/>
              </a:solidFill>
            </a:endParaRPr>
          </a:p>
        </p:txBody>
      </p:sp>
      <p:sp>
        <p:nvSpPr>
          <p:cNvPr id="7" name="Ster: 5 punten 6">
            <a:extLst>
              <a:ext uri="{FF2B5EF4-FFF2-40B4-BE49-F238E27FC236}">
                <a16:creationId xmlns:a16="http://schemas.microsoft.com/office/drawing/2014/main" id="{B7931556-06F8-5695-1D2F-BF0E9BEDDB53}"/>
              </a:ext>
            </a:extLst>
          </p:cNvPr>
          <p:cNvSpPr/>
          <p:nvPr/>
        </p:nvSpPr>
        <p:spPr>
          <a:xfrm>
            <a:off x="11125200" y="140004"/>
            <a:ext cx="944880" cy="97536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0493721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F77EAE-BB42-CB8C-919E-86C47C1E2124}"/>
              </a:ext>
            </a:extLst>
          </p:cNvPr>
          <p:cNvSpPr>
            <a:spLocks noGrp="1"/>
          </p:cNvSpPr>
          <p:nvPr>
            <p:ph type="title"/>
          </p:nvPr>
        </p:nvSpPr>
        <p:spPr/>
        <p:txBody>
          <a:bodyPr/>
          <a:lstStyle/>
          <a:p>
            <a:r>
              <a:rPr lang="nl-NL" dirty="0"/>
              <a:t>HTTP-operaties</a:t>
            </a:r>
          </a:p>
        </p:txBody>
      </p:sp>
      <p:sp>
        <p:nvSpPr>
          <p:cNvPr id="3" name="Tijdelijke aanduiding voor tekst 2">
            <a:extLst>
              <a:ext uri="{FF2B5EF4-FFF2-40B4-BE49-F238E27FC236}">
                <a16:creationId xmlns:a16="http://schemas.microsoft.com/office/drawing/2014/main" id="{4FF62006-7619-80BB-97F6-F595542E5FC0}"/>
              </a:ext>
            </a:extLst>
          </p:cNvPr>
          <p:cNvSpPr>
            <a:spLocks noGrp="1"/>
          </p:cNvSpPr>
          <p:nvPr>
            <p:ph type="body" idx="1"/>
          </p:nvPr>
        </p:nvSpPr>
        <p:spPr>
          <a:xfrm>
            <a:off x="9233654" y="1226777"/>
            <a:ext cx="2622986" cy="5444611"/>
          </a:xfrm>
        </p:spPr>
        <p:txBody>
          <a:bodyPr/>
          <a:lstStyle/>
          <a:p>
            <a:pPr marL="50800" indent="0">
              <a:buNone/>
            </a:pPr>
            <a:r>
              <a:rPr lang="en-US" sz="1400" i="1" u="sng" dirty="0" err="1"/>
              <a:t>Opmerking</a:t>
            </a:r>
            <a:endParaRPr lang="en-US" sz="1400" i="1" u="sng" dirty="0"/>
          </a:p>
          <a:p>
            <a:pPr marL="50800" indent="0">
              <a:buNone/>
            </a:pPr>
            <a:r>
              <a:rPr lang="en-US" sz="1400" i="1" dirty="0"/>
              <a:t>Het </a:t>
            </a:r>
            <a:r>
              <a:rPr lang="en-US" sz="1400" i="1" dirty="0" err="1"/>
              <a:t>verschil</a:t>
            </a:r>
            <a:r>
              <a:rPr lang="en-US" sz="1400" i="1" dirty="0"/>
              <a:t> </a:t>
            </a:r>
            <a:r>
              <a:rPr lang="en-US" sz="1400" i="1" dirty="0" err="1"/>
              <a:t>tussen</a:t>
            </a:r>
            <a:r>
              <a:rPr lang="en-US" sz="1400" i="1" dirty="0"/>
              <a:t> POST </a:t>
            </a:r>
            <a:r>
              <a:rPr lang="en-US" sz="1400" i="1" dirty="0" err="1"/>
              <a:t>en</a:t>
            </a:r>
            <a:r>
              <a:rPr lang="en-US" sz="1400" i="1" dirty="0"/>
              <a:t> PUT is </a:t>
            </a:r>
            <a:r>
              <a:rPr lang="en-US" sz="1400" i="1" dirty="0" err="1"/>
              <a:t>dat</a:t>
            </a:r>
            <a:r>
              <a:rPr lang="en-US" sz="1400" i="1" dirty="0"/>
              <a:t> </a:t>
            </a:r>
            <a:r>
              <a:rPr lang="en-US" sz="1400" b="1" i="1" dirty="0"/>
              <a:t>PUT requests idempotent </a:t>
            </a:r>
            <a:r>
              <a:rPr lang="en-US" sz="1400" i="1" dirty="0" err="1"/>
              <a:t>zijn</a:t>
            </a:r>
            <a:r>
              <a:rPr lang="en-US" sz="1400" i="1" dirty="0"/>
              <a:t>. </a:t>
            </a:r>
            <a:br>
              <a:rPr lang="en-US" sz="1400" i="1" dirty="0"/>
            </a:br>
            <a:r>
              <a:rPr lang="en-US" sz="1400" i="1" dirty="0" err="1"/>
              <a:t>Dus</a:t>
            </a:r>
            <a:r>
              <a:rPr lang="en-US" sz="1400" i="1" dirty="0"/>
              <a:t>, </a:t>
            </a:r>
            <a:r>
              <a:rPr lang="en-US" sz="1400" i="1" dirty="0" err="1"/>
              <a:t>herhaaldelijke</a:t>
            </a:r>
            <a:r>
              <a:rPr lang="en-US" sz="1400" i="1" dirty="0"/>
              <a:t> </a:t>
            </a:r>
            <a:r>
              <a:rPr lang="en-US" sz="1400" i="1" dirty="0" err="1"/>
              <a:t>aanroepen</a:t>
            </a:r>
            <a:r>
              <a:rPr lang="en-US" sz="1400" i="1" dirty="0"/>
              <a:t> van </a:t>
            </a:r>
            <a:r>
              <a:rPr lang="en-US" sz="1400" i="1" dirty="0" err="1"/>
              <a:t>dezelfde</a:t>
            </a:r>
            <a:r>
              <a:rPr lang="en-US" sz="1400" i="1" dirty="0"/>
              <a:t> PUT request </a:t>
            </a:r>
            <a:r>
              <a:rPr lang="en-US" sz="1400" i="1" dirty="0" err="1"/>
              <a:t>zal</a:t>
            </a:r>
            <a:r>
              <a:rPr lang="en-US" sz="1400" i="1" dirty="0"/>
              <a:t> </a:t>
            </a:r>
            <a:r>
              <a:rPr lang="en-US" sz="1400" i="1" dirty="0" err="1"/>
              <a:t>altijd</a:t>
            </a:r>
            <a:r>
              <a:rPr lang="en-US" sz="1400" i="1" dirty="0"/>
              <a:t> </a:t>
            </a:r>
            <a:r>
              <a:rPr lang="en-US" sz="1400" i="1" dirty="0" err="1"/>
              <a:t>hetzelfde</a:t>
            </a:r>
            <a:r>
              <a:rPr lang="en-US" sz="1400" i="1" dirty="0"/>
              <a:t> </a:t>
            </a:r>
            <a:r>
              <a:rPr lang="en-US" sz="1400" i="1" dirty="0" err="1"/>
              <a:t>resultaat</a:t>
            </a:r>
            <a:r>
              <a:rPr lang="en-US" sz="1400" i="1" dirty="0"/>
              <a:t> </a:t>
            </a:r>
            <a:r>
              <a:rPr lang="en-US" sz="1400" i="1" dirty="0" err="1"/>
              <a:t>opleveren</a:t>
            </a:r>
            <a:r>
              <a:rPr lang="en-US" sz="1400" i="1" dirty="0"/>
              <a:t>. In </a:t>
            </a:r>
            <a:r>
              <a:rPr lang="en-US" sz="1400" i="1" dirty="0" err="1"/>
              <a:t>tegenstelling</a:t>
            </a:r>
            <a:r>
              <a:rPr lang="en-US" sz="1400" i="1" dirty="0"/>
              <a:t> tot </a:t>
            </a:r>
            <a:r>
              <a:rPr lang="en-US" sz="1400" i="1" dirty="0" err="1"/>
              <a:t>dit</a:t>
            </a:r>
            <a:r>
              <a:rPr lang="en-US" sz="1400" i="1" dirty="0"/>
              <a:t>, </a:t>
            </a:r>
            <a:r>
              <a:rPr lang="en-US" sz="1400" i="1" dirty="0" err="1"/>
              <a:t>zal</a:t>
            </a:r>
            <a:r>
              <a:rPr lang="en-US" sz="1400" i="1" dirty="0"/>
              <a:t> de </a:t>
            </a:r>
            <a:r>
              <a:rPr lang="en-US" sz="1400" i="1" dirty="0" err="1"/>
              <a:t>herhaaldelijke</a:t>
            </a:r>
            <a:r>
              <a:rPr lang="en-US" sz="1400" i="1" dirty="0"/>
              <a:t> </a:t>
            </a:r>
            <a:r>
              <a:rPr lang="en-US" sz="1400" i="1" dirty="0" err="1"/>
              <a:t>aanroep</a:t>
            </a:r>
            <a:r>
              <a:rPr lang="en-US" sz="1400" i="1" dirty="0"/>
              <a:t> van de POST request het effect </a:t>
            </a:r>
            <a:r>
              <a:rPr lang="en-US" sz="1400" i="1" dirty="0" err="1"/>
              <a:t>hebben</a:t>
            </a:r>
            <a:r>
              <a:rPr lang="en-US" sz="1400" i="1" dirty="0"/>
              <a:t> </a:t>
            </a:r>
            <a:r>
              <a:rPr lang="en-US" sz="1400" i="1" dirty="0" err="1"/>
              <a:t>dat</a:t>
            </a:r>
            <a:r>
              <a:rPr lang="en-US" sz="1400" i="1" dirty="0"/>
              <a:t> de </a:t>
            </a:r>
            <a:r>
              <a:rPr lang="en-US" sz="1400" i="1" dirty="0" err="1"/>
              <a:t>resurce</a:t>
            </a:r>
            <a:r>
              <a:rPr lang="en-US" sz="1400" i="1" dirty="0"/>
              <a:t> </a:t>
            </a:r>
            <a:r>
              <a:rPr lang="en-US" sz="1400" i="1" dirty="0" err="1"/>
              <a:t>meerdere</a:t>
            </a:r>
            <a:r>
              <a:rPr lang="en-US" sz="1400" i="1" dirty="0"/>
              <a:t> </a:t>
            </a:r>
            <a:r>
              <a:rPr lang="en-US" sz="1400" i="1" dirty="0" err="1"/>
              <a:t>keren</a:t>
            </a:r>
            <a:r>
              <a:rPr lang="en-US" sz="1400" i="1" dirty="0"/>
              <a:t> </a:t>
            </a:r>
            <a:r>
              <a:rPr lang="en-US" sz="1400" i="1" dirty="0" err="1"/>
              <a:t>wordt</a:t>
            </a:r>
            <a:r>
              <a:rPr lang="en-US" sz="1400" i="1" dirty="0"/>
              <a:t> </a:t>
            </a:r>
            <a:r>
              <a:rPr lang="en-US" sz="1400" i="1" dirty="0" err="1"/>
              <a:t>aangemaakt</a:t>
            </a:r>
            <a:r>
              <a:rPr lang="en-US" sz="1400" i="1" dirty="0"/>
              <a:t>.</a:t>
            </a:r>
            <a:br>
              <a:rPr lang="en-US" sz="1400" i="1" dirty="0"/>
            </a:br>
            <a:endParaRPr lang="en-US" sz="1400" i="1" dirty="0"/>
          </a:p>
          <a:p>
            <a:pPr marL="50800" indent="0">
              <a:buNone/>
            </a:pPr>
            <a:r>
              <a:rPr lang="en-US" sz="1400" i="1" dirty="0"/>
              <a:t>POST requests </a:t>
            </a:r>
            <a:r>
              <a:rPr lang="en-US" sz="1400" i="1" dirty="0" err="1"/>
              <a:t>worden</a:t>
            </a:r>
            <a:r>
              <a:rPr lang="en-US" sz="1400" i="1" dirty="0"/>
              <a:t> op de resource </a:t>
            </a:r>
            <a:r>
              <a:rPr lang="en-US" sz="1400" i="1" dirty="0" err="1"/>
              <a:t>collectie</a:t>
            </a:r>
            <a:r>
              <a:rPr lang="en-US" sz="1400" i="1" dirty="0"/>
              <a:t> </a:t>
            </a:r>
            <a:r>
              <a:rPr lang="en-US" sz="1400" i="1" dirty="0" err="1"/>
              <a:t>gemaakt</a:t>
            </a:r>
            <a:r>
              <a:rPr lang="en-US" sz="1400" i="1" dirty="0"/>
              <a:t>; PUT requests op </a:t>
            </a:r>
            <a:r>
              <a:rPr lang="en-US" sz="1400" i="1" dirty="0" err="1"/>
              <a:t>een</a:t>
            </a:r>
            <a:r>
              <a:rPr lang="en-US" sz="1400" i="1" dirty="0"/>
              <a:t> </a:t>
            </a:r>
            <a:r>
              <a:rPr lang="en-US" sz="1400" i="1" dirty="0" err="1"/>
              <a:t>enkele</a:t>
            </a:r>
            <a:r>
              <a:rPr lang="en-US" sz="1400" i="1" dirty="0"/>
              <a:t> resource.</a:t>
            </a:r>
            <a:endParaRPr lang="nl-NL" sz="1400" i="1" dirty="0"/>
          </a:p>
        </p:txBody>
      </p:sp>
      <p:pic>
        <p:nvPicPr>
          <p:cNvPr id="5" name="Afbeelding 4">
            <a:extLst>
              <a:ext uri="{FF2B5EF4-FFF2-40B4-BE49-F238E27FC236}">
                <a16:creationId xmlns:a16="http://schemas.microsoft.com/office/drawing/2014/main" id="{434D434E-B935-B13D-BEED-D85974EE0D28}"/>
              </a:ext>
            </a:extLst>
          </p:cNvPr>
          <p:cNvPicPr>
            <a:picLocks noChangeAspect="1"/>
          </p:cNvPicPr>
          <p:nvPr/>
        </p:nvPicPr>
        <p:blipFill>
          <a:blip r:embed="rId2"/>
          <a:stretch>
            <a:fillRect/>
          </a:stretch>
        </p:blipFill>
        <p:spPr>
          <a:xfrm>
            <a:off x="732685" y="1226777"/>
            <a:ext cx="8334102" cy="5543748"/>
          </a:xfrm>
          <a:prstGeom prst="rect">
            <a:avLst/>
          </a:prstGeom>
        </p:spPr>
      </p:pic>
      <p:sp>
        <p:nvSpPr>
          <p:cNvPr id="6" name="Ster: 5 punten 5">
            <a:extLst>
              <a:ext uri="{FF2B5EF4-FFF2-40B4-BE49-F238E27FC236}">
                <a16:creationId xmlns:a16="http://schemas.microsoft.com/office/drawing/2014/main" id="{73863906-4504-47C0-3CCC-ACA0E9FC2B13}"/>
              </a:ext>
            </a:extLst>
          </p:cNvPr>
          <p:cNvSpPr/>
          <p:nvPr/>
        </p:nvSpPr>
        <p:spPr>
          <a:xfrm>
            <a:off x="11125200" y="140004"/>
            <a:ext cx="944880" cy="975360"/>
          </a:xfrm>
          <a:prstGeom prst="star5">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94747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8AC073-7511-ADD1-D6F9-3EAA0FACCC6B}"/>
              </a:ext>
            </a:extLst>
          </p:cNvPr>
          <p:cNvSpPr>
            <a:spLocks noGrp="1"/>
          </p:cNvSpPr>
          <p:nvPr>
            <p:ph type="title"/>
          </p:nvPr>
        </p:nvSpPr>
        <p:spPr/>
        <p:txBody>
          <a:bodyPr/>
          <a:lstStyle/>
          <a:p>
            <a:r>
              <a:rPr lang="nl-NL" dirty="0"/>
              <a:t>Bericht- en Interfacespecificaties</a:t>
            </a:r>
          </a:p>
        </p:txBody>
      </p:sp>
      <p:sp>
        <p:nvSpPr>
          <p:cNvPr id="3" name="Tijdelijke aanduiding voor tekst 2">
            <a:extLst>
              <a:ext uri="{FF2B5EF4-FFF2-40B4-BE49-F238E27FC236}">
                <a16:creationId xmlns:a16="http://schemas.microsoft.com/office/drawing/2014/main" id="{29723A1F-604D-00B0-F63D-44BF108B3E53}"/>
              </a:ext>
            </a:extLst>
          </p:cNvPr>
          <p:cNvSpPr>
            <a:spLocks noGrp="1"/>
          </p:cNvSpPr>
          <p:nvPr>
            <p:ph type="body" idx="1"/>
          </p:nvPr>
        </p:nvSpPr>
        <p:spPr>
          <a:xfrm>
            <a:off x="2820202" y="1600201"/>
            <a:ext cx="6660682" cy="4525963"/>
          </a:xfrm>
        </p:spPr>
        <p:txBody>
          <a:bodyPr/>
          <a:lstStyle/>
          <a:p>
            <a:pPr marL="50800" indent="0">
              <a:buNone/>
            </a:pPr>
            <a:r>
              <a:rPr lang="nl-NL" dirty="0"/>
              <a:t>zie voorgaande slides per informatiestroom over:</a:t>
            </a:r>
          </a:p>
          <a:p>
            <a:r>
              <a:rPr lang="nl-NL" dirty="0"/>
              <a:t>OOAPI-resources, </a:t>
            </a:r>
          </a:p>
          <a:p>
            <a:r>
              <a:rPr lang="nl-NL" dirty="0"/>
              <a:t>Endpoints met operaties en</a:t>
            </a:r>
          </a:p>
          <a:p>
            <a:r>
              <a:rPr lang="nl-NL" dirty="0"/>
              <a:t>Attributen per resource.</a:t>
            </a:r>
          </a:p>
        </p:txBody>
      </p:sp>
    </p:spTree>
    <p:extLst>
      <p:ext uri="{BB962C8B-B14F-4D97-AF65-F5344CB8AC3E}">
        <p14:creationId xmlns:p14="http://schemas.microsoft.com/office/powerpoint/2010/main" val="24939779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DE0B3B-CDA7-BBC0-AE06-DECA5D911D40}"/>
              </a:ext>
            </a:extLst>
          </p:cNvPr>
          <p:cNvSpPr>
            <a:spLocks noGrp="1"/>
          </p:cNvSpPr>
          <p:nvPr>
            <p:ph type="title"/>
          </p:nvPr>
        </p:nvSpPr>
        <p:spPr/>
        <p:txBody>
          <a:bodyPr/>
          <a:lstStyle/>
          <a:p>
            <a:r>
              <a:rPr lang="nl-NL" dirty="0"/>
              <a:t>OOAPI-resources</a:t>
            </a:r>
          </a:p>
        </p:txBody>
      </p:sp>
      <p:pic>
        <p:nvPicPr>
          <p:cNvPr id="5" name="Afbeelding 4">
            <a:extLst>
              <a:ext uri="{FF2B5EF4-FFF2-40B4-BE49-F238E27FC236}">
                <a16:creationId xmlns:a16="http://schemas.microsoft.com/office/drawing/2014/main" id="{86956EE8-1382-18D5-24A8-1DAEA198DDA8}"/>
              </a:ext>
            </a:extLst>
          </p:cNvPr>
          <p:cNvPicPr>
            <a:picLocks noChangeAspect="1"/>
          </p:cNvPicPr>
          <p:nvPr/>
        </p:nvPicPr>
        <p:blipFill>
          <a:blip r:embed="rId2"/>
          <a:stretch>
            <a:fillRect/>
          </a:stretch>
        </p:blipFill>
        <p:spPr>
          <a:xfrm>
            <a:off x="838807" y="1151737"/>
            <a:ext cx="10115550" cy="5148324"/>
          </a:xfrm>
          <a:prstGeom prst="rect">
            <a:avLst/>
          </a:prstGeom>
        </p:spPr>
      </p:pic>
      <p:sp>
        <p:nvSpPr>
          <p:cNvPr id="31" name="Tekstvak 30">
            <a:extLst>
              <a:ext uri="{FF2B5EF4-FFF2-40B4-BE49-F238E27FC236}">
                <a16:creationId xmlns:a16="http://schemas.microsoft.com/office/drawing/2014/main" id="{FA4C0C66-8FAD-D79D-667B-B113B1F77260}"/>
              </a:ext>
            </a:extLst>
          </p:cNvPr>
          <p:cNvSpPr txBox="1"/>
          <p:nvPr/>
        </p:nvSpPr>
        <p:spPr>
          <a:xfrm>
            <a:off x="5813154" y="2106526"/>
            <a:ext cx="2484792" cy="276999"/>
          </a:xfrm>
          <a:prstGeom prst="rect">
            <a:avLst/>
          </a:prstGeom>
        </p:spPr>
        <p:style>
          <a:lnRef idx="1">
            <a:schemeClr val="dk1"/>
          </a:lnRef>
          <a:fillRef idx="2">
            <a:schemeClr val="dk1"/>
          </a:fillRef>
          <a:effectRef idx="1">
            <a:schemeClr val="dk1"/>
          </a:effectRef>
          <a:fontRef idx="minor">
            <a:schemeClr val="dk1"/>
          </a:fontRef>
        </p:style>
        <p:txBody>
          <a:bodyPr wrap="square" tIns="0" bIns="0">
            <a:spAutoFit/>
          </a:bodyPr>
          <a:lstStyle/>
          <a:p>
            <a:pPr algn="ctr"/>
            <a:r>
              <a:rPr lang="en-US" dirty="0">
                <a:latin typeface="Buxton Sketch" panose="03080500000500000004" pitchFamily="66" charset="0"/>
              </a:rPr>
              <a:t>Component &amp; Organization</a:t>
            </a:r>
          </a:p>
        </p:txBody>
      </p:sp>
      <p:sp>
        <p:nvSpPr>
          <p:cNvPr id="32" name="Tekstvak 31">
            <a:extLst>
              <a:ext uri="{FF2B5EF4-FFF2-40B4-BE49-F238E27FC236}">
                <a16:creationId xmlns:a16="http://schemas.microsoft.com/office/drawing/2014/main" id="{D5725F91-D10C-BEEA-C0DE-E829B1D940EF}"/>
              </a:ext>
            </a:extLst>
          </p:cNvPr>
          <p:cNvSpPr txBox="1"/>
          <p:nvPr/>
        </p:nvSpPr>
        <p:spPr>
          <a:xfrm>
            <a:off x="5302047" y="5331449"/>
            <a:ext cx="2624796" cy="276999"/>
          </a:xfrm>
          <a:prstGeom prst="rect">
            <a:avLst/>
          </a:prstGeom>
        </p:spPr>
        <p:style>
          <a:lnRef idx="1">
            <a:schemeClr val="dk1"/>
          </a:lnRef>
          <a:fillRef idx="2">
            <a:schemeClr val="dk1"/>
          </a:fillRef>
          <a:effectRef idx="1">
            <a:schemeClr val="dk1"/>
          </a:effectRef>
          <a:fontRef idx="minor">
            <a:schemeClr val="dk1"/>
          </a:fontRef>
        </p:style>
        <p:txBody>
          <a:bodyPr wrap="square" tIns="0" bIns="0">
            <a:spAutoFit/>
          </a:bodyPr>
          <a:lstStyle/>
          <a:p>
            <a:pPr algn="ctr">
              <a:spcBef>
                <a:spcPts val="600"/>
              </a:spcBef>
            </a:pPr>
            <a:r>
              <a:rPr lang="en-US" dirty="0">
                <a:latin typeface="Buxton Sketch" panose="03080500000500000004" pitchFamily="66" charset="0"/>
              </a:rPr>
              <a:t>Result (in Association)</a:t>
            </a:r>
          </a:p>
        </p:txBody>
      </p:sp>
      <p:sp>
        <p:nvSpPr>
          <p:cNvPr id="33" name="Tekstvak 32">
            <a:extLst>
              <a:ext uri="{FF2B5EF4-FFF2-40B4-BE49-F238E27FC236}">
                <a16:creationId xmlns:a16="http://schemas.microsoft.com/office/drawing/2014/main" id="{CB16364F-C43A-0F14-22A6-78BDDFEF3826}"/>
              </a:ext>
            </a:extLst>
          </p:cNvPr>
          <p:cNvSpPr txBox="1"/>
          <p:nvPr/>
        </p:nvSpPr>
        <p:spPr>
          <a:xfrm>
            <a:off x="5390148" y="5818408"/>
            <a:ext cx="2156058" cy="276999"/>
          </a:xfrm>
          <a:prstGeom prst="rect">
            <a:avLst/>
          </a:prstGeom>
        </p:spPr>
        <p:style>
          <a:lnRef idx="1">
            <a:schemeClr val="dk1"/>
          </a:lnRef>
          <a:fillRef idx="2">
            <a:schemeClr val="dk1"/>
          </a:fillRef>
          <a:effectRef idx="1">
            <a:schemeClr val="dk1"/>
          </a:effectRef>
          <a:fontRef idx="minor">
            <a:schemeClr val="dk1"/>
          </a:fontRef>
        </p:style>
        <p:txBody>
          <a:bodyPr wrap="square" tIns="0" bIns="0">
            <a:spAutoFit/>
          </a:bodyPr>
          <a:lstStyle/>
          <a:p>
            <a:pPr algn="ctr">
              <a:spcBef>
                <a:spcPts val="600"/>
              </a:spcBef>
            </a:pPr>
            <a:r>
              <a:rPr lang="en-US" dirty="0" err="1">
                <a:latin typeface="Buxton Sketch" panose="03080500000500000004" pitchFamily="66" charset="0"/>
              </a:rPr>
              <a:t>ComponentOffering</a:t>
            </a:r>
            <a:endParaRPr lang="en-US" dirty="0">
              <a:latin typeface="Buxton Sketch" panose="03080500000500000004" pitchFamily="66" charset="0"/>
            </a:endParaRPr>
          </a:p>
        </p:txBody>
      </p:sp>
      <p:sp>
        <p:nvSpPr>
          <p:cNvPr id="34" name="Tekstvak 33">
            <a:extLst>
              <a:ext uri="{FF2B5EF4-FFF2-40B4-BE49-F238E27FC236}">
                <a16:creationId xmlns:a16="http://schemas.microsoft.com/office/drawing/2014/main" id="{558C583D-ED93-D7FA-FAA0-B61D89DD8C2F}"/>
              </a:ext>
            </a:extLst>
          </p:cNvPr>
          <p:cNvSpPr txBox="1"/>
          <p:nvPr/>
        </p:nvSpPr>
        <p:spPr>
          <a:xfrm>
            <a:off x="5944707" y="4706719"/>
            <a:ext cx="1982136" cy="487116"/>
          </a:xfrm>
          <a:prstGeom prst="rect">
            <a:avLst/>
          </a:prstGeom>
        </p:spPr>
        <p:style>
          <a:lnRef idx="1">
            <a:schemeClr val="dk1"/>
          </a:lnRef>
          <a:fillRef idx="2">
            <a:schemeClr val="dk1"/>
          </a:fillRef>
          <a:effectRef idx="1">
            <a:schemeClr val="dk1"/>
          </a:effectRef>
          <a:fontRef idx="minor">
            <a:schemeClr val="dk1"/>
          </a:fontRef>
        </p:style>
        <p:txBody>
          <a:bodyPr wrap="square" tIns="36000" bIns="0">
            <a:spAutoFit/>
          </a:bodyPr>
          <a:lstStyle/>
          <a:p>
            <a:pPr algn="ctr">
              <a:lnSpc>
                <a:spcPts val="1700"/>
              </a:lnSpc>
            </a:pPr>
            <a:r>
              <a:rPr lang="en-US" dirty="0" err="1">
                <a:latin typeface="Buxton Sketch" panose="03080500000500000004" pitchFamily="66" charset="0"/>
              </a:rPr>
              <a:t>ComponentOffering</a:t>
            </a:r>
            <a:r>
              <a:rPr lang="en-US" dirty="0">
                <a:latin typeface="Buxton Sketch" panose="03080500000500000004" pitchFamily="66" charset="0"/>
              </a:rPr>
              <a:t>,</a:t>
            </a:r>
          </a:p>
          <a:p>
            <a:pPr algn="ctr">
              <a:lnSpc>
                <a:spcPts val="1700"/>
              </a:lnSpc>
            </a:pPr>
            <a:r>
              <a:rPr lang="en-US" dirty="0">
                <a:latin typeface="Buxton Sketch" panose="03080500000500000004" pitchFamily="66" charset="0"/>
              </a:rPr>
              <a:t>Association &amp; Person</a:t>
            </a:r>
          </a:p>
        </p:txBody>
      </p:sp>
      <p:sp>
        <p:nvSpPr>
          <p:cNvPr id="35" name="Tekstvak 34">
            <a:extLst>
              <a:ext uri="{FF2B5EF4-FFF2-40B4-BE49-F238E27FC236}">
                <a16:creationId xmlns:a16="http://schemas.microsoft.com/office/drawing/2014/main" id="{24DC8062-8B34-8A56-E433-B869124ECD73}"/>
              </a:ext>
            </a:extLst>
          </p:cNvPr>
          <p:cNvSpPr txBox="1"/>
          <p:nvPr/>
        </p:nvSpPr>
        <p:spPr>
          <a:xfrm>
            <a:off x="1135714" y="3493562"/>
            <a:ext cx="1996445" cy="464674"/>
          </a:xfrm>
          <a:prstGeom prst="rect">
            <a:avLst/>
          </a:prstGeom>
        </p:spPr>
        <p:style>
          <a:lnRef idx="1">
            <a:schemeClr val="dk1"/>
          </a:lnRef>
          <a:fillRef idx="2">
            <a:schemeClr val="dk1"/>
          </a:fillRef>
          <a:effectRef idx="1">
            <a:schemeClr val="dk1"/>
          </a:effectRef>
          <a:fontRef idx="minor">
            <a:schemeClr val="dk1"/>
          </a:fontRef>
        </p:style>
        <p:txBody>
          <a:bodyPr wrap="square" tIns="36000" bIns="0">
            <a:spAutoFit/>
          </a:bodyPr>
          <a:lstStyle/>
          <a:p>
            <a:pPr algn="ctr">
              <a:lnSpc>
                <a:spcPts val="1600"/>
              </a:lnSpc>
            </a:pPr>
            <a:r>
              <a:rPr lang="en-US" dirty="0" err="1">
                <a:latin typeface="Buxton Sketch" panose="03080500000500000004" pitchFamily="66" charset="0"/>
              </a:rPr>
              <a:t>ComponentOffering</a:t>
            </a:r>
            <a:endParaRPr lang="en-US" dirty="0">
              <a:latin typeface="Buxton Sketch" panose="03080500000500000004" pitchFamily="66" charset="0"/>
            </a:endParaRPr>
          </a:p>
          <a:p>
            <a:pPr algn="ctr">
              <a:lnSpc>
                <a:spcPts val="1600"/>
              </a:lnSpc>
            </a:pPr>
            <a:r>
              <a:rPr lang="en-US" dirty="0">
                <a:latin typeface="Buxton Sketch" panose="03080500000500000004" pitchFamily="66" charset="0"/>
              </a:rPr>
              <a:t>Association &amp; Person</a:t>
            </a:r>
          </a:p>
        </p:txBody>
      </p:sp>
      <p:sp>
        <p:nvSpPr>
          <p:cNvPr id="36" name="Tekstvak 35">
            <a:extLst>
              <a:ext uri="{FF2B5EF4-FFF2-40B4-BE49-F238E27FC236}">
                <a16:creationId xmlns:a16="http://schemas.microsoft.com/office/drawing/2014/main" id="{F8F1CD3B-D352-CFDF-FD0E-AAEFBC463766}"/>
              </a:ext>
            </a:extLst>
          </p:cNvPr>
          <p:cNvSpPr txBox="1"/>
          <p:nvPr/>
        </p:nvSpPr>
        <p:spPr>
          <a:xfrm>
            <a:off x="3390565" y="3603036"/>
            <a:ext cx="2156058" cy="276999"/>
          </a:xfrm>
          <a:prstGeom prst="rect">
            <a:avLst/>
          </a:prstGeom>
        </p:spPr>
        <p:style>
          <a:lnRef idx="1">
            <a:schemeClr val="dk1"/>
          </a:lnRef>
          <a:fillRef idx="2">
            <a:schemeClr val="dk1"/>
          </a:fillRef>
          <a:effectRef idx="1">
            <a:schemeClr val="dk1"/>
          </a:effectRef>
          <a:fontRef idx="minor">
            <a:schemeClr val="dk1"/>
          </a:fontRef>
        </p:style>
        <p:txBody>
          <a:bodyPr wrap="square" tIns="0" bIns="0">
            <a:spAutoFit/>
          </a:bodyPr>
          <a:lstStyle/>
          <a:p>
            <a:pPr algn="ctr">
              <a:spcBef>
                <a:spcPts val="600"/>
              </a:spcBef>
            </a:pPr>
            <a:r>
              <a:rPr lang="en-US" dirty="0">
                <a:latin typeface="Buxton Sketch" panose="03080500000500000004" pitchFamily="66" charset="0"/>
              </a:rPr>
              <a:t>Result (in Association)</a:t>
            </a:r>
          </a:p>
        </p:txBody>
      </p:sp>
      <p:sp>
        <p:nvSpPr>
          <p:cNvPr id="37" name="Ster: 5 punten 36">
            <a:extLst>
              <a:ext uri="{FF2B5EF4-FFF2-40B4-BE49-F238E27FC236}">
                <a16:creationId xmlns:a16="http://schemas.microsoft.com/office/drawing/2014/main" id="{C874251D-BBD6-F953-64D5-46A7666A11E3}"/>
              </a:ext>
            </a:extLst>
          </p:cNvPr>
          <p:cNvSpPr/>
          <p:nvPr/>
        </p:nvSpPr>
        <p:spPr>
          <a:xfrm>
            <a:off x="11125200" y="140004"/>
            <a:ext cx="944880" cy="975360"/>
          </a:xfrm>
          <a:prstGeom prst="star5">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
        <p:nvSpPr>
          <p:cNvPr id="39" name="Tekstvak 38">
            <a:extLst>
              <a:ext uri="{FF2B5EF4-FFF2-40B4-BE49-F238E27FC236}">
                <a16:creationId xmlns:a16="http://schemas.microsoft.com/office/drawing/2014/main" id="{098EC812-0930-EF7C-AAD9-83E8E7318531}"/>
              </a:ext>
            </a:extLst>
          </p:cNvPr>
          <p:cNvSpPr txBox="1"/>
          <p:nvPr/>
        </p:nvSpPr>
        <p:spPr>
          <a:xfrm>
            <a:off x="5793904" y="4308660"/>
            <a:ext cx="2385428" cy="276999"/>
          </a:xfrm>
          <a:prstGeom prst="rect">
            <a:avLst/>
          </a:prstGeom>
        </p:spPr>
        <p:style>
          <a:lnRef idx="1">
            <a:schemeClr val="dk1"/>
          </a:lnRef>
          <a:fillRef idx="2">
            <a:schemeClr val="dk1"/>
          </a:fillRef>
          <a:effectRef idx="1">
            <a:schemeClr val="dk1"/>
          </a:effectRef>
          <a:fontRef idx="minor">
            <a:schemeClr val="dk1"/>
          </a:fontRef>
        </p:style>
        <p:txBody>
          <a:bodyPr wrap="square" tIns="0" bIns="0">
            <a:spAutoFit/>
          </a:bodyPr>
          <a:lstStyle/>
          <a:p>
            <a:pPr algn="ctr"/>
            <a:r>
              <a:rPr lang="en-US" dirty="0">
                <a:latin typeface="Buxton Sketch" panose="03080500000500000004" pitchFamily="66" charset="0"/>
              </a:rPr>
              <a:t>Component &amp; Organization</a:t>
            </a:r>
          </a:p>
        </p:txBody>
      </p:sp>
    </p:spTree>
    <p:extLst>
      <p:ext uri="{BB962C8B-B14F-4D97-AF65-F5344CB8AC3E}">
        <p14:creationId xmlns:p14="http://schemas.microsoft.com/office/powerpoint/2010/main" val="38822610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DE0B3B-CDA7-BBC0-AE06-DECA5D911D40}"/>
              </a:ext>
            </a:extLst>
          </p:cNvPr>
          <p:cNvSpPr>
            <a:spLocks noGrp="1"/>
          </p:cNvSpPr>
          <p:nvPr>
            <p:ph type="title"/>
          </p:nvPr>
        </p:nvSpPr>
        <p:spPr/>
        <p:txBody>
          <a:bodyPr/>
          <a:lstStyle/>
          <a:p>
            <a:r>
              <a:rPr lang="nl-NL" dirty="0"/>
              <a:t>API-koppelvlakken (voorlopige inschatting)</a:t>
            </a:r>
          </a:p>
        </p:txBody>
      </p:sp>
      <p:pic>
        <p:nvPicPr>
          <p:cNvPr id="5" name="Afbeelding 4">
            <a:extLst>
              <a:ext uri="{FF2B5EF4-FFF2-40B4-BE49-F238E27FC236}">
                <a16:creationId xmlns:a16="http://schemas.microsoft.com/office/drawing/2014/main" id="{86956EE8-1382-18D5-24A8-1DAEA198DDA8}"/>
              </a:ext>
            </a:extLst>
          </p:cNvPr>
          <p:cNvPicPr>
            <a:picLocks noChangeAspect="1"/>
          </p:cNvPicPr>
          <p:nvPr/>
        </p:nvPicPr>
        <p:blipFill>
          <a:blip r:embed="rId2"/>
          <a:stretch>
            <a:fillRect/>
          </a:stretch>
        </p:blipFill>
        <p:spPr>
          <a:xfrm>
            <a:off x="838807" y="1151737"/>
            <a:ext cx="10115550" cy="5148324"/>
          </a:xfrm>
          <a:prstGeom prst="rect">
            <a:avLst/>
          </a:prstGeom>
        </p:spPr>
      </p:pic>
      <p:sp>
        <p:nvSpPr>
          <p:cNvPr id="11" name="Ovaal 10">
            <a:extLst>
              <a:ext uri="{FF2B5EF4-FFF2-40B4-BE49-F238E27FC236}">
                <a16:creationId xmlns:a16="http://schemas.microsoft.com/office/drawing/2014/main" id="{2943BC79-8F92-ECB3-EE04-6F7490D02CDD}"/>
              </a:ext>
            </a:extLst>
          </p:cNvPr>
          <p:cNvSpPr/>
          <p:nvPr/>
        </p:nvSpPr>
        <p:spPr>
          <a:xfrm>
            <a:off x="3991582" y="2869472"/>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18" name="Ovaal 17">
            <a:extLst>
              <a:ext uri="{FF2B5EF4-FFF2-40B4-BE49-F238E27FC236}">
                <a16:creationId xmlns:a16="http://schemas.microsoft.com/office/drawing/2014/main" id="{AB567923-CE5B-C690-75FD-1D33D28D1B72}"/>
              </a:ext>
            </a:extLst>
          </p:cNvPr>
          <p:cNvSpPr/>
          <p:nvPr/>
        </p:nvSpPr>
        <p:spPr>
          <a:xfrm>
            <a:off x="1772257" y="423234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19" name="Ovaal 18">
            <a:extLst>
              <a:ext uri="{FF2B5EF4-FFF2-40B4-BE49-F238E27FC236}">
                <a16:creationId xmlns:a16="http://schemas.microsoft.com/office/drawing/2014/main" id="{7B041A9F-8D0D-0B05-7C9E-67210B44CE1E}"/>
              </a:ext>
            </a:extLst>
          </p:cNvPr>
          <p:cNvSpPr/>
          <p:nvPr/>
        </p:nvSpPr>
        <p:spPr>
          <a:xfrm>
            <a:off x="1772257" y="2869472"/>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20" name="Ovaal 19">
            <a:extLst>
              <a:ext uri="{FF2B5EF4-FFF2-40B4-BE49-F238E27FC236}">
                <a16:creationId xmlns:a16="http://schemas.microsoft.com/office/drawing/2014/main" id="{2CC0C2F3-B503-1380-BC0D-4D455CCBAF1F}"/>
              </a:ext>
            </a:extLst>
          </p:cNvPr>
          <p:cNvSpPr/>
          <p:nvPr/>
        </p:nvSpPr>
        <p:spPr>
          <a:xfrm>
            <a:off x="8411182" y="474606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21" name="Ovaal 20">
            <a:extLst>
              <a:ext uri="{FF2B5EF4-FFF2-40B4-BE49-F238E27FC236}">
                <a16:creationId xmlns:a16="http://schemas.microsoft.com/office/drawing/2014/main" id="{C7DAB47C-B99A-34B4-0432-4BE23D4A897C}"/>
              </a:ext>
            </a:extLst>
          </p:cNvPr>
          <p:cNvSpPr/>
          <p:nvPr/>
        </p:nvSpPr>
        <p:spPr>
          <a:xfrm>
            <a:off x="8411182" y="423234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22" name="Ovaal 21">
            <a:extLst>
              <a:ext uri="{FF2B5EF4-FFF2-40B4-BE49-F238E27FC236}">
                <a16:creationId xmlns:a16="http://schemas.microsoft.com/office/drawing/2014/main" id="{9346F60C-9154-31CA-ADF5-4AF729A8128D}"/>
              </a:ext>
            </a:extLst>
          </p:cNvPr>
          <p:cNvSpPr/>
          <p:nvPr/>
        </p:nvSpPr>
        <p:spPr>
          <a:xfrm>
            <a:off x="8411182" y="205905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23" name="Ovaal 22">
            <a:extLst>
              <a:ext uri="{FF2B5EF4-FFF2-40B4-BE49-F238E27FC236}">
                <a16:creationId xmlns:a16="http://schemas.microsoft.com/office/drawing/2014/main" id="{926FA872-2016-6DA2-13FE-7301E344FB39}"/>
              </a:ext>
            </a:extLst>
          </p:cNvPr>
          <p:cNvSpPr/>
          <p:nvPr/>
        </p:nvSpPr>
        <p:spPr>
          <a:xfrm>
            <a:off x="4257307" y="523393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24" name="Ovaal 23">
            <a:extLst>
              <a:ext uri="{FF2B5EF4-FFF2-40B4-BE49-F238E27FC236}">
                <a16:creationId xmlns:a16="http://schemas.microsoft.com/office/drawing/2014/main" id="{8DF0A887-B299-8194-A8A2-459809F0E0E6}"/>
              </a:ext>
            </a:extLst>
          </p:cNvPr>
          <p:cNvSpPr/>
          <p:nvPr/>
        </p:nvSpPr>
        <p:spPr>
          <a:xfrm>
            <a:off x="4257307" y="571873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50" dirty="0"/>
              <a:t>API</a:t>
            </a:r>
          </a:p>
        </p:txBody>
      </p:sp>
      <p:sp>
        <p:nvSpPr>
          <p:cNvPr id="26" name="Ovaal 25">
            <a:extLst>
              <a:ext uri="{FF2B5EF4-FFF2-40B4-BE49-F238E27FC236}">
                <a16:creationId xmlns:a16="http://schemas.microsoft.com/office/drawing/2014/main" id="{859F129F-7EC3-190B-4C02-D4555CCBE490}"/>
              </a:ext>
            </a:extLst>
          </p:cNvPr>
          <p:cNvSpPr/>
          <p:nvPr/>
        </p:nvSpPr>
        <p:spPr>
          <a:xfrm>
            <a:off x="4257307" y="4746061"/>
            <a:ext cx="360000" cy="360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nl-NL" sz="1050" dirty="0"/>
              <a:t>API</a:t>
            </a:r>
          </a:p>
        </p:txBody>
      </p:sp>
      <p:sp>
        <p:nvSpPr>
          <p:cNvPr id="13" name="Ovaal 12">
            <a:extLst>
              <a:ext uri="{FF2B5EF4-FFF2-40B4-BE49-F238E27FC236}">
                <a16:creationId xmlns:a16="http://schemas.microsoft.com/office/drawing/2014/main" id="{738DF041-2045-579D-296B-1F07602F32B5}"/>
              </a:ext>
            </a:extLst>
          </p:cNvPr>
          <p:cNvSpPr/>
          <p:nvPr/>
        </p:nvSpPr>
        <p:spPr>
          <a:xfrm>
            <a:off x="8411182" y="5253386"/>
            <a:ext cx="360000" cy="360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nl-NL" sz="1050" dirty="0"/>
              <a:t>API</a:t>
            </a:r>
          </a:p>
        </p:txBody>
      </p:sp>
      <p:sp>
        <p:nvSpPr>
          <p:cNvPr id="14" name="Ovaal 13">
            <a:extLst>
              <a:ext uri="{FF2B5EF4-FFF2-40B4-BE49-F238E27FC236}">
                <a16:creationId xmlns:a16="http://schemas.microsoft.com/office/drawing/2014/main" id="{DE2DEDE4-AFEC-715B-3A16-2F20C6143E85}"/>
              </a:ext>
            </a:extLst>
          </p:cNvPr>
          <p:cNvSpPr/>
          <p:nvPr/>
        </p:nvSpPr>
        <p:spPr>
          <a:xfrm>
            <a:off x="8411182" y="5768401"/>
            <a:ext cx="360000" cy="360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nl-NL" sz="1050" dirty="0"/>
              <a:t>API</a:t>
            </a:r>
          </a:p>
        </p:txBody>
      </p:sp>
      <p:sp>
        <p:nvSpPr>
          <p:cNvPr id="15" name="Ovaal 14">
            <a:extLst>
              <a:ext uri="{FF2B5EF4-FFF2-40B4-BE49-F238E27FC236}">
                <a16:creationId xmlns:a16="http://schemas.microsoft.com/office/drawing/2014/main" id="{16CD7D3C-12D7-3A15-33FD-CA5EA4EE7BBF}"/>
              </a:ext>
            </a:extLst>
          </p:cNvPr>
          <p:cNvSpPr/>
          <p:nvPr/>
        </p:nvSpPr>
        <p:spPr>
          <a:xfrm>
            <a:off x="3991582" y="4196987"/>
            <a:ext cx="360000" cy="360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nl-NL" sz="1050" dirty="0"/>
              <a:t>API</a:t>
            </a:r>
          </a:p>
        </p:txBody>
      </p:sp>
      <p:sp>
        <p:nvSpPr>
          <p:cNvPr id="16" name="Ovaal 15">
            <a:extLst>
              <a:ext uri="{FF2B5EF4-FFF2-40B4-BE49-F238E27FC236}">
                <a16:creationId xmlns:a16="http://schemas.microsoft.com/office/drawing/2014/main" id="{157050C9-FF2A-F4D0-D76B-7DC0A46320E0}"/>
              </a:ext>
            </a:extLst>
          </p:cNvPr>
          <p:cNvSpPr/>
          <p:nvPr/>
        </p:nvSpPr>
        <p:spPr>
          <a:xfrm>
            <a:off x="8411182" y="2059057"/>
            <a:ext cx="360000" cy="360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nl-NL" sz="1050" dirty="0"/>
              <a:t>API</a:t>
            </a:r>
          </a:p>
        </p:txBody>
      </p:sp>
      <p:sp>
        <p:nvSpPr>
          <p:cNvPr id="17" name="Ovaal 16">
            <a:extLst>
              <a:ext uri="{FF2B5EF4-FFF2-40B4-BE49-F238E27FC236}">
                <a16:creationId xmlns:a16="http://schemas.microsoft.com/office/drawing/2014/main" id="{38AB2F93-F73B-EF87-1F95-4E9421A40DAC}"/>
              </a:ext>
            </a:extLst>
          </p:cNvPr>
          <p:cNvSpPr/>
          <p:nvPr/>
        </p:nvSpPr>
        <p:spPr>
          <a:xfrm>
            <a:off x="8411182" y="4238736"/>
            <a:ext cx="360000" cy="360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nl-NL" sz="1050" dirty="0"/>
              <a:t>API</a:t>
            </a:r>
          </a:p>
        </p:txBody>
      </p:sp>
      <p:sp>
        <p:nvSpPr>
          <p:cNvPr id="25" name="Ovaal 24">
            <a:extLst>
              <a:ext uri="{FF2B5EF4-FFF2-40B4-BE49-F238E27FC236}">
                <a16:creationId xmlns:a16="http://schemas.microsoft.com/office/drawing/2014/main" id="{E0432AD1-0AFB-5736-6FD8-199387C92279}"/>
              </a:ext>
            </a:extLst>
          </p:cNvPr>
          <p:cNvSpPr/>
          <p:nvPr/>
        </p:nvSpPr>
        <p:spPr>
          <a:xfrm>
            <a:off x="10113367" y="624367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NL" sz="1000" dirty="0"/>
              <a:t>API</a:t>
            </a:r>
          </a:p>
        </p:txBody>
      </p:sp>
      <p:sp>
        <p:nvSpPr>
          <p:cNvPr id="27" name="Ovaal 26">
            <a:extLst>
              <a:ext uri="{FF2B5EF4-FFF2-40B4-BE49-F238E27FC236}">
                <a16:creationId xmlns:a16="http://schemas.microsoft.com/office/drawing/2014/main" id="{FF9165EA-2FA9-9F89-0546-8171DECD77ED}"/>
              </a:ext>
            </a:extLst>
          </p:cNvPr>
          <p:cNvSpPr/>
          <p:nvPr/>
        </p:nvSpPr>
        <p:spPr>
          <a:xfrm>
            <a:off x="10113367" y="6560709"/>
            <a:ext cx="288000" cy="28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nl-NL" sz="1000" dirty="0"/>
              <a:t>API</a:t>
            </a:r>
          </a:p>
        </p:txBody>
      </p:sp>
      <p:sp>
        <p:nvSpPr>
          <p:cNvPr id="28" name="Tekstvak 27">
            <a:extLst>
              <a:ext uri="{FF2B5EF4-FFF2-40B4-BE49-F238E27FC236}">
                <a16:creationId xmlns:a16="http://schemas.microsoft.com/office/drawing/2014/main" id="{BF2A3E8B-CDA3-CC44-C7FB-A4BC78B6DA71}"/>
              </a:ext>
            </a:extLst>
          </p:cNvPr>
          <p:cNvSpPr txBox="1"/>
          <p:nvPr/>
        </p:nvSpPr>
        <p:spPr>
          <a:xfrm>
            <a:off x="10377117" y="6218397"/>
            <a:ext cx="2059844" cy="338554"/>
          </a:xfrm>
          <a:prstGeom prst="rect">
            <a:avLst/>
          </a:prstGeom>
          <a:noFill/>
        </p:spPr>
        <p:txBody>
          <a:bodyPr wrap="square">
            <a:spAutoFit/>
          </a:bodyPr>
          <a:lstStyle/>
          <a:p>
            <a:r>
              <a:rPr lang="nl-NL" sz="1600" i="1" dirty="0"/>
              <a:t>Koppelvlak (Push)</a:t>
            </a:r>
          </a:p>
        </p:txBody>
      </p:sp>
      <p:sp>
        <p:nvSpPr>
          <p:cNvPr id="29" name="Tekstvak 28">
            <a:extLst>
              <a:ext uri="{FF2B5EF4-FFF2-40B4-BE49-F238E27FC236}">
                <a16:creationId xmlns:a16="http://schemas.microsoft.com/office/drawing/2014/main" id="{D89C3CE3-7C76-75BD-196A-845C09957F7F}"/>
              </a:ext>
            </a:extLst>
          </p:cNvPr>
          <p:cNvSpPr txBox="1"/>
          <p:nvPr/>
        </p:nvSpPr>
        <p:spPr>
          <a:xfrm>
            <a:off x="10377117" y="6527168"/>
            <a:ext cx="2059844" cy="338554"/>
          </a:xfrm>
          <a:prstGeom prst="rect">
            <a:avLst/>
          </a:prstGeom>
          <a:noFill/>
        </p:spPr>
        <p:txBody>
          <a:bodyPr wrap="square">
            <a:spAutoFit/>
          </a:bodyPr>
          <a:lstStyle/>
          <a:p>
            <a:r>
              <a:rPr lang="nl-NL" sz="1600" i="1" dirty="0"/>
              <a:t>Koppelvlak (Pull)</a:t>
            </a:r>
          </a:p>
        </p:txBody>
      </p:sp>
      <p:sp>
        <p:nvSpPr>
          <p:cNvPr id="30" name="Ovaal 29">
            <a:extLst>
              <a:ext uri="{FF2B5EF4-FFF2-40B4-BE49-F238E27FC236}">
                <a16:creationId xmlns:a16="http://schemas.microsoft.com/office/drawing/2014/main" id="{EB6610F1-E371-537E-C428-754611B65F9E}"/>
              </a:ext>
            </a:extLst>
          </p:cNvPr>
          <p:cNvSpPr/>
          <p:nvPr/>
        </p:nvSpPr>
        <p:spPr>
          <a:xfrm>
            <a:off x="1772257" y="2869472"/>
            <a:ext cx="360000" cy="360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nl-NL" sz="1050" dirty="0"/>
              <a:t>API</a:t>
            </a:r>
          </a:p>
        </p:txBody>
      </p:sp>
      <p:sp>
        <p:nvSpPr>
          <p:cNvPr id="31" name="Ster: 5 punten 30">
            <a:extLst>
              <a:ext uri="{FF2B5EF4-FFF2-40B4-BE49-F238E27FC236}">
                <a16:creationId xmlns:a16="http://schemas.microsoft.com/office/drawing/2014/main" id="{D2FDC357-A6E7-54CB-6701-3FFDF9148D2D}"/>
              </a:ext>
            </a:extLst>
          </p:cNvPr>
          <p:cNvSpPr/>
          <p:nvPr/>
        </p:nvSpPr>
        <p:spPr>
          <a:xfrm>
            <a:off x="11125200" y="140004"/>
            <a:ext cx="944880" cy="975360"/>
          </a:xfrm>
          <a:prstGeom prst="star5">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72037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97ADE4-B957-9A09-E425-B178643D5873}"/>
              </a:ext>
            </a:extLst>
          </p:cNvPr>
          <p:cNvSpPr>
            <a:spLocks noGrp="1"/>
          </p:cNvSpPr>
          <p:nvPr>
            <p:ph type="title"/>
          </p:nvPr>
        </p:nvSpPr>
        <p:spPr/>
        <p:txBody>
          <a:bodyPr/>
          <a:lstStyle/>
          <a:p>
            <a:r>
              <a:rPr lang="nl-NL" dirty="0"/>
              <a:t>MORA Procesketen Examinering (bron: </a:t>
            </a:r>
            <a:r>
              <a:rPr lang="nl-NL" dirty="0">
                <a:hlinkClick r:id="rId2"/>
              </a:rPr>
              <a:t>MORA</a:t>
            </a:r>
            <a:r>
              <a:rPr lang="nl-NL" dirty="0"/>
              <a:t>)</a:t>
            </a:r>
          </a:p>
        </p:txBody>
      </p:sp>
      <p:pic>
        <p:nvPicPr>
          <p:cNvPr id="6" name="Graphic 5">
            <a:extLst>
              <a:ext uri="{FF2B5EF4-FFF2-40B4-BE49-F238E27FC236}">
                <a16:creationId xmlns:a16="http://schemas.microsoft.com/office/drawing/2014/main" id="{F0F2B958-69FB-208C-1440-705006CA78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6385" y="1154766"/>
            <a:ext cx="10220325" cy="5703234"/>
          </a:xfrm>
          <a:prstGeom prst="rect">
            <a:avLst/>
          </a:prstGeom>
        </p:spPr>
      </p:pic>
    </p:spTree>
    <p:extLst>
      <p:ext uri="{BB962C8B-B14F-4D97-AF65-F5344CB8AC3E}">
        <p14:creationId xmlns:p14="http://schemas.microsoft.com/office/powerpoint/2010/main" val="1942738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31;p9">
            <a:extLst>
              <a:ext uri="{FF2B5EF4-FFF2-40B4-BE49-F238E27FC236}">
                <a16:creationId xmlns:a16="http://schemas.microsoft.com/office/drawing/2014/main" id="{B757889C-1EB1-44BD-B30E-F54177EB4D04}"/>
              </a:ext>
            </a:extLst>
          </p:cNvPr>
          <p:cNvSpPr txBox="1">
            <a:spLocks/>
          </p:cNvSpPr>
          <p:nvPr/>
        </p:nvSpPr>
        <p:spPr>
          <a:xfrm>
            <a:off x="335360" y="274638"/>
            <a:ext cx="11521280" cy="706092"/>
          </a:xfrm>
          <a:prstGeom prst="rect">
            <a:avLst/>
          </a:prstGeom>
          <a:solidFill>
            <a:srgbClr val="0FA67E"/>
          </a:solidFill>
          <a:ln>
            <a:noFill/>
          </a:ln>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buClr>
                <a:schemeClr val="lt1"/>
              </a:buClr>
              <a:buSzPts val="1400"/>
              <a:buFont typeface="Montserrat"/>
              <a:buNone/>
            </a:pPr>
            <a:r>
              <a:rPr lang="nl-NL" dirty="0">
                <a:solidFill>
                  <a:schemeClr val="bg1"/>
                </a:solidFill>
              </a:rPr>
              <a:t>Scenario</a:t>
            </a:r>
          </a:p>
        </p:txBody>
      </p:sp>
      <p:pic>
        <p:nvPicPr>
          <p:cNvPr id="6" name="Afbeelding 5">
            <a:extLst>
              <a:ext uri="{FF2B5EF4-FFF2-40B4-BE49-F238E27FC236}">
                <a16:creationId xmlns:a16="http://schemas.microsoft.com/office/drawing/2014/main" id="{2278D96A-A024-148F-E67F-189098062056}"/>
              </a:ext>
            </a:extLst>
          </p:cNvPr>
          <p:cNvPicPr>
            <a:picLocks noChangeAspect="1"/>
          </p:cNvPicPr>
          <p:nvPr/>
        </p:nvPicPr>
        <p:blipFill>
          <a:blip r:embed="rId3"/>
          <a:stretch>
            <a:fillRect/>
          </a:stretch>
        </p:blipFill>
        <p:spPr>
          <a:xfrm>
            <a:off x="232474" y="1423583"/>
            <a:ext cx="11582400" cy="4610100"/>
          </a:xfrm>
          <a:prstGeom prst="rect">
            <a:avLst/>
          </a:prstGeom>
        </p:spPr>
      </p:pic>
    </p:spTree>
    <p:extLst>
      <p:ext uri="{BB962C8B-B14F-4D97-AF65-F5344CB8AC3E}">
        <p14:creationId xmlns:p14="http://schemas.microsoft.com/office/powerpoint/2010/main" val="287568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195777F4-30EA-482E-AA2F-C4D047D720D4}"/>
              </a:ext>
            </a:extLst>
          </p:cNvPr>
          <p:cNvSpPr>
            <a:spLocks noGrp="1"/>
          </p:cNvSpPr>
          <p:nvPr>
            <p:ph type="body"/>
          </p:nvPr>
        </p:nvSpPr>
        <p:spPr>
          <a:xfrm>
            <a:off x="609480" y="1229360"/>
            <a:ext cx="11237080" cy="5506720"/>
          </a:xfrm>
        </p:spPr>
        <p:txBody>
          <a:bodyPr tIns="180000" anchor="t" anchorCtr="0">
            <a:normAutofit fontScale="55000" lnSpcReduction="20000"/>
          </a:bodyPr>
          <a:lstStyle/>
          <a:p>
            <a:pPr marL="355600" indent="-355600">
              <a:buNone/>
            </a:pPr>
            <a:r>
              <a:rPr lang="nl-NL" b="1" dirty="0">
                <a:latin typeface="Arial" panose="020B0604020202020204" pitchFamily="34" charset="0"/>
                <a:cs typeface="Arial" panose="020B0604020202020204" pitchFamily="34" charset="0"/>
              </a:rPr>
              <a:t>Functionaliteiten</a:t>
            </a:r>
          </a:p>
          <a:p>
            <a:pPr marL="355600" indent="-355600">
              <a:spcBef>
                <a:spcPts val="600"/>
              </a:spcBef>
              <a:buFont typeface="Arial" panose="020B0604020202020204" pitchFamily="34" charset="0"/>
              <a:buChar char="•"/>
            </a:pPr>
            <a:r>
              <a:rPr lang="nl-NL" b="1" dirty="0" err="1">
                <a:latin typeface="Arial" panose="020B0604020202020204" pitchFamily="34" charset="0"/>
                <a:cs typeface="Arial" panose="020B0604020202020204" pitchFamily="34" charset="0"/>
              </a:rPr>
              <a:t>Deelnemerregistratie</a:t>
            </a:r>
            <a:r>
              <a:rPr lang="nl-NL" dirty="0">
                <a:latin typeface="Arial" panose="020B0604020202020204" pitchFamily="34" charset="0"/>
                <a:cs typeface="Arial" panose="020B0604020202020204" pitchFamily="34" charset="0"/>
              </a:rPr>
              <a:t>: Administratie/registratie van studenten en inschrijvingen.</a:t>
            </a:r>
          </a:p>
          <a:p>
            <a:pPr marL="355600" indent="-355600">
              <a:spcBef>
                <a:spcPts val="600"/>
              </a:spcBef>
              <a:buFont typeface="Arial" panose="020B0604020202020204" pitchFamily="34" charset="0"/>
              <a:buChar char="•"/>
            </a:pPr>
            <a:r>
              <a:rPr lang="nl-NL" b="1" dirty="0" err="1">
                <a:latin typeface="Arial" panose="020B0604020202020204" pitchFamily="34" charset="0"/>
                <a:cs typeface="Arial" panose="020B0604020202020204" pitchFamily="34" charset="0"/>
              </a:rPr>
              <a:t>Toetsplanning</a:t>
            </a:r>
            <a:r>
              <a:rPr lang="nl-NL" b="1" dirty="0">
                <a:latin typeface="Arial" panose="020B0604020202020204" pitchFamily="34" charset="0"/>
                <a:cs typeface="Arial" panose="020B0604020202020204" pitchFamily="34" charset="0"/>
              </a:rPr>
              <a:t> &amp; Logistiek</a:t>
            </a:r>
            <a:r>
              <a:rPr lang="nl-NL" dirty="0">
                <a:latin typeface="Arial" panose="020B0604020202020204" pitchFamily="34" charset="0"/>
                <a:cs typeface="Arial" panose="020B0604020202020204" pitchFamily="34" charset="0"/>
              </a:rPr>
              <a:t>: Planning van zitting, inclusief logistieke reserveringen.</a:t>
            </a:r>
          </a:p>
          <a:p>
            <a:pPr marL="355600" indent="-355600">
              <a:spcBef>
                <a:spcPts val="600"/>
              </a:spcBef>
              <a:buFont typeface="Arial" panose="020B0604020202020204" pitchFamily="34" charset="0"/>
              <a:buChar char="•"/>
            </a:pPr>
            <a:r>
              <a:rPr lang="nl-NL" b="1" dirty="0">
                <a:latin typeface="Arial" panose="020B0604020202020204" pitchFamily="34" charset="0"/>
                <a:cs typeface="Arial" panose="020B0604020202020204" pitchFamily="34" charset="0"/>
              </a:rPr>
              <a:t>Toetsafname: </a:t>
            </a:r>
            <a:r>
              <a:rPr lang="nl-NL" dirty="0">
                <a:latin typeface="Arial" panose="020B0604020202020204" pitchFamily="34" charset="0"/>
                <a:cs typeface="Arial" panose="020B0604020202020204" pitchFamily="34" charset="0"/>
              </a:rPr>
              <a:t>Afname van toets/examen in zitting door toetsinstrument van bepaalde leverancier.</a:t>
            </a:r>
          </a:p>
          <a:p>
            <a:pPr marL="355600" indent="-355600">
              <a:buNone/>
            </a:pPr>
            <a:endParaRPr lang="nl-NL" b="1" dirty="0">
              <a:latin typeface="Arial" panose="020B0604020202020204" pitchFamily="34" charset="0"/>
              <a:cs typeface="Arial" panose="020B0604020202020204" pitchFamily="34" charset="0"/>
            </a:endParaRPr>
          </a:p>
          <a:p>
            <a:pPr marL="355600" indent="-355600">
              <a:buNone/>
            </a:pPr>
            <a:r>
              <a:rPr lang="nl-NL" b="1" dirty="0">
                <a:latin typeface="Arial" panose="020B0604020202020204" pitchFamily="34" charset="0"/>
                <a:cs typeface="Arial" panose="020B0604020202020204" pitchFamily="34" charset="0"/>
              </a:rPr>
              <a:t>Informatiestromen</a:t>
            </a:r>
          </a:p>
          <a:p>
            <a:pPr marL="355600" indent="-355600">
              <a:spcBef>
                <a:spcPts val="600"/>
              </a:spcBef>
              <a:buNone/>
            </a:pPr>
            <a:r>
              <a:rPr lang="nl-NL" b="1" dirty="0">
                <a:latin typeface="Arial" panose="020B0604020202020204" pitchFamily="34" charset="0"/>
                <a:cs typeface="Arial" panose="020B0604020202020204" pitchFamily="34" charset="0"/>
              </a:rPr>
              <a:t>0. </a:t>
            </a:r>
            <a:r>
              <a:rPr lang="nl-NL" b="1" dirty="0" err="1">
                <a:latin typeface="Arial" panose="020B0604020202020204" pitchFamily="34" charset="0"/>
                <a:cs typeface="Arial" panose="020B0604020202020204" pitchFamily="34" charset="0"/>
              </a:rPr>
              <a:t>Toetscatalogus</a:t>
            </a:r>
            <a:r>
              <a:rPr lang="nl-NL" dirty="0">
                <a:latin typeface="Arial" panose="020B0604020202020204" pitchFamily="34" charset="0"/>
                <a:cs typeface="Arial" panose="020B0604020202020204" pitchFamily="34" charset="0"/>
              </a:rPr>
              <a:t>: Toetsen/examens (toetsinstrumenten) van een leverancier.</a:t>
            </a:r>
          </a:p>
          <a:p>
            <a:pPr marL="355600" indent="-355600">
              <a:spcBef>
                <a:spcPts val="600"/>
              </a:spcBef>
              <a:buAutoNum type="arabicPeriod"/>
            </a:pPr>
            <a:r>
              <a:rPr lang="nl-NL" b="1" dirty="0" err="1">
                <a:latin typeface="Arial" panose="020B0604020202020204" pitchFamily="34" charset="0"/>
                <a:cs typeface="Arial" panose="020B0604020202020204" pitchFamily="34" charset="0"/>
              </a:rPr>
              <a:t>Toetsdeelnemers</a:t>
            </a:r>
            <a:r>
              <a:rPr lang="nl-NL" dirty="0">
                <a:latin typeface="Arial" panose="020B0604020202020204" pitchFamily="34" charset="0"/>
                <a:cs typeface="Arial" panose="020B0604020202020204" pitchFamily="34" charset="0"/>
              </a:rPr>
              <a:t>: Studentgegevens en context (organisatie, opleidingen en groepen) om planning van toetsafname te kunnen maken.</a:t>
            </a:r>
          </a:p>
          <a:p>
            <a:pPr marL="355600" indent="-355600">
              <a:spcBef>
                <a:spcPts val="600"/>
              </a:spcBef>
              <a:buAutoNum type="arabicPeriod"/>
            </a:pPr>
            <a:r>
              <a:rPr lang="nl-NL" b="1" dirty="0">
                <a:latin typeface="Arial" panose="020B0604020202020204" pitchFamily="34" charset="0"/>
                <a:cs typeface="Arial" panose="020B0604020202020204" pitchFamily="34" charset="0"/>
              </a:rPr>
              <a:t>Zittingsplan</a:t>
            </a:r>
            <a:r>
              <a:rPr lang="nl-NL" dirty="0">
                <a:latin typeface="Arial" panose="020B0604020202020204" pitchFamily="34" charset="0"/>
                <a:cs typeface="Arial" panose="020B0604020202020204" pitchFamily="34" charset="0"/>
              </a:rPr>
              <a:t>: Planning van een zitting (toets, studenten, tijdstip en locatie)</a:t>
            </a:r>
          </a:p>
          <a:p>
            <a:pPr marL="355600" indent="-355600">
              <a:spcBef>
                <a:spcPts val="600"/>
              </a:spcBef>
              <a:buAutoNum type="arabicPeriod"/>
            </a:pPr>
            <a:r>
              <a:rPr lang="nl-NL" b="1" dirty="0">
                <a:latin typeface="Arial" panose="020B0604020202020204" pitchFamily="34" charset="0"/>
                <a:cs typeface="Arial" panose="020B0604020202020204" pitchFamily="34" charset="0"/>
              </a:rPr>
              <a:t>Resultaat</a:t>
            </a:r>
            <a:r>
              <a:rPr lang="nl-NL" dirty="0">
                <a:latin typeface="Arial" panose="020B0604020202020204" pitchFamily="34" charset="0"/>
                <a:cs typeface="Arial" panose="020B0604020202020204" pitchFamily="34" charset="0"/>
              </a:rPr>
              <a:t>: Resultaat van een individuele student na </a:t>
            </a:r>
            <a:r>
              <a:rPr lang="nl-NL" dirty="0" err="1">
                <a:latin typeface="Arial" panose="020B0604020202020204" pitchFamily="34" charset="0"/>
                <a:cs typeface="Arial" panose="020B0604020202020204" pitchFamily="34" charset="0"/>
              </a:rPr>
              <a:t>toetsafname</a:t>
            </a:r>
            <a:r>
              <a:rPr lang="nl-NL" dirty="0">
                <a:latin typeface="Arial" panose="020B0604020202020204" pitchFamily="34" charset="0"/>
                <a:cs typeface="Arial" panose="020B0604020202020204" pitchFamily="34" charset="0"/>
              </a:rPr>
              <a:t>.</a:t>
            </a:r>
          </a:p>
          <a:p>
            <a:pPr marL="355600" indent="-355600">
              <a:spcBef>
                <a:spcPts val="600"/>
              </a:spcBef>
              <a:buAutoNum type="arabicPeriod"/>
            </a:pPr>
            <a:r>
              <a:rPr lang="nl-NL" b="1" dirty="0">
                <a:latin typeface="Arial" panose="020B0604020202020204" pitchFamily="34" charset="0"/>
                <a:cs typeface="Arial" panose="020B0604020202020204" pitchFamily="34" charset="0"/>
              </a:rPr>
              <a:t>Zittingsverslag</a:t>
            </a:r>
            <a:r>
              <a:rPr lang="nl-NL" dirty="0">
                <a:latin typeface="Arial" panose="020B0604020202020204" pitchFamily="34" charset="0"/>
                <a:cs typeface="Arial" panose="020B0604020202020204" pitchFamily="34" charset="0"/>
              </a:rPr>
              <a:t>: Opmerkingen/observaties van afnameleider n.a.v. de toetsafname.</a:t>
            </a:r>
          </a:p>
          <a:p>
            <a:pPr marL="355600" indent="-355600">
              <a:spcBef>
                <a:spcPts val="600"/>
              </a:spcBef>
              <a:buAutoNum type="arabicPeriod"/>
            </a:pPr>
            <a:r>
              <a:rPr lang="nl-NL" b="1" dirty="0">
                <a:latin typeface="Arial" panose="020B0604020202020204" pitchFamily="34" charset="0"/>
                <a:cs typeface="Arial" panose="020B0604020202020204" pitchFamily="34" charset="0"/>
              </a:rPr>
              <a:t>Resultaat</a:t>
            </a:r>
            <a:r>
              <a:rPr lang="nl-NL" dirty="0">
                <a:latin typeface="Arial" panose="020B0604020202020204" pitchFamily="34" charset="0"/>
                <a:cs typeface="Arial" panose="020B0604020202020204" pitchFamily="34" charset="0"/>
              </a:rPr>
              <a:t>: Door student behaalde toetsresultaat voor verwerking in studentregistratie.</a:t>
            </a:r>
          </a:p>
        </p:txBody>
      </p:sp>
      <p:sp>
        <p:nvSpPr>
          <p:cNvPr id="4" name="Google Shape;131;p9">
            <a:extLst>
              <a:ext uri="{FF2B5EF4-FFF2-40B4-BE49-F238E27FC236}">
                <a16:creationId xmlns:a16="http://schemas.microsoft.com/office/drawing/2014/main" id="{FC205FB5-5686-4AF9-9ABD-22F44A360F6C}"/>
              </a:ext>
            </a:extLst>
          </p:cNvPr>
          <p:cNvSpPr txBox="1">
            <a:spLocks/>
          </p:cNvSpPr>
          <p:nvPr/>
        </p:nvSpPr>
        <p:spPr>
          <a:xfrm>
            <a:off x="335360" y="274638"/>
            <a:ext cx="11521280" cy="706092"/>
          </a:xfrm>
          <a:prstGeom prst="rect">
            <a:avLst/>
          </a:prstGeom>
          <a:solidFill>
            <a:srgbClr val="0FA67E"/>
          </a:solidFill>
          <a:ln>
            <a:noFill/>
          </a:ln>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buClr>
                <a:schemeClr val="lt1"/>
              </a:buClr>
              <a:buSzPts val="1400"/>
              <a:buFont typeface="Montserrat"/>
              <a:buNone/>
            </a:pPr>
            <a:r>
              <a:rPr lang="nl-NL" dirty="0">
                <a:solidFill>
                  <a:schemeClr val="bg1"/>
                </a:solidFill>
              </a:rPr>
              <a:t>Functionaliteiten &amp; Informatiestromen</a:t>
            </a:r>
          </a:p>
        </p:txBody>
      </p:sp>
    </p:spTree>
    <p:extLst>
      <p:ext uri="{BB962C8B-B14F-4D97-AF65-F5344CB8AC3E}">
        <p14:creationId xmlns:p14="http://schemas.microsoft.com/office/powerpoint/2010/main" val="1451186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6642</Words>
  <Application>Microsoft Office PowerPoint</Application>
  <PresentationFormat>Widescreen</PresentationFormat>
  <Paragraphs>1193</Paragraphs>
  <Slides>66</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Arial</vt:lpstr>
      <vt:lpstr>Buxton Sketch</vt:lpstr>
      <vt:lpstr>Calibri</vt:lpstr>
      <vt:lpstr>Calibri Light</vt:lpstr>
      <vt:lpstr>Montserrat</vt:lpstr>
      <vt:lpstr>Segoe UI</vt:lpstr>
      <vt:lpstr>Symbol</vt:lpstr>
      <vt:lpstr>Wingdings</vt:lpstr>
      <vt:lpstr>Office Theme</vt:lpstr>
      <vt:lpstr>PowerPoint Presentation</vt:lpstr>
      <vt:lpstr>PowerPoint Presentation</vt:lpstr>
      <vt:lpstr>Hoe komen we tot een "Bouwbare specificatie"?</vt:lpstr>
      <vt:lpstr>Processtappen beschrijving</vt:lpstr>
      <vt:lpstr>PowerPoint Presentation</vt:lpstr>
      <vt:lpstr>MORA Hoofdprocesmodel (bron: MORA)</vt:lpstr>
      <vt:lpstr>MORA Procesketen Examinering (bron: MORA)</vt:lpstr>
      <vt:lpstr>PowerPoint Presentation</vt:lpstr>
      <vt:lpstr>PowerPoint Presentation</vt:lpstr>
      <vt:lpstr>Procesbeschrijving</vt:lpstr>
      <vt:lpstr>PowerPoint Presentation</vt:lpstr>
      <vt:lpstr>PowerPoint Presentation</vt:lpstr>
      <vt:lpstr>Hoe komen we tot een "Bouwbare specificatie"?</vt:lpstr>
      <vt:lpstr>Principe</vt:lpstr>
      <vt:lpstr>Hoe komen we tot een "Bouwbare specificatie"?</vt:lpstr>
      <vt:lpstr>Interactie-analyse</vt:lpstr>
      <vt:lpstr>Interactiepatronen  “Gegevens halen” (=Pull) of “Gegevens brengen” (=Push)</vt:lpstr>
      <vt:lpstr>Interactiepatronen “Notificatie” en “Abonnement”</vt:lpstr>
      <vt:lpstr>Interactiepatroon “Gegevens brengen, met verwerkingsresultaat”</vt:lpstr>
      <vt:lpstr>Interactie-analyse</vt:lpstr>
      <vt:lpstr>Principes en afspraken</vt:lpstr>
      <vt:lpstr>0. Toetscatalogus informatiestroom</vt:lpstr>
      <vt:lpstr>0. Toetscatalogus gegevens &amp; interactie</vt:lpstr>
      <vt:lpstr>0. Toetscatalogus via OOAPI-resources</vt:lpstr>
      <vt:lpstr>0. Toetscatalogus via OOAPI-interface</vt:lpstr>
      <vt:lpstr>0. Toetscatalogus gegevens</vt:lpstr>
      <vt:lpstr>0. Toetscatalogus gegevens: Toets</vt:lpstr>
      <vt:lpstr>0. Toetscatalogus gegevens: Leverancier</vt:lpstr>
      <vt:lpstr>1. Toetsdeelnemers informatiestroom</vt:lpstr>
      <vt:lpstr>1. Toetsdeelnemers gegevens &amp; interactie</vt:lpstr>
      <vt:lpstr>1. Toetsdeelnemers via OOAPI-resources </vt:lpstr>
      <vt:lpstr>1. Toetsdeelnemers via OOAPI-resources (optioneel)</vt:lpstr>
      <vt:lpstr>1. Toetsdeelnemers via OOAPI-resources (optioneel)</vt:lpstr>
      <vt:lpstr>1. Toetsdeelnemers gegevens</vt:lpstr>
      <vt:lpstr>1. Toetsdeelnemers via OOAPI-interface</vt:lpstr>
      <vt:lpstr>2. Zittingsplan informatiestroom</vt:lpstr>
      <vt:lpstr>2. Zittingsplan gegevens &amp; interactie</vt:lpstr>
      <vt:lpstr>2. Zittingsplan via OOAPI-resources </vt:lpstr>
      <vt:lpstr>2. Zittingsplan via OOAPI-interface</vt:lpstr>
      <vt:lpstr>2. Zittingsplan gegevens</vt:lpstr>
      <vt:lpstr>2. Zittingsplan gegevens: Zittingsinfo</vt:lpstr>
      <vt:lpstr>2. Zittingsplan gegevens: Deelnameinfo</vt:lpstr>
      <vt:lpstr>2. Zittingsplan gegevens: Persoonsinfo</vt:lpstr>
      <vt:lpstr>3. Toetsdeelnemerresultaat informatiestroom</vt:lpstr>
      <vt:lpstr>3. Toetsdeelnemerresultaat gegevens &amp; interactie</vt:lpstr>
      <vt:lpstr>3. Toetsdeelnemerresultaat via OOAPI-resources </vt:lpstr>
      <vt:lpstr>3. Toetsdeelnemerresultaat via OOAPI-interface</vt:lpstr>
      <vt:lpstr>3. Toetsdeelnemerresultaat gegevens</vt:lpstr>
      <vt:lpstr>4. Zittingsverslag informatiestroom</vt:lpstr>
      <vt:lpstr>4. Zittingsverslag gegevens &amp; interactie</vt:lpstr>
      <vt:lpstr>4. Zittingsverslag  via OOAPI-resources </vt:lpstr>
      <vt:lpstr>4. Zittingsverslag via OOAPI-interface </vt:lpstr>
      <vt:lpstr>4. Zittingsverslag gegevens</vt:lpstr>
      <vt:lpstr>5. Studentresultaat informatiestroom</vt:lpstr>
      <vt:lpstr>5. Studentresultaat gegevens &amp; interactie</vt:lpstr>
      <vt:lpstr>5. Studentresultaat via OOAPI-resources </vt:lpstr>
      <vt:lpstr>5. Studentresultaat via OOAPI-interface</vt:lpstr>
      <vt:lpstr>5. Studentresultaat gegevens</vt:lpstr>
      <vt:lpstr>Hoe komen we tot een "Bouwbare specificatie"?</vt:lpstr>
      <vt:lpstr>Hoe komen we tot een "Bouwbare specificatie"?</vt:lpstr>
      <vt:lpstr>Bepalen van berichtsoort</vt:lpstr>
      <vt:lpstr>Stramien per informatiestroom</vt:lpstr>
      <vt:lpstr>HTTP-operaties</vt:lpstr>
      <vt:lpstr>Bericht- en Interfacespecificaties</vt:lpstr>
      <vt:lpstr>OOAPI-resources</vt:lpstr>
      <vt:lpstr>API-koppelvlakken (voorlopige inschatting)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Uitkomst vorige  bijeenkomst</dc:title>
  <dc:subject/>
  <dc:creator>Remco de Boer</dc:creator>
  <dc:description/>
  <cp:lastModifiedBy>Kees van Ginkel</cp:lastModifiedBy>
  <cp:revision>249</cp:revision>
  <dcterms:created xsi:type="dcterms:W3CDTF">2019-12-10T08:57:24Z</dcterms:created>
  <dcterms:modified xsi:type="dcterms:W3CDTF">2022-07-13T09:41:28Z</dcterms:modified>
  <dc:language>nl-NL</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0x010100C25A3BCB84386F48964BCEAD1CAC776C</vt:lpwstr>
  </property>
  <property fmtid="{D5CDD505-2E9C-101B-9397-08002B2CF9AE}" pid="3" name="PresentationFormat">
    <vt:lpwstr>Breedbeeld</vt:lpwstr>
  </property>
  <property fmtid="{D5CDD505-2E9C-101B-9397-08002B2CF9AE}" pid="4" name="Slides">
    <vt:i4>17</vt:i4>
  </property>
</Properties>
</file>