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76" r:id="rId3"/>
    <p:sldId id="340" r:id="rId4"/>
    <p:sldId id="433" r:id="rId5"/>
    <p:sldId id="414" r:id="rId6"/>
    <p:sldId id="416" r:id="rId7"/>
    <p:sldId id="437" r:id="rId8"/>
    <p:sldId id="438" r:id="rId9"/>
    <p:sldId id="417" r:id="rId10"/>
    <p:sldId id="408" r:id="rId11"/>
    <p:sldId id="341" r:id="rId12"/>
    <p:sldId id="360" r:id="rId13"/>
    <p:sldId id="411" r:id="rId14"/>
    <p:sldId id="409" r:id="rId15"/>
    <p:sldId id="410" r:id="rId16"/>
    <p:sldId id="413" r:id="rId17"/>
    <p:sldId id="412" r:id="rId18"/>
    <p:sldId id="434" r:id="rId19"/>
    <p:sldId id="342" r:id="rId20"/>
    <p:sldId id="418" r:id="rId21"/>
    <p:sldId id="285" r:id="rId22"/>
    <p:sldId id="273" r:id="rId23"/>
    <p:sldId id="275" r:id="rId24"/>
    <p:sldId id="401" r:id="rId25"/>
    <p:sldId id="402" r:id="rId26"/>
    <p:sldId id="403" r:id="rId27"/>
    <p:sldId id="432" r:id="rId28"/>
    <p:sldId id="421" r:id="rId29"/>
    <p:sldId id="429" r:id="rId30"/>
    <p:sldId id="419" r:id="rId31"/>
    <p:sldId id="430" r:id="rId32"/>
    <p:sldId id="422" r:id="rId33"/>
    <p:sldId id="426" r:id="rId34"/>
    <p:sldId id="423" r:id="rId35"/>
    <p:sldId id="431" r:id="rId36"/>
    <p:sldId id="424" r:id="rId37"/>
    <p:sldId id="428" r:id="rId38"/>
    <p:sldId id="425" r:id="rId39"/>
    <p:sldId id="435" r:id="rId40"/>
    <p:sldId id="406" r:id="rId41"/>
  </p:sldIdLst>
  <p:sldSz cx="12192000" cy="6858000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868B1-805D-4668-B006-2324ABD11563}" v="5" dt="2022-05-31T12:29:35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4" autoAdjust="0"/>
  </p:normalViewPr>
  <p:slideViewPr>
    <p:cSldViewPr snapToGrid="0">
      <p:cViewPr varScale="1">
        <p:scale>
          <a:sx n="100" d="100"/>
          <a:sy n="100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A587F-77BE-4CF2-BB5D-A87303D0E750}" type="datetimeFigureOut">
              <a:rPr lang="nl-NL" smtClean="0"/>
              <a:t>31-5-2022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E7B2A-261E-4800-8D8E-9F7649E48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903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dirty="0"/>
              <a:t>AMIGO = </a:t>
            </a:r>
            <a:r>
              <a:rPr lang="nl-NL" sz="1200" b="1" dirty="0">
                <a:solidFill>
                  <a:schemeClr val="tx2"/>
                </a:solidFill>
              </a:rPr>
              <a:t>A</a:t>
            </a:r>
            <a:r>
              <a:rPr lang="nl-NL" sz="1200" dirty="0">
                <a:solidFill>
                  <a:schemeClr val="tx2"/>
                </a:solidFill>
              </a:rPr>
              <a:t>anpak voor </a:t>
            </a:r>
            <a:r>
              <a:rPr lang="nl-NL" sz="1200" b="1" dirty="0">
                <a:solidFill>
                  <a:schemeClr val="tx2"/>
                </a:solidFill>
              </a:rPr>
              <a:t>M</a:t>
            </a:r>
            <a:r>
              <a:rPr lang="nl-NL" sz="1200" dirty="0">
                <a:solidFill>
                  <a:schemeClr val="tx2"/>
                </a:solidFill>
              </a:rPr>
              <a:t>odulair opgebouwde </a:t>
            </a:r>
            <a:r>
              <a:rPr lang="nl-NL" sz="1200" b="1" dirty="0">
                <a:solidFill>
                  <a:schemeClr val="tx2"/>
                </a:solidFill>
              </a:rPr>
              <a:t>I</a:t>
            </a:r>
            <a:r>
              <a:rPr lang="nl-NL" sz="1200" dirty="0">
                <a:solidFill>
                  <a:schemeClr val="tx2"/>
                </a:solidFill>
              </a:rPr>
              <a:t>nteracties en </a:t>
            </a:r>
            <a:r>
              <a:rPr lang="nl-NL" sz="1200" b="1" dirty="0">
                <a:solidFill>
                  <a:schemeClr val="tx2"/>
                </a:solidFill>
              </a:rPr>
              <a:t>G</a:t>
            </a:r>
            <a:r>
              <a:rPr lang="nl-NL" sz="1200" dirty="0">
                <a:solidFill>
                  <a:schemeClr val="tx2"/>
                </a:solidFill>
              </a:rPr>
              <a:t>egevensstructuren in het </a:t>
            </a:r>
            <a:r>
              <a:rPr lang="nl-NL" sz="1200" b="1" dirty="0">
                <a:solidFill>
                  <a:schemeClr val="tx2"/>
                </a:solidFill>
              </a:rPr>
              <a:t>O</a:t>
            </a:r>
            <a:r>
              <a:rPr lang="nl-NL" sz="1200" dirty="0">
                <a:solidFill>
                  <a:schemeClr val="tx2"/>
                </a:solidFill>
              </a:rPr>
              <a:t>nderwijs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70B82-DE38-4EF7-A19C-787E9142ADD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323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Plan om gedurende de dag besluiten en afspraken met elkaar vast te leggen </a:t>
            </a:r>
            <a:endParaRPr dirty="0"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55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E7B2A-261E-4800-8D8E-9F7649E48EE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2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022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68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Is berichten soort nog afhankelijk van het soort bericht (halen van catalogus informatie/ brengen van inschrijvingen / halen van resultaten) 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E7B2A-261E-4800-8D8E-9F7649E48EE3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58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B54-F75C-4252-96B0-05AC4F12F19B}" type="datetimeFigureOut">
              <a:rPr lang="nl-NL" smtClean="0"/>
              <a:t>31-5-2022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00BD-577E-4AE8-8266-15E04CA421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304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Inhoud van twe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11521280" cy="706092"/>
          </a:xfrm>
          <a:prstGeom prst="rect">
            <a:avLst/>
          </a:prstGeom>
          <a:solidFill>
            <a:srgbClr val="0FA6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3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76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00" r:id="rId13"/>
    <p:sldLayoutId id="214748370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edustandaard.nl/app/uploads/2022/01/B15-Folder-AMIGO-aanpak-Edustandaard.pdf" TargetMode="External"/><Relationship Id="rId5" Type="http://schemas.openxmlformats.org/officeDocument/2006/relationships/hyperlink" Target="https://www.edustandaard.nl/amigo/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el 3"/>
          <p:cNvSpPr/>
          <p:nvPr/>
        </p:nvSpPr>
        <p:spPr>
          <a:xfrm>
            <a:off x="2275840" y="678600"/>
            <a:ext cx="9361102" cy="179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nl-NL" sz="6000" b="0" strike="noStrike" spc="-1" dirty="0">
                <a:solidFill>
                  <a:srgbClr val="000000"/>
                </a:solidFill>
                <a:latin typeface="Calibri Light"/>
              </a:rPr>
              <a:t>Examinering mbo </a:t>
            </a:r>
          </a:p>
          <a:p>
            <a:pPr algn="ctr">
              <a:lnSpc>
                <a:spcPct val="90000"/>
              </a:lnSpc>
            </a:pPr>
            <a:r>
              <a:rPr lang="nl-NL" sz="6000" spc="-1" dirty="0">
                <a:solidFill>
                  <a:srgbClr val="000000"/>
                </a:solidFill>
                <a:latin typeface="Calibri Light"/>
              </a:rPr>
              <a:t>a</a:t>
            </a:r>
            <a:r>
              <a:rPr lang="nl-NL" sz="6000" b="0" strike="noStrike" spc="-1" dirty="0">
                <a:solidFill>
                  <a:srgbClr val="000000"/>
                </a:solidFill>
                <a:latin typeface="Calibri Light"/>
              </a:rPr>
              <a:t>fsprakenset </a:t>
            </a:r>
            <a:endParaRPr lang="nl-NL" sz="3600" b="0" strike="noStrike" spc="-1" dirty="0">
              <a:latin typeface="Arial"/>
            </a:endParaRPr>
          </a:p>
        </p:txBody>
      </p:sp>
      <p:sp>
        <p:nvSpPr>
          <p:cNvPr id="159" name="Ondertitel 4"/>
          <p:cNvSpPr/>
          <p:nvPr/>
        </p:nvSpPr>
        <p:spPr>
          <a:xfrm>
            <a:off x="2143124" y="3637098"/>
            <a:ext cx="8524515" cy="239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b="0" strike="noStrike" spc="-1">
                <a:latin typeface="Arial"/>
              </a:rPr>
              <a:t>Verwerking terugkomdag </a:t>
            </a:r>
            <a:r>
              <a:rPr lang="nl-NL" sz="2400" b="0" strike="noStrike" spc="-1" dirty="0">
                <a:latin typeface="Arial"/>
              </a:rPr>
              <a:t>(23 mei in Woerden)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b="0" strike="noStrike" spc="-1" dirty="0">
                <a:solidFill>
                  <a:srgbClr val="000000"/>
                </a:solidFill>
                <a:latin typeface="Calibri"/>
              </a:rPr>
              <a:t>Jos van der Arend </a:t>
            </a:r>
            <a:br>
              <a:rPr lang="nl-NL" sz="24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nl-NL" sz="2400" b="0" strike="noStrike" spc="-1" dirty="0">
                <a:solidFill>
                  <a:srgbClr val="000000"/>
                </a:solidFill>
                <a:latin typeface="Calibri"/>
              </a:rPr>
              <a:t>(Kennisnet)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Calibri"/>
              </a:rPr>
              <a:t>Ronald Ham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b="0" strike="noStrike" spc="-1" dirty="0">
                <a:solidFill>
                  <a:srgbClr val="000000"/>
                </a:solidFill>
                <a:latin typeface="Calibri"/>
              </a:rPr>
              <a:t>(SURF)</a:t>
            </a:r>
            <a:endParaRPr lang="nl-NL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Calibri"/>
              </a:rPr>
              <a:t>23</a:t>
            </a:r>
            <a:r>
              <a:rPr lang="nl-NL" sz="2400" b="0" strike="noStrike" spc="-1" dirty="0">
                <a:solidFill>
                  <a:srgbClr val="000000"/>
                </a:solidFill>
                <a:latin typeface="Calibri"/>
              </a:rPr>
              <a:t> mei 2022</a:t>
            </a:r>
            <a:endParaRPr lang="nl-NL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8856F8-DE22-4DB0-B637-E9C069FB0EA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485900"/>
            <a:ext cx="10972440" cy="4495800"/>
          </a:xfrm>
        </p:spPr>
        <p:txBody>
          <a:bodyPr>
            <a:normAutofit fontScale="77500" lnSpcReduction="20000"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nl-NL" dirty="0"/>
              <a:t>Eén systeem kan meerdere functionaliteiten vervullen.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nl-NL" dirty="0"/>
              <a:t>Binnen een mbo instelling kunnen meerdere systemen dezelfde functionaliteit vervullen.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nl-NL" dirty="0"/>
              <a:t>Examens en toetsen (</a:t>
            </a:r>
            <a:r>
              <a:rPr lang="nl-NL" dirty="0" err="1"/>
              <a:t>summatief</a:t>
            </a:r>
            <a:r>
              <a:rPr lang="nl-NL" dirty="0"/>
              <a:t> en formatief)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nl-NL" dirty="0"/>
              <a:t>Kennis- en Praktijktoetsen (Proeve van bekwaamheid, Werkstuk, Praktijkopdracht)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nl-NL" dirty="0"/>
              <a:t>Online (Digitale) en offline toetsen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Buiten scope</a:t>
            </a:r>
          </a:p>
          <a:p>
            <a:pPr>
              <a:buFont typeface="Arial" panose="020B0604020202020204" pitchFamily="34" charset="0"/>
              <a:buChar char="­"/>
            </a:pPr>
            <a:r>
              <a:rPr lang="nl-NL" dirty="0"/>
              <a:t>VO (voortgezet onderwijs)</a:t>
            </a:r>
          </a:p>
          <a:p>
            <a:pPr>
              <a:buFont typeface="Arial" panose="020B0604020202020204" pitchFamily="34" charset="0"/>
              <a:buChar char="­"/>
            </a:pPr>
            <a:r>
              <a:rPr lang="nl-NL" dirty="0"/>
              <a:t>Analyse van toetsresultaten</a:t>
            </a:r>
          </a:p>
          <a:p>
            <a:endParaRPr lang="nl-NL" dirty="0"/>
          </a:p>
        </p:txBody>
      </p:sp>
      <p:sp>
        <p:nvSpPr>
          <p:cNvPr id="4" name="Google Shape;131;p9">
            <a:extLst>
              <a:ext uri="{FF2B5EF4-FFF2-40B4-BE49-F238E27FC236}">
                <a16:creationId xmlns:a16="http://schemas.microsoft.com/office/drawing/2014/main" id="{EBAF6587-B3D8-4CD2-939E-8A8B0F37444D}"/>
              </a:ext>
            </a:extLst>
          </p:cNvPr>
          <p:cNvSpPr txBox="1">
            <a:spLocks/>
          </p:cNvSpPr>
          <p:nvPr/>
        </p:nvSpPr>
        <p:spPr>
          <a:xfrm>
            <a:off x="335360" y="274638"/>
            <a:ext cx="11521280" cy="706092"/>
          </a:xfrm>
          <a:prstGeom prst="rect">
            <a:avLst/>
          </a:prstGeom>
          <a:solidFill>
            <a:srgbClr val="0FA6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Montserrat"/>
              <a:buNone/>
            </a:pPr>
            <a:r>
              <a:rPr lang="nl-NL" dirty="0">
                <a:solidFill>
                  <a:schemeClr val="bg1"/>
                </a:solidFill>
              </a:rPr>
              <a:t>Uitgangspunten (scope)</a:t>
            </a:r>
          </a:p>
        </p:txBody>
      </p:sp>
    </p:spTree>
    <p:extLst>
      <p:ext uri="{BB962C8B-B14F-4D97-AF65-F5344CB8AC3E}">
        <p14:creationId xmlns:p14="http://schemas.microsoft.com/office/powerpoint/2010/main" val="185473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11521280" cy="706092"/>
          </a:xfrm>
          <a:prstGeom prst="rect">
            <a:avLst/>
          </a:prstGeom>
          <a:solidFill>
            <a:srgbClr val="0FA6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r>
              <a:rPr lang="nl-NL"/>
              <a:t>Hoe komen we tot een "Bouwbare specificatie"?</a:t>
            </a:r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nl-NL" b="1" dirty="0"/>
              <a:t>Gegevensanalyse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nl-NL" sz="2000" dirty="0"/>
              <a:t>Wisselwerking met Scenario-analyse en Interactie-analyse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nl-NL" sz="2000" dirty="0"/>
              <a:t>Logisch model van uit te wisselen gegevens, o.b.v. selectie uit (en evt. aanvulling op) generiek AMIGO-model 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nl-NL" sz="2000" dirty="0"/>
              <a:t>Selectie van toe te passen vocabulaires / waardenlijsten (hergebruik)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nl-NL" sz="2000" u="sng" dirty="0"/>
              <a:t>Vorm: UML-klassendiagram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nl-NL"/>
              <a:t>11</a:t>
            </a:fld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600" y="1769015"/>
            <a:ext cx="5483252" cy="377583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/>
          <p:nvPr/>
        </p:nvSpPr>
        <p:spPr>
          <a:xfrm>
            <a:off x="6213371" y="3076925"/>
            <a:ext cx="1584000" cy="685861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722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9EE7-41FD-46E7-A1DF-E1C78419AE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NL" dirty="0" err="1">
                <a:solidFill>
                  <a:srgbClr val="00B050"/>
                </a:solidFill>
                <a:latin typeface="+mj-lt"/>
              </a:rPr>
              <a:t>Uitwisselings</a:t>
            </a:r>
            <a:r>
              <a:rPr lang="nl-NL" dirty="0">
                <a:solidFill>
                  <a:srgbClr val="00B050"/>
                </a:solidFill>
                <a:latin typeface="+mj-lt"/>
              </a:rPr>
              <a:t> Gegevens Model (UGM) t.b.v. </a:t>
            </a:r>
            <a:br>
              <a:rPr lang="nl-NL" dirty="0">
                <a:solidFill>
                  <a:srgbClr val="00B050"/>
                </a:solidFill>
                <a:latin typeface="+mj-lt"/>
              </a:rPr>
            </a:br>
            <a:r>
              <a:rPr lang="nl-NL" dirty="0">
                <a:solidFill>
                  <a:srgbClr val="00B050"/>
                </a:solidFill>
                <a:latin typeface="+mj-lt"/>
              </a:rPr>
              <a:t>“Examinering mbo”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4FF276B-8D1A-41C5-B2C0-8091140F4895}"/>
              </a:ext>
            </a:extLst>
          </p:cNvPr>
          <p:cNvSpPr txBox="1"/>
          <p:nvPr/>
        </p:nvSpPr>
        <p:spPr>
          <a:xfrm>
            <a:off x="1161288" y="2247449"/>
            <a:ext cx="101041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Er zijn 3 domeinmodellen: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Toetsdefinitie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Onderwijsdeelnemer (Studenten, Groepen en Medewerkers)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Scores en Resultaten (met afnamegegevens)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  <a:p>
            <a:r>
              <a:rPr lang="nl-NL" sz="2800" dirty="0"/>
              <a:t>In de komende slides volgt de uitwerking in deze domeinen…</a:t>
            </a:r>
          </a:p>
        </p:txBody>
      </p:sp>
    </p:spTree>
    <p:extLst>
      <p:ext uri="{BB962C8B-B14F-4D97-AF65-F5344CB8AC3E}">
        <p14:creationId xmlns:p14="http://schemas.microsoft.com/office/powerpoint/2010/main" val="7773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074F0-391E-4FDB-96E4-1FE9622B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48" y="0"/>
            <a:ext cx="9875951" cy="660695"/>
          </a:xfrm>
        </p:spPr>
        <p:txBody>
          <a:bodyPr/>
          <a:lstStyle/>
          <a:p>
            <a:r>
              <a:rPr lang="nl-NL" sz="4000" dirty="0"/>
              <a:t>UGM </a:t>
            </a:r>
            <a:r>
              <a:rPr lang="nl-NL" sz="4000" dirty="0" err="1"/>
              <a:t>Toetscatalogus</a:t>
            </a:r>
            <a:endParaRPr lang="nl-NL" sz="40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7047587-AC63-40BF-9677-C200C9962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49" y="564748"/>
            <a:ext cx="9875951" cy="629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5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074F0-391E-4FDB-96E4-1FE9622B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65039"/>
            <a:ext cx="3122295" cy="2863935"/>
          </a:xfrm>
        </p:spPr>
        <p:txBody>
          <a:bodyPr/>
          <a:lstStyle/>
          <a:p>
            <a:r>
              <a:rPr lang="nl-NL" dirty="0"/>
              <a:t>UGM</a:t>
            </a:r>
            <a:br>
              <a:rPr lang="nl-NL" dirty="0"/>
            </a:br>
            <a:r>
              <a:rPr lang="nl-NL" dirty="0"/>
              <a:t>Student- registratie</a:t>
            </a:r>
            <a:br>
              <a:rPr lang="nl-NL" dirty="0"/>
            </a:br>
            <a:r>
              <a:rPr lang="nl-NL" dirty="0"/>
              <a:t>(Toets-deelnemers)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7A91F24-7819-4DF7-903A-E3FFB2039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22" y="0"/>
            <a:ext cx="8932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074F0-391E-4FDB-96E4-1FE9622B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-10880"/>
            <a:ext cx="6391395" cy="606510"/>
          </a:xfrm>
        </p:spPr>
        <p:txBody>
          <a:bodyPr/>
          <a:lstStyle/>
          <a:p>
            <a:r>
              <a:rPr lang="nl-NL" dirty="0"/>
              <a:t>UGM Zittingsplan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105AA0-07E3-469A-89E0-C57E68E29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9" y="595631"/>
            <a:ext cx="10641857" cy="62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9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074F0-391E-4FDB-96E4-1FE9622B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377" y="107864"/>
            <a:ext cx="10525245" cy="901785"/>
          </a:xfrm>
        </p:spPr>
        <p:txBody>
          <a:bodyPr/>
          <a:lstStyle/>
          <a:p>
            <a:r>
              <a:rPr lang="nl-NL" dirty="0"/>
              <a:t>UGM </a:t>
            </a:r>
            <a:r>
              <a:rPr lang="nl-NL" dirty="0" err="1"/>
              <a:t>Toetsdeelnemerresultaat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15EE641-AC37-47F0-8A18-A228EED0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396"/>
            <a:ext cx="12192000" cy="54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074F0-391E-4FDB-96E4-1FE9622B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25245" cy="606510"/>
          </a:xfrm>
        </p:spPr>
        <p:txBody>
          <a:bodyPr/>
          <a:lstStyle/>
          <a:p>
            <a:r>
              <a:rPr lang="nl-NL" dirty="0"/>
              <a:t>UGM Studentresultaat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4E08F97-1BB4-442F-869B-FADB1D2FB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1176352"/>
            <a:ext cx="9604688" cy="56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2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EE4BC-A0F5-BAB8-A042-858BD621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Principe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D69BD1-C59D-8AED-BFB1-A7C50018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1189776" cy="4525963"/>
          </a:xfrm>
        </p:spPr>
        <p:txBody>
          <a:bodyPr/>
          <a:lstStyle/>
          <a:p>
            <a:r>
              <a:rPr lang="nl-NL" dirty="0"/>
              <a:t>OOAPI v5 lijkt te passen Functioneel is de werkgroep akkoord met het gebruik van OOAPI v5.0</a:t>
            </a:r>
          </a:p>
        </p:txBody>
      </p:sp>
    </p:spTree>
    <p:extLst>
      <p:ext uri="{BB962C8B-B14F-4D97-AF65-F5344CB8AC3E}">
        <p14:creationId xmlns:p14="http://schemas.microsoft.com/office/powerpoint/2010/main" val="179915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11521280" cy="706092"/>
          </a:xfrm>
          <a:prstGeom prst="rect">
            <a:avLst/>
          </a:prstGeom>
          <a:solidFill>
            <a:srgbClr val="0FA6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r>
              <a:rPr lang="nl-NL"/>
              <a:t>Hoe komen we tot een "Bouwbare specificatie"?</a:t>
            </a:r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nl-NL" b="1" dirty="0"/>
              <a:t>Interactie-analyse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nl-NL" sz="2000" dirty="0"/>
              <a:t>Wisselwerking met Scenario-analyse en Gegevensanalyse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nl-NL" sz="2000" dirty="0"/>
              <a:t>Specificatie van interactie tussen de betrokken systemen / partijen o.b.v. transactiepatronen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nl-NL" sz="2000" dirty="0"/>
              <a:t>Inclusief inhoud van notificatie-, vraag- en antwoordberichten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nl-NL" sz="2000" u="sng" dirty="0"/>
              <a:t>Vorm: UML </a:t>
            </a:r>
            <a:r>
              <a:rPr lang="nl-NL" sz="2000" u="sng" dirty="0" err="1"/>
              <a:t>sequencediagram</a:t>
            </a:r>
            <a:r>
              <a:rPr lang="nl-NL" sz="2000" u="sng" dirty="0"/>
              <a:t> + UML-klassendiagram per bericht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nl-NL"/>
              <a:t>19</a:t>
            </a:fld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600" y="1769015"/>
            <a:ext cx="5483252" cy="377583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/>
          <p:nvPr/>
        </p:nvSpPr>
        <p:spPr>
          <a:xfrm>
            <a:off x="9990830" y="3077831"/>
            <a:ext cx="1558618" cy="685861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458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97" y="2395791"/>
            <a:ext cx="6088507" cy="419262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129" y="173292"/>
            <a:ext cx="4605714" cy="2985864"/>
          </a:xfrm>
          <a:prstGeom prst="rect">
            <a:avLst/>
          </a:prstGeom>
        </p:spPr>
      </p:pic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14234" y="3529584"/>
            <a:ext cx="4843304" cy="32186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1800" dirty="0"/>
              <a:t>Kenmerken</a:t>
            </a:r>
          </a:p>
          <a:p>
            <a:r>
              <a:rPr lang="nl-NL" sz="1800" dirty="0"/>
              <a:t>Aanpak/Methodiek voor </a:t>
            </a:r>
            <a:r>
              <a:rPr lang="nl-NL" sz="1800" b="1" dirty="0"/>
              <a:t>bouwbare uitwisselspecificaties </a:t>
            </a:r>
            <a:r>
              <a:rPr lang="nl-NL" sz="1800" dirty="0"/>
              <a:t>(afsprakensets)</a:t>
            </a:r>
          </a:p>
          <a:p>
            <a:r>
              <a:rPr lang="nl-NL" sz="1800" b="1" dirty="0"/>
              <a:t>Herbruik</a:t>
            </a:r>
            <a:r>
              <a:rPr lang="nl-NL" sz="1800" dirty="0"/>
              <a:t>bare bouwstenen uit ‘catalogus’ </a:t>
            </a:r>
            <a:br>
              <a:rPr lang="nl-NL" sz="1800" dirty="0"/>
            </a:br>
            <a:r>
              <a:rPr lang="nl-NL" sz="1800" dirty="0"/>
              <a:t>over meerdere </a:t>
            </a:r>
            <a:r>
              <a:rPr lang="nl-NL" sz="1800" b="1" dirty="0"/>
              <a:t>architectuurlagen</a:t>
            </a:r>
            <a:endParaRPr lang="nl-NL" sz="1800" dirty="0"/>
          </a:p>
          <a:p>
            <a:r>
              <a:rPr lang="nl-NL" sz="1800" b="1" dirty="0" err="1"/>
              <a:t>Model</a:t>
            </a:r>
            <a:r>
              <a:rPr lang="nl-NL" sz="1800" dirty="0" err="1"/>
              <a:t>gedreven</a:t>
            </a:r>
            <a:endParaRPr lang="nl-NL" sz="1800" dirty="0"/>
          </a:p>
          <a:p>
            <a:r>
              <a:rPr lang="nl-NL" sz="1800" b="1" dirty="0"/>
              <a:t>Leverstraat</a:t>
            </a:r>
            <a:r>
              <a:rPr lang="nl-NL" sz="1800" dirty="0"/>
              <a:t> die ondersteunt en automatiseert</a:t>
            </a:r>
          </a:p>
          <a:p>
            <a:r>
              <a:rPr lang="nl-NL" sz="1800" b="1" dirty="0"/>
              <a:t>Toepassing </a:t>
            </a:r>
            <a:r>
              <a:rPr lang="nl-NL" sz="1800" dirty="0"/>
              <a:t>in diverse trajecten</a:t>
            </a:r>
          </a:p>
          <a:p>
            <a:r>
              <a:rPr lang="nl-NL" sz="1800" dirty="0"/>
              <a:t>Meer info: </a:t>
            </a:r>
            <a:r>
              <a:rPr lang="nl-NL" sz="1800" dirty="0">
                <a:hlinkClick r:id="rId5"/>
              </a:rPr>
              <a:t>website</a:t>
            </a:r>
            <a:r>
              <a:rPr lang="nl-NL" sz="1800" dirty="0"/>
              <a:t> en </a:t>
            </a:r>
            <a:r>
              <a:rPr lang="nl-NL" sz="1800" dirty="0">
                <a:hlinkClick r:id="rId6"/>
              </a:rPr>
              <a:t>folder</a:t>
            </a:r>
            <a:r>
              <a:rPr lang="nl-NL" sz="1800" dirty="0"/>
              <a:t> </a:t>
            </a:r>
          </a:p>
        </p:txBody>
      </p:sp>
      <p:pic>
        <p:nvPicPr>
          <p:cNvPr id="1026" name="Afbeelding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318" y="173292"/>
            <a:ext cx="27781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jl-omlaag 6"/>
          <p:cNvSpPr/>
          <p:nvPr/>
        </p:nvSpPr>
        <p:spPr>
          <a:xfrm>
            <a:off x="11137392" y="1228090"/>
            <a:ext cx="566928" cy="1524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6831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2D9C3-EEAF-E49D-159B-8053181E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9A97DC-9E2F-5522-0C0A-FEBC8FCA0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57301"/>
            <a:ext cx="11247040" cy="4868864"/>
          </a:xfrm>
        </p:spPr>
        <p:txBody>
          <a:bodyPr/>
          <a:lstStyle/>
          <a:p>
            <a:r>
              <a:rPr lang="nl-NL" dirty="0"/>
              <a:t>Hoe gaan we gegevens uitwisselen?</a:t>
            </a:r>
          </a:p>
          <a:p>
            <a:pPr lvl="1"/>
            <a:r>
              <a:rPr lang="nl-NL" dirty="0"/>
              <a:t>Standen levering</a:t>
            </a:r>
          </a:p>
          <a:p>
            <a:pPr lvl="1"/>
            <a:r>
              <a:rPr lang="nl-NL" dirty="0"/>
              <a:t>Mutatie levering</a:t>
            </a:r>
          </a:p>
          <a:p>
            <a:pPr lvl="1"/>
            <a:r>
              <a:rPr lang="nl-NL" dirty="0"/>
              <a:t>Stream levering</a:t>
            </a:r>
          </a:p>
          <a:p>
            <a:endParaRPr lang="nl-NL" dirty="0"/>
          </a:p>
          <a:p>
            <a:r>
              <a:rPr lang="nl-NL" dirty="0"/>
              <a:t>Welke architectuur principes willen we toepassen?</a:t>
            </a:r>
          </a:p>
          <a:p>
            <a:pPr lvl="1"/>
            <a:r>
              <a:rPr lang="nl-NL" dirty="0"/>
              <a:t>Bepalen we één interactie patroon of per stroom?</a:t>
            </a:r>
          </a:p>
          <a:p>
            <a:pPr lvl="1"/>
            <a:endParaRPr lang="nl-NL" dirty="0"/>
          </a:p>
          <a:p>
            <a:r>
              <a:rPr lang="nl-NL" dirty="0"/>
              <a:t>Hoe voorzien de functies elkaar van gegevens?</a:t>
            </a:r>
          </a:p>
          <a:p>
            <a:pPr lvl="1"/>
            <a:r>
              <a:rPr lang="nl-NL" dirty="0"/>
              <a:t>Bepalen welke functie in de lead is</a:t>
            </a:r>
          </a:p>
          <a:p>
            <a:pPr lvl="1"/>
            <a:r>
              <a:rPr lang="nl-NL" dirty="0"/>
              <a:t>Bepalen welke richting de transactie op loopt.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767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Interactiepatroon Gegevens halen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86FBF5E-AAE6-465B-82B3-BE8966FA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2" y="1605410"/>
            <a:ext cx="9622521" cy="36000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6695CF58-3C93-4380-B48B-01ECF56FB998}"/>
              </a:ext>
            </a:extLst>
          </p:cNvPr>
          <p:cNvSpPr txBox="1"/>
          <p:nvPr/>
        </p:nvSpPr>
        <p:spPr>
          <a:xfrm>
            <a:off x="3914775" y="607644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Eventueel met notificatie!</a:t>
            </a:r>
          </a:p>
        </p:txBody>
      </p:sp>
    </p:spTree>
    <p:extLst>
      <p:ext uri="{BB962C8B-B14F-4D97-AF65-F5344CB8AC3E}">
        <p14:creationId xmlns:p14="http://schemas.microsoft.com/office/powerpoint/2010/main" val="4179942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Interactiepatroon Gegevens brengen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6B5A788-84B5-4A81-8331-FEF083BC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41" y="1561966"/>
            <a:ext cx="882266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85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Interactiepatroon Gegevens aanleveren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85AD50C-0994-4A6F-8F97-933C8F83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2" y="1490348"/>
            <a:ext cx="962903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16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181299"/>
          </a:xfrm>
        </p:spPr>
        <p:txBody>
          <a:bodyPr/>
          <a:lstStyle/>
          <a:p>
            <a:r>
              <a:rPr lang="nl-NL" dirty="0"/>
              <a:t>Interactiepatroon </a:t>
            </a:r>
            <a:br>
              <a:rPr lang="nl-NL" dirty="0"/>
            </a:br>
            <a:r>
              <a:rPr lang="nl-NL" dirty="0"/>
              <a:t>Gegevens halen, na Notificatie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86FBF5E-AAE6-465B-82B3-BE8966FA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41" y="3697474"/>
            <a:ext cx="6193729" cy="231721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EE92595-1434-4CCB-9042-C1A9A24A7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5"/>
          <a:stretch/>
        </p:blipFill>
        <p:spPr>
          <a:xfrm>
            <a:off x="2171777" y="1689840"/>
            <a:ext cx="6192000" cy="2408719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D720006D-4A42-413A-8BB4-0657709656F2}"/>
              </a:ext>
            </a:extLst>
          </p:cNvPr>
          <p:cNvSpPr txBox="1"/>
          <p:nvPr/>
        </p:nvSpPr>
        <p:spPr>
          <a:xfrm>
            <a:off x="8214316" y="2998288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b="1" dirty="0">
                <a:solidFill>
                  <a:srgbClr val="0070C0"/>
                </a:solidFill>
              </a:rPr>
              <a:t>Notificeren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ACA808-6B6B-4B1B-AF45-6CB10436BA38}"/>
              </a:ext>
            </a:extLst>
          </p:cNvPr>
          <p:cNvSpPr txBox="1"/>
          <p:nvPr/>
        </p:nvSpPr>
        <p:spPr>
          <a:xfrm>
            <a:off x="8119066" y="4819569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b="1" dirty="0">
                <a:solidFill>
                  <a:srgbClr val="0070C0"/>
                </a:solidFill>
              </a:rPr>
              <a:t>Ophalen</a:t>
            </a:r>
          </a:p>
        </p:txBody>
      </p:sp>
    </p:spTree>
    <p:extLst>
      <p:ext uri="{BB962C8B-B14F-4D97-AF65-F5344CB8AC3E}">
        <p14:creationId xmlns:p14="http://schemas.microsoft.com/office/powerpoint/2010/main" val="302059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1" y="142876"/>
            <a:ext cx="11753850" cy="641492"/>
          </a:xfrm>
        </p:spPr>
        <p:txBody>
          <a:bodyPr/>
          <a:lstStyle/>
          <a:p>
            <a:r>
              <a:rPr lang="nl-NL" sz="3600" dirty="0"/>
              <a:t>Interactiepatroon</a:t>
            </a:r>
            <a:br>
              <a:rPr lang="nl-NL" sz="3600" dirty="0"/>
            </a:br>
            <a:r>
              <a:rPr lang="nl-NL" sz="3600" dirty="0"/>
              <a:t>Gegevens halen, na Abonnement op Notificatie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86FBF5E-AAE6-465B-82B3-BE8966FA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53" y="4540788"/>
            <a:ext cx="6193729" cy="2317212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D720006D-4A42-413A-8BB4-0657709656F2}"/>
              </a:ext>
            </a:extLst>
          </p:cNvPr>
          <p:cNvSpPr txBox="1"/>
          <p:nvPr/>
        </p:nvSpPr>
        <p:spPr>
          <a:xfrm>
            <a:off x="8738191" y="1904664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b="1" dirty="0">
                <a:solidFill>
                  <a:srgbClr val="0070C0"/>
                </a:solidFill>
              </a:rPr>
              <a:t>Abonneren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ACA808-6B6B-4B1B-AF45-6CB10436BA38}"/>
              </a:ext>
            </a:extLst>
          </p:cNvPr>
          <p:cNvSpPr txBox="1"/>
          <p:nvPr/>
        </p:nvSpPr>
        <p:spPr>
          <a:xfrm>
            <a:off x="8642941" y="5619598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b="1" dirty="0">
                <a:solidFill>
                  <a:srgbClr val="0070C0"/>
                </a:solidFill>
              </a:rPr>
              <a:t>Ophalen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40873F4-F610-425F-A942-959B99806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5"/>
          <a:stretch/>
        </p:blipFill>
        <p:spPr>
          <a:xfrm>
            <a:off x="2720982" y="2597823"/>
            <a:ext cx="6192000" cy="240871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A77AC43-8934-407C-BE24-7B965E7ED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561" y="912886"/>
            <a:ext cx="6192000" cy="2315001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A60B4F61-A939-4DA9-85C0-DA96AA32D0E8}"/>
              </a:ext>
            </a:extLst>
          </p:cNvPr>
          <p:cNvSpPr txBox="1"/>
          <p:nvPr/>
        </p:nvSpPr>
        <p:spPr>
          <a:xfrm>
            <a:off x="8738190" y="3854464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b="1" dirty="0">
                <a:solidFill>
                  <a:srgbClr val="0070C0"/>
                </a:solidFill>
              </a:rPr>
              <a:t>Notificeren</a:t>
            </a:r>
          </a:p>
        </p:txBody>
      </p:sp>
    </p:spTree>
    <p:extLst>
      <p:ext uri="{BB962C8B-B14F-4D97-AF65-F5344CB8AC3E}">
        <p14:creationId xmlns:p14="http://schemas.microsoft.com/office/powerpoint/2010/main" val="113968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5775" y="365040"/>
            <a:ext cx="11363325" cy="911310"/>
          </a:xfrm>
        </p:spPr>
        <p:txBody>
          <a:bodyPr/>
          <a:lstStyle/>
          <a:p>
            <a:r>
              <a:rPr lang="nl-NL" sz="3600" dirty="0"/>
              <a:t>Interactiepatroon </a:t>
            </a:r>
            <a:br>
              <a:rPr lang="nl-NL" sz="3600" dirty="0"/>
            </a:br>
            <a:r>
              <a:rPr lang="nl-NL" sz="3600" dirty="0"/>
              <a:t>Gegevens brengen, met verwerkingsresultaat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C8EC576-43C5-4F84-A77F-C47D50C08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41" y="3766824"/>
            <a:ext cx="6498284" cy="242951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6B5A788-84B5-4A81-8331-FEF083BC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41" y="1571491"/>
            <a:ext cx="6498284" cy="26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5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A9108-6204-29B4-40AA-B6F33687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Principes en afspraken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2A924D-C992-6B50-D208-BB497100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1194942" cy="4525963"/>
          </a:xfrm>
        </p:spPr>
        <p:txBody>
          <a:bodyPr/>
          <a:lstStyle/>
          <a:p>
            <a:r>
              <a:rPr lang="nl-NL" dirty="0"/>
              <a:t>Een systeem die gegevens levert is ook verantwoordelijk voor de </a:t>
            </a:r>
            <a:r>
              <a:rPr lang="nl-NL" dirty="0" err="1"/>
              <a:t>teruglevering</a:t>
            </a:r>
            <a:r>
              <a:rPr lang="nl-NL" dirty="0"/>
              <a:t>. (er worden geen systemen overgeslagen in feedback) </a:t>
            </a:r>
          </a:p>
        </p:txBody>
      </p:sp>
    </p:spTree>
    <p:extLst>
      <p:ext uri="{BB962C8B-B14F-4D97-AF65-F5344CB8AC3E}">
        <p14:creationId xmlns:p14="http://schemas.microsoft.com/office/powerpoint/2010/main" val="2822486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D130BFA-6393-41B1-E354-7F9BCFCB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0. Gegevensstroom (</a:t>
            </a:r>
            <a:r>
              <a:rPr lang="nl-NL" dirty="0" err="1"/>
              <a:t>Toetscatalogus</a:t>
            </a:r>
            <a:r>
              <a:rPr lang="nl-NL" dirty="0"/>
              <a:t>)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CE04FC6-9324-0211-D6E6-7B9259B88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7B5080-27C3-8DF6-6C31-36DF5F775C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nl-NL" sz="2000" dirty="0" err="1"/>
              <a:t>Toetscatalogus</a:t>
            </a:r>
            <a:r>
              <a:rPr lang="nl-NL" sz="2000" dirty="0"/>
              <a:t> wordt </a:t>
            </a:r>
            <a:r>
              <a:rPr lang="nl-NL" sz="2000" b="1" dirty="0"/>
              <a:t>beheerd</a:t>
            </a:r>
            <a:r>
              <a:rPr lang="nl-NL" sz="2000" dirty="0"/>
              <a:t> door </a:t>
            </a:r>
            <a:r>
              <a:rPr lang="nl-NL" sz="2000" dirty="0" err="1"/>
              <a:t>toetsafname</a:t>
            </a:r>
            <a:r>
              <a:rPr lang="nl-NL" sz="2000" dirty="0"/>
              <a:t> </a:t>
            </a:r>
          </a:p>
          <a:p>
            <a:r>
              <a:rPr lang="nl-NL" sz="2000" dirty="0"/>
              <a:t>Wordt </a:t>
            </a:r>
            <a:r>
              <a:rPr lang="nl-NL" sz="2000" b="1" dirty="0"/>
              <a:t>gehaald</a:t>
            </a:r>
            <a:r>
              <a:rPr lang="nl-NL" sz="2000" dirty="0"/>
              <a:t> door </a:t>
            </a:r>
            <a:r>
              <a:rPr lang="nl-NL" sz="2000" dirty="0" err="1"/>
              <a:t>Deelnemerregistratie</a:t>
            </a:r>
            <a:r>
              <a:rPr lang="nl-NL" sz="2000" dirty="0"/>
              <a:t> EN </a:t>
            </a:r>
            <a:r>
              <a:rPr lang="nl-NL" sz="2000" dirty="0" err="1"/>
              <a:t>Toetsplanning</a:t>
            </a:r>
            <a:endParaRPr lang="nl-NL" sz="2000" dirty="0"/>
          </a:p>
          <a:p>
            <a:r>
              <a:rPr lang="nl-NL" sz="2000" dirty="0" err="1"/>
              <a:t>Toetscatalogus</a:t>
            </a:r>
            <a:r>
              <a:rPr lang="nl-NL" sz="2000" dirty="0"/>
              <a:t> wordt als </a:t>
            </a:r>
            <a:r>
              <a:rPr lang="nl-NL" sz="2000" b="1" dirty="0"/>
              <a:t>stand</a:t>
            </a:r>
            <a:r>
              <a:rPr lang="nl-NL" sz="2000" dirty="0"/>
              <a:t> opgehaald</a:t>
            </a:r>
          </a:p>
          <a:p>
            <a:r>
              <a:rPr lang="nl-NL" sz="2000" dirty="0"/>
              <a:t>Bestpassende patroon interactie patroon gegevenshalen</a:t>
            </a:r>
          </a:p>
          <a:p>
            <a:r>
              <a:rPr lang="nl-NL" sz="2000" dirty="0"/>
              <a:t>Gegevens hebben een </a:t>
            </a:r>
            <a:r>
              <a:rPr lang="nl-NL" sz="2000" b="1" dirty="0"/>
              <a:t>laag verversingsniveau</a:t>
            </a:r>
          </a:p>
          <a:p>
            <a:r>
              <a:rPr lang="nl-NL" sz="2000" dirty="0"/>
              <a:t>Gegevensafnemer vraagt gegevens op </a:t>
            </a:r>
            <a:r>
              <a:rPr lang="nl-NL" sz="2000" dirty="0" err="1"/>
              <a:t>op</a:t>
            </a:r>
            <a:r>
              <a:rPr lang="nl-NL" sz="2000" dirty="0"/>
              <a:t> moment dat het nodig is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98B2E2-F8B3-DF6F-2A9E-CF53DAA5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6120651" cy="31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92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C1DDE-A6C8-01BE-B223-34C93232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0. Gegevensstroom (</a:t>
            </a:r>
            <a:r>
              <a:rPr lang="nl-NL" dirty="0" err="1"/>
              <a:t>Toetscatalogus</a:t>
            </a:r>
            <a:r>
              <a:rPr lang="nl-NL" dirty="0"/>
              <a:t>)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D29BEEC-873D-9F54-4FDE-32E855A6A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61283"/>
              </p:ext>
            </p:extLst>
          </p:nvPr>
        </p:nvGraphicFramePr>
        <p:xfrm>
          <a:off x="609600" y="1589891"/>
          <a:ext cx="10972800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90913781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36362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</a:rPr>
                        <a:t>Gegevens: Catalogus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</a:rPr>
                        <a:t>OOAPI-entiteiten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764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600" dirty="0">
                          <a:effectLst/>
                        </a:rPr>
                        <a:t>Toets afnemer (uit catalogus)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600" dirty="0">
                          <a:effectLst/>
                        </a:rPr>
                        <a:t>Omschrijving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"/>
                      </a:pPr>
                      <a:r>
                        <a:rPr lang="nl-NL" sz="1600" dirty="0">
                          <a:effectLst/>
                        </a:rPr>
                        <a:t>Afnameconditie [0..*]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600" dirty="0">
                          <a:effectLst/>
                        </a:rPr>
                        <a:t>Toegestaan hulpmiddel (lijst)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"/>
                      </a:pPr>
                      <a:r>
                        <a:rPr lang="nl-NL" sz="1600" dirty="0">
                          <a:effectLst/>
                        </a:rPr>
                        <a:t>Afnameperiode [0..*]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600" dirty="0">
                          <a:effectLst/>
                        </a:rPr>
                        <a:t>Begindatum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600" dirty="0">
                          <a:effectLst/>
                        </a:rPr>
                        <a:t>Einddatum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effectLst/>
                        </a:rPr>
                        <a:t>Component.UUID</a:t>
                      </a:r>
                      <a:endParaRPr lang="nl-NL" sz="1600" dirty="0">
                        <a:effectLst/>
                      </a:endParaRPr>
                    </a:p>
                    <a:p>
                      <a:r>
                        <a:rPr lang="nl-NL" sz="1600" dirty="0" err="1">
                          <a:effectLst/>
                        </a:rPr>
                        <a:t>Component.description</a:t>
                      </a:r>
                      <a:endParaRPr lang="nl-NL" sz="1600" dirty="0">
                        <a:effectLst/>
                      </a:endParaRPr>
                    </a:p>
                    <a:p>
                      <a:r>
                        <a:rPr lang="nl-NL" sz="1600" dirty="0" err="1">
                          <a:effectLst/>
                        </a:rPr>
                        <a:t>Component.ext.condition</a:t>
                      </a:r>
                      <a:r>
                        <a:rPr lang="nl-NL" sz="1600" dirty="0">
                          <a:effectLst/>
                        </a:rPr>
                        <a:t> (</a:t>
                      </a:r>
                      <a:r>
                        <a:rPr lang="nl-NL" sz="1600" dirty="0" err="1">
                          <a:effectLst/>
                        </a:rPr>
                        <a:t>enum</a:t>
                      </a:r>
                      <a:r>
                        <a:rPr lang="nl-NL" sz="1600" dirty="0">
                          <a:effectLst/>
                        </a:rPr>
                        <a:t>?)</a:t>
                      </a:r>
                    </a:p>
                    <a:p>
                      <a:endParaRPr lang="nl-NL" sz="1600" dirty="0">
                        <a:effectLst/>
                      </a:endParaRPr>
                    </a:p>
                    <a:p>
                      <a:r>
                        <a:rPr lang="it-IT" sz="1600" dirty="0" err="1">
                          <a:effectLst/>
                        </a:rPr>
                        <a:t>ComponentOffering.UUID</a:t>
                      </a:r>
                      <a:endParaRPr lang="nl-NL" sz="1600" dirty="0">
                        <a:effectLst/>
                      </a:endParaRPr>
                    </a:p>
                    <a:p>
                      <a:r>
                        <a:rPr lang="it-IT" sz="1600" dirty="0" err="1">
                          <a:effectLst/>
                        </a:rPr>
                        <a:t>Component.Offering.startDate</a:t>
                      </a:r>
                      <a:endParaRPr lang="nl-NL" sz="1600" dirty="0">
                        <a:effectLst/>
                      </a:endParaRPr>
                    </a:p>
                    <a:p>
                      <a:r>
                        <a:rPr lang="it-IT" sz="1600" dirty="0" err="1">
                          <a:effectLst/>
                        </a:rPr>
                        <a:t>ComponentOffering.endDate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902088"/>
                  </a:ext>
                </a:extLst>
              </a:tr>
            </a:tbl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7A33B8D9-1CD8-A784-8C1E-AEECDC33E0F2}"/>
              </a:ext>
            </a:extLst>
          </p:cNvPr>
          <p:cNvSpPr txBox="1"/>
          <p:nvPr/>
        </p:nvSpPr>
        <p:spPr>
          <a:xfrm>
            <a:off x="811078" y="445318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Vragen:</a:t>
            </a:r>
          </a:p>
          <a:p>
            <a:r>
              <a:rPr lang="nl-NL" dirty="0"/>
              <a:t>Wordt de afname periode bepaald door de </a:t>
            </a:r>
            <a:r>
              <a:rPr lang="nl-NL" dirty="0" err="1"/>
              <a:t>toetsleverancier</a:t>
            </a:r>
            <a:r>
              <a:rPr lang="nl-NL" dirty="0"/>
              <a:t>, of wordt dit achteraf bepaald? </a:t>
            </a:r>
          </a:p>
          <a:p>
            <a:r>
              <a:rPr lang="nl-NL" dirty="0"/>
              <a:t>Het lijkt er op dat er ook al planningsinformatie in de catalogus aanwezig is klopt dat?</a:t>
            </a:r>
          </a:p>
        </p:txBody>
      </p:sp>
    </p:spTree>
    <p:extLst>
      <p:ext uri="{BB962C8B-B14F-4D97-AF65-F5344CB8AC3E}">
        <p14:creationId xmlns:p14="http://schemas.microsoft.com/office/powerpoint/2010/main" val="133802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11521280" cy="706092"/>
          </a:xfrm>
          <a:prstGeom prst="rect">
            <a:avLst/>
          </a:prstGeom>
          <a:solidFill>
            <a:srgbClr val="0FA6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r>
              <a:rPr lang="nl-NL"/>
              <a:t>Hoe komen we tot een "Bouwbare specificatie"?</a:t>
            </a: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nl-NL" b="1" dirty="0"/>
              <a:t>Scenario-analyse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nl-NL" sz="2000" dirty="0"/>
              <a:t>Welke systemen en partijen zijn bij de uitwisseling betrokken?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nl-NL" sz="2000" dirty="0"/>
              <a:t>Hoe lopen de gegevensstromen? Welke gegevens gaan van A naar B? In welke volgorde?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nl-NL" sz="2000" u="sng" dirty="0"/>
              <a:t>Vorm: </a:t>
            </a:r>
            <a:r>
              <a:rPr lang="nl-NL" sz="2000" u="sng" dirty="0" err="1"/>
              <a:t>ArchiMate</a:t>
            </a:r>
            <a:r>
              <a:rPr lang="nl-NL" sz="2000" u="sng" dirty="0"/>
              <a:t>-model: referentiecomponenten, informatieobjecten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nl-NL"/>
              <a:t>3</a:t>
            </a:fld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600" y="1769015"/>
            <a:ext cx="5483252" cy="377583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/>
          <p:nvPr/>
        </p:nvSpPr>
        <p:spPr>
          <a:xfrm>
            <a:off x="8076028" y="1778158"/>
            <a:ext cx="1602000" cy="720000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74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D130BFA-6393-41B1-E354-7F9BCFCB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Gegevensstroom </a:t>
            </a:r>
            <a:r>
              <a:rPr lang="nl-NL" dirty="0" err="1"/>
              <a:t>Toetsdeelnemers</a:t>
            </a:r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CE04FC6-9324-0211-D6E6-7B9259B88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7B5080-27C3-8DF6-6C31-36DF5F775C7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97600" y="1166018"/>
            <a:ext cx="5384800" cy="4525963"/>
          </a:xfrm>
        </p:spPr>
        <p:txBody>
          <a:bodyPr/>
          <a:lstStyle/>
          <a:p>
            <a:r>
              <a:rPr lang="nl-NL" sz="1600" dirty="0" err="1"/>
              <a:t>Toetsdeelnemers</a:t>
            </a:r>
            <a:r>
              <a:rPr lang="nl-NL" sz="1600" dirty="0"/>
              <a:t> wordt </a:t>
            </a:r>
            <a:r>
              <a:rPr lang="nl-NL" sz="1600" b="1" dirty="0"/>
              <a:t>beheerd</a:t>
            </a:r>
            <a:r>
              <a:rPr lang="nl-NL" sz="1600" dirty="0"/>
              <a:t> door </a:t>
            </a:r>
            <a:r>
              <a:rPr lang="nl-NL" sz="1600" dirty="0" err="1"/>
              <a:t>Deelnemerregistratie</a:t>
            </a:r>
            <a:r>
              <a:rPr lang="nl-NL" sz="1600" dirty="0"/>
              <a:t> </a:t>
            </a:r>
          </a:p>
          <a:p>
            <a:r>
              <a:rPr lang="nl-NL" sz="1600" dirty="0"/>
              <a:t>2 koppelingen: 1a basisgegevens; 1b </a:t>
            </a:r>
            <a:r>
              <a:rPr lang="nl-NL" sz="1600" dirty="0" err="1"/>
              <a:t>toetsgegevens</a:t>
            </a:r>
            <a:r>
              <a:rPr lang="nl-NL" sz="1600" dirty="0"/>
              <a:t>?</a:t>
            </a:r>
          </a:p>
          <a:p>
            <a:r>
              <a:rPr lang="nl-NL" sz="1200" dirty="0"/>
              <a:t>1a basisgegevens geleverd door </a:t>
            </a:r>
            <a:r>
              <a:rPr lang="nl-NL" sz="1200" dirty="0" err="1"/>
              <a:t>Deelnemerregistratie</a:t>
            </a:r>
            <a:r>
              <a:rPr lang="nl-NL" sz="1200" dirty="0"/>
              <a:t>?</a:t>
            </a:r>
          </a:p>
          <a:p>
            <a:r>
              <a:rPr lang="nl-NL" sz="1200" dirty="0"/>
              <a:t>1b </a:t>
            </a:r>
            <a:r>
              <a:rPr lang="nl-NL" sz="1200" dirty="0" err="1"/>
              <a:t>toetsdeelnamegegevens</a:t>
            </a:r>
            <a:r>
              <a:rPr lang="nl-NL" sz="1200" dirty="0"/>
              <a:t> opvraag door </a:t>
            </a:r>
            <a:r>
              <a:rPr lang="nl-NL" sz="1200" dirty="0" err="1"/>
              <a:t>Toetsplanning</a:t>
            </a:r>
            <a:r>
              <a:rPr lang="nl-NL" sz="1200" dirty="0"/>
              <a:t>?</a:t>
            </a:r>
          </a:p>
          <a:p>
            <a:r>
              <a:rPr lang="nl-NL" sz="1600" dirty="0"/>
              <a:t>Wordt als: stand/mutatie/stream geleverd – nog besluiten per koppeling</a:t>
            </a:r>
          </a:p>
          <a:p>
            <a:r>
              <a:rPr lang="nl-NL" sz="1600" dirty="0"/>
              <a:t>Gegevens moeten up </a:t>
            </a:r>
            <a:r>
              <a:rPr lang="nl-NL" sz="1600" dirty="0" err="1"/>
              <a:t>to</a:t>
            </a:r>
            <a:r>
              <a:rPr lang="nl-NL" sz="1600" dirty="0"/>
              <a:t> date zijn tussen </a:t>
            </a:r>
            <a:r>
              <a:rPr lang="nl-NL" sz="1600" dirty="0" err="1"/>
              <a:t>toetsplanning</a:t>
            </a:r>
            <a:r>
              <a:rPr lang="nl-NL" sz="1600" dirty="0"/>
              <a:t> en </a:t>
            </a:r>
            <a:r>
              <a:rPr lang="nl-NL" sz="1600" dirty="0" err="1"/>
              <a:t>deelnemerregistratie</a:t>
            </a:r>
            <a:r>
              <a:rPr lang="nl-NL" sz="1600" dirty="0"/>
              <a:t> – welke moeten </a:t>
            </a:r>
            <a:r>
              <a:rPr lang="nl-NL" sz="1600" dirty="0" err="1"/>
              <a:t>realtime</a:t>
            </a:r>
            <a:r>
              <a:rPr lang="nl-NL" sz="1600" dirty="0"/>
              <a:t>?</a:t>
            </a:r>
          </a:p>
          <a:p>
            <a:r>
              <a:rPr lang="nl-NL" sz="1600" dirty="0"/>
              <a:t>ACTIE: door matchen op gegevens en processen Osiris </a:t>
            </a:r>
            <a:r>
              <a:rPr lang="nl-NL" sz="1600" dirty="0" err="1"/>
              <a:t>Ontrac</a:t>
            </a:r>
            <a:r>
              <a:rPr lang="nl-NL" sz="1600" dirty="0"/>
              <a:t> </a:t>
            </a:r>
            <a:r>
              <a:rPr lang="nl-NL" sz="1600" dirty="0" err="1"/>
              <a:t>Xedule</a:t>
            </a:r>
            <a:r>
              <a:rPr lang="nl-NL" sz="1600" dirty="0"/>
              <a:t> en </a:t>
            </a:r>
            <a:r>
              <a:rPr lang="nl-NL" sz="1600" dirty="0" err="1"/>
              <a:t>PeopleSoft</a:t>
            </a:r>
            <a:r>
              <a:rPr lang="nl-NL" sz="1600" dirty="0"/>
              <a:t> </a:t>
            </a:r>
            <a:r>
              <a:rPr lang="nl-NL" sz="1600" dirty="0" err="1"/>
              <a:t>Eduarte</a:t>
            </a:r>
            <a:r>
              <a:rPr lang="nl-NL" sz="1600" dirty="0"/>
              <a:t> (hoe is deze technologie  - planningslevering)</a:t>
            </a:r>
          </a:p>
          <a:p>
            <a:r>
              <a:rPr lang="nl-NL" sz="1600" dirty="0"/>
              <a:t>Let op AVG bij levering naar extern planningsysteem (wat mag wel/niet)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98B2E2-F8B3-DF6F-2A9E-CF53DAA5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6120651" cy="31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08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75C06-3D37-D2E3-FB39-EE6DD7F5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74639"/>
            <a:ext cx="11521280" cy="706092"/>
          </a:xfrm>
        </p:spPr>
        <p:txBody>
          <a:bodyPr/>
          <a:lstStyle/>
          <a:p>
            <a:r>
              <a:rPr lang="nl-NL" dirty="0"/>
              <a:t>1. Gegevensstroom </a:t>
            </a:r>
            <a:r>
              <a:rPr lang="nl-NL" dirty="0" err="1"/>
              <a:t>Toetsdeelnemers</a:t>
            </a:r>
            <a:endParaRPr lang="nl-NL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49E6EDBC-200F-4B3C-141F-408F0A365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17714"/>
              </p:ext>
            </p:extLst>
          </p:nvPr>
        </p:nvGraphicFramePr>
        <p:xfrm>
          <a:off x="335359" y="1079714"/>
          <a:ext cx="11521280" cy="55036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447423592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1390495244"/>
                    </a:ext>
                  </a:extLst>
                </a:gridCol>
              </a:tblGrid>
              <a:tr h="161871">
                <a:tc>
                  <a:txBody>
                    <a:bodyPr/>
                    <a:lstStyle/>
                    <a:p>
                      <a:r>
                        <a:rPr lang="nl-NL" sz="1050">
                          <a:effectLst/>
                        </a:rPr>
                        <a:t>Gegevens: Toetsdeelnemers</a:t>
                      </a:r>
                      <a:endParaRPr lang="nl-NL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48" marR="47848" marT="0" marB="0"/>
                </a:tc>
                <a:tc>
                  <a:txBody>
                    <a:bodyPr/>
                    <a:lstStyle/>
                    <a:p>
                      <a:r>
                        <a:rPr lang="nl-NL" sz="1050">
                          <a:effectLst/>
                        </a:rPr>
                        <a:t>OOAPI-entiteiten</a:t>
                      </a:r>
                      <a:endParaRPr lang="nl-NL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48" marR="47848" marT="0" marB="0"/>
                </a:tc>
                <a:extLst>
                  <a:ext uri="{0D108BD9-81ED-4DB2-BD59-A6C34878D82A}">
                    <a16:rowId xmlns:a16="http://schemas.microsoft.com/office/drawing/2014/main" val="448479677"/>
                  </a:ext>
                </a:extLst>
              </a:tr>
              <a:tr h="5341776"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Toets kernregistratie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Toets afnemer (uit catalogus)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Omschrijving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"/>
                      </a:pPr>
                      <a:r>
                        <a:rPr lang="nl-NL" sz="1050" dirty="0">
                          <a:effectLst/>
                        </a:rPr>
                        <a:t>Afnameconditie [0..*]</a:t>
                      </a:r>
                    </a:p>
                    <a:p>
                      <a:pPr marL="453390" indent="-226695"/>
                      <a:r>
                        <a:rPr lang="nl-NL" sz="1050" dirty="0">
                          <a:effectLst/>
                        </a:rPr>
                        <a:t>Toegestaan hulpmiddel (lijst)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"/>
                      </a:pPr>
                      <a:r>
                        <a:rPr lang="nl-NL" sz="1050" dirty="0">
                          <a:effectLst/>
                        </a:rPr>
                        <a:t>Afnameperiode [0..*]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Begindatum</a:t>
                      </a:r>
                    </a:p>
                    <a:p>
                      <a:pPr marL="453390" indent="-226695"/>
                      <a:r>
                        <a:rPr lang="nl-NL" sz="1050" dirty="0">
                          <a:effectLst/>
                        </a:rPr>
                        <a:t>Einddatum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Deelnemer [1..*]</a:t>
                      </a:r>
                    </a:p>
                    <a:p>
                      <a:pPr marL="1600200" lvl="3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Studentnummer</a:t>
                      </a:r>
                    </a:p>
                    <a:p>
                      <a:pPr marL="1600200" lvl="3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ECK-</a:t>
                      </a:r>
                      <a:r>
                        <a:rPr lang="nl-NL" sz="1050" dirty="0" err="1">
                          <a:effectLst/>
                        </a:rPr>
                        <a:t>id</a:t>
                      </a:r>
                      <a:endParaRPr lang="nl-NL" sz="1050" dirty="0">
                        <a:effectLst/>
                      </a:endParaRPr>
                    </a:p>
                    <a:p>
                      <a:pPr marL="1600200" lvl="3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Roepnaam</a:t>
                      </a:r>
                    </a:p>
                    <a:p>
                      <a:pPr marL="1600200" lvl="3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Voorvoegsel</a:t>
                      </a:r>
                    </a:p>
                    <a:p>
                      <a:pPr marL="1600200" lvl="3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Achternaam</a:t>
                      </a:r>
                    </a:p>
                    <a:p>
                      <a:pPr marL="453390" indent="-226695"/>
                      <a:r>
                        <a:rPr lang="nl-NL" sz="1050" dirty="0">
                          <a:effectLst/>
                        </a:rPr>
                        <a:t>Vak [0..*]</a:t>
                      </a:r>
                    </a:p>
                    <a:p>
                      <a:pPr marL="2057400" lvl="4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Code</a:t>
                      </a:r>
                    </a:p>
                    <a:p>
                      <a:pPr marL="2057400" lvl="4" indent="-228600">
                        <a:buFont typeface="Wingdings" panose="05000000000000000000" pitchFamily="2" charset="2"/>
                        <a:buChar char=""/>
                      </a:pPr>
                      <a:r>
                        <a:rPr lang="nl-NL" sz="1050" dirty="0">
                          <a:effectLst/>
                        </a:rPr>
                        <a:t>Naam</a:t>
                      </a:r>
                    </a:p>
                    <a:p>
                      <a:pPr marL="453390" indent="-226695"/>
                      <a:r>
                        <a:rPr lang="nl-NL" sz="1050" dirty="0">
                          <a:effectLst/>
                        </a:rPr>
                        <a:t>Groep [0..*]</a:t>
                      </a:r>
                    </a:p>
                    <a:p>
                      <a:pPr marL="2057400" lvl="4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Code</a:t>
                      </a:r>
                    </a:p>
                    <a:p>
                      <a:pPr marL="2057400" lvl="4" indent="-228600">
                        <a:buFont typeface="Wingdings" panose="05000000000000000000" pitchFamily="2" charset="2"/>
                        <a:buChar char=""/>
                      </a:pPr>
                      <a:r>
                        <a:rPr lang="nl-NL" sz="1050" dirty="0">
                          <a:effectLst/>
                        </a:rPr>
                        <a:t>Naam</a:t>
                      </a:r>
                    </a:p>
                    <a:p>
                      <a:pPr marL="453390" indent="-226695"/>
                      <a:r>
                        <a:rPr lang="nl-NL" sz="1050" dirty="0">
                          <a:effectLst/>
                        </a:rPr>
                        <a:t>Opleiding [0..*]</a:t>
                      </a:r>
                    </a:p>
                    <a:p>
                      <a:pPr marL="2057400" lvl="4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Code</a:t>
                      </a:r>
                    </a:p>
                    <a:p>
                      <a:pPr marL="2057400" lvl="4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Leertraject (lijst)</a:t>
                      </a:r>
                    </a:p>
                    <a:p>
                      <a:pPr marL="2057400" lvl="4" indent="-228600">
                        <a:buFont typeface="Wingdings" panose="05000000000000000000" pitchFamily="2" charset="2"/>
                        <a:buChar char=""/>
                      </a:pPr>
                      <a:r>
                        <a:rPr lang="nl-NL" sz="1050" dirty="0">
                          <a:effectLst/>
                        </a:rPr>
                        <a:t>Naam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Begindatum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Einddatum (verwacht/gepland)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Status (lijst)</a:t>
                      </a:r>
                    </a:p>
                    <a:p>
                      <a:pPr marL="453390" indent="-226695"/>
                      <a:r>
                        <a:rPr lang="nl-NL" sz="1050" dirty="0">
                          <a:effectLst/>
                        </a:rPr>
                        <a:t>Afnameconditie [0..*]</a:t>
                      </a:r>
                    </a:p>
                    <a:p>
                      <a:pPr marL="2057400" lvl="4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Hulpmiddelcode (lijst)</a:t>
                      </a:r>
                    </a:p>
                    <a:p>
                      <a:pPr marL="453390" indent="-226695"/>
                      <a:r>
                        <a:rPr lang="nl-NL" sz="1050" dirty="0">
                          <a:effectLst/>
                        </a:rPr>
                        <a:t>Resultaat [0..1]</a:t>
                      </a:r>
                    </a:p>
                    <a:p>
                      <a:pPr marL="2057400" lvl="4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Vrije poging (</a:t>
                      </a:r>
                      <a:r>
                        <a:rPr lang="nl-NL" sz="1050" dirty="0" err="1">
                          <a:effectLst/>
                        </a:rPr>
                        <a:t>boolean</a:t>
                      </a:r>
                      <a:r>
                        <a:rPr lang="nl-NL" sz="1050" dirty="0">
                          <a:effectLst/>
                        </a:rPr>
                        <a:t>)</a:t>
                      </a:r>
                    </a:p>
                    <a:p>
                      <a:pPr marL="2057400" lvl="4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Behaald (</a:t>
                      </a:r>
                      <a:r>
                        <a:rPr lang="nl-NL" sz="1050" dirty="0" err="1">
                          <a:effectLst/>
                        </a:rPr>
                        <a:t>boolean</a:t>
                      </a:r>
                      <a:r>
                        <a:rPr lang="nl-NL" sz="1050" dirty="0">
                          <a:effectLst/>
                        </a:rPr>
                        <a:t>)</a:t>
                      </a:r>
                    </a:p>
                    <a:p>
                      <a:pPr marL="2057400" lvl="4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050" dirty="0">
                          <a:effectLst/>
                        </a:rPr>
                        <a:t>Vrijstelling (</a:t>
                      </a:r>
                      <a:r>
                        <a:rPr lang="nl-NL" sz="1050" dirty="0" err="1">
                          <a:effectLst/>
                        </a:rPr>
                        <a:t>boolean</a:t>
                      </a:r>
                      <a:r>
                        <a:rPr lang="nl-NL" sz="1050" dirty="0">
                          <a:effectLst/>
                        </a:rPr>
                        <a:t>)</a:t>
                      </a:r>
                      <a:endParaRPr lang="nl-NL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48" marR="47848" marT="0" marB="0"/>
                </a:tc>
                <a:tc>
                  <a:txBody>
                    <a:bodyPr/>
                    <a:lstStyle/>
                    <a:p>
                      <a:r>
                        <a:rPr lang="nl-NL" sz="1050" dirty="0">
                          <a:effectLst/>
                        </a:rPr>
                        <a:t>??</a:t>
                      </a:r>
                    </a:p>
                    <a:p>
                      <a:r>
                        <a:rPr lang="nl-NL" sz="1050" dirty="0">
                          <a:effectLst/>
                        </a:rPr>
                        <a:t>??</a:t>
                      </a:r>
                    </a:p>
                    <a:p>
                      <a:r>
                        <a:rPr lang="nl-NL" sz="1050" dirty="0">
                          <a:effectLst/>
                        </a:rPr>
                        <a:t> </a:t>
                      </a:r>
                    </a:p>
                    <a:p>
                      <a:r>
                        <a:rPr lang="nl-NL" sz="1050" dirty="0">
                          <a:effectLst/>
                        </a:rPr>
                        <a:t> </a:t>
                      </a:r>
                    </a:p>
                    <a:p>
                      <a:r>
                        <a:rPr lang="nl-NL" sz="1050" dirty="0">
                          <a:effectLst/>
                        </a:rPr>
                        <a:t> </a:t>
                      </a:r>
                    </a:p>
                    <a:p>
                      <a:r>
                        <a:rPr lang="nl-NL" sz="1050" dirty="0">
                          <a:effectLst/>
                        </a:rPr>
                        <a:t> </a:t>
                      </a:r>
                    </a:p>
                    <a:p>
                      <a:r>
                        <a:rPr lang="nl-NL" sz="1050" dirty="0">
                          <a:effectLst/>
                        </a:rPr>
                        <a:t> </a:t>
                      </a:r>
                    </a:p>
                    <a:p>
                      <a:r>
                        <a:rPr lang="nl-NL" sz="1050" dirty="0">
                          <a:effectLst/>
                        </a:rPr>
                        <a:t> </a:t>
                      </a:r>
                    </a:p>
                    <a:p>
                      <a:r>
                        <a:rPr lang="nl-NL" sz="1050" dirty="0" err="1">
                          <a:effectLst/>
                        </a:rPr>
                        <a:t>Person.UUID</a:t>
                      </a:r>
                      <a:endParaRPr lang="nl-NL" sz="1050" dirty="0">
                        <a:effectLst/>
                      </a:endParaRPr>
                    </a:p>
                    <a:p>
                      <a:r>
                        <a:rPr lang="nl-NL" sz="1050" dirty="0" err="1">
                          <a:effectLst/>
                        </a:rPr>
                        <a:t>Person.primaryCode</a:t>
                      </a:r>
                      <a:r>
                        <a:rPr lang="nl-NL" sz="1050" dirty="0">
                          <a:effectLst/>
                        </a:rPr>
                        <a:t>[]</a:t>
                      </a:r>
                    </a:p>
                    <a:p>
                      <a:r>
                        <a:rPr lang="nl-NL" sz="1050" dirty="0" err="1">
                          <a:effectLst/>
                        </a:rPr>
                        <a:t>Person.otherCode</a:t>
                      </a:r>
                      <a:r>
                        <a:rPr lang="nl-NL" sz="1050" dirty="0">
                          <a:effectLst/>
                        </a:rPr>
                        <a:t>[]</a:t>
                      </a:r>
                    </a:p>
                    <a:p>
                      <a:r>
                        <a:rPr lang="nl-NL" sz="1050" dirty="0" err="1">
                          <a:effectLst/>
                        </a:rPr>
                        <a:t>Peron.givenName</a:t>
                      </a:r>
                      <a:endParaRPr lang="nl-NL" sz="1050" dirty="0">
                        <a:effectLst/>
                      </a:endParaRPr>
                    </a:p>
                    <a:p>
                      <a:r>
                        <a:rPr lang="nl-NL" sz="1050" dirty="0" err="1">
                          <a:effectLst/>
                        </a:rPr>
                        <a:t>Peron.surnamePrefix</a:t>
                      </a:r>
                      <a:endParaRPr lang="nl-NL" sz="1050" dirty="0">
                        <a:effectLst/>
                      </a:endParaRPr>
                    </a:p>
                    <a:p>
                      <a:r>
                        <a:rPr lang="nl-NL" sz="1050" dirty="0" err="1">
                          <a:effectLst/>
                        </a:rPr>
                        <a:t>Person.surname</a:t>
                      </a:r>
                      <a:endParaRPr lang="nl-NL" sz="1050" dirty="0">
                        <a:effectLst/>
                      </a:endParaRPr>
                    </a:p>
                    <a:p>
                      <a:r>
                        <a:rPr lang="nl-NL" sz="1050" dirty="0">
                          <a:effectLst/>
                        </a:rPr>
                        <a:t> </a:t>
                      </a:r>
                    </a:p>
                    <a:p>
                      <a:r>
                        <a:rPr lang="nl-NL" sz="1050" dirty="0">
                          <a:effectLst/>
                        </a:rPr>
                        <a:t> </a:t>
                      </a:r>
                      <a:endParaRPr lang="nl-NL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48" marR="47848" marT="0" marB="0"/>
                </a:tc>
                <a:extLst>
                  <a:ext uri="{0D108BD9-81ED-4DB2-BD59-A6C34878D82A}">
                    <a16:rowId xmlns:a16="http://schemas.microsoft.com/office/drawing/2014/main" val="354684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130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D130BFA-6393-41B1-E354-7F9BCFCB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48808"/>
            <a:ext cx="11521280" cy="706092"/>
          </a:xfrm>
        </p:spPr>
        <p:txBody>
          <a:bodyPr/>
          <a:lstStyle/>
          <a:p>
            <a:r>
              <a:rPr lang="nl-NL" dirty="0"/>
              <a:t>2. Gegevensstroom Zittingsplan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CE04FC6-9324-0211-D6E6-7B9259B88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7B5080-27C3-8DF6-6C31-36DF5F775C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nl-NL" sz="2000" dirty="0"/>
              <a:t>Zittingsplan wordt </a:t>
            </a:r>
            <a:r>
              <a:rPr lang="nl-NL" sz="2000" b="1" dirty="0"/>
              <a:t>beheerd</a:t>
            </a:r>
            <a:r>
              <a:rPr lang="nl-NL" sz="2000" dirty="0"/>
              <a:t> door: </a:t>
            </a:r>
            <a:r>
              <a:rPr lang="nl-NL" sz="2000" dirty="0" err="1"/>
              <a:t>Toetsplanning</a:t>
            </a:r>
            <a:r>
              <a:rPr lang="nl-NL" sz="2000" dirty="0"/>
              <a:t>  </a:t>
            </a:r>
          </a:p>
          <a:p>
            <a:r>
              <a:rPr lang="nl-NL" sz="2000" dirty="0"/>
              <a:t>Wordt </a:t>
            </a:r>
            <a:r>
              <a:rPr lang="nl-NL" sz="2000" b="1" dirty="0"/>
              <a:t>geleverd</a:t>
            </a:r>
            <a:r>
              <a:rPr lang="nl-NL" sz="2000" dirty="0"/>
              <a:t> door: </a:t>
            </a:r>
            <a:r>
              <a:rPr lang="nl-NL" sz="2000" dirty="0" err="1"/>
              <a:t>toetsplanning</a:t>
            </a:r>
            <a:endParaRPr lang="nl-NL" sz="2000" dirty="0"/>
          </a:p>
          <a:p>
            <a:r>
              <a:rPr lang="nl-NL" sz="2000" dirty="0"/>
              <a:t>Zittingsplan wordt als </a:t>
            </a:r>
            <a:r>
              <a:rPr lang="nl-NL" sz="2000" b="1" dirty="0"/>
              <a:t>stand/mutatie/stream</a:t>
            </a:r>
            <a:r>
              <a:rPr lang="nl-NL" sz="2000" dirty="0"/>
              <a:t> </a:t>
            </a:r>
          </a:p>
          <a:p>
            <a:r>
              <a:rPr lang="nl-NL" sz="2000" dirty="0"/>
              <a:t>Bestpassende patroon:</a:t>
            </a:r>
          </a:p>
          <a:p>
            <a:endParaRPr lang="nl-NL" sz="2000" dirty="0"/>
          </a:p>
          <a:p>
            <a:r>
              <a:rPr lang="nl-NL" sz="2000" dirty="0"/>
              <a:t>ACTIE: welke data hoort bij deze gegevensstroom</a:t>
            </a:r>
          </a:p>
          <a:p>
            <a:r>
              <a:rPr lang="nl-NL" sz="2000" dirty="0"/>
              <a:t>is het een zitting los met studenten los of is het bericht één geheel</a:t>
            </a:r>
          </a:p>
          <a:p>
            <a:r>
              <a:rPr lang="nl-NL" sz="2000" dirty="0"/>
              <a:t>Daarna keuze voor stand/mutatie/stream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98B2E2-F8B3-DF6F-2A9E-CF53DAA5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6120651" cy="31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56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7EEE4B13-5859-3BE0-B2E5-604C330F1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23598"/>
              </p:ext>
            </p:extLst>
          </p:nvPr>
        </p:nvGraphicFramePr>
        <p:xfrm>
          <a:off x="557818" y="1270657"/>
          <a:ext cx="10972440" cy="5548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6220">
                  <a:extLst>
                    <a:ext uri="{9D8B030D-6E8A-4147-A177-3AD203B41FA5}">
                      <a16:colId xmlns:a16="http://schemas.microsoft.com/office/drawing/2014/main" val="3835879560"/>
                    </a:ext>
                  </a:extLst>
                </a:gridCol>
                <a:gridCol w="5486220">
                  <a:extLst>
                    <a:ext uri="{9D8B030D-6E8A-4147-A177-3AD203B41FA5}">
                      <a16:colId xmlns:a16="http://schemas.microsoft.com/office/drawing/2014/main" val="1132323660"/>
                    </a:ext>
                  </a:extLst>
                </a:gridCol>
              </a:tblGrid>
              <a:tr h="173393">
                <a:tc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Gegevens: Zittingsplan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38" marR="50838" marT="0" marB="0"/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OOAPI-entiteiten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38" marR="50838" marT="0" marB="0"/>
                </a:tc>
                <a:extLst>
                  <a:ext uri="{0D108BD9-81ED-4DB2-BD59-A6C34878D82A}">
                    <a16:rowId xmlns:a16="http://schemas.microsoft.com/office/drawing/2014/main" val="4029550790"/>
                  </a:ext>
                </a:extLst>
              </a:tr>
              <a:tr h="5375204"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Toets ID (uit SIS)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 err="1">
                          <a:effectLst/>
                        </a:rPr>
                        <a:t>ZittingsID</a:t>
                      </a:r>
                      <a:r>
                        <a:rPr lang="nl-NL" sz="1100" dirty="0">
                          <a:effectLst/>
                        </a:rPr>
                        <a:t> (uit </a:t>
                      </a:r>
                      <a:r>
                        <a:rPr lang="nl-NL" sz="1100" dirty="0" err="1">
                          <a:effectLst/>
                        </a:rPr>
                        <a:t>planningssyteem</a:t>
                      </a:r>
                      <a:r>
                        <a:rPr lang="nl-NL" sz="1100" dirty="0">
                          <a:effectLst/>
                        </a:rPr>
                        <a:t>) (uniek in planningsysteem)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Toets afnemer code (code uit catalogus)</a:t>
                      </a:r>
                    </a:p>
                    <a:p>
                      <a:pPr marL="342900" lvl="0" indent="-342900">
                        <a:buFont typeface="Calibri" panose="020F0502020204030204" pitchFamily="34" charset="0"/>
                        <a:buChar char="①"/>
                      </a:pPr>
                      <a:r>
                        <a:rPr lang="nl-NL" sz="1100" dirty="0">
                          <a:effectLst/>
                        </a:rPr>
                        <a:t>Afname [0..1]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Startdatum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Starttijd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Einddatum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Eindtijd</a:t>
                      </a:r>
                    </a:p>
                    <a:p>
                      <a:pPr marL="226695" indent="-226695"/>
                      <a:r>
                        <a:rPr lang="nl-NL" sz="1100" dirty="0">
                          <a:effectLst/>
                        </a:rPr>
                        <a:t>Planning [0..1]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Open vanaf (datum)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Open tot en met (datum)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Duur (minuten)</a:t>
                      </a:r>
                    </a:p>
                    <a:p>
                      <a:pPr marL="357188" indent="-357188">
                        <a:buFont typeface="Wingdings" panose="05000000000000000000" pitchFamily="2" charset="2"/>
                        <a:buChar char="ü"/>
                      </a:pPr>
                      <a:r>
                        <a:rPr lang="nl-NL" sz="1100" dirty="0">
                          <a:effectLst/>
                        </a:rPr>
                        <a:t>Locatie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"/>
                      </a:pPr>
                      <a:r>
                        <a:rPr lang="nl-NL" sz="1100" dirty="0">
                          <a:effectLst/>
                        </a:rPr>
                        <a:t>Afnameconditie (tekst)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Betrokkene [1..*]</a:t>
                      </a:r>
                    </a:p>
                    <a:p>
                      <a:pPr marL="1143000" lvl="2" indent="-228600">
                        <a:buFont typeface="Calibri" panose="020F0502020204030204" pitchFamily="34" charset="0"/>
                        <a:buChar char="①"/>
                      </a:pPr>
                      <a:r>
                        <a:rPr lang="nl-NL" sz="1100" dirty="0">
                          <a:effectLst/>
                        </a:rPr>
                        <a:t>Student [0..1]</a:t>
                      </a:r>
                    </a:p>
                    <a:p>
                      <a:pPr marL="1594485" lvl="2" indent="-226695"/>
                      <a:r>
                        <a:rPr lang="nl-NL" sz="1100" dirty="0">
                          <a:effectLst/>
                        </a:rPr>
                        <a:t>Studentnummer</a:t>
                      </a:r>
                    </a:p>
                    <a:p>
                      <a:pPr marL="1594485" lvl="2" indent="-226695"/>
                      <a:r>
                        <a:rPr lang="nl-NL" sz="1100" dirty="0">
                          <a:effectLst/>
                        </a:rPr>
                        <a:t>ECK-</a:t>
                      </a:r>
                      <a:r>
                        <a:rPr lang="nl-NL" sz="1100" dirty="0" err="1">
                          <a:effectLst/>
                        </a:rPr>
                        <a:t>id</a:t>
                      </a:r>
                      <a:endParaRPr lang="nl-NL" sz="1100" dirty="0">
                        <a:effectLst/>
                      </a:endParaRPr>
                    </a:p>
                    <a:p>
                      <a:pPr marL="1594485" lvl="2" indent="-226695"/>
                      <a:r>
                        <a:rPr lang="nl-NL" sz="1100" dirty="0">
                          <a:effectLst/>
                        </a:rPr>
                        <a:t>Roepnaam</a:t>
                      </a:r>
                    </a:p>
                    <a:p>
                      <a:pPr marL="1594485" lvl="2" indent="-226695"/>
                      <a:r>
                        <a:rPr lang="nl-NL" sz="1100" dirty="0">
                          <a:effectLst/>
                        </a:rPr>
                        <a:t>Voorvoegsel</a:t>
                      </a:r>
                    </a:p>
                    <a:p>
                      <a:pPr marL="1594485" lvl="2" indent="-226695"/>
                      <a:r>
                        <a:rPr lang="nl-NL" sz="1100" dirty="0">
                          <a:effectLst/>
                        </a:rPr>
                        <a:t>Achternaam</a:t>
                      </a:r>
                    </a:p>
                    <a:p>
                      <a:pPr marL="1594485" lvl="2" indent="-226695"/>
                      <a:r>
                        <a:rPr lang="nl-NL" sz="1100" dirty="0">
                          <a:effectLst/>
                        </a:rPr>
                        <a:t>Groep [0..*]</a:t>
                      </a:r>
                    </a:p>
                    <a:p>
                      <a:pPr marL="2057400" lvl="4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Code</a:t>
                      </a:r>
                    </a:p>
                    <a:p>
                      <a:pPr marL="2060575" lvl="2" indent="-268288">
                        <a:buFont typeface="Wingdings" panose="05000000000000000000" pitchFamily="2" charset="2"/>
                        <a:buChar char="v"/>
                      </a:pPr>
                      <a:r>
                        <a:rPr lang="nl-NL" sz="1100" dirty="0">
                          <a:effectLst/>
                        </a:rPr>
                        <a:t>Naam</a:t>
                      </a:r>
                    </a:p>
                    <a:p>
                      <a:pPr marL="1594485" lvl="2" indent="-226695"/>
                      <a:r>
                        <a:rPr lang="nl-NL" sz="1100" dirty="0">
                          <a:effectLst/>
                        </a:rPr>
                        <a:t>Afnameconditie [0..*]</a:t>
                      </a:r>
                    </a:p>
                    <a:p>
                      <a:pPr marL="2057400" lvl="4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Hulpmiddelcode (lijst)</a:t>
                      </a:r>
                    </a:p>
                    <a:p>
                      <a:pPr marL="1143000" lvl="2" indent="-228600">
                        <a:buFont typeface="Calibri" panose="020F0502020204030204" pitchFamily="34" charset="0"/>
                        <a:buChar char="②"/>
                      </a:pPr>
                      <a:r>
                        <a:rPr lang="nl-NL" sz="1100" dirty="0">
                          <a:effectLst/>
                        </a:rPr>
                        <a:t>Medewerker [0..1]</a:t>
                      </a:r>
                    </a:p>
                    <a:p>
                      <a:pPr marL="1600200" lvl="3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Afkorting (inlogcode)</a:t>
                      </a:r>
                    </a:p>
                    <a:p>
                      <a:pPr marL="1600200" lvl="3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Roepnaam</a:t>
                      </a:r>
                    </a:p>
                    <a:p>
                      <a:pPr marL="1600200" lvl="3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Voorvoegsel</a:t>
                      </a:r>
                    </a:p>
                    <a:p>
                      <a:pPr marL="1600200" lvl="3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Achternaam</a:t>
                      </a:r>
                    </a:p>
                    <a:p>
                      <a:pPr marL="1600200" lvl="3" indent="-2286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Rol (lijst)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38" marR="50838" marT="0" marB="0"/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38" marR="50838" marT="0" marB="0"/>
                </a:tc>
                <a:extLst>
                  <a:ext uri="{0D108BD9-81ED-4DB2-BD59-A6C34878D82A}">
                    <a16:rowId xmlns:a16="http://schemas.microsoft.com/office/drawing/2014/main" val="2150744473"/>
                  </a:ext>
                </a:extLst>
              </a:tr>
            </a:tbl>
          </a:graphicData>
        </a:graphic>
      </p:graphicFrame>
      <p:sp>
        <p:nvSpPr>
          <p:cNvPr id="9" name="Titel 8">
            <a:extLst>
              <a:ext uri="{FF2B5EF4-FFF2-40B4-BE49-F238E27FC236}">
                <a16:creationId xmlns:a16="http://schemas.microsoft.com/office/drawing/2014/main" id="{D865BB57-07AD-D7FA-D2DE-39C07AE7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Gegevensstroom Zittingsplan</a:t>
            </a:r>
          </a:p>
        </p:txBody>
      </p:sp>
    </p:spTree>
    <p:extLst>
      <p:ext uri="{BB962C8B-B14F-4D97-AF65-F5344CB8AC3E}">
        <p14:creationId xmlns:p14="http://schemas.microsoft.com/office/powerpoint/2010/main" val="1806031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D130BFA-6393-41B1-E354-7F9BCFCB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Gegevensstroom </a:t>
            </a:r>
            <a:r>
              <a:rPr lang="nl-NL" dirty="0" err="1"/>
              <a:t>Toetsdeelnemerresultaat</a:t>
            </a:r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CE04FC6-9324-0211-D6E6-7B9259B88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7B5080-27C3-8DF6-6C31-36DF5F775C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nl-NL" sz="2000" dirty="0" err="1"/>
              <a:t>Toetsdeelnemerresultaat</a:t>
            </a:r>
            <a:r>
              <a:rPr lang="nl-NL" sz="2000" dirty="0"/>
              <a:t> wordt </a:t>
            </a:r>
            <a:r>
              <a:rPr lang="nl-NL" sz="2000" b="1" dirty="0"/>
              <a:t>beheerd</a:t>
            </a:r>
            <a:r>
              <a:rPr lang="nl-NL" sz="2000" dirty="0"/>
              <a:t> door:  </a:t>
            </a:r>
            <a:r>
              <a:rPr lang="nl-NL" sz="2000" dirty="0" err="1"/>
              <a:t>toetsafname</a:t>
            </a:r>
            <a:endParaRPr lang="nl-NL" sz="2000" dirty="0"/>
          </a:p>
          <a:p>
            <a:r>
              <a:rPr lang="nl-NL" sz="2000" dirty="0"/>
              <a:t>Wordt </a:t>
            </a:r>
            <a:r>
              <a:rPr lang="nl-NL" sz="2000" b="1" dirty="0"/>
              <a:t>geleverd</a:t>
            </a:r>
            <a:r>
              <a:rPr lang="nl-NL" sz="2000" dirty="0"/>
              <a:t> door: </a:t>
            </a:r>
            <a:r>
              <a:rPr lang="nl-NL" sz="2000" dirty="0" err="1"/>
              <a:t>Toetsafname</a:t>
            </a:r>
            <a:r>
              <a:rPr lang="nl-NL" sz="2000" dirty="0"/>
              <a:t> (als bericht </a:t>
            </a:r>
            <a:r>
              <a:rPr lang="nl-NL" sz="2000" dirty="0" err="1"/>
              <a:t>Oauth</a:t>
            </a:r>
            <a:r>
              <a:rPr lang="nl-NL" sz="2000" dirty="0"/>
              <a:t>)</a:t>
            </a:r>
          </a:p>
          <a:p>
            <a:r>
              <a:rPr lang="nl-NL" sz="2000" dirty="0" err="1"/>
              <a:t>Toetsdeelnemerresultaat</a:t>
            </a:r>
            <a:r>
              <a:rPr lang="nl-NL" sz="2000" dirty="0"/>
              <a:t> wordt als </a:t>
            </a:r>
            <a:r>
              <a:rPr lang="nl-NL" sz="2000" b="1" dirty="0"/>
              <a:t>stand</a:t>
            </a:r>
            <a:endParaRPr lang="nl-NL" sz="2000" dirty="0"/>
          </a:p>
          <a:p>
            <a:r>
              <a:rPr lang="nl-NL" sz="2000" dirty="0"/>
              <a:t>Is een atomair associatie bericht</a:t>
            </a:r>
          </a:p>
          <a:p>
            <a:r>
              <a:rPr lang="nl-NL" sz="2000" dirty="0"/>
              <a:t>ACTIE kunnen we een overzicht maken van het aantal berichten / transacties</a:t>
            </a:r>
          </a:p>
          <a:p>
            <a:endParaRPr lang="nl-NL" sz="20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98B2E2-F8B3-DF6F-2A9E-CF53DAA5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6120651" cy="31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5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47ADE-B973-2514-013F-7816724D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Gegevensstroom </a:t>
            </a:r>
            <a:r>
              <a:rPr lang="nl-NL" dirty="0" err="1"/>
              <a:t>Toetsdeelnemerresultaat</a:t>
            </a:r>
            <a:endParaRPr lang="nl-NL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243754B8-2398-92B5-1E81-740F19965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42706"/>
              </p:ext>
            </p:extLst>
          </p:nvPr>
        </p:nvGraphicFramePr>
        <p:xfrm>
          <a:off x="583769" y="1265695"/>
          <a:ext cx="10998632" cy="3165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99316">
                  <a:extLst>
                    <a:ext uri="{9D8B030D-6E8A-4147-A177-3AD203B41FA5}">
                      <a16:colId xmlns:a16="http://schemas.microsoft.com/office/drawing/2014/main" val="676889564"/>
                    </a:ext>
                  </a:extLst>
                </a:gridCol>
                <a:gridCol w="5499316">
                  <a:extLst>
                    <a:ext uri="{9D8B030D-6E8A-4147-A177-3AD203B41FA5}">
                      <a16:colId xmlns:a16="http://schemas.microsoft.com/office/drawing/2014/main" val="4015816570"/>
                    </a:ext>
                  </a:extLst>
                </a:gridCol>
              </a:tblGrid>
              <a:tr h="316581"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Gegevens: Toetsdeelnemerresultaat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OOAPI-entiteiten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767850"/>
                  </a:ext>
                </a:extLst>
              </a:tr>
              <a:tr h="2849230"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Toets planner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Toets afnemer (uit catalogus)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 err="1">
                          <a:effectLst/>
                        </a:rPr>
                        <a:t>Toetsresultaat</a:t>
                      </a:r>
                      <a:r>
                        <a:rPr lang="nl-NL" sz="1100" dirty="0">
                          <a:effectLst/>
                        </a:rPr>
                        <a:t> [1..*]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Datum afname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"/>
                      </a:pPr>
                      <a:r>
                        <a:rPr lang="nl-NL" sz="1100" dirty="0">
                          <a:effectLst/>
                        </a:rPr>
                        <a:t>Beoordeeld door (afkorting medewerker)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Studentnummer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Resultaat (cijfer/tekst)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Status (lijst)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Presentie (lijst)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564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178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D130BFA-6393-41B1-E354-7F9BCFCB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Gegevensstroom Zittingsverslag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CE04FC6-9324-0211-D6E6-7B9259B88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7B5080-27C3-8DF6-6C31-36DF5F775C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nl-NL" sz="2400" dirty="0"/>
              <a:t>Zittingsverslag wordt </a:t>
            </a:r>
            <a:r>
              <a:rPr lang="nl-NL" sz="2400" b="1" dirty="0"/>
              <a:t>beheerd</a:t>
            </a:r>
            <a:r>
              <a:rPr lang="nl-NL" sz="2400" dirty="0"/>
              <a:t> door:  </a:t>
            </a:r>
            <a:r>
              <a:rPr lang="nl-NL" sz="2400" dirty="0" err="1"/>
              <a:t>toetsafname</a:t>
            </a:r>
            <a:endParaRPr lang="nl-NL" sz="2400" dirty="0"/>
          </a:p>
          <a:p>
            <a:r>
              <a:rPr lang="nl-NL" sz="2400" dirty="0"/>
              <a:t>Wordt </a:t>
            </a:r>
            <a:r>
              <a:rPr lang="nl-NL" sz="2400" b="1" dirty="0"/>
              <a:t>geleverd</a:t>
            </a:r>
            <a:r>
              <a:rPr lang="nl-NL" sz="2400" dirty="0"/>
              <a:t> door: </a:t>
            </a:r>
            <a:r>
              <a:rPr lang="nl-NL" sz="2400" dirty="0" err="1"/>
              <a:t>toetsafname</a:t>
            </a:r>
            <a:endParaRPr lang="nl-NL" sz="2400" dirty="0"/>
          </a:p>
          <a:p>
            <a:r>
              <a:rPr lang="nl-NL" sz="2400" dirty="0"/>
              <a:t>Zittingsverslag wordt als </a:t>
            </a:r>
            <a:r>
              <a:rPr lang="nl-NL" sz="2400" b="1" dirty="0"/>
              <a:t>stand</a:t>
            </a:r>
            <a:r>
              <a:rPr lang="nl-NL" sz="2400" dirty="0"/>
              <a:t> </a:t>
            </a:r>
          </a:p>
          <a:p>
            <a:r>
              <a:rPr lang="nl-NL" sz="2400" dirty="0"/>
              <a:t>Is een atomair bericht op </a:t>
            </a:r>
            <a:r>
              <a:rPr lang="nl-NL" sz="2400" dirty="0" err="1"/>
              <a:t>componentOffering</a:t>
            </a:r>
            <a:endParaRPr lang="nl-NL" sz="24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98B2E2-F8B3-DF6F-2A9E-CF53DAA5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6120651" cy="31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34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FDC24E66-42A9-6DD5-D762-470E9F1F1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27455"/>
              </p:ext>
            </p:extLst>
          </p:nvPr>
        </p:nvGraphicFramePr>
        <p:xfrm>
          <a:off x="712922" y="2002017"/>
          <a:ext cx="10972800" cy="1508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3125558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73657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Gegevens: Zittingsverslag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OOAPI-entiteiten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0119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Toets planner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Toets afnemer (uit catalogus)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Document [1..*]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Datum afname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"/>
                      </a:pPr>
                      <a:r>
                        <a:rPr lang="nl-NL" sz="1100" dirty="0">
                          <a:effectLst/>
                        </a:rPr>
                        <a:t>Soort (lijst)</a:t>
                      </a:r>
                    </a:p>
                    <a:p>
                      <a:pPr marL="742950" lvl="1" indent="-285750">
                        <a:buFont typeface="Calibri" panose="020F0502020204030204" pitchFamily="34" charset="0"/>
                        <a:buChar char="①"/>
                      </a:pPr>
                      <a:r>
                        <a:rPr lang="nl-NL" sz="1100" dirty="0">
                          <a:effectLst/>
                        </a:rPr>
                        <a:t>Link</a:t>
                      </a:r>
                    </a:p>
                    <a:p>
                      <a:pPr marL="742950" lvl="1" indent="-285750">
                        <a:buFont typeface="Calibri" panose="020F0502020204030204" pitchFamily="34" charset="0"/>
                        <a:buChar char="②"/>
                      </a:pPr>
                      <a:r>
                        <a:rPr lang="nl-NL" sz="1100" dirty="0">
                          <a:effectLst/>
                        </a:rPr>
                        <a:t>Bestand</a:t>
                      </a:r>
                    </a:p>
                    <a:p>
                      <a:pPr marL="742950" lvl="1" indent="-285750">
                        <a:buFont typeface="Calibri" panose="020F0502020204030204" pitchFamily="34" charset="0"/>
                        <a:buChar char="③"/>
                      </a:pPr>
                      <a:r>
                        <a:rPr lang="nl-NL" sz="1100" dirty="0">
                          <a:effectLst/>
                        </a:rPr>
                        <a:t>Toelichting (tekst)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166706"/>
                  </a:ext>
                </a:extLst>
              </a:tr>
            </a:tbl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DA4A8978-ED1C-3B23-B310-E267A120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Lijn4</a:t>
            </a:r>
          </a:p>
        </p:txBody>
      </p:sp>
    </p:spTree>
    <p:extLst>
      <p:ext uri="{BB962C8B-B14F-4D97-AF65-F5344CB8AC3E}">
        <p14:creationId xmlns:p14="http://schemas.microsoft.com/office/powerpoint/2010/main" val="524827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D130BFA-6393-41B1-E354-7F9BCFCB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Gegevensstroom Studentresultaat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CE04FC6-9324-0211-D6E6-7B9259B88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7B5080-27C3-8DF6-6C31-36DF5F775C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nl-NL" sz="2400" dirty="0"/>
              <a:t>Studentresultaat wordt </a:t>
            </a:r>
            <a:r>
              <a:rPr lang="nl-NL" sz="2400" b="1" dirty="0"/>
              <a:t>beheerd</a:t>
            </a:r>
            <a:r>
              <a:rPr lang="nl-NL" sz="2400" dirty="0"/>
              <a:t> door:  </a:t>
            </a:r>
            <a:r>
              <a:rPr lang="nl-NL" sz="2400" dirty="0" err="1"/>
              <a:t>Toetsplanning</a:t>
            </a:r>
            <a:endParaRPr lang="nl-NL" sz="2400" dirty="0"/>
          </a:p>
          <a:p>
            <a:r>
              <a:rPr lang="nl-NL" sz="2400" dirty="0"/>
              <a:t>Wordt </a:t>
            </a:r>
            <a:r>
              <a:rPr lang="nl-NL" sz="2400" b="1" dirty="0"/>
              <a:t>geleverd</a:t>
            </a:r>
            <a:r>
              <a:rPr lang="nl-NL" sz="2400" dirty="0"/>
              <a:t> door: </a:t>
            </a:r>
            <a:r>
              <a:rPr lang="nl-NL" sz="2400" dirty="0" err="1"/>
              <a:t>Toetsplanning</a:t>
            </a:r>
            <a:endParaRPr lang="nl-NL" sz="2400" dirty="0"/>
          </a:p>
          <a:p>
            <a:r>
              <a:rPr lang="nl-NL" sz="2400" dirty="0"/>
              <a:t>Studentresultaat wordt als </a:t>
            </a:r>
            <a:r>
              <a:rPr lang="nl-NL" sz="2400" b="1" dirty="0"/>
              <a:t>stand</a:t>
            </a:r>
            <a:r>
              <a:rPr lang="nl-NL" sz="2400" dirty="0"/>
              <a:t> (atomair)</a:t>
            </a:r>
          </a:p>
          <a:p>
            <a:r>
              <a:rPr lang="nl-NL" sz="2400" dirty="0"/>
              <a:t>Gegevens </a:t>
            </a:r>
            <a:r>
              <a:rPr lang="nl-NL" sz="2400" dirty="0" err="1"/>
              <a:t>Incl</a:t>
            </a:r>
            <a:r>
              <a:rPr lang="nl-NL" sz="2400" dirty="0"/>
              <a:t> AAR en </a:t>
            </a:r>
            <a:r>
              <a:rPr lang="nl-NL" sz="2400" dirty="0" err="1"/>
              <a:t>beoordelingsfmlr</a:t>
            </a:r>
            <a:r>
              <a:rPr lang="nl-NL" sz="2400" dirty="0"/>
              <a:t> (link; indien nodig), </a:t>
            </a:r>
            <a:r>
              <a:rPr lang="nl-NL" sz="2400" dirty="0" err="1"/>
              <a:t>zittingsID</a:t>
            </a:r>
            <a:endParaRPr lang="nl-NL" sz="2400" dirty="0"/>
          </a:p>
          <a:p>
            <a:pPr marL="50800" indent="0">
              <a:buNone/>
            </a:pPr>
            <a:r>
              <a:rPr lang="nl-NL" sz="2400" dirty="0"/>
              <a:t>Actie: </a:t>
            </a:r>
            <a:r>
              <a:rPr lang="nl-NL" sz="2400" dirty="0" err="1"/>
              <a:t>mapping</a:t>
            </a:r>
            <a:r>
              <a:rPr lang="nl-NL" sz="2400" dirty="0"/>
              <a:t> op de OOAPI en gegevens koppeling vaststellen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98B2E2-F8B3-DF6F-2A9E-CF53DAA5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6120651" cy="31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7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A85EA-8033-DBBD-E8DA-763B606E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Bepalen van berichtsoort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BE5185-5548-C6BD-354A-5284E51B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36543"/>
            <a:ext cx="11247040" cy="2019946"/>
          </a:xfrm>
        </p:spPr>
        <p:txBody>
          <a:bodyPr/>
          <a:lstStyle/>
          <a:p>
            <a:r>
              <a:rPr lang="nl-NL" sz="1800" dirty="0"/>
              <a:t>Voor de uitwisseling van gegevens is het van belang afspraken te hebben over de wijze waarop de gegevens doorgestuurd worden als stand (complete set van een object) of atomair (mutatie)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E07D3E2-AE6B-37A7-A1AD-DDF0F0C76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12665"/>
              </p:ext>
            </p:extLst>
          </p:nvPr>
        </p:nvGraphicFramePr>
        <p:xfrm>
          <a:off x="521776" y="2190427"/>
          <a:ext cx="11247040" cy="401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75">
                  <a:extLst>
                    <a:ext uri="{9D8B030D-6E8A-4147-A177-3AD203B41FA5}">
                      <a16:colId xmlns:a16="http://schemas.microsoft.com/office/drawing/2014/main" val="1619166615"/>
                    </a:ext>
                  </a:extLst>
                </a:gridCol>
                <a:gridCol w="1234698">
                  <a:extLst>
                    <a:ext uri="{9D8B030D-6E8A-4147-A177-3AD203B41FA5}">
                      <a16:colId xmlns:a16="http://schemas.microsoft.com/office/drawing/2014/main" val="664308142"/>
                    </a:ext>
                  </a:extLst>
                </a:gridCol>
                <a:gridCol w="4132882">
                  <a:extLst>
                    <a:ext uri="{9D8B030D-6E8A-4147-A177-3AD203B41FA5}">
                      <a16:colId xmlns:a16="http://schemas.microsoft.com/office/drawing/2014/main" val="3412225258"/>
                    </a:ext>
                  </a:extLst>
                </a:gridCol>
                <a:gridCol w="4427785">
                  <a:extLst>
                    <a:ext uri="{9D8B030D-6E8A-4147-A177-3AD203B41FA5}">
                      <a16:colId xmlns:a16="http://schemas.microsoft.com/office/drawing/2014/main" val="3616417794"/>
                    </a:ext>
                  </a:extLst>
                </a:gridCol>
              </a:tblGrid>
              <a:tr h="486544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Weging van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Atomair (mutatie)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Standlevering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87127"/>
                  </a:ext>
                </a:extLst>
              </a:tr>
              <a:tr h="486544">
                <a:tc>
                  <a:txBody>
                    <a:bodyPr/>
                    <a:lstStyle/>
                    <a:p>
                      <a:r>
                        <a:rPr lang="nl-NL" sz="1600" dirty="0"/>
                        <a:t>Data integriteit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+/- door mutaties door te geven kan er een verschil tussen systemen ontstaan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+ aangezien altijd de laatste stand wordt doorgegeven van het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21198"/>
                  </a:ext>
                </a:extLst>
              </a:tr>
              <a:tr h="486544">
                <a:tc>
                  <a:txBody>
                    <a:bodyPr/>
                    <a:lstStyle/>
                    <a:p>
                      <a:r>
                        <a:rPr lang="nl-NL" sz="16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+ kleinere berichten en mogelijk sneller te verwerken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+/- mogelijk grote berichten met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48871"/>
                  </a:ext>
                </a:extLst>
              </a:tr>
              <a:tr h="727480">
                <a:tc>
                  <a:txBody>
                    <a:bodyPr/>
                    <a:lstStyle/>
                    <a:p>
                      <a:r>
                        <a:rPr lang="nl-NL" sz="1600" dirty="0"/>
                        <a:t>Belasting systemen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+ kleinere berichten en mogelijk minder belasting voor het maken van de berichten.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+ / - Mogelijk grotere </a:t>
                      </a:r>
                      <a:r>
                        <a:rPr lang="nl-NL" sz="1600" dirty="0" err="1"/>
                        <a:t>queries</a:t>
                      </a:r>
                      <a:r>
                        <a:rPr lang="nl-NL" sz="1600" dirty="0"/>
                        <a:t> nodig om de stand telkens op te bouwen om door te geven. Verwerken kan echter relatief sneller.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5127"/>
                  </a:ext>
                </a:extLst>
              </a:tr>
              <a:tr h="498012">
                <a:tc>
                  <a:txBody>
                    <a:bodyPr/>
                    <a:lstStyle/>
                    <a:p>
                      <a:r>
                        <a:rPr lang="nl-NL" sz="1600" dirty="0"/>
                        <a:t>Aantal transacties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+/- Relatief veel kleine transacties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+ Grote sets met minder 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63109"/>
                  </a:ext>
                </a:extLst>
              </a:tr>
              <a:tr h="876385">
                <a:tc>
                  <a:txBody>
                    <a:bodyPr/>
                    <a:lstStyle/>
                    <a:p>
                      <a:r>
                        <a:rPr lang="nl-NL" sz="1600" b="1" dirty="0"/>
                        <a:t>Totaal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Lijkt voorkeur te hebben door grotere zwaartepunt op data integriteit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6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37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35844-D0C5-B022-4725-9CED6173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Processtappen beschrijving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33CF4A-8766-24AE-60A5-584826FC1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449263" indent="-398463">
              <a:buSzPct val="120000"/>
              <a:buFont typeface="+mj-lt"/>
              <a:buAutoNum type="arabicPeriod"/>
            </a:pPr>
            <a:r>
              <a:rPr lang="nl-NL" b="1" dirty="0"/>
              <a:t>Inrichten van opleiding toets/examens</a:t>
            </a:r>
          </a:p>
          <a:p>
            <a:pPr marL="717550" lvl="1" indent="-184150">
              <a:buSzPct val="120000"/>
              <a:buFont typeface="Arial" panose="020B0604020202020204" pitchFamily="34" charset="0"/>
              <a:buChar char="•"/>
            </a:pPr>
            <a:r>
              <a:rPr lang="nl-NL" dirty="0"/>
              <a:t>Ontwikkelen van de opleidingsstructuur met examenonderdelen en bijvoegen van toetsinstrumenten.</a:t>
            </a:r>
          </a:p>
          <a:p>
            <a:pPr marL="449263" indent="-398463">
              <a:buSzPct val="120000"/>
              <a:buFont typeface="+mj-lt"/>
              <a:buAutoNum type="arabicPeriod"/>
            </a:pPr>
            <a:r>
              <a:rPr lang="nl-NL" b="1" dirty="0"/>
              <a:t>Inschrijving voor opleiding</a:t>
            </a:r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sz="2300" dirty="0"/>
              <a:t>Student schrijft zich in voor een opleiding op een bepaalde locatie van de mbo instelling; student kan voor meerdere opleidingen tegelijk zijn ingeschreven.</a:t>
            </a:r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sz="2300" dirty="0"/>
              <a:t>Student wordt ingedeeld in basisgroep (plaatsingsgroep).</a:t>
            </a:r>
          </a:p>
          <a:p>
            <a:pPr marL="449263" indent="-398463">
              <a:buSzPct val="120000"/>
              <a:buFont typeface="+mj-lt"/>
              <a:buAutoNum type="arabicPeriod"/>
            </a:pPr>
            <a:r>
              <a:rPr lang="nl-NL" b="1" dirty="0"/>
              <a:t>Aanmelden voor toets/examens</a:t>
            </a:r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dirty="0"/>
              <a:t>Er zijn drie smaken mogelijk:</a:t>
            </a:r>
          </a:p>
          <a:p>
            <a:pPr marL="1074738" lvl="2" indent="-357188">
              <a:buSzPct val="120000"/>
              <a:buFont typeface="Wingdings" panose="05000000000000000000" pitchFamily="2" charset="2"/>
              <a:buChar char="q"/>
            </a:pPr>
            <a:r>
              <a:rPr lang="nl-NL" dirty="0"/>
              <a:t>Student meldt zichzelf individueel aan (en krijgt bevestiging van inschrijving, inclusief tijd en plaats als dit bekend is).</a:t>
            </a:r>
          </a:p>
          <a:p>
            <a:pPr marL="1074738" lvl="2" indent="-357188">
              <a:buSzPct val="120000"/>
              <a:buFont typeface="Wingdings" panose="05000000000000000000" pitchFamily="2" charset="2"/>
              <a:buChar char="q"/>
            </a:pPr>
            <a:r>
              <a:rPr lang="nl-NL" dirty="0"/>
              <a:t>Medewerker plant zitting voor hele groep (basisgroep / clustergroep).</a:t>
            </a:r>
          </a:p>
          <a:p>
            <a:pPr marL="1074738" lvl="2" indent="-357188">
              <a:buSzPct val="120000"/>
              <a:buFont typeface="Wingdings" panose="05000000000000000000" pitchFamily="2" charset="2"/>
              <a:buChar char="q"/>
            </a:pPr>
            <a:r>
              <a:rPr lang="nl-NL" dirty="0"/>
              <a:t>Medewerker plant zitting van toets op bepaalde tijd en plaats; inschrijving zolang er nog plaats is (vliegtuig vol). </a:t>
            </a:r>
          </a:p>
          <a:p>
            <a:pPr marL="449263" indent="-398463">
              <a:buSzPct val="120000"/>
              <a:buFont typeface="+mj-lt"/>
              <a:buAutoNum type="arabicPeriod"/>
            </a:pPr>
            <a:r>
              <a:rPr lang="nl-NL" b="1" dirty="0"/>
              <a:t>Maken van </a:t>
            </a:r>
            <a:r>
              <a:rPr lang="nl-NL" b="1" dirty="0" err="1"/>
              <a:t>toetsplanning</a:t>
            </a:r>
            <a:endParaRPr lang="nl-NL" b="1" dirty="0"/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dirty="0" err="1"/>
              <a:t>Toetszitting</a:t>
            </a:r>
            <a:r>
              <a:rPr lang="nl-NL" dirty="0"/>
              <a:t> wordt definitief gemaakt en verstuurd naar de </a:t>
            </a:r>
            <a:r>
              <a:rPr lang="nl-NL" dirty="0" err="1"/>
              <a:t>toetsleverancier</a:t>
            </a:r>
            <a:r>
              <a:rPr lang="nl-NL" dirty="0"/>
              <a:t>.</a:t>
            </a:r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dirty="0"/>
              <a:t>Studenten zijn hiermee ingeschreven voor de toets.</a:t>
            </a:r>
          </a:p>
          <a:p>
            <a:pPr marL="449263" indent="-398463">
              <a:buSzPct val="120000"/>
              <a:buFont typeface="+mj-lt"/>
              <a:buAutoNum type="arabicPeriod"/>
            </a:pPr>
            <a:r>
              <a:rPr lang="nl-NL" b="1" dirty="0"/>
              <a:t>Beschikbaar stellen van </a:t>
            </a:r>
            <a:r>
              <a:rPr lang="nl-NL" b="1" dirty="0" err="1"/>
              <a:t>toetsplanning</a:t>
            </a:r>
            <a:endParaRPr lang="nl-NL" b="1" dirty="0"/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dirty="0"/>
              <a:t>Alle betrokkenen  (studenten en medewerkers) worden geïnformeerd en alle benodigde locaties en middelen gereserveerd.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611A3F-B4AB-753D-FA95-41B282B8D84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47500" lnSpcReduction="20000"/>
          </a:bodyPr>
          <a:lstStyle/>
          <a:p>
            <a:pPr marL="449263" indent="-398463">
              <a:buSzPct val="120000"/>
              <a:buFont typeface="+mj-lt"/>
              <a:buAutoNum type="arabicPeriod" startAt="6"/>
            </a:pPr>
            <a:r>
              <a:rPr lang="nl-NL" b="1" dirty="0"/>
              <a:t>Afnemen van toets</a:t>
            </a:r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dirty="0"/>
              <a:t>De toets wordt afgenomen bij één of meer studenten tegelijkertijd.</a:t>
            </a:r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dirty="0"/>
              <a:t>Bij examen gelden extra maatregelen (ID-controle, presentielijst tekenen, surveillance, </a:t>
            </a:r>
            <a:r>
              <a:rPr lang="nl-NL" dirty="0" err="1"/>
              <a:t>etc</a:t>
            </a:r>
            <a:r>
              <a:rPr lang="nl-NL" dirty="0"/>
              <a:t>).</a:t>
            </a:r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sz="2300" dirty="0"/>
              <a:t>Bij examen wordt </a:t>
            </a:r>
            <a:r>
              <a:rPr lang="nl-NL" sz="2300" dirty="0" err="1"/>
              <a:t>procesverbaal</a:t>
            </a:r>
            <a:r>
              <a:rPr lang="nl-NL" sz="2300" dirty="0"/>
              <a:t> opgemaakt.</a:t>
            </a:r>
          </a:p>
          <a:p>
            <a:pPr marL="449263" indent="-398463">
              <a:buSzPct val="120000"/>
              <a:buFont typeface="+mj-lt"/>
              <a:buAutoNum type="arabicPeriod" startAt="7"/>
            </a:pPr>
            <a:r>
              <a:rPr lang="nl-NL" b="1" dirty="0"/>
              <a:t>Beoordelen van toets</a:t>
            </a:r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dirty="0"/>
              <a:t>Het gemaakte werk (gedrag, product of antwoorden) van de toets worden beoordeeld door een beoordelaar.</a:t>
            </a:r>
          </a:p>
          <a:p>
            <a:pPr marL="449263" indent="-398463">
              <a:buSzPct val="120000"/>
              <a:buFont typeface="+mj-lt"/>
              <a:buAutoNum type="arabicPeriod" startAt="8"/>
            </a:pPr>
            <a:r>
              <a:rPr lang="nl-NL" sz="2700" b="1" dirty="0"/>
              <a:t>Vaststellen</a:t>
            </a:r>
            <a:r>
              <a:rPr lang="nl-NL" b="1" dirty="0"/>
              <a:t> van resultaat</a:t>
            </a:r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dirty="0"/>
              <a:t>De beoordeling wordt als resultaat vastgesteld door de examencommissie met in achtneming van de bewijslast.</a:t>
            </a:r>
          </a:p>
          <a:p>
            <a:pPr marL="449263" indent="-398463">
              <a:buSzPct val="120000"/>
              <a:buFont typeface="+mj-lt"/>
              <a:buAutoNum type="arabicPeriod" startAt="8"/>
            </a:pPr>
            <a:r>
              <a:rPr lang="nl-NL" b="1" dirty="0"/>
              <a:t>Vastleggen van resultaat</a:t>
            </a:r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dirty="0"/>
              <a:t>Het resultaat wordt vastgelegd in een administratie.</a:t>
            </a:r>
          </a:p>
          <a:p>
            <a:pPr marL="449263" indent="-398463">
              <a:buSzPct val="120000"/>
              <a:buFont typeface="+mj-lt"/>
              <a:buAutoNum type="arabicPeriod" startAt="8"/>
            </a:pPr>
            <a:r>
              <a:rPr lang="nl-NL" b="1" dirty="0"/>
              <a:t>Publiceren van resultaat</a:t>
            </a:r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dirty="0"/>
              <a:t>Het resultaat wordt gepubliceerd aan betrokkenen, zoals de student.</a:t>
            </a:r>
          </a:p>
          <a:p>
            <a:pPr marL="565150" indent="-514350">
              <a:buSzPct val="120000"/>
              <a:buFont typeface="+mj-lt"/>
              <a:buAutoNum type="arabicPeriod" startAt="8"/>
            </a:pPr>
            <a:r>
              <a:rPr lang="nl-NL" b="1" dirty="0"/>
              <a:t>Reclameren door student</a:t>
            </a:r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dirty="0"/>
              <a:t>De student wil inzage in de bewijsdocumenten</a:t>
            </a:r>
          </a:p>
          <a:p>
            <a:pPr marL="717550" lvl="1" indent="-209550">
              <a:buSzPct val="120000"/>
              <a:buFont typeface="Arial" panose="020B0604020202020204" pitchFamily="34" charset="0"/>
              <a:buChar char="•"/>
            </a:pPr>
            <a:r>
              <a:rPr lang="nl-NL" dirty="0"/>
              <a:t>De student dient klacht in over het resultaat </a:t>
            </a:r>
          </a:p>
          <a:p>
            <a:pPr marL="565150" indent="-514350">
              <a:buFont typeface="+mj-lt"/>
              <a:buAutoNum type="arabicPeriod" startAt="8"/>
            </a:pPr>
            <a:endParaRPr lang="nl-NL" dirty="0"/>
          </a:p>
          <a:p>
            <a:pPr marL="565150" indent="-514350"/>
            <a:endParaRPr lang="nl-NL" dirty="0"/>
          </a:p>
          <a:p>
            <a:pPr marL="1022350" lvl="1" indent="-51435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8756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01917-7BBE-46EF-B4C4-A88A5D19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Aandachtspunten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DB11160-A524-45A7-8135-07BFB81F0D1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418400"/>
            <a:ext cx="10972440" cy="5300034"/>
          </a:xfrm>
        </p:spPr>
        <p:txBody>
          <a:bodyPr anchor="t" anchorCtr="0">
            <a:normAutofit fontScale="70000" lnSpcReduction="20000"/>
          </a:bodyPr>
          <a:lstStyle/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4000" b="1" dirty="0">
                <a:latin typeface="Buxton Sketch" panose="03080500000500000004" pitchFamily="66" charset="0"/>
              </a:rPr>
              <a:t>Functioneel</a:t>
            </a:r>
            <a:r>
              <a:rPr lang="nl-NL" sz="4000" dirty="0">
                <a:latin typeface="Buxton Sketch" panose="03080500000500000004" pitchFamily="66" charset="0"/>
              </a:rPr>
              <a:t> lijkt OOAPI v5 te passen (hier en daar extra benodigde gegevens toevoegen), maar </a:t>
            </a:r>
            <a:r>
              <a:rPr lang="nl-NL" sz="4000" b="1" dirty="0">
                <a:latin typeface="Buxton Sketch" panose="03080500000500000004" pitchFamily="66" charset="0"/>
              </a:rPr>
              <a:t>technisch</a:t>
            </a:r>
            <a:r>
              <a:rPr lang="nl-NL" sz="4000" dirty="0">
                <a:latin typeface="Buxton Sketch" panose="03080500000500000004" pitchFamily="66" charset="0"/>
              </a:rPr>
              <a:t> zijn er nog te veel onduidelijkheden (performance, architecturen/ESB).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4000" b="1" dirty="0">
                <a:latin typeface="Buxton Sketch" panose="03080500000500000004" pitchFamily="66" charset="0"/>
              </a:rPr>
              <a:t>Beveiligingseisen</a:t>
            </a:r>
            <a:r>
              <a:rPr lang="nl-NL" sz="4000" dirty="0">
                <a:latin typeface="Buxton Sketch" panose="03080500000500000004" pitchFamily="66" charset="0"/>
              </a:rPr>
              <a:t> van de gegevensuitwisseling!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4000" dirty="0">
                <a:latin typeface="Buxton Sketch" panose="03080500000500000004" pitchFamily="66" charset="0"/>
              </a:rPr>
              <a:t>Beschrijf het </a:t>
            </a:r>
            <a:r>
              <a:rPr lang="nl-NL" sz="4000" b="1" dirty="0">
                <a:latin typeface="Buxton Sketch" panose="03080500000500000004" pitchFamily="66" charset="0"/>
              </a:rPr>
              <a:t>doel per gegeven </a:t>
            </a:r>
            <a:r>
              <a:rPr lang="nl-NL" sz="4000" dirty="0">
                <a:latin typeface="Buxton Sketch" panose="03080500000500000004" pitchFamily="66" charset="0"/>
              </a:rPr>
              <a:t>in de gegevensuitwisselingen!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4000" dirty="0">
                <a:latin typeface="Buxton Sketch" panose="03080500000500000004" pitchFamily="66" charset="0"/>
              </a:rPr>
              <a:t>Wie kiest </a:t>
            </a:r>
            <a:r>
              <a:rPr lang="nl-NL" sz="4000" b="1" dirty="0">
                <a:latin typeface="Buxton Sketch" panose="03080500000500000004" pitchFamily="66" charset="0"/>
              </a:rPr>
              <a:t>welke variant </a:t>
            </a:r>
            <a:r>
              <a:rPr lang="nl-NL" sz="4000" dirty="0">
                <a:latin typeface="Buxton Sketch" panose="03080500000500000004" pitchFamily="66" charset="0"/>
              </a:rPr>
              <a:t>de student krijgt: de planner, de afnameleider of de toetsleverancier?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4000" dirty="0">
                <a:latin typeface="Buxton Sketch" panose="03080500000500000004" pitchFamily="66" charset="0"/>
              </a:rPr>
              <a:t>Gaat het </a:t>
            </a:r>
            <a:r>
              <a:rPr lang="nl-NL" sz="4000" b="1" dirty="0">
                <a:latin typeface="Buxton Sketch" panose="03080500000500000004" pitchFamily="66" charset="0"/>
              </a:rPr>
              <a:t>nummer van de poging </a:t>
            </a:r>
            <a:r>
              <a:rPr lang="nl-NL" sz="4000" dirty="0">
                <a:latin typeface="Buxton Sketch" panose="03080500000500000004" pitchFamily="66" charset="0"/>
              </a:rPr>
              <a:t>ook mee met de planning?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4000" dirty="0">
                <a:latin typeface="Buxton Sketch" panose="03080500000500000004" pitchFamily="66" charset="0"/>
              </a:rPr>
              <a:t>Komt de </a:t>
            </a:r>
            <a:r>
              <a:rPr lang="nl-NL" sz="4000" b="1" dirty="0">
                <a:latin typeface="Buxton Sketch" panose="03080500000500000004" pitchFamily="66" charset="0"/>
              </a:rPr>
              <a:t>beoordelaar</a:t>
            </a:r>
            <a:r>
              <a:rPr lang="nl-NL" sz="4000" dirty="0">
                <a:latin typeface="Buxton Sketch" panose="03080500000500000004" pitchFamily="66" charset="0"/>
              </a:rPr>
              <a:t> ook gestructureerd mee met het resultaat?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4000" b="1" dirty="0">
                <a:latin typeface="Buxton Sketch" panose="03080500000500000004" pitchFamily="66" charset="0"/>
              </a:rPr>
              <a:t>Geldigheidsduur</a:t>
            </a:r>
            <a:r>
              <a:rPr lang="nl-NL" sz="4000" dirty="0">
                <a:latin typeface="Buxton Sketch" panose="03080500000500000004" pitchFamily="66" charset="0"/>
              </a:rPr>
              <a:t> van het toets- en examenresultaat?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4000" dirty="0">
                <a:latin typeface="Buxton Sketch" panose="03080500000500000004" pitchFamily="66" charset="0"/>
              </a:rPr>
              <a:t>Wat zijn de </a:t>
            </a:r>
            <a:r>
              <a:rPr lang="nl-NL" sz="4000" b="1" dirty="0">
                <a:latin typeface="Buxton Sketch" panose="03080500000500000004" pitchFamily="66" charset="0"/>
              </a:rPr>
              <a:t>interacties</a:t>
            </a:r>
            <a:r>
              <a:rPr lang="nl-NL" sz="4000" dirty="0">
                <a:latin typeface="Buxton Sketch" panose="03080500000500000004" pitchFamily="66" charset="0"/>
              </a:rPr>
              <a:t> voor inrichting (organisatie, opleidingen en groepen)?</a:t>
            </a:r>
            <a:br>
              <a:rPr lang="nl-NL" sz="4000" dirty="0">
                <a:latin typeface="Buxton Sketch" panose="03080500000500000004" pitchFamily="66" charset="0"/>
              </a:rPr>
            </a:br>
            <a:r>
              <a:rPr lang="nl-NL" sz="4000" dirty="0">
                <a:latin typeface="Buxton Sketch" panose="03080500000500000004" pitchFamily="66" charset="0"/>
              </a:rPr>
              <a:t>En wat voor synchronisatie (wijzigingen en verwijderingen)?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4000" dirty="0">
                <a:latin typeface="Buxton Sketch" panose="03080500000500000004" pitchFamily="66" charset="0"/>
              </a:rPr>
              <a:t>Nu vooral ‘happy flow’: Wat zijn gangbare </a:t>
            </a:r>
            <a:r>
              <a:rPr lang="nl-NL" sz="4000" b="1" dirty="0">
                <a:latin typeface="Buxton Sketch" panose="03080500000500000004" pitchFamily="66" charset="0"/>
              </a:rPr>
              <a:t>afwijkende situaties</a:t>
            </a:r>
            <a:r>
              <a:rPr lang="nl-NL" sz="4000" dirty="0">
                <a:latin typeface="Buxton Sketch" panose="03080500000500000004" pitchFamily="66" charset="0"/>
              </a:rPr>
              <a:t>? Wat zijn uitzonderlijke situaties?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4000" dirty="0">
                <a:latin typeface="Buxton Sketch" panose="03080500000500000004" pitchFamily="66" charset="0"/>
              </a:rPr>
              <a:t>Volgende stappen in AMIGO-aanpak: </a:t>
            </a:r>
            <a:r>
              <a:rPr lang="nl-NL" sz="4000" b="1" dirty="0">
                <a:latin typeface="Buxton Sketch" panose="03080500000500000004" pitchFamily="66" charset="0"/>
              </a:rPr>
              <a:t>Gegevensanalyse</a:t>
            </a:r>
            <a:r>
              <a:rPr lang="nl-NL" sz="4000" dirty="0">
                <a:latin typeface="Buxton Sketch" panose="03080500000500000004" pitchFamily="66" charset="0"/>
              </a:rPr>
              <a:t> &amp; </a:t>
            </a:r>
            <a:r>
              <a:rPr lang="nl-NL" sz="4000" b="1" dirty="0">
                <a:latin typeface="Buxton Sketch" panose="03080500000500000004" pitchFamily="66" charset="0"/>
              </a:rPr>
              <a:t>Interactieanalyse</a:t>
            </a:r>
          </a:p>
        </p:txBody>
      </p:sp>
    </p:spTree>
    <p:extLst>
      <p:ext uri="{BB962C8B-B14F-4D97-AF65-F5344CB8AC3E}">
        <p14:creationId xmlns:p14="http://schemas.microsoft.com/office/powerpoint/2010/main" val="240683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698C8-91F9-4518-9C7D-11B94CCD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Procesbeschrijving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1AD37D-A8E6-40C0-B577-653AF015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360" y="1166018"/>
            <a:ext cx="5588000" cy="5625307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nl-NL" sz="2800" dirty="0">
                <a:effectLst/>
                <a:latin typeface="Buxton Sketch" panose="03080500000500000004" pitchFamily="66" charset="0"/>
                <a:ea typeface="Calibri" panose="020F0502020204030204" pitchFamily="34" charset="0"/>
              </a:rPr>
              <a:t>Inrichten van opleiding en toets/examens</a:t>
            </a:r>
          </a:p>
          <a:p>
            <a:pPr marL="342900" lvl="0" indent="-342900">
              <a:buFont typeface="+mj-lt"/>
              <a:buAutoNum type="arabicPeriod"/>
            </a:pPr>
            <a:r>
              <a:rPr lang="nl-NL" sz="2800" dirty="0">
                <a:effectLst/>
                <a:latin typeface="Buxton Sketch" panose="03080500000500000004" pitchFamily="66" charset="0"/>
                <a:ea typeface="Calibri" panose="020F0502020204030204" pitchFamily="34" charset="0"/>
              </a:rPr>
              <a:t>Inschrijven voor opleiding</a:t>
            </a:r>
            <a:endParaRPr lang="nl-NL" sz="2800" dirty="0">
              <a:latin typeface="Buxton Sketch" panose="03080500000500000004" pitchFamily="66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nl-NL" sz="2800" dirty="0">
                <a:effectLst/>
                <a:latin typeface="Buxton Sketch" panose="03080500000500000004" pitchFamily="66" charset="0"/>
                <a:ea typeface="Calibri" panose="020F0502020204030204" pitchFamily="34" charset="0"/>
              </a:rPr>
              <a:t>Aanmelden voor toets/examens</a:t>
            </a:r>
            <a:endParaRPr lang="nl-NL" sz="2800" dirty="0">
              <a:latin typeface="Buxton Sketch" panose="03080500000500000004" pitchFamily="66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nl-NL" sz="2800" dirty="0">
                <a:effectLst/>
                <a:latin typeface="Buxton Sketch" panose="03080500000500000004" pitchFamily="66" charset="0"/>
                <a:ea typeface="Calibri" panose="020F0502020204030204" pitchFamily="34" charset="0"/>
              </a:rPr>
              <a:t>Maken van </a:t>
            </a:r>
            <a:r>
              <a:rPr lang="nl-NL" sz="2800" dirty="0" err="1">
                <a:effectLst/>
                <a:latin typeface="Buxton Sketch" panose="03080500000500000004" pitchFamily="66" charset="0"/>
                <a:ea typeface="Calibri" panose="020F0502020204030204" pitchFamily="34" charset="0"/>
              </a:rPr>
              <a:t>toetsplanning</a:t>
            </a:r>
            <a:endParaRPr lang="nl-NL" sz="2800" dirty="0">
              <a:latin typeface="Buxton Sketch" panose="03080500000500000004" pitchFamily="66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nl-NL" sz="2800" dirty="0">
                <a:effectLst/>
                <a:latin typeface="Buxton Sketch" panose="03080500000500000004" pitchFamily="66" charset="0"/>
                <a:ea typeface="Calibri" panose="020F0502020204030204" pitchFamily="34" charset="0"/>
              </a:rPr>
              <a:t>Beschikbaar stellen van </a:t>
            </a:r>
            <a:r>
              <a:rPr lang="nl-NL" sz="2800" dirty="0" err="1">
                <a:effectLst/>
                <a:latin typeface="Buxton Sketch" panose="03080500000500000004" pitchFamily="66" charset="0"/>
                <a:ea typeface="Calibri" panose="020F0502020204030204" pitchFamily="34" charset="0"/>
              </a:rPr>
              <a:t>toetsplanning</a:t>
            </a:r>
            <a:endParaRPr lang="nl-NL" sz="2800" dirty="0">
              <a:effectLst/>
              <a:latin typeface="Buxton Sketch" panose="03080500000500000004" pitchFamily="66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nl-NL" sz="2800" dirty="0">
                <a:effectLst/>
                <a:latin typeface="Buxton Sketch" panose="03080500000500000004" pitchFamily="66" charset="0"/>
                <a:ea typeface="Calibri" panose="020F0502020204030204" pitchFamily="34" charset="0"/>
              </a:rPr>
              <a:t>Afnemen van toets</a:t>
            </a:r>
          </a:p>
          <a:p>
            <a:pPr marL="342900" lvl="0" indent="-342900">
              <a:buFont typeface="+mj-lt"/>
              <a:buAutoNum type="arabicPeriod"/>
            </a:pPr>
            <a:r>
              <a:rPr lang="nl-NL" sz="2800" dirty="0">
                <a:effectLst/>
                <a:latin typeface="Buxton Sketch" panose="03080500000500000004" pitchFamily="66" charset="0"/>
                <a:ea typeface="Calibri" panose="020F0502020204030204" pitchFamily="34" charset="0"/>
              </a:rPr>
              <a:t>Beoordelen van toets</a:t>
            </a:r>
          </a:p>
          <a:p>
            <a:pPr marL="342900" lvl="0" indent="-342900">
              <a:buFont typeface="+mj-lt"/>
              <a:buAutoNum type="arabicPeriod"/>
            </a:pPr>
            <a:r>
              <a:rPr lang="nl-NL" sz="2800" dirty="0">
                <a:effectLst/>
                <a:latin typeface="Buxton Sketch" panose="03080500000500000004" pitchFamily="66" charset="0"/>
                <a:ea typeface="Calibri" panose="020F0502020204030204" pitchFamily="34" charset="0"/>
              </a:rPr>
              <a:t>Vaststellen van resultaat</a:t>
            </a:r>
          </a:p>
          <a:p>
            <a:pPr marL="342900" lvl="0" indent="-342900">
              <a:buFont typeface="+mj-lt"/>
              <a:buAutoNum type="arabicPeriod"/>
            </a:pPr>
            <a:r>
              <a:rPr lang="nl-NL" sz="2800" dirty="0">
                <a:effectLst/>
                <a:latin typeface="Buxton Sketch" panose="03080500000500000004" pitchFamily="66" charset="0"/>
                <a:ea typeface="Calibri" panose="020F0502020204030204" pitchFamily="34" charset="0"/>
              </a:rPr>
              <a:t>Vastleggen van resultaat</a:t>
            </a:r>
          </a:p>
          <a:p>
            <a:pPr marL="342900" lvl="0" indent="-342900">
              <a:buFont typeface="+mj-lt"/>
              <a:buAutoNum type="arabicPeriod"/>
            </a:pPr>
            <a:r>
              <a:rPr lang="nl-NL" sz="2800" dirty="0">
                <a:effectLst/>
                <a:latin typeface="Buxton Sketch" panose="03080500000500000004" pitchFamily="66" charset="0"/>
                <a:ea typeface="Calibri" panose="020F0502020204030204" pitchFamily="34" charset="0"/>
              </a:rPr>
              <a:t>Publiceren van resultaat</a:t>
            </a:r>
          </a:p>
          <a:p>
            <a:pPr marL="342900" lvl="0" indent="-342900">
              <a:buFont typeface="+mj-lt"/>
              <a:buAutoNum type="arabicPeriod"/>
            </a:pPr>
            <a:r>
              <a:rPr lang="nl-NL" sz="2800" dirty="0">
                <a:effectLst/>
                <a:latin typeface="Buxton Sketch" panose="03080500000500000004" pitchFamily="66" charset="0"/>
                <a:ea typeface="Calibri" panose="020F0502020204030204" pitchFamily="34" charset="0"/>
              </a:rPr>
              <a:t>Reclameren door student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112367D-E0CE-420D-860D-4FD0CCC50E96}"/>
              </a:ext>
            </a:extLst>
          </p:cNvPr>
          <p:cNvSpPr txBox="1"/>
          <p:nvPr/>
        </p:nvSpPr>
        <p:spPr>
          <a:xfrm>
            <a:off x="7853167" y="4826675"/>
            <a:ext cx="44938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1213" indent="-811213"/>
            <a:r>
              <a:rPr lang="nl-NL" sz="10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Begrippenlijst</a:t>
            </a:r>
          </a:p>
          <a:p>
            <a:pPr marL="811213" indent="-811213"/>
            <a:r>
              <a:rPr lang="nl-NL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Zitting</a:t>
            </a:r>
            <a:r>
              <a:rPr lang="nl-NL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Een aantal personen komen met een doel samen op een bepaalde plaats en tijd.</a:t>
            </a:r>
          </a:p>
          <a:p>
            <a:pPr marL="811213" indent="-811213"/>
            <a:r>
              <a:rPr lang="nl-NL" sz="1050" b="1" dirty="0" err="1">
                <a:latin typeface="Calibri" panose="020F0502020204030204" pitchFamily="34" charset="0"/>
                <a:cs typeface="Calibri" panose="020F0502020204030204" pitchFamily="34" charset="0"/>
              </a:rPr>
              <a:t>Toetszitting</a:t>
            </a:r>
            <a:r>
              <a:rPr lang="nl-NL" sz="1050" dirty="0">
                <a:latin typeface="Calibri" panose="020F0502020204030204" pitchFamily="34" charset="0"/>
                <a:cs typeface="Calibri" panose="020F0502020204030204" pitchFamily="34" charset="0"/>
              </a:rPr>
              <a:t> = de toetsafname voor een of meer studenten op een bepaalde plaats en tijd (wat, wie, waar en wanneer)</a:t>
            </a:r>
          </a:p>
          <a:p>
            <a:pPr marL="811213" indent="-811213"/>
            <a:r>
              <a:rPr lang="nl-NL" sz="1050" b="1" dirty="0">
                <a:latin typeface="Calibri" panose="020F0502020204030204" pitchFamily="34" charset="0"/>
                <a:cs typeface="Calibri" panose="020F0502020204030204" pitchFamily="34" charset="0"/>
              </a:rPr>
              <a:t>Examen</a:t>
            </a:r>
            <a:r>
              <a:rPr lang="nl-NL" sz="1050" dirty="0">
                <a:latin typeface="Calibri" panose="020F0502020204030204" pitchFamily="34" charset="0"/>
                <a:cs typeface="Calibri" panose="020F0502020204030204" pitchFamily="34" charset="0"/>
              </a:rPr>
              <a:t> = een specialisatie van een toets, met extra maatregelen rondom afname en vaststelling van het resultaat.</a:t>
            </a:r>
          </a:p>
          <a:p>
            <a:pPr marL="811213" indent="-811213"/>
            <a:r>
              <a:rPr lang="nl-NL" sz="1050" b="1" dirty="0">
                <a:latin typeface="Calibri" panose="020F0502020204030204" pitchFamily="34" charset="0"/>
                <a:cs typeface="Calibri" panose="020F0502020204030204" pitchFamily="34" charset="0"/>
              </a:rPr>
              <a:t>Gemaakt werk </a:t>
            </a:r>
            <a:r>
              <a:rPr lang="nl-NL" sz="1050" dirty="0">
                <a:latin typeface="Calibri" panose="020F0502020204030204" pitchFamily="34" charset="0"/>
                <a:cs typeface="Calibri" panose="020F0502020204030204" pitchFamily="34" charset="0"/>
              </a:rPr>
              <a:t>= Gedrag, product of antwoorden van de student tijdens de toetsafname</a:t>
            </a:r>
          </a:p>
          <a:p>
            <a:pPr marL="811213" indent="-811213"/>
            <a:r>
              <a:rPr lang="nl-NL" sz="1050" b="1" dirty="0">
                <a:latin typeface="Calibri" panose="020F0502020204030204" pitchFamily="34" charset="0"/>
                <a:cs typeface="Calibri" panose="020F0502020204030204" pitchFamily="34" charset="0"/>
              </a:rPr>
              <a:t>Bewijsdocumenten </a:t>
            </a:r>
            <a:r>
              <a:rPr lang="nl-NL" sz="1050" dirty="0">
                <a:latin typeface="Calibri" panose="020F0502020204030204" pitchFamily="34" charset="0"/>
                <a:cs typeface="Calibri" panose="020F0502020204030204" pitchFamily="34" charset="0"/>
              </a:rPr>
              <a:t>= Zittingsinfo, AAR, Beoordelingsformulier en Procesverbaal </a:t>
            </a:r>
            <a:br>
              <a:rPr lang="nl-NL" sz="10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NL" sz="1050" dirty="0">
                <a:latin typeface="Calibri" panose="020F0502020204030204" pitchFamily="34" charset="0"/>
                <a:cs typeface="Calibri" panose="020F0502020204030204" pitchFamily="34" charset="0"/>
              </a:rPr>
              <a:t>(Let op, Gemaakt werk alleen als de beoordeling erop staat)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3C13755D-7549-AE17-EF55-CA1EE3CD0AE3}"/>
              </a:ext>
            </a:extLst>
          </p:cNvPr>
          <p:cNvSpPr/>
          <p:nvPr/>
        </p:nvSpPr>
        <p:spPr>
          <a:xfrm>
            <a:off x="5883921" y="1292296"/>
            <a:ext cx="1929538" cy="431785"/>
          </a:xfrm>
          <a:prstGeom prst="roundRect">
            <a:avLst/>
          </a:prstGeom>
          <a:solidFill>
            <a:srgbClr val="B5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>
                <a:solidFill>
                  <a:schemeClr val="tx1"/>
                </a:solidFill>
              </a:rPr>
              <a:t>deelnemerregistratie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056B596A-9005-7C5F-319C-D878BBDEAF8B}"/>
              </a:ext>
            </a:extLst>
          </p:cNvPr>
          <p:cNvSpPr/>
          <p:nvPr/>
        </p:nvSpPr>
        <p:spPr>
          <a:xfrm>
            <a:off x="5883921" y="3798031"/>
            <a:ext cx="1929538" cy="431785"/>
          </a:xfrm>
          <a:prstGeom prst="roundRect">
            <a:avLst/>
          </a:prstGeom>
          <a:solidFill>
            <a:srgbClr val="B5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>
                <a:solidFill>
                  <a:schemeClr val="tx1"/>
                </a:solidFill>
              </a:rPr>
              <a:t>Toetsafname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983B7E0D-454F-5339-E2D2-EB92F711905E}"/>
              </a:ext>
            </a:extLst>
          </p:cNvPr>
          <p:cNvSpPr/>
          <p:nvPr/>
        </p:nvSpPr>
        <p:spPr>
          <a:xfrm>
            <a:off x="5883921" y="2795737"/>
            <a:ext cx="1929538" cy="431785"/>
          </a:xfrm>
          <a:prstGeom prst="roundRect">
            <a:avLst/>
          </a:prstGeom>
          <a:solidFill>
            <a:srgbClr val="B5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>
                <a:solidFill>
                  <a:schemeClr val="tx1"/>
                </a:solidFill>
              </a:rPr>
              <a:t>Toetsplanning</a:t>
            </a:r>
            <a:r>
              <a:rPr lang="nl-NL" sz="1100" dirty="0">
                <a:solidFill>
                  <a:schemeClr val="tx1"/>
                </a:solidFill>
              </a:rPr>
              <a:t> (&amp; logistiek)</a:t>
            </a: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C309EF6D-227C-CDE2-6E9C-94A1A4F7D5B3}"/>
              </a:ext>
            </a:extLst>
          </p:cNvPr>
          <p:cNvSpPr/>
          <p:nvPr/>
        </p:nvSpPr>
        <p:spPr>
          <a:xfrm>
            <a:off x="8475336" y="1292296"/>
            <a:ext cx="1929538" cy="431785"/>
          </a:xfrm>
          <a:prstGeom prst="roundRect">
            <a:avLst/>
          </a:prstGeom>
          <a:solidFill>
            <a:srgbClr val="B5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>
                <a:solidFill>
                  <a:schemeClr val="tx1"/>
                </a:solidFill>
              </a:rPr>
              <a:t>Toetsafname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9C8AA27C-BD4F-2281-2EB9-AA940D038DE0}"/>
              </a:ext>
            </a:extLst>
          </p:cNvPr>
          <p:cNvSpPr/>
          <p:nvPr/>
        </p:nvSpPr>
        <p:spPr>
          <a:xfrm>
            <a:off x="5883921" y="4299178"/>
            <a:ext cx="1929538" cy="431785"/>
          </a:xfrm>
          <a:prstGeom prst="roundRect">
            <a:avLst/>
          </a:prstGeom>
          <a:solidFill>
            <a:srgbClr val="B5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>
                <a:solidFill>
                  <a:schemeClr val="tx1"/>
                </a:solidFill>
              </a:rPr>
              <a:t>Toetsafname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3F1ED7D0-D82D-8797-F2FE-348AB826A6F8}"/>
              </a:ext>
            </a:extLst>
          </p:cNvPr>
          <p:cNvSpPr/>
          <p:nvPr/>
        </p:nvSpPr>
        <p:spPr>
          <a:xfrm>
            <a:off x="5883921" y="3296884"/>
            <a:ext cx="1929538" cy="431785"/>
          </a:xfrm>
          <a:prstGeom prst="roundRect">
            <a:avLst/>
          </a:prstGeom>
          <a:solidFill>
            <a:srgbClr val="B5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>
                <a:solidFill>
                  <a:schemeClr val="tx1"/>
                </a:solidFill>
              </a:rPr>
              <a:t>Toetsplanning</a:t>
            </a:r>
            <a:r>
              <a:rPr lang="nl-NL" sz="1100" dirty="0">
                <a:solidFill>
                  <a:schemeClr val="tx1"/>
                </a:solidFill>
              </a:rPr>
              <a:t> (&amp; logistiek)</a:t>
            </a:r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0F1000C6-FB4C-E4A1-FD58-D7365251B95C}"/>
              </a:ext>
            </a:extLst>
          </p:cNvPr>
          <p:cNvSpPr/>
          <p:nvPr/>
        </p:nvSpPr>
        <p:spPr>
          <a:xfrm>
            <a:off x="5883921" y="1793443"/>
            <a:ext cx="1929538" cy="431785"/>
          </a:xfrm>
          <a:prstGeom prst="roundRect">
            <a:avLst/>
          </a:prstGeom>
          <a:solidFill>
            <a:srgbClr val="B5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>
                <a:solidFill>
                  <a:schemeClr val="tx1"/>
                </a:solidFill>
              </a:rPr>
              <a:t>deelnemerregistratie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8368990C-5A08-4201-D735-5D85284D6F20}"/>
              </a:ext>
            </a:extLst>
          </p:cNvPr>
          <p:cNvSpPr/>
          <p:nvPr/>
        </p:nvSpPr>
        <p:spPr>
          <a:xfrm>
            <a:off x="5883921" y="5301472"/>
            <a:ext cx="1929538" cy="431785"/>
          </a:xfrm>
          <a:prstGeom prst="roundRect">
            <a:avLst/>
          </a:prstGeom>
          <a:solidFill>
            <a:srgbClr val="B5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>
                <a:solidFill>
                  <a:schemeClr val="tx1"/>
                </a:solidFill>
              </a:rPr>
              <a:t>deelnemerregistratie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2F4CFBF5-1EF4-E89B-9A45-60AB123B968E}"/>
              </a:ext>
            </a:extLst>
          </p:cNvPr>
          <p:cNvSpPr/>
          <p:nvPr/>
        </p:nvSpPr>
        <p:spPr>
          <a:xfrm>
            <a:off x="5883921" y="5802619"/>
            <a:ext cx="1929538" cy="431785"/>
          </a:xfrm>
          <a:prstGeom prst="roundRect">
            <a:avLst/>
          </a:prstGeom>
          <a:solidFill>
            <a:srgbClr val="B5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>
                <a:solidFill>
                  <a:schemeClr val="tx1"/>
                </a:solidFill>
              </a:rPr>
              <a:t>deelnemerregistratie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F9769307-1034-0F5C-C707-840F6B65D654}"/>
              </a:ext>
            </a:extLst>
          </p:cNvPr>
          <p:cNvSpPr/>
          <p:nvPr/>
        </p:nvSpPr>
        <p:spPr>
          <a:xfrm>
            <a:off x="5883921" y="6303763"/>
            <a:ext cx="1929538" cy="431785"/>
          </a:xfrm>
          <a:prstGeom prst="roundRect">
            <a:avLst/>
          </a:prstGeom>
          <a:solidFill>
            <a:srgbClr val="B5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>
                <a:solidFill>
                  <a:schemeClr val="tx1"/>
                </a:solidFill>
              </a:rPr>
              <a:t>deelnemerregistratie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E6547BE9-AA08-11CE-E1DC-112D6A100BF5}"/>
              </a:ext>
            </a:extLst>
          </p:cNvPr>
          <p:cNvSpPr/>
          <p:nvPr/>
        </p:nvSpPr>
        <p:spPr>
          <a:xfrm>
            <a:off x="5883921" y="4800325"/>
            <a:ext cx="1929538" cy="431785"/>
          </a:xfrm>
          <a:prstGeom prst="roundRect">
            <a:avLst/>
          </a:prstGeom>
          <a:solidFill>
            <a:srgbClr val="B5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>
                <a:solidFill>
                  <a:schemeClr val="tx1"/>
                </a:solidFill>
              </a:rPr>
              <a:t>Toetsplanning</a:t>
            </a:r>
            <a:r>
              <a:rPr lang="nl-NL" sz="1100" dirty="0">
                <a:solidFill>
                  <a:schemeClr val="tx1"/>
                </a:solidFill>
              </a:rPr>
              <a:t> (&amp; logistiek)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CC855E4C-5418-FF13-91AB-D800519B7514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flipH="1">
            <a:off x="7813459" y="1508189"/>
            <a:ext cx="66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2354D5BE-4120-53C5-AA4D-09A7EA73E882}"/>
              </a:ext>
            </a:extLst>
          </p:cNvPr>
          <p:cNvSpPr/>
          <p:nvPr/>
        </p:nvSpPr>
        <p:spPr>
          <a:xfrm>
            <a:off x="5883921" y="2294587"/>
            <a:ext cx="1929538" cy="431785"/>
          </a:xfrm>
          <a:prstGeom prst="roundRect">
            <a:avLst/>
          </a:prstGeom>
          <a:solidFill>
            <a:srgbClr val="B5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>
                <a:solidFill>
                  <a:schemeClr val="tx1"/>
                </a:solidFill>
              </a:rPr>
              <a:t>Toetsplanning</a:t>
            </a:r>
            <a:r>
              <a:rPr lang="nl-NL" sz="1100" dirty="0">
                <a:solidFill>
                  <a:schemeClr val="tx1"/>
                </a:solidFill>
              </a:rPr>
              <a:t> (&amp; logistiek)</a:t>
            </a:r>
          </a:p>
        </p:txBody>
      </p:sp>
    </p:spTree>
    <p:extLst>
      <p:ext uri="{BB962C8B-B14F-4D97-AF65-F5344CB8AC3E}">
        <p14:creationId xmlns:p14="http://schemas.microsoft.com/office/powerpoint/2010/main" val="60049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A66EC5-17C0-4E35-B5D4-6653D061BD4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078172" y="6391656"/>
            <a:ext cx="10366587" cy="32802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nl-NL" i="1" dirty="0"/>
              <a:t>Opmerking: Laatste wijzigingen in benamingen van functionaliteit “</a:t>
            </a:r>
            <a:r>
              <a:rPr lang="nl-NL" i="1" dirty="0" err="1"/>
              <a:t>Toetsplanning</a:t>
            </a:r>
            <a:r>
              <a:rPr lang="nl-NL" i="1" dirty="0"/>
              <a:t> (&amp; logistiek)” en informatiestromen 2 en 5.</a:t>
            </a:r>
          </a:p>
        </p:txBody>
      </p:sp>
      <p:sp>
        <p:nvSpPr>
          <p:cNvPr id="7" name="Google Shape;131;p9">
            <a:extLst>
              <a:ext uri="{FF2B5EF4-FFF2-40B4-BE49-F238E27FC236}">
                <a16:creationId xmlns:a16="http://schemas.microsoft.com/office/drawing/2014/main" id="{B757889C-1EB1-44BD-B30E-F54177EB4D04}"/>
              </a:ext>
            </a:extLst>
          </p:cNvPr>
          <p:cNvSpPr txBox="1">
            <a:spLocks/>
          </p:cNvSpPr>
          <p:nvPr/>
        </p:nvSpPr>
        <p:spPr>
          <a:xfrm>
            <a:off x="335360" y="274638"/>
            <a:ext cx="11521280" cy="706092"/>
          </a:xfrm>
          <a:prstGeom prst="rect">
            <a:avLst/>
          </a:prstGeom>
          <a:solidFill>
            <a:srgbClr val="0FA6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Montserrat"/>
              <a:buNone/>
            </a:pPr>
            <a:r>
              <a:rPr lang="nl-NL" dirty="0">
                <a:solidFill>
                  <a:schemeClr val="bg1"/>
                </a:solidFill>
              </a:rPr>
              <a:t>Scenario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278D96A-A024-148F-E67F-189098062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4" y="1423583"/>
            <a:ext cx="115824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8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1;p9">
            <a:extLst>
              <a:ext uri="{FF2B5EF4-FFF2-40B4-BE49-F238E27FC236}">
                <a16:creationId xmlns:a16="http://schemas.microsoft.com/office/drawing/2014/main" id="{B757889C-1EB1-44BD-B30E-F54177EB4D04}"/>
              </a:ext>
            </a:extLst>
          </p:cNvPr>
          <p:cNvSpPr txBox="1">
            <a:spLocks/>
          </p:cNvSpPr>
          <p:nvPr/>
        </p:nvSpPr>
        <p:spPr>
          <a:xfrm>
            <a:off x="335360" y="274638"/>
            <a:ext cx="11521280" cy="706092"/>
          </a:xfrm>
          <a:prstGeom prst="rect">
            <a:avLst/>
          </a:prstGeom>
          <a:solidFill>
            <a:srgbClr val="0FA6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Montserrat"/>
              <a:buNone/>
            </a:pPr>
            <a:r>
              <a:rPr lang="nl-NL">
                <a:solidFill>
                  <a:schemeClr val="bg1"/>
                </a:solidFill>
              </a:rPr>
              <a:t>Proces I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CA5F381-EFA1-5406-52C5-D8E8C84AA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8" y="1507547"/>
            <a:ext cx="10644186" cy="421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1;p9">
            <a:extLst>
              <a:ext uri="{FF2B5EF4-FFF2-40B4-BE49-F238E27FC236}">
                <a16:creationId xmlns:a16="http://schemas.microsoft.com/office/drawing/2014/main" id="{B757889C-1EB1-44BD-B30E-F54177EB4D04}"/>
              </a:ext>
            </a:extLst>
          </p:cNvPr>
          <p:cNvSpPr txBox="1">
            <a:spLocks/>
          </p:cNvSpPr>
          <p:nvPr/>
        </p:nvSpPr>
        <p:spPr>
          <a:xfrm>
            <a:off x="335360" y="274638"/>
            <a:ext cx="11521280" cy="706092"/>
          </a:xfrm>
          <a:prstGeom prst="rect">
            <a:avLst/>
          </a:prstGeom>
          <a:solidFill>
            <a:srgbClr val="0FA6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Montserrat"/>
              <a:buNone/>
            </a:pPr>
            <a:r>
              <a:rPr lang="nl-NL" dirty="0">
                <a:solidFill>
                  <a:schemeClr val="bg1"/>
                </a:solidFill>
              </a:rPr>
              <a:t>Proces II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E7B076-4D1F-64E1-43A6-9BDF95511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9" y="1198235"/>
            <a:ext cx="10866040" cy="49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1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5777F4-30EA-482E-AA2F-C4D047D720D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229360"/>
            <a:ext cx="11237080" cy="5506720"/>
          </a:xfrm>
        </p:spPr>
        <p:txBody>
          <a:bodyPr tIns="180000" anchor="t" anchorCtr="0">
            <a:normAutofit fontScale="55000" lnSpcReduction="20000"/>
          </a:bodyPr>
          <a:lstStyle/>
          <a:p>
            <a:pPr marL="355600" indent="-355600">
              <a:buNone/>
            </a:pP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Functionaliteiten</a:t>
            </a:r>
          </a:p>
          <a:p>
            <a:pPr marL="355600" indent="-355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Deelnemerregistratie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 Administratie/registratie van studenten en inschrijvingen.</a:t>
            </a:r>
          </a:p>
          <a:p>
            <a:pPr marL="355600" indent="-355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Toetsplanning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 &amp; Logistiek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 Planning van zitting, inclusief logistieke reserveringen.</a:t>
            </a:r>
          </a:p>
          <a:p>
            <a:pPr marL="355600" indent="-355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Toetsafname: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Afname van toets/examen in zitting door toetsinstrument van bepaalde leverancier.</a:t>
            </a:r>
          </a:p>
          <a:p>
            <a:pPr marL="355600" indent="-355600">
              <a:buNone/>
            </a:pP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buNone/>
            </a:pP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Informatiestromen</a:t>
            </a:r>
          </a:p>
          <a:p>
            <a:pPr marL="355600" indent="-355600">
              <a:spcBef>
                <a:spcPts val="600"/>
              </a:spcBef>
              <a:buNone/>
            </a:pP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0. </a:t>
            </a:r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Toetscatalogus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 Toetsen/examens (toetsinstrumenten) van een leverancier.</a:t>
            </a:r>
          </a:p>
          <a:p>
            <a:pPr marL="355600" indent="-355600">
              <a:spcBef>
                <a:spcPts val="600"/>
              </a:spcBef>
              <a:buAutoNum type="arabicPeriod"/>
            </a:pPr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Toetsdeelnemers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 Studentgegevens en context (organisatie, opleidingen en groepen) om planning van toetsafname te kunnen maken.</a:t>
            </a:r>
          </a:p>
          <a:p>
            <a:pPr marL="355600" indent="-355600">
              <a:spcBef>
                <a:spcPts val="600"/>
              </a:spcBef>
              <a:buAutoNum type="arabicPeriod"/>
            </a:pP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Zittingsplan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 Planning van een zitting (toets, studenten, tijdstip en locatie)</a:t>
            </a:r>
          </a:p>
          <a:p>
            <a:pPr marL="355600" indent="-355600">
              <a:spcBef>
                <a:spcPts val="600"/>
              </a:spcBef>
              <a:buAutoNum type="arabicPeriod"/>
            </a:pP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Resultaat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 Resultaat van een individuele student na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toetsafname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5600" indent="-355600">
              <a:spcBef>
                <a:spcPts val="600"/>
              </a:spcBef>
              <a:buAutoNum type="arabicPeriod"/>
            </a:pP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Zittingsverslag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 Opmerkingen/observaties van afnameleider n.a.v. de toetsafname.</a:t>
            </a:r>
          </a:p>
          <a:p>
            <a:pPr marL="355600" indent="-355600">
              <a:spcBef>
                <a:spcPts val="600"/>
              </a:spcBef>
              <a:buAutoNum type="arabicPeriod"/>
            </a:pP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Resultaat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 Door student behaalde toetsresultaat voor verwerking in studentregistratie.</a:t>
            </a:r>
          </a:p>
        </p:txBody>
      </p:sp>
      <p:sp>
        <p:nvSpPr>
          <p:cNvPr id="4" name="Google Shape;131;p9">
            <a:extLst>
              <a:ext uri="{FF2B5EF4-FFF2-40B4-BE49-F238E27FC236}">
                <a16:creationId xmlns:a16="http://schemas.microsoft.com/office/drawing/2014/main" id="{FC205FB5-5686-4AF9-9ABD-22F44A360F6C}"/>
              </a:ext>
            </a:extLst>
          </p:cNvPr>
          <p:cNvSpPr txBox="1">
            <a:spLocks/>
          </p:cNvSpPr>
          <p:nvPr/>
        </p:nvSpPr>
        <p:spPr>
          <a:xfrm>
            <a:off x="335360" y="274638"/>
            <a:ext cx="11521280" cy="706092"/>
          </a:xfrm>
          <a:prstGeom prst="rect">
            <a:avLst/>
          </a:prstGeom>
          <a:solidFill>
            <a:srgbClr val="0FA6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Montserrat"/>
              <a:buNone/>
            </a:pPr>
            <a:r>
              <a:rPr lang="nl-NL" dirty="0">
                <a:solidFill>
                  <a:schemeClr val="bg1"/>
                </a:solidFill>
              </a:rPr>
              <a:t>Functionaliteiten &amp; Informatiestromen</a:t>
            </a:r>
          </a:p>
        </p:txBody>
      </p:sp>
    </p:spTree>
    <p:extLst>
      <p:ext uri="{BB962C8B-B14F-4D97-AF65-F5344CB8AC3E}">
        <p14:creationId xmlns:p14="http://schemas.microsoft.com/office/powerpoint/2010/main" val="145118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2125</Words>
  <Application>Microsoft Office PowerPoint</Application>
  <PresentationFormat>Widescreen</PresentationFormat>
  <Paragraphs>378</Paragraphs>
  <Slides>40</Slides>
  <Notes>6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Buxton Sketch</vt:lpstr>
      <vt:lpstr>Calibri</vt:lpstr>
      <vt:lpstr>Calibri Light</vt:lpstr>
      <vt:lpstr>Montserrat</vt:lpstr>
      <vt:lpstr>Symbol</vt:lpstr>
      <vt:lpstr>Wingdings</vt:lpstr>
      <vt:lpstr>Office Theme</vt:lpstr>
      <vt:lpstr>PowerPoint Presentation</vt:lpstr>
      <vt:lpstr>PowerPoint Presentation</vt:lpstr>
      <vt:lpstr>Hoe komen we tot een "Bouwbare specificatie"?</vt:lpstr>
      <vt:lpstr>Processtappen beschrijving</vt:lpstr>
      <vt:lpstr>Procesbeschrijving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Hoe komen we tot een "Bouwbare specificatie"?</vt:lpstr>
      <vt:lpstr>Uitwisselings Gegevens Model (UGM) t.b.v.  “Examinering mbo”</vt:lpstr>
      <vt:lpstr>UGM Toetscatalogus</vt:lpstr>
      <vt:lpstr>UGM Student- registratie (Toets-deelnemers)</vt:lpstr>
      <vt:lpstr>UGM Zittingsplan</vt:lpstr>
      <vt:lpstr>UGM Toetsdeelnemerresultaat</vt:lpstr>
      <vt:lpstr>UGM Studentresultaat</vt:lpstr>
      <vt:lpstr>Principe</vt:lpstr>
      <vt:lpstr>Hoe komen we tot een "Bouwbare specificatie"?</vt:lpstr>
      <vt:lpstr>PowerPoint Presentation</vt:lpstr>
      <vt:lpstr>Interactiepatroon Gegevens halen</vt:lpstr>
      <vt:lpstr>Interactiepatroon Gegevens brengen</vt:lpstr>
      <vt:lpstr>Interactiepatroon Gegevens aanleveren</vt:lpstr>
      <vt:lpstr>Interactiepatroon  Gegevens halen, na Notificatie</vt:lpstr>
      <vt:lpstr>Interactiepatroon Gegevens halen, na Abonnement op Notificatie</vt:lpstr>
      <vt:lpstr>Interactiepatroon  Gegevens brengen, met verwerkingsresultaat</vt:lpstr>
      <vt:lpstr>Principes en afspraken</vt:lpstr>
      <vt:lpstr>0. Gegevensstroom (Toetscatalogus)</vt:lpstr>
      <vt:lpstr>0. Gegevensstroom (Toetscatalogus)</vt:lpstr>
      <vt:lpstr>1. Gegevensstroom Toetsdeelnemers</vt:lpstr>
      <vt:lpstr>1. Gegevensstroom Toetsdeelnemers</vt:lpstr>
      <vt:lpstr>2. Gegevensstroom Zittingsplan</vt:lpstr>
      <vt:lpstr>2. Gegevensstroom Zittingsplan</vt:lpstr>
      <vt:lpstr>3. Gegevensstroom Toetsdeelnemerresultaat</vt:lpstr>
      <vt:lpstr>3. Gegevensstroom Toetsdeelnemerresultaat</vt:lpstr>
      <vt:lpstr>4. Gegevensstroom Zittingsverslag</vt:lpstr>
      <vt:lpstr>Lijn4</vt:lpstr>
      <vt:lpstr>5. Gegevensstroom Studentresultaat</vt:lpstr>
      <vt:lpstr>Bepalen van berichtsoort</vt:lpstr>
      <vt:lpstr>Aandachtspunten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Uitkomst vorige  bijeenkomst</dc:title>
  <dc:subject/>
  <dc:creator>Remco de Boer</dc:creator>
  <dc:description/>
  <cp:lastModifiedBy>Kees van Ginkel</cp:lastModifiedBy>
  <cp:revision>204</cp:revision>
  <dcterms:created xsi:type="dcterms:W3CDTF">2019-12-10T08:57:24Z</dcterms:created>
  <dcterms:modified xsi:type="dcterms:W3CDTF">2022-05-31T13:05:37Z</dcterms:modified>
  <dc:language>nl-NL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0x010100C25A3BCB84386F48964BCEAD1CAC776C</vt:lpwstr>
  </property>
  <property fmtid="{D5CDD505-2E9C-101B-9397-08002B2CF9AE}" pid="3" name="PresentationFormat">
    <vt:lpwstr>Breedbeeld</vt:lpwstr>
  </property>
  <property fmtid="{D5CDD505-2E9C-101B-9397-08002B2CF9AE}" pid="4" name="Slides">
    <vt:i4>17</vt:i4>
  </property>
</Properties>
</file>