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7" r:id="rId5"/>
    <p:sldId id="262" r:id="rId6"/>
    <p:sldId id="258" r:id="rId7"/>
    <p:sldId id="259" r:id="rId8"/>
    <p:sldId id="263" r:id="rId9"/>
    <p:sldId id="266" r:id="rId10"/>
    <p:sldId id="269" r:id="rId11"/>
    <p:sldId id="268" r:id="rId12"/>
    <p:sldId id="264" r:id="rId13"/>
    <p:sldId id="265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464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1134-14CC-4691-BE78-5ADB29D4FDC9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F985-883E-48F1-AEA6-90D7B630188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38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1134-14CC-4691-BE78-5ADB29D4FDC9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F985-883E-48F1-AEA6-90D7B630188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4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1134-14CC-4691-BE78-5ADB29D4FDC9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F985-883E-48F1-AEA6-90D7B630188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8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1134-14CC-4691-BE78-5ADB29D4FDC9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F985-883E-48F1-AEA6-90D7B630188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7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1134-14CC-4691-BE78-5ADB29D4FDC9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F985-883E-48F1-AEA6-90D7B630188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7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1134-14CC-4691-BE78-5ADB29D4FDC9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F985-883E-48F1-AEA6-90D7B630188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57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1134-14CC-4691-BE78-5ADB29D4FDC9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F985-883E-48F1-AEA6-90D7B630188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7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1134-14CC-4691-BE78-5ADB29D4FDC9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F985-883E-48F1-AEA6-90D7B630188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8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1134-14CC-4691-BE78-5ADB29D4FDC9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F985-883E-48F1-AEA6-90D7B630188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2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1134-14CC-4691-BE78-5ADB29D4FDC9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F985-883E-48F1-AEA6-90D7B630188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6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1134-14CC-4691-BE78-5ADB29D4FDC9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F985-883E-48F1-AEA6-90D7B630188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66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B1134-14CC-4691-BE78-5ADB29D4FDC9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1F985-883E-48F1-AEA6-90D7B630188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3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3028" y="0"/>
            <a:ext cx="10678886" cy="2579914"/>
          </a:xfrm>
        </p:spPr>
        <p:txBody>
          <a:bodyPr>
            <a:normAutofit/>
          </a:bodyPr>
          <a:lstStyle/>
          <a:p>
            <a:pPr algn="l"/>
            <a:r>
              <a:rPr lang="en-US" sz="6600" dirty="0" smtClean="0"/>
              <a:t>BioPortal Concept Centric View</a:t>
            </a:r>
            <a:endParaRPr lang="en-US" sz="6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83029" y="2805228"/>
            <a:ext cx="6335485" cy="2452572"/>
          </a:xfrm>
        </p:spPr>
        <p:txBody>
          <a:bodyPr>
            <a:normAutofit/>
          </a:bodyPr>
          <a:lstStyle/>
          <a:p>
            <a:pPr algn="l"/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Let’s forget a bit about ontologies</a:t>
            </a:r>
          </a:p>
          <a:p>
            <a:endParaRPr lang="en-US" i="1" dirty="0"/>
          </a:p>
          <a:p>
            <a:pPr algn="l"/>
            <a:r>
              <a:rPr lang="en-US" dirty="0" smtClean="0"/>
              <a:t>Marcos Martinez-Romero</a:t>
            </a:r>
            <a:br>
              <a:rPr lang="en-US" dirty="0" smtClean="0"/>
            </a:br>
            <a:r>
              <a:rPr lang="en-US" dirty="0" smtClean="0"/>
              <a:t>Michael Dorf</a:t>
            </a:r>
            <a:br>
              <a:rPr lang="en-US" dirty="0" smtClean="0"/>
            </a:br>
            <a:r>
              <a:rPr lang="en-US" dirty="0" smtClean="0"/>
              <a:t>Attila </a:t>
            </a:r>
            <a:r>
              <a:rPr lang="en-US" dirty="0" err="1" smtClean="0"/>
              <a:t>Egyedi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Clement Jonquet</a:t>
            </a:r>
            <a:endParaRPr lang="en-US" dirty="0"/>
          </a:p>
        </p:txBody>
      </p:sp>
      <p:pic>
        <p:nvPicPr>
          <p:cNvPr id="1026" name="Picture 2" descr="biothings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49" y="3562916"/>
            <a:ext cx="28575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bs.twimg.com/profile_images/378800000125366406/167cb2133dfb3061aa3ea5e35763f300_400x4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504" y="3393056"/>
            <a:ext cx="1167945" cy="116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en/thumb/b/b7/Stanford_University_seal_2003.svg/1024px-Stanford_University_seal_2003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907" y="194240"/>
            <a:ext cx="1281338" cy="128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claruscommerce.com/wp-content/uploads/2013/04/hackathon-graphi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271" y="4115253"/>
            <a:ext cx="666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65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6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92456" y="465590"/>
            <a:ext cx="3918858" cy="188515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Broader/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Narrower concepts 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relations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89" y="365125"/>
            <a:ext cx="7545809" cy="397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03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5022849" y="744835"/>
            <a:ext cx="5156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Link to ontologies</a:t>
            </a:r>
            <a:endParaRPr 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648574" y="2336581"/>
            <a:ext cx="32912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12-month</a:t>
            </a:r>
            <a:b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-popularity</a:t>
            </a:r>
            <a:endParaRPr 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8424" y="5443607"/>
            <a:ext cx="45611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Most used URIs</a:t>
            </a:r>
            <a:endParaRPr 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4747"/>
            <a:ext cx="4637966" cy="216239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988" y="2464933"/>
            <a:ext cx="6339249" cy="149762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2849" y="5013823"/>
            <a:ext cx="6064476" cy="135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4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57" y="5497285"/>
            <a:ext cx="2408587" cy="11974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122" name="Picture 2" descr="http://askandreceive.org/wp-content/uploads/2015/08/how-does-it-w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169" y="206828"/>
            <a:ext cx="3759563" cy="289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camo.githubusercontent.com/662e6f5a782e90a0d6a4ba682c4d13de54385c72/687474703a2f2f6a736f6e6170692e6f72672f696d616765732f6a736f6e6170692e706e6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65" y="4756503"/>
            <a:ext cx="2366569" cy="74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lèche vers le bas 7"/>
          <p:cNvSpPr/>
          <p:nvPr/>
        </p:nvSpPr>
        <p:spPr>
          <a:xfrm>
            <a:off x="1147033" y="373500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1678415" y="3901044"/>
            <a:ext cx="1788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BioPortal /search</a:t>
            </a:r>
            <a:br>
              <a:rPr lang="en-US" dirty="0" smtClean="0"/>
            </a:br>
            <a:r>
              <a:rPr lang="en-US" dirty="0" smtClean="0"/>
              <a:t>endpoint</a:t>
            </a:r>
            <a:endParaRPr lang="en-US" dirty="0"/>
          </a:p>
        </p:txBody>
      </p:sp>
      <p:sp>
        <p:nvSpPr>
          <p:cNvPr id="13" name="Flèche vers le bas 12"/>
          <p:cNvSpPr/>
          <p:nvPr/>
        </p:nvSpPr>
        <p:spPr>
          <a:xfrm>
            <a:off x="1147033" y="1559723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ZoneTexte 13"/>
          <p:cNvSpPr txBox="1"/>
          <p:nvPr/>
        </p:nvSpPr>
        <p:spPr>
          <a:xfrm>
            <a:off x="1897965" y="1503840"/>
            <a:ext cx="1568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concept centric view endpoint</a:t>
            </a:r>
            <a:endParaRPr lang="en-US" dirty="0"/>
          </a:p>
        </p:txBody>
      </p:sp>
      <p:sp>
        <p:nvSpPr>
          <p:cNvPr id="10" name="Flèche droite 9"/>
          <p:cNvSpPr/>
          <p:nvPr/>
        </p:nvSpPr>
        <p:spPr>
          <a:xfrm>
            <a:off x="3037114" y="5954486"/>
            <a:ext cx="1208315" cy="555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utoShape 8" descr="Résultats de recherche d'images pour « wikipedia logo »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30" name="Picture 10" descr="https://upload.wikimedia.org/wikipedia/en/thumb/8/80/Wikipedia-logo-v2.svg/1122px-Wikipedia-logo-v2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829" y="3219606"/>
            <a:ext cx="910482" cy="83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lèche droite 18"/>
          <p:cNvSpPr/>
          <p:nvPr/>
        </p:nvSpPr>
        <p:spPr>
          <a:xfrm rot="5400000">
            <a:off x="4525913" y="4550781"/>
            <a:ext cx="1208315" cy="555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ZoneTexte 19"/>
          <p:cNvSpPr txBox="1"/>
          <p:nvPr/>
        </p:nvSpPr>
        <p:spPr>
          <a:xfrm>
            <a:off x="5407656" y="4294838"/>
            <a:ext cx="1663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Outside information e.g., images</a:t>
            </a:r>
            <a:endParaRPr lang="en-US" dirty="0"/>
          </a:p>
        </p:txBody>
      </p:sp>
      <p:sp>
        <p:nvSpPr>
          <p:cNvPr id="21" name="Flèche droite 20"/>
          <p:cNvSpPr/>
          <p:nvPr/>
        </p:nvSpPr>
        <p:spPr>
          <a:xfrm>
            <a:off x="5998384" y="5937880"/>
            <a:ext cx="3287130" cy="555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ZoneTexte 21"/>
          <p:cNvSpPr txBox="1"/>
          <p:nvPr/>
        </p:nvSpPr>
        <p:spPr>
          <a:xfrm>
            <a:off x="7403127" y="4828366"/>
            <a:ext cx="166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Concept-centered aggregation of data</a:t>
            </a: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4504" y="5318008"/>
            <a:ext cx="2449933" cy="1239744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065" y="148532"/>
            <a:ext cx="2463579" cy="1171000"/>
          </a:xfrm>
          <a:prstGeom prst="rect">
            <a:avLst/>
          </a:prstGeom>
        </p:spPr>
      </p:pic>
      <p:pic>
        <p:nvPicPr>
          <p:cNvPr id="5132" name="Picture 12" descr="http://www.opticat.net/wp-content/uploads/2014/07/Web-Services-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91" y="2628837"/>
            <a:ext cx="1003074" cy="100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2" descr="http://www.opticat.net/wp-content/uploads/2014/07/Web-Services-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400" y="5606143"/>
            <a:ext cx="1003074" cy="100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69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176361"/>
          </a:xfrm>
        </p:spPr>
        <p:txBody>
          <a:bodyPr>
            <a:normAutofit/>
          </a:bodyPr>
          <a:lstStyle/>
          <a:p>
            <a:r>
              <a:rPr lang="en-US" dirty="0" err="1" smtClean="0"/>
              <a:t>Amicalement</a:t>
            </a:r>
            <a:r>
              <a:rPr lang="en-US" dirty="0" smtClean="0"/>
              <a:t> </a:t>
            </a:r>
            <a:r>
              <a:rPr lang="en-US" dirty="0" err="1" smtClean="0"/>
              <a:t>votre</a:t>
            </a:r>
            <a:r>
              <a:rPr lang="en-US" dirty="0" smtClean="0"/>
              <a:t>…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Thank you.</a:t>
            </a:r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6259" y="353106"/>
            <a:ext cx="1271249" cy="128307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5344" y="3165112"/>
            <a:ext cx="1253079" cy="1230087"/>
          </a:xfrm>
          <a:prstGeom prst="rect">
            <a:avLst/>
          </a:prstGeom>
        </p:spPr>
      </p:pic>
      <p:pic>
        <p:nvPicPr>
          <p:cNvPr id="6146" name="Picture 2" descr="https://med.stanford.edu/cedar/people/_jcr_content/main/panel_builder_1/panel_0/text_image_3.img.620.high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3973"/>
          <a:stretch/>
        </p:blipFill>
        <p:spPr bwMode="auto">
          <a:xfrm>
            <a:off x="10369831" y="1768594"/>
            <a:ext cx="1264104" cy="126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05"/>
          <a:stretch/>
        </p:blipFill>
        <p:spPr>
          <a:xfrm>
            <a:off x="10375344" y="4527612"/>
            <a:ext cx="1253079" cy="119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6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447314" y="195942"/>
            <a:ext cx="3211286" cy="598102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NCBO BioPortal is certainly the biggest resource about biomedical terms in the world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" y="195942"/>
            <a:ext cx="7979812" cy="396716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70" y="4656023"/>
            <a:ext cx="7423006" cy="5582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70" y="5707173"/>
            <a:ext cx="8963596" cy="4697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8098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113314" y="3374572"/>
            <a:ext cx="8392886" cy="21696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What if we want to learn about a biomedical </a:t>
            </a:r>
            <a:r>
              <a:rPr lang="en-US" sz="6700" dirty="0" smtClean="0">
                <a:solidFill>
                  <a:schemeClr val="accent1">
                    <a:lumMod val="75000"/>
                  </a:schemeClr>
                </a:solidFill>
              </a:rPr>
              <a:t>concept</a:t>
            </a:r>
            <a:r>
              <a:rPr lang="en-US" dirty="0" smtClean="0"/>
              <a:t>, while not being interested that much in </a:t>
            </a:r>
            <a:r>
              <a:rPr lang="en-US" sz="6700" dirty="0" smtClean="0">
                <a:solidFill>
                  <a:schemeClr val="accent1">
                    <a:lumMod val="75000"/>
                  </a:schemeClr>
                </a:solidFill>
              </a:rPr>
              <a:t>ontologies</a:t>
            </a:r>
            <a:endParaRPr lang="en-US" sz="67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2" name="Picture 4" descr="http://2qdocg2za8g336a8w21fo83z.wpengine.netdna-cdn.com/wp-content/uploads/2012/04/indirect_ques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29" y="2891177"/>
            <a:ext cx="2857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43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250792"/>
            <a:ext cx="8034337" cy="6416027"/>
          </a:xfrm>
          <a:prstGeom prst="rect">
            <a:avLst/>
          </a:prstGeom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8447314" y="195942"/>
            <a:ext cx="3211286" cy="5981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As of now searching for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“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melanoma</a:t>
            </a:r>
            <a:r>
              <a:rPr lang="en-US" dirty="0" smtClean="0"/>
              <a:t>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will retrieve all the occurrences of melanoma in each ontology of the portal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As if the user is interested in 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ontologies</a:t>
            </a:r>
            <a:endParaRPr 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01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525486" y="3592286"/>
            <a:ext cx="9187543" cy="21696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Let’s build a new </a:t>
            </a:r>
            <a:r>
              <a:rPr lang="en-US" sz="6700" dirty="0" smtClean="0">
                <a:solidFill>
                  <a:schemeClr val="accent1">
                    <a:lumMod val="75000"/>
                  </a:schemeClr>
                </a:solidFill>
              </a:rPr>
              <a:t>concept centered </a:t>
            </a:r>
            <a:r>
              <a:rPr lang="en-US" dirty="0" smtClean="0"/>
              <a:t>web application, that will enable the user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get clues about concepts </a:t>
            </a:r>
            <a:r>
              <a:rPr lang="en-US" dirty="0" smtClean="0"/>
              <a:t>while still using data from ontologies</a:t>
            </a:r>
            <a:endParaRPr lang="en-US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0" name="Picture 2" descr="http://www.stalvia.net/img/ide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04" y="3924301"/>
            <a:ext cx="192405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0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data-business.fr/wp-content/uploads/2015/02/chief-data-offic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318" y="258762"/>
            <a:ext cx="7137853" cy="640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375103" y="338605"/>
            <a:ext cx="4016829" cy="63270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But the </a:t>
            </a:r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</a:rPr>
              <a:t>data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is still (mainly) in BioPortal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…. that fortunately has a nice and simple </a:t>
            </a:r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</a:rPr>
              <a:t>API</a:t>
            </a:r>
            <a:endParaRPr lang="en-US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5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9271000" y="646340"/>
            <a:ext cx="2507342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Brand new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user interface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8" y="646340"/>
            <a:ext cx="8981674" cy="454501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5599960"/>
            <a:ext cx="6088742" cy="11183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65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137" y="352425"/>
            <a:ext cx="3733800" cy="18446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New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web service </a:t>
            </a:r>
            <a:r>
              <a:rPr lang="en-US" dirty="0" smtClean="0"/>
              <a:t>endpoint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b="16178"/>
          <a:stretch/>
        </p:blipFill>
        <p:spPr>
          <a:xfrm>
            <a:off x="3817937" y="915355"/>
            <a:ext cx="8031163" cy="464724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37" y="5785805"/>
            <a:ext cx="6360407" cy="67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1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" y="187325"/>
            <a:ext cx="4914900" cy="203835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162" y="2378075"/>
            <a:ext cx="4905375" cy="20288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6586" y="4759324"/>
            <a:ext cx="4603977" cy="191452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022849" y="744835"/>
            <a:ext cx="32338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Definitions</a:t>
            </a:r>
            <a:endParaRPr 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475537" y="2930822"/>
            <a:ext cx="30263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Synonyms</a:t>
            </a:r>
            <a:endParaRPr 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843406" y="5254921"/>
            <a:ext cx="21794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Images</a:t>
            </a:r>
            <a:endParaRPr 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73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113</Words>
  <Application>Microsoft Office PowerPoint</Application>
  <PresentationFormat>Grand écran</PresentationFormat>
  <Paragraphs>34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BioPortal Concept Centric View</vt:lpstr>
      <vt:lpstr>Présentation PowerPoint</vt:lpstr>
      <vt:lpstr>  What if we want to learn about a biomedical concept, while not being interested that much in ontologies</vt:lpstr>
      <vt:lpstr>Présentation PowerPoint</vt:lpstr>
      <vt:lpstr>  Let’s build a new concept centered web application, that will enable the user to get clues about concepts while still using data from ontologies</vt:lpstr>
      <vt:lpstr>Présentation PowerPoint</vt:lpstr>
      <vt:lpstr>Brand new user interface</vt:lpstr>
      <vt:lpstr>New web service endpoint</vt:lpstr>
      <vt:lpstr>Présentation PowerPoint</vt:lpstr>
      <vt:lpstr>Broader/ Narrower concepts  relations</vt:lpstr>
      <vt:lpstr>Présentation PowerPoint</vt:lpstr>
      <vt:lpstr>Présentation PowerPoint</vt:lpstr>
      <vt:lpstr>Amicalement votre…  Thank you.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BioPortal Concept Centric View</dc:title>
  <dc:creator>Clement Jonquet</dc:creator>
  <cp:lastModifiedBy>Clement Jonquet</cp:lastModifiedBy>
  <cp:revision>14</cp:revision>
  <dcterms:created xsi:type="dcterms:W3CDTF">2015-11-20T17:46:13Z</dcterms:created>
  <dcterms:modified xsi:type="dcterms:W3CDTF">2015-11-20T22:01:08Z</dcterms:modified>
</cp:coreProperties>
</file>