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f211b8932_0_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f211b893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f211b8932_0_1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f211b893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f211b8932_0_1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f211b893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f211b8932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f211b89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f211b8932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f211b893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f211b8932_0_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f211b893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f211b8932_0_5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f211b893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f211b8932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f211b89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f211b8932_0_1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f211b893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f211b8932_0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f211b893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f211b8932_0_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f211b893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45550" y="631283"/>
            <a:ext cx="6852900" cy="1382400"/>
          </a:xfrm>
          <a:prstGeom prst="roundRect">
            <a:avLst>
              <a:gd fmla="val 16667" name="adj"/>
            </a:avLst>
          </a:prstGeom>
          <a:solidFill>
            <a:srgbClr val="92437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TraDWin: An interactive Digital Twin for City Traffic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859900" y="2383742"/>
            <a:ext cx="34242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Shreyansh Yadav, 19074018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12800" y="3039250"/>
            <a:ext cx="47184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Under the guidance of </a:t>
            </a:r>
            <a:endParaRPr i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</a:rPr>
              <a:t>Dr. Vignesh Sivaraman</a:t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Department of Computer Science and Engineering,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Indian Institute of Technology (BHU), Varanasi</a:t>
            </a:r>
            <a:endParaRPr sz="1500">
              <a:solidFill>
                <a:srgbClr val="434343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975" y="4769050"/>
            <a:ext cx="1352064" cy="13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806213" y="4218550"/>
            <a:ext cx="35316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May 24, 2024</a:t>
            </a:r>
            <a:endParaRPr sz="1800"/>
          </a:p>
        </p:txBody>
      </p:sp>
      <p:sp>
        <p:nvSpPr>
          <p:cNvPr id="59" name="Google Shape;59;p13"/>
          <p:cNvSpPr/>
          <p:nvPr/>
        </p:nvSpPr>
        <p:spPr>
          <a:xfrm>
            <a:off x="0" y="6565200"/>
            <a:ext cx="9144000" cy="2928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TraDWin: An interactive Digital Twin for City Traffic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116900" y="6522750"/>
            <a:ext cx="1352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May 24, 2024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9558" y="644924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</a:rPr>
              <a:t>‹#›</a:t>
            </a:fld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7116900" y="6522750"/>
            <a:ext cx="1352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May 24, 2024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99558" y="644924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</a:rPr>
              <a:t>‹#›</a:t>
            </a:fld>
            <a:endParaRPr sz="1100">
              <a:solidFill>
                <a:schemeClr val="lt1"/>
              </a:solidFill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0" y="6565200"/>
            <a:ext cx="9144000" cy="2928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TraDWin: An interactive Digital Twin for City Traffic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3010750" y="6023750"/>
            <a:ext cx="3347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Fig. 8 Performance metrics on </a:t>
            </a:r>
            <a:r>
              <a:rPr lang="en" sz="1200">
                <a:solidFill>
                  <a:schemeClr val="dk1"/>
                </a:solidFill>
              </a:rPr>
              <a:t>imputation</a:t>
            </a:r>
            <a:r>
              <a:rPr lang="en" sz="1200">
                <a:solidFill>
                  <a:schemeClr val="dk1"/>
                </a:solidFill>
              </a:rPr>
              <a:t> task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0" y="0"/>
            <a:ext cx="9144000" cy="6939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Results: Imputation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6300"/>
            <a:ext cx="4312700" cy="49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7116900" y="6522750"/>
            <a:ext cx="1352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May 24, 2024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99558" y="644924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</a:rPr>
              <a:t>‹#›</a:t>
            </a:fld>
            <a:endParaRPr sz="1100">
              <a:solidFill>
                <a:schemeClr val="lt1"/>
              </a:solidFill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225" y="1003725"/>
            <a:ext cx="4188950" cy="47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03571" y="5485300"/>
            <a:ext cx="866550" cy="8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7116900" y="6522750"/>
            <a:ext cx="1352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May 24, 2024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499558" y="644924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</a:rPr>
              <a:t>‹#›</a:t>
            </a:fld>
            <a:endParaRPr sz="1100">
              <a:solidFill>
                <a:schemeClr val="lt1"/>
              </a:solidFill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0" y="6565200"/>
            <a:ext cx="9144000" cy="2928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TraDWin: An interactive Digital Twin for City Traffic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3007300" y="5922575"/>
            <a:ext cx="3347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Table 1</a:t>
            </a:r>
            <a:r>
              <a:rPr lang="en" sz="1200">
                <a:solidFill>
                  <a:schemeClr val="dk1"/>
                </a:solidFill>
              </a:rPr>
              <a:t> Re-assignment metrics on different datasets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0" y="0"/>
            <a:ext cx="9144000" cy="6939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Results: Re-Assignment on edge modification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571" y="5485300"/>
            <a:ext cx="866550" cy="8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7163" y="809800"/>
            <a:ext cx="5840426" cy="36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6548" y="4950288"/>
            <a:ext cx="3130906" cy="9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/>
        </p:nvSpPr>
        <p:spPr>
          <a:xfrm>
            <a:off x="2786550" y="4460075"/>
            <a:ext cx="35709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Fig. 9 Performance metrics on re-assignment task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7116900" y="6522750"/>
            <a:ext cx="1352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May 24, 2024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499558" y="644924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</a:rPr>
              <a:t>‹#›</a:t>
            </a:fld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/>
        </p:nvSpPr>
        <p:spPr>
          <a:xfrm>
            <a:off x="7116900" y="6522750"/>
            <a:ext cx="1352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May 24, 2024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8499558" y="644924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</a:rPr>
              <a:t>‹#›</a:t>
            </a:fld>
            <a:endParaRPr sz="1100">
              <a:solidFill>
                <a:schemeClr val="lt1"/>
              </a:solidFill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0" y="6565200"/>
            <a:ext cx="9144000" cy="2928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TraDWin: An interactive Digital Twin for City Traffic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0" y="0"/>
            <a:ext cx="9144000" cy="6939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Conclusion and Future work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571" y="5485300"/>
            <a:ext cx="866550" cy="8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/>
        </p:nvSpPr>
        <p:spPr>
          <a:xfrm>
            <a:off x="828800" y="1110175"/>
            <a:ext cx="69768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chemeClr val="dk1"/>
                </a:solidFill>
              </a:rPr>
              <a:t>Contributions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Digital Twin framework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Model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Validation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Real-world use cases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chemeClr val="dk1"/>
                </a:solidFill>
              </a:rPr>
              <a:t>Future Work:</a:t>
            </a:r>
            <a:endParaRPr i="1" sz="1800" u="sng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Multi-task learning (MTL)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7116900" y="6522750"/>
            <a:ext cx="1352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May 24, 2024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8499558" y="644924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</a:rPr>
              <a:t>‹#›</a:t>
            </a:fld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571" y="5485300"/>
            <a:ext cx="866550" cy="8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0" y="6565200"/>
            <a:ext cx="9144000" cy="2928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TraDWin: An interactive Digital Twin for City Traffic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116900" y="6522750"/>
            <a:ext cx="1352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May 24, 2024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99558" y="644924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</a:rPr>
              <a:t>‹#›</a:t>
            </a:fld>
            <a:endParaRPr sz="1100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28950" y="1104350"/>
            <a:ext cx="4235100" cy="45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For given graph, how to do?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Prediction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Imputation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Reassignment on modification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Why needed?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Data-driven insights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B</a:t>
            </a:r>
            <a:r>
              <a:rPr lang="en" sz="1800">
                <a:solidFill>
                  <a:schemeClr val="dk1"/>
                </a:solidFill>
              </a:rPr>
              <a:t>etter planning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Sustainable development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888" y="1285950"/>
            <a:ext cx="3983675" cy="28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0" y="0"/>
            <a:ext cx="9144000" cy="6939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Problem: Traffic management and planning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449100" y="4209100"/>
            <a:ext cx="3123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Fig. 1 Dublin road </a:t>
            </a:r>
            <a:r>
              <a:rPr lang="en" sz="1200">
                <a:solidFill>
                  <a:schemeClr val="dk1"/>
                </a:solidFill>
              </a:rPr>
              <a:t>network</a:t>
            </a:r>
            <a:r>
              <a:rPr lang="en" sz="1200">
                <a:solidFill>
                  <a:schemeClr val="dk1"/>
                </a:solidFill>
              </a:rPr>
              <a:t> with sensors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571" y="5485300"/>
            <a:ext cx="866550" cy="8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0" y="6565200"/>
            <a:ext cx="9144000" cy="2928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TraDWin: An interactive Digital Twin for City Traffic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116900" y="6522750"/>
            <a:ext cx="1352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May 24, 2024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99558" y="644924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</a:rPr>
              <a:t>‹#›</a:t>
            </a:fld>
            <a:endParaRPr sz="1100">
              <a:solidFill>
                <a:schemeClr val="lt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35175" y="1224475"/>
            <a:ext cx="7517400" cy="5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Simulation as de-facto way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Need OD pairs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Existing methods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Only time-series analysis.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 graph modifications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Ignore other exogenous factors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Weather, road conditions, etc.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collection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Multiple scenarios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0" y="0"/>
            <a:ext cx="9144000" cy="6939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Challenges and i</a:t>
            </a:r>
            <a:r>
              <a:rPr lang="en" sz="2400">
                <a:solidFill>
                  <a:schemeClr val="lt1"/>
                </a:solidFill>
              </a:rPr>
              <a:t>ssues with existing methods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571" y="5485300"/>
            <a:ext cx="866550" cy="8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0" y="6565200"/>
            <a:ext cx="9144000" cy="2928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TraDWin: An interactive Digital Twin for City Traffic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7116900" y="6522750"/>
            <a:ext cx="1352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May 24, 2024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99558" y="644924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</a:rPr>
              <a:t>‹#›</a:t>
            </a:fld>
            <a:endParaRPr sz="1100">
              <a:solidFill>
                <a:schemeClr val="lt1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200" y="1051525"/>
            <a:ext cx="7143400" cy="51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2665800" y="6237800"/>
            <a:ext cx="3123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Fig. 2 Traffic Digital Twin overall schematic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2857500" y="6376450"/>
            <a:ext cx="631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0" y="0"/>
            <a:ext cx="9144000" cy="6939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TraDWin: Traffic Digital Twin as Solution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571" y="5485300"/>
            <a:ext cx="866550" cy="8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0" y="6565200"/>
            <a:ext cx="9144000" cy="2928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TraDWin: An interactive Digital Twin for City Traffic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7116900" y="6522750"/>
            <a:ext cx="1352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May 24, 2024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99558" y="644924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</a:rPr>
              <a:t>‹#›</a:t>
            </a:fld>
            <a:endParaRPr sz="1100">
              <a:solidFill>
                <a:schemeClr val="lt1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0" y="0"/>
            <a:ext cx="9144000" cy="6939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Model Architecture: Input features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457575" y="6218850"/>
            <a:ext cx="3123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Fig. 3 Traffic Digital Twin overall schematic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200" y="693900"/>
            <a:ext cx="5198051" cy="55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571" y="5485300"/>
            <a:ext cx="866550" cy="8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>
            <a:off x="0" y="6565200"/>
            <a:ext cx="9144000" cy="2928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TraDWin: An interactive Digital Twin for City Traffic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16900" y="6522750"/>
            <a:ext cx="1352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May 24, 2024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99558" y="644924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</a:rPr>
              <a:t>‹#›</a:t>
            </a:fld>
            <a:endParaRPr sz="1100">
              <a:solidFill>
                <a:schemeClr val="lt1"/>
              </a:solidFill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2000" y="885900"/>
            <a:ext cx="6127451" cy="5374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/>
          <p:nvPr/>
        </p:nvSpPr>
        <p:spPr>
          <a:xfrm>
            <a:off x="0" y="0"/>
            <a:ext cx="9144000" cy="6939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Model Architecture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123225" y="6217650"/>
            <a:ext cx="2257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Fig. 4 TraDWin model details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571" y="5485300"/>
            <a:ext cx="866550" cy="8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/>
          <p:nvPr/>
        </p:nvSpPr>
        <p:spPr>
          <a:xfrm>
            <a:off x="0" y="6565200"/>
            <a:ext cx="9144000" cy="2928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TraDWin: An interactive Digital Twin for City Traffic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7116900" y="6522750"/>
            <a:ext cx="1352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May 24, 2024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499558" y="644924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</a:rPr>
              <a:t>‹#›</a:t>
            </a:fld>
            <a:endParaRPr sz="1100">
              <a:solidFill>
                <a:schemeClr val="lt1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0" y="0"/>
            <a:ext cx="9144000" cy="6939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Model Architecture: Conversation loss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15950" y="1071575"/>
            <a:ext cx="7236300" cy="5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Reassignment on modification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MNAR imputation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800" u="sng">
                <a:solidFill>
                  <a:schemeClr val="dk1"/>
                </a:solidFill>
              </a:rPr>
              <a:t>Problem:</a:t>
            </a:r>
            <a:r>
              <a:rPr lang="en" sz="1800">
                <a:solidFill>
                  <a:schemeClr val="dk1"/>
                </a:solidFill>
              </a:rPr>
              <a:t> Non-conservation on </a:t>
            </a:r>
            <a:r>
              <a:rPr lang="en" sz="1800">
                <a:solidFill>
                  <a:schemeClr val="dk1"/>
                </a:solidFill>
              </a:rPr>
              <a:t>reassignment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800" u="sng">
                <a:solidFill>
                  <a:schemeClr val="dk1"/>
                </a:solidFill>
              </a:rPr>
              <a:t>Solution:</a:t>
            </a:r>
            <a:r>
              <a:rPr lang="en" sz="1800">
                <a:solidFill>
                  <a:schemeClr val="dk1"/>
                </a:solidFill>
              </a:rPr>
              <a:t> Biasing using additional conservation loss.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800" y="3507500"/>
            <a:ext cx="5114399" cy="176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571" y="5485300"/>
            <a:ext cx="866550" cy="8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0" y="6565200"/>
            <a:ext cx="9144000" cy="2928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TraDWin: An interactive Digital Twin for City Traffic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7116900" y="6522750"/>
            <a:ext cx="1352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May 24, 2024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99558" y="644924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</a:rPr>
              <a:t>‹#›</a:t>
            </a:fld>
            <a:endParaRPr sz="1100">
              <a:solidFill>
                <a:schemeClr val="lt1"/>
              </a:solidFill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8100" y="3720125"/>
            <a:ext cx="3394436" cy="2134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6150" y="3720125"/>
            <a:ext cx="3060892" cy="21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833450" y="1120775"/>
            <a:ext cx="67071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u="sng">
                <a:solidFill>
                  <a:schemeClr val="dk1"/>
                </a:solidFill>
              </a:rPr>
              <a:t>Dublin SCATS dataset:</a:t>
            </a:r>
            <a:endParaRPr sz="1800" u="sng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3 months (October 1, 2023 to December 31, 2023). 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825 sensors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Frequency 1 hour.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u="sng">
                <a:solidFill>
                  <a:schemeClr val="dk1"/>
                </a:solidFill>
              </a:rPr>
              <a:t>TAPASCologne</a:t>
            </a:r>
            <a:r>
              <a:rPr lang="en" sz="1800" u="sng">
                <a:solidFill>
                  <a:schemeClr val="dk1"/>
                </a:solidFill>
              </a:rPr>
              <a:t> Simulation Scenario: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SUMO simulation scenario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1094200" y="5916700"/>
            <a:ext cx="27648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Fig. 5 Dublin city with SCATS sensors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4775625" y="5895475"/>
            <a:ext cx="29769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Fig. 6 SUMO </a:t>
            </a:r>
            <a:r>
              <a:rPr lang="en" sz="1200">
                <a:solidFill>
                  <a:schemeClr val="dk1"/>
                </a:solidFill>
              </a:rPr>
              <a:t>TAPASCologne</a:t>
            </a:r>
            <a:r>
              <a:rPr lang="en" sz="1200">
                <a:solidFill>
                  <a:schemeClr val="dk1"/>
                </a:solidFill>
              </a:rPr>
              <a:t> Scenario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0" y="0"/>
            <a:ext cx="9144000" cy="6939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Datasets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571" y="5485300"/>
            <a:ext cx="866550" cy="8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7116900" y="6522750"/>
            <a:ext cx="1352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May 24, 2024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499558" y="644924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</a:rPr>
              <a:t>‹#›</a:t>
            </a:fld>
            <a:endParaRPr sz="1100">
              <a:solidFill>
                <a:schemeClr val="lt1"/>
              </a:solidFill>
            </a:endParaRPr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313" y="3429000"/>
            <a:ext cx="6459200" cy="29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0" y="6565200"/>
            <a:ext cx="9144000" cy="2928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TraDWin: An interactive Digital Twin for City Traffic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0600" y="532450"/>
            <a:ext cx="6356625" cy="310386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>
            <a:off x="0" y="0"/>
            <a:ext cx="9144000" cy="693900"/>
          </a:xfrm>
          <a:prstGeom prst="rect">
            <a:avLst/>
          </a:prstGeom>
          <a:solidFill>
            <a:srgbClr val="92437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Results: Prediction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2997525" y="6251675"/>
            <a:ext cx="33474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Fig. 7 Performance metrics on prediction task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7116900" y="6522750"/>
            <a:ext cx="13521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May 24, 2024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499558" y="6449247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>
                <a:solidFill>
                  <a:schemeClr val="lt1"/>
                </a:solidFill>
              </a:rPr>
              <a:t>‹#›</a:t>
            </a:fld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