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5" r:id="rId2"/>
    <p:sldId id="535" r:id="rId3"/>
    <p:sldId id="577" r:id="rId4"/>
    <p:sldId id="579" r:id="rId5"/>
    <p:sldId id="386" r:id="rId6"/>
    <p:sldId id="399" r:id="rId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702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4057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1085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48114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851431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21718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592004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962290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D1673D"/>
    <a:srgbClr val="B17D5D"/>
    <a:srgbClr val="009900"/>
    <a:srgbClr val="99CC00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407" autoAdjust="0"/>
  </p:normalViewPr>
  <p:slideViewPr>
    <p:cSldViewPr>
      <p:cViewPr>
        <p:scale>
          <a:sx n="140" d="100"/>
          <a:sy n="140" d="100"/>
        </p:scale>
        <p:origin x="136" y="5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30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 bwMode="auto">
          <a:xfrm>
            <a:off x="4140200" y="0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9121775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4140200" y="9121775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413AA366-A3C2-114F-B81D-27BE8B175CC0}" type="slidenum">
              <a:rPr lang="en-US"/>
              <a:pPr>
                <a:defRPr/>
              </a:pPr>
              <a:t>‹#›</a:t>
            </a:fld>
            <a:endParaRPr lang="fi-FI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2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58788" y="730250"/>
            <a:ext cx="6396037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4339" name="Notes Placeholder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3413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1788" y="0"/>
            <a:ext cx="3173412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0188"/>
            <a:ext cx="3173413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1788" y="9120188"/>
            <a:ext cx="3173412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C8110E2-1524-9445-B796-69A2FE04EDF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5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4857" indent="-174857" algn="l" rtl="0" eaLnBrk="0" fontAlgn="base" hangingPunct="0">
      <a:spcBef>
        <a:spcPct val="30000"/>
      </a:spcBef>
      <a:spcAft>
        <a:spcPct val="0"/>
      </a:spcAft>
      <a:defRPr lang="fi-FI" sz="1620">
        <a:solidFill>
          <a:schemeClr val="tx1"/>
        </a:solidFill>
        <a:latin typeface="Arial" pitchFamily="18"/>
        <a:ea typeface="ＭＳ Ｐゴシック" charset="-128"/>
        <a:cs typeface="ＭＳ Ｐゴシック" charset="-128"/>
      </a:defRPr>
    </a:lvl1pPr>
    <a:lvl2pPr marL="30720904" indent="-30350618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25716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296002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666288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851431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9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4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1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2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11058" indent="0" algn="ctr">
              <a:buNone/>
              <a:defRPr/>
            </a:lvl2pPr>
            <a:lvl3pPr marL="622115" indent="0" algn="ctr">
              <a:buNone/>
              <a:defRPr/>
            </a:lvl3pPr>
            <a:lvl4pPr marL="933173" indent="0" algn="ctr">
              <a:buNone/>
              <a:defRPr/>
            </a:lvl4pPr>
            <a:lvl5pPr marL="1244231" indent="0" algn="ctr">
              <a:buNone/>
              <a:defRPr/>
            </a:lvl5pPr>
            <a:lvl6pPr marL="1555288" indent="0" algn="ctr">
              <a:buNone/>
              <a:defRPr/>
            </a:lvl6pPr>
            <a:lvl7pPr marL="1866346" indent="0" algn="ctr">
              <a:buNone/>
              <a:defRPr/>
            </a:lvl7pPr>
            <a:lvl8pPr marL="2177404" indent="0" algn="ctr">
              <a:buNone/>
              <a:defRPr/>
            </a:lvl8pPr>
            <a:lvl9pPr marL="2488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E9449-F772-0A4F-A414-B421A0A8F96F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D0209-7DE8-DE48-A57C-4EEA4DD65EC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880B0-46A9-B24C-9E60-A6E476430BDE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3A86-463B-E445-BDA6-B66E5D639C9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121" y="0"/>
            <a:ext cx="2064960" cy="45980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801" y="0"/>
            <a:ext cx="6058080" cy="45980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087A5-6F6C-424C-B07E-73FB041E9D6A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499D-3F0D-5546-9230-754BF6308C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5B1-8426-3249-ABF5-CADB55DB964E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16DF1-BA4B-5C44-971E-82A6EE73956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1" y="3305148"/>
            <a:ext cx="7771680" cy="1021787"/>
          </a:xfrm>
        </p:spPr>
        <p:txBody>
          <a:bodyPr anchor="t"/>
          <a:lstStyle>
            <a:lvl1pPr algn="l">
              <a:defRPr sz="27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1" y="2179669"/>
            <a:ext cx="7771680" cy="1125478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058" indent="0">
              <a:buNone/>
              <a:defRPr sz="1225"/>
            </a:lvl2pPr>
            <a:lvl3pPr marL="622115" indent="0">
              <a:buNone/>
              <a:defRPr sz="1089"/>
            </a:lvl3pPr>
            <a:lvl4pPr marL="933173" indent="0">
              <a:buNone/>
              <a:defRPr sz="953"/>
            </a:lvl4pPr>
            <a:lvl5pPr marL="1244231" indent="0">
              <a:buNone/>
              <a:defRPr sz="953"/>
            </a:lvl5pPr>
            <a:lvl6pPr marL="1555288" indent="0">
              <a:buNone/>
              <a:defRPr sz="953"/>
            </a:lvl6pPr>
            <a:lvl7pPr marL="1866346" indent="0">
              <a:buNone/>
              <a:defRPr sz="953"/>
            </a:lvl7pPr>
            <a:lvl8pPr marL="2177404" indent="0">
              <a:buNone/>
              <a:defRPr sz="953"/>
            </a:lvl8pPr>
            <a:lvl9pPr marL="2488462" indent="0">
              <a:buNone/>
              <a:defRPr sz="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C467-6470-C448-9430-4CA99E9A51B5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4DD81-DD57-694B-B043-D199770EC71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2" y="1203247"/>
            <a:ext cx="4044960" cy="3394797"/>
          </a:xfrm>
        </p:spPr>
        <p:txBody>
          <a:bodyPr/>
          <a:lstStyle>
            <a:lvl1pPr>
              <a:defRPr sz="1905"/>
            </a:lvl1pPr>
            <a:lvl2pPr>
              <a:defRPr sz="1633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1" y="1203247"/>
            <a:ext cx="4046400" cy="3394797"/>
          </a:xfrm>
        </p:spPr>
        <p:txBody>
          <a:bodyPr/>
          <a:lstStyle>
            <a:lvl1pPr>
              <a:defRPr sz="1905"/>
            </a:lvl1pPr>
            <a:lvl2pPr>
              <a:defRPr sz="1633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071E9-6D7D-F34F-8DAD-4040732BBF25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5363-205D-A54E-94F6-288C26787C6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3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1" y="1151401"/>
            <a:ext cx="4039200" cy="479570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58" indent="0">
              <a:buNone/>
              <a:defRPr sz="1361" b="1"/>
            </a:lvl2pPr>
            <a:lvl3pPr marL="622115" indent="0">
              <a:buNone/>
              <a:defRPr sz="1225" b="1"/>
            </a:lvl3pPr>
            <a:lvl4pPr marL="933173" indent="0">
              <a:buNone/>
              <a:defRPr sz="1089" b="1"/>
            </a:lvl4pPr>
            <a:lvl5pPr marL="1244231" indent="0">
              <a:buNone/>
              <a:defRPr sz="1089" b="1"/>
            </a:lvl5pPr>
            <a:lvl6pPr marL="1555288" indent="0">
              <a:buNone/>
              <a:defRPr sz="1089" b="1"/>
            </a:lvl6pPr>
            <a:lvl7pPr marL="1866346" indent="0">
              <a:buNone/>
              <a:defRPr sz="1089" b="1"/>
            </a:lvl7pPr>
            <a:lvl8pPr marL="2177404" indent="0">
              <a:buNone/>
              <a:defRPr sz="1089" b="1"/>
            </a:lvl8pPr>
            <a:lvl9pPr marL="2488462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1" y="1630971"/>
            <a:ext cx="4039200" cy="2963831"/>
          </a:xfrm>
        </p:spPr>
        <p:txBody>
          <a:bodyPr/>
          <a:lstStyle>
            <a:lvl1pPr>
              <a:defRPr sz="1633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58" indent="0">
              <a:buNone/>
              <a:defRPr sz="1361" b="1"/>
            </a:lvl2pPr>
            <a:lvl3pPr marL="622115" indent="0">
              <a:buNone/>
              <a:defRPr sz="1225" b="1"/>
            </a:lvl3pPr>
            <a:lvl4pPr marL="933173" indent="0">
              <a:buNone/>
              <a:defRPr sz="1089" b="1"/>
            </a:lvl4pPr>
            <a:lvl5pPr marL="1244231" indent="0">
              <a:buNone/>
              <a:defRPr sz="1089" b="1"/>
            </a:lvl5pPr>
            <a:lvl6pPr marL="1555288" indent="0">
              <a:buNone/>
              <a:defRPr sz="1089" b="1"/>
            </a:lvl6pPr>
            <a:lvl7pPr marL="1866346" indent="0">
              <a:buNone/>
              <a:defRPr sz="1089" b="1"/>
            </a:lvl7pPr>
            <a:lvl8pPr marL="2177404" indent="0">
              <a:buNone/>
              <a:defRPr sz="1089" b="1"/>
            </a:lvl8pPr>
            <a:lvl9pPr marL="2488462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633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2519C-F037-F24B-8035-B1B20F67C06C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7CA44-CA71-514B-B5EE-3ADB5193DF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8087-D381-1646-8978-E930BB7D86BA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74740-7670-CC41-ACDF-A0E14F34940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CBA-14DE-AC4C-BBA0-6FA4DC8452D9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2FA5-FACE-DD48-AEFA-D9ABFC4E22D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5222"/>
            <a:ext cx="3008160" cy="870571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3"/>
            <a:ext cx="5112000" cy="4389580"/>
          </a:xfrm>
        </p:spPr>
        <p:txBody>
          <a:bodyPr/>
          <a:lstStyle>
            <a:lvl1pPr>
              <a:defRPr sz="2177"/>
            </a:lvl1pPr>
            <a:lvl2pPr>
              <a:defRPr sz="1905"/>
            </a:lvl2pPr>
            <a:lvl3pPr>
              <a:defRPr sz="163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1" y="1075794"/>
            <a:ext cx="3008160" cy="3519009"/>
          </a:xfrm>
        </p:spPr>
        <p:txBody>
          <a:bodyPr/>
          <a:lstStyle>
            <a:lvl1pPr marL="0" indent="0">
              <a:buNone/>
              <a:defRPr sz="953"/>
            </a:lvl1pPr>
            <a:lvl2pPr marL="311058" indent="0">
              <a:buNone/>
              <a:defRPr sz="816"/>
            </a:lvl2pPr>
            <a:lvl3pPr marL="622115" indent="0">
              <a:buNone/>
              <a:defRPr sz="680"/>
            </a:lvl3pPr>
            <a:lvl4pPr marL="933173" indent="0">
              <a:buNone/>
              <a:defRPr sz="612"/>
            </a:lvl4pPr>
            <a:lvl5pPr marL="1244231" indent="0">
              <a:buNone/>
              <a:defRPr sz="612"/>
            </a:lvl5pPr>
            <a:lvl6pPr marL="1555288" indent="0">
              <a:buNone/>
              <a:defRPr sz="612"/>
            </a:lvl6pPr>
            <a:lvl7pPr marL="1866346" indent="0">
              <a:buNone/>
              <a:defRPr sz="612"/>
            </a:lvl7pPr>
            <a:lvl8pPr marL="2177404" indent="0">
              <a:buNone/>
              <a:defRPr sz="612"/>
            </a:lvl8pPr>
            <a:lvl9pPr marL="2488462" indent="0">
              <a:buNone/>
              <a:defRPr sz="6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E24B7-8B7E-F846-B32D-6CF756C623D8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479E3-829C-3848-B3E3-9634A6B8E12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9"/>
            <a:ext cx="5486400" cy="425565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177"/>
            </a:lvl1pPr>
            <a:lvl2pPr marL="311058" indent="0">
              <a:buNone/>
              <a:defRPr sz="1905"/>
            </a:lvl2pPr>
            <a:lvl3pPr marL="622115" indent="0">
              <a:buNone/>
              <a:defRPr sz="1633"/>
            </a:lvl3pPr>
            <a:lvl4pPr marL="933173" indent="0">
              <a:buNone/>
              <a:defRPr sz="1361"/>
            </a:lvl4pPr>
            <a:lvl5pPr marL="1244231" indent="0">
              <a:buNone/>
              <a:defRPr sz="1361"/>
            </a:lvl5pPr>
            <a:lvl6pPr marL="1555288" indent="0">
              <a:buNone/>
              <a:defRPr sz="1361"/>
            </a:lvl6pPr>
            <a:lvl7pPr marL="1866346" indent="0">
              <a:buNone/>
              <a:defRPr sz="1361"/>
            </a:lvl7pPr>
            <a:lvl8pPr marL="2177404" indent="0">
              <a:buNone/>
              <a:defRPr sz="1361"/>
            </a:lvl8pPr>
            <a:lvl9pPr marL="2488462" indent="0">
              <a:buNone/>
              <a:defRPr sz="136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953"/>
            </a:lvl1pPr>
            <a:lvl2pPr marL="311058" indent="0">
              <a:buNone/>
              <a:defRPr sz="816"/>
            </a:lvl2pPr>
            <a:lvl3pPr marL="622115" indent="0">
              <a:buNone/>
              <a:defRPr sz="680"/>
            </a:lvl3pPr>
            <a:lvl4pPr marL="933173" indent="0">
              <a:buNone/>
              <a:defRPr sz="612"/>
            </a:lvl4pPr>
            <a:lvl5pPr marL="1244231" indent="0">
              <a:buNone/>
              <a:defRPr sz="612"/>
            </a:lvl5pPr>
            <a:lvl6pPr marL="1555288" indent="0">
              <a:buNone/>
              <a:defRPr sz="612"/>
            </a:lvl6pPr>
            <a:lvl7pPr marL="1866346" indent="0">
              <a:buNone/>
              <a:defRPr sz="612"/>
            </a:lvl7pPr>
            <a:lvl8pPr marL="2177404" indent="0">
              <a:buNone/>
              <a:defRPr sz="612"/>
            </a:lvl8pPr>
            <a:lvl9pPr marL="2488462" indent="0">
              <a:buNone/>
              <a:defRPr sz="6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A54C7-BA14-5448-8ED9-FE78F6E22BB7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9FF8A-B7D2-1941-8D2D-F777CCEDE9C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424801" y="1"/>
            <a:ext cx="8228160" cy="85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456481" y="1203247"/>
            <a:ext cx="8229600" cy="339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jäsennyksen tekstimuotoa napsauttamalla</a:t>
            </a:r>
          </a:p>
          <a:p>
            <a:pPr lvl="1"/>
            <a:r>
              <a:rPr lang="fi-FI"/>
              <a:t>Toinen jäsennystaso</a:t>
            </a:r>
          </a:p>
          <a:p>
            <a:pPr lvl="2"/>
            <a:r>
              <a:rPr lang="fi-FI"/>
              <a:t>Kolmas jäsennystaso</a:t>
            </a:r>
          </a:p>
          <a:p>
            <a:pPr lvl="3"/>
            <a:r>
              <a:rPr lang="fi-FI"/>
              <a:t>Neljäs jäsennystaso</a:t>
            </a:r>
          </a:p>
          <a:p>
            <a:pPr lvl="4"/>
            <a:r>
              <a:rPr lang="fi-FI"/>
              <a:t>Viides jäsennystaso</a:t>
            </a:r>
          </a:p>
          <a:p>
            <a:pPr lvl="4"/>
            <a:r>
              <a:rPr lang="fi-FI"/>
              <a:t>Kuudes jäsennystaso</a:t>
            </a:r>
          </a:p>
          <a:p>
            <a:pPr lvl="4"/>
            <a:r>
              <a:rPr lang="fi-FI"/>
              <a:t>Seitsemäs jäsennystaso</a:t>
            </a:r>
          </a:p>
          <a:p>
            <a:pPr lvl="4"/>
            <a:r>
              <a:rPr lang="fi-FI"/>
              <a:t>Kahdeksas jäsennystaso</a:t>
            </a:r>
          </a:p>
          <a:p>
            <a:pPr lvl="4"/>
            <a:r>
              <a:rPr lang="fi-FI"/>
              <a:t>Yhdeksäs jäsennystaso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480" y="4685532"/>
            <a:ext cx="213120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EDD8699-042C-2346-9A27-29B65BE83EC6}" type="datetime1">
              <a:rPr lang="en-US"/>
              <a:pPr>
                <a:defRPr/>
              </a:pPr>
              <a:t>10/18/23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7680" y="4685532"/>
            <a:ext cx="289728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4880" y="4685532"/>
            <a:ext cx="213120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C1912FD-5D1F-9040-9225-6EB96CB30C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5pPr>
      <a:lvl6pPr marL="311058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6pPr>
      <a:lvl7pPr marL="622115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7pPr>
      <a:lvl8pPr marL="933173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8pPr>
      <a:lvl9pPr marL="1244231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9pPr>
    </p:titleStyle>
    <p:bodyStyle>
      <a:lvl1pPr marL="293777" indent="-220333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177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87553" indent="-195492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905">
          <a:solidFill>
            <a:schemeClr val="tx1"/>
          </a:solidFill>
          <a:latin typeface="+mn-lt"/>
          <a:ea typeface="ＭＳ Ｐゴシック" charset="-128"/>
        </a:defRPr>
      </a:lvl2pPr>
      <a:lvl3pPr marL="881330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633">
          <a:solidFill>
            <a:schemeClr val="tx1"/>
          </a:solidFill>
          <a:latin typeface="+mn-lt"/>
          <a:ea typeface="ＭＳ Ｐゴシック" charset="-128"/>
        </a:defRPr>
      </a:lvl3pPr>
      <a:lvl4pPr marL="1175107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361">
          <a:solidFill>
            <a:schemeClr val="tx1"/>
          </a:solidFill>
          <a:latin typeface="+mn-lt"/>
          <a:ea typeface="ＭＳ Ｐゴシック" charset="-128"/>
        </a:defRPr>
      </a:lvl4pPr>
      <a:lvl5pPr marL="1468884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361">
          <a:solidFill>
            <a:schemeClr val="tx1"/>
          </a:solidFill>
          <a:latin typeface="+mn-lt"/>
          <a:ea typeface="ＭＳ Ｐゴシック" charset="-128"/>
        </a:defRPr>
      </a:lvl5pPr>
      <a:lvl6pPr marL="1779941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6pPr>
      <a:lvl7pPr marL="2090999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7pPr>
      <a:lvl8pPr marL="2402057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8pPr>
      <a:lvl9pPr marL="2713114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58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15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173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231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288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346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404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462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2447764" y="1648433"/>
            <a:ext cx="42484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816"/>
              </a:spcAft>
            </a:pPr>
            <a:r>
              <a:rPr lang="en-US" sz="4000" dirty="0">
                <a:solidFill>
                  <a:schemeClr val="tx1"/>
                </a:solidFill>
                <a:latin typeface="Calibri"/>
              </a:rPr>
              <a:t>Human-Centric </a:t>
            </a:r>
            <a:br>
              <a:rPr lang="en-US" sz="4000" dirty="0">
                <a:solidFill>
                  <a:schemeClr val="tx1"/>
                </a:solidFill>
                <a:latin typeface="Calibri"/>
              </a:rPr>
            </a:br>
            <a:r>
              <a:rPr lang="en-US" sz="4000" dirty="0">
                <a:solidFill>
                  <a:schemeClr val="tx1"/>
                </a:solidFill>
                <a:latin typeface="Calibri"/>
              </a:rPr>
              <a:t>Machine Learning</a:t>
            </a:r>
            <a:endParaRPr lang="en-US" sz="40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63D359-4285-A5DF-842E-D6A2EB73D630}"/>
              </a:ext>
            </a:extLst>
          </p:cNvPr>
          <p:cNvSpPr txBox="1">
            <a:spLocks/>
          </p:cNvSpPr>
          <p:nvPr/>
        </p:nvSpPr>
        <p:spPr bwMode="auto">
          <a:xfrm>
            <a:off x="2748163" y="3048248"/>
            <a:ext cx="342128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816"/>
              </a:spcAft>
            </a:pPr>
            <a: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Seminar</a:t>
            </a:r>
            <a:b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Winter Semester 2023</a:t>
            </a:r>
            <a:endParaRPr lang="en-US" sz="2722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01B5-582C-697B-E026-27BAF55D4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85940"/>
            <a:ext cx="2792616" cy="44656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DFC4C8-B960-2535-3008-C703DDF5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177652"/>
            <a:ext cx="1611927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7A2A-1D58-9449-BAF4-27B47B8C7901}" type="slidenum">
              <a:rPr lang="fi-FI"/>
              <a:pPr/>
              <a:t>2</a:t>
            </a:fld>
            <a:endParaRPr lang="fi-FI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78062A-0087-C3E4-561C-F81EFE1C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5779"/>
            <a:ext cx="935484" cy="12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3A9F15-C374-A050-8679-F9E6DD0F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92" y="1497758"/>
            <a:ext cx="935484" cy="12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43F49B-4A80-E4A4-F70E-67D1F06B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36" y="1522716"/>
            <a:ext cx="921821" cy="122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7A32B9-9287-0EFB-D199-B849415C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72" y="1534625"/>
            <a:ext cx="915011" cy="12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43D17-FCE7-2E2E-987D-EB4E8B699373}"/>
              </a:ext>
            </a:extLst>
          </p:cNvPr>
          <p:cNvSpPr txBox="1">
            <a:spLocks/>
          </p:cNvSpPr>
          <p:nvPr/>
        </p:nvSpPr>
        <p:spPr bwMode="auto">
          <a:xfrm>
            <a:off x="2249063" y="2835593"/>
            <a:ext cx="68481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Stratis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FF29F3-085F-A48E-0C14-57D47D7D969B}"/>
              </a:ext>
            </a:extLst>
          </p:cNvPr>
          <p:cNvSpPr txBox="1">
            <a:spLocks/>
          </p:cNvSpPr>
          <p:nvPr/>
        </p:nvSpPr>
        <p:spPr bwMode="auto">
          <a:xfrm>
            <a:off x="3420492" y="2849698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Nastaran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03EEE5-6ADE-EAA5-53B6-8B506E9F1CD5}"/>
              </a:ext>
            </a:extLst>
          </p:cNvPr>
          <p:cNvSpPr txBox="1">
            <a:spLocks/>
          </p:cNvSpPr>
          <p:nvPr/>
        </p:nvSpPr>
        <p:spPr bwMode="auto">
          <a:xfrm>
            <a:off x="4716636" y="2849698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Eleni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4C723-6758-F2A3-7A54-5BF40A4D3AAD}"/>
              </a:ext>
            </a:extLst>
          </p:cNvPr>
          <p:cNvSpPr txBox="1">
            <a:spLocks/>
          </p:cNvSpPr>
          <p:nvPr/>
        </p:nvSpPr>
        <p:spPr bwMode="auto">
          <a:xfrm>
            <a:off x="7241600" y="2828400"/>
            <a:ext cx="118615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Manuel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29361C-6206-9446-F1FE-A112CCF80E97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6540086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Who are we?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6D045B-F9F0-E195-93F1-9E5ED67FAF1B}"/>
              </a:ext>
            </a:extLst>
          </p:cNvPr>
          <p:cNvSpPr txBox="1">
            <a:spLocks/>
          </p:cNvSpPr>
          <p:nvPr/>
        </p:nvSpPr>
        <p:spPr bwMode="auto">
          <a:xfrm>
            <a:off x="2411760" y="4100817"/>
            <a:ext cx="62895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https://github.com/Networks-Learning/hcml-seminar-2023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122" name="Picture 2" descr="Suhas Thejaswi">
            <a:extLst>
              <a:ext uri="{FF2B5EF4-FFF2-40B4-BE49-F238E27FC236}">
                <a16:creationId xmlns:a16="http://schemas.microsoft.com/office/drawing/2014/main" id="{47E2A497-803A-4897-9752-ECBA0F92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1630"/>
            <a:ext cx="120940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1C6ED11-759D-49A7-99D4-7E2FB97509AE}"/>
              </a:ext>
            </a:extLst>
          </p:cNvPr>
          <p:cNvSpPr txBox="1">
            <a:spLocks/>
          </p:cNvSpPr>
          <p:nvPr/>
        </p:nvSpPr>
        <p:spPr bwMode="auto">
          <a:xfrm>
            <a:off x="933103" y="2828400"/>
            <a:ext cx="68481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Suhas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72091C-E325-1095-93F7-A7A921DDD208}"/>
              </a:ext>
            </a:extLst>
          </p:cNvPr>
          <p:cNvSpPr txBox="1">
            <a:spLocks/>
          </p:cNvSpPr>
          <p:nvPr/>
        </p:nvSpPr>
        <p:spPr bwMode="auto">
          <a:xfrm>
            <a:off x="6010070" y="2849698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Nina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124" name="Picture 4" descr="Nina Corvelo Benz">
            <a:extLst>
              <a:ext uri="{FF2B5EF4-FFF2-40B4-BE49-F238E27FC236}">
                <a16:creationId xmlns:a16="http://schemas.microsoft.com/office/drawing/2014/main" id="{59921780-941A-5CD8-BB9F-1452C75D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53" y="1530222"/>
            <a:ext cx="915011" cy="122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FC504DD-B699-100D-BD01-C196AE1FDD1F}"/>
              </a:ext>
            </a:extLst>
          </p:cNvPr>
          <p:cNvSpPr txBox="1">
            <a:spLocks/>
          </p:cNvSpPr>
          <p:nvPr/>
        </p:nvSpPr>
        <p:spPr bwMode="auto">
          <a:xfrm>
            <a:off x="2437824" y="3723878"/>
            <a:ext cx="62895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more information about the seminar: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8292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395536" y="195486"/>
            <a:ext cx="6540086" cy="439672"/>
          </a:xfrm>
        </p:spPr>
        <p:txBody>
          <a:bodyPr wrap="square">
            <a:spAutoFit/>
          </a:bodyPr>
          <a:lstStyle/>
          <a:p>
            <a:pPr eaLnBrk="1"/>
            <a:r>
              <a:rPr lang="en-US" sz="2857" dirty="0">
                <a:latin typeface="Calibri"/>
              </a:rPr>
              <a:t>Human-Centric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6F911-C317-65A8-7E44-A51D537D2802}"/>
              </a:ext>
            </a:extLst>
          </p:cNvPr>
          <p:cNvSpPr/>
          <p:nvPr/>
        </p:nvSpPr>
        <p:spPr>
          <a:xfrm>
            <a:off x="683568" y="1563638"/>
            <a:ext cx="7590524" cy="261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Calibri"/>
              </a:rPr>
              <a:t>Human-Centric Machine Learning </a:t>
            </a:r>
            <a:br>
              <a:rPr lang="en-US" sz="1768" b="1" dirty="0">
                <a:latin typeface="Calibri"/>
              </a:rPr>
            </a:b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seeks to</a:t>
            </a:r>
            <a:br>
              <a:rPr lang="en-US" sz="1768" b="1" dirty="0">
                <a:latin typeface="Calibri"/>
              </a:rPr>
            </a:br>
            <a:r>
              <a:rPr lang="en-US" sz="2800" b="1" dirty="0">
                <a:latin typeface="Calibri"/>
              </a:rPr>
              <a:t>minimize the </a:t>
            </a:r>
            <a:r>
              <a:rPr lang="en-US" sz="2800" b="1" dirty="0">
                <a:solidFill>
                  <a:schemeClr val="accent2"/>
                </a:solidFill>
                <a:latin typeface="Calibri"/>
              </a:rPr>
              <a:t>harm, risks &amp; burdens</a:t>
            </a:r>
            <a:r>
              <a:rPr lang="en-US" sz="2800" b="1" dirty="0">
                <a:latin typeface="Calibri"/>
              </a:rPr>
              <a:t> </a:t>
            </a:r>
            <a:br>
              <a:rPr lang="en-US" sz="2800" b="1" dirty="0">
                <a:latin typeface="Calibri"/>
              </a:rPr>
            </a:br>
            <a:r>
              <a:rPr lang="en-US" sz="2800" b="1" dirty="0">
                <a:latin typeface="Calibri"/>
              </a:rPr>
              <a:t>of machine learning systems</a:t>
            </a:r>
          </a:p>
          <a:p>
            <a:pPr algn="ct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&amp;</a:t>
            </a:r>
          </a:p>
          <a:p>
            <a:pPr algn="ctr"/>
            <a:r>
              <a:rPr lang="en-US" sz="2800" b="1" dirty="0">
                <a:latin typeface="Calibri"/>
              </a:rPr>
              <a:t>maximize their </a:t>
            </a:r>
            <a:r>
              <a:rPr lang="en-US" sz="2800" b="1" dirty="0">
                <a:solidFill>
                  <a:srgbClr val="00B050"/>
                </a:solidFill>
                <a:latin typeface="Calibri"/>
              </a:rPr>
              <a:t>societal benefits</a:t>
            </a:r>
          </a:p>
        </p:txBody>
      </p:sp>
    </p:spTree>
    <p:extLst>
      <p:ext uri="{BB962C8B-B14F-4D97-AF65-F5344CB8AC3E}">
        <p14:creationId xmlns:p14="http://schemas.microsoft.com/office/powerpoint/2010/main" val="12486530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age Warum Markierung - Kostenloses Bild auf Pixabay - Pixabay">
            <a:extLst>
              <a:ext uri="{FF2B5EF4-FFF2-40B4-BE49-F238E27FC236}">
                <a16:creationId xmlns:a16="http://schemas.microsoft.com/office/drawing/2014/main" id="{42873FA0-6CF5-071E-AC67-DC89A03C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88" y="2852641"/>
            <a:ext cx="820048" cy="55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212D6C-AC9E-2340-B169-566353E55AFD}"/>
              </a:ext>
            </a:extLst>
          </p:cNvPr>
          <p:cNvSpPr/>
          <p:nvPr/>
        </p:nvSpPr>
        <p:spPr>
          <a:xfrm>
            <a:off x="467544" y="1059582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/>
              </a:rPr>
              <a:t>Human-Centric ML </a:t>
            </a:r>
            <a:r>
              <a:rPr lang="en-US" sz="2800" dirty="0">
                <a:latin typeface="Calibri"/>
              </a:rPr>
              <a:t>requires </a:t>
            </a:r>
            <a:r>
              <a:rPr lang="en-US" sz="2800" b="1" dirty="0">
                <a:latin typeface="Calibri"/>
              </a:rPr>
              <a:t>conceptual innovations </a:t>
            </a:r>
            <a:r>
              <a:rPr lang="en-US" sz="2800" dirty="0">
                <a:latin typeface="Calibri"/>
              </a:rPr>
              <a:t>and </a:t>
            </a:r>
            <a:r>
              <a:rPr lang="en-US" sz="2800" b="1" dirty="0">
                <a:latin typeface="Calibri"/>
              </a:rPr>
              <a:t>technical breakthroughs </a:t>
            </a:r>
            <a:r>
              <a:rPr lang="en-US" sz="2800" dirty="0">
                <a:latin typeface="Calibri"/>
              </a:rPr>
              <a:t>in multiple areas: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AD640-E344-A23B-23EC-D2D912C0E6E8}"/>
              </a:ext>
            </a:extLst>
          </p:cNvPr>
          <p:cNvSpPr txBox="1">
            <a:spLocks/>
          </p:cNvSpPr>
          <p:nvPr/>
        </p:nvSpPr>
        <p:spPr bwMode="auto">
          <a:xfrm>
            <a:off x="5403218" y="3931568"/>
            <a:ext cx="1833077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Interpretability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8B7E894-67D6-5283-2D1B-B6401273BD86}"/>
              </a:ext>
            </a:extLst>
          </p:cNvPr>
          <p:cNvSpPr txBox="1">
            <a:spLocks/>
          </p:cNvSpPr>
          <p:nvPr/>
        </p:nvSpPr>
        <p:spPr bwMode="auto">
          <a:xfrm>
            <a:off x="2577865" y="3494126"/>
            <a:ext cx="101612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Fairness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C2BA4D5-E918-414A-DF08-3C0075B381BE}"/>
              </a:ext>
            </a:extLst>
          </p:cNvPr>
          <p:cNvSpPr txBox="1">
            <a:spLocks/>
          </p:cNvSpPr>
          <p:nvPr/>
        </p:nvSpPr>
        <p:spPr bwMode="auto">
          <a:xfrm>
            <a:off x="4067944" y="2977462"/>
            <a:ext cx="1139226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Causality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ACB41AD-9C3F-F98F-0AF0-14011E44998A}"/>
              </a:ext>
            </a:extLst>
          </p:cNvPr>
          <p:cNvSpPr txBox="1">
            <a:spLocks/>
          </p:cNvSpPr>
          <p:nvPr/>
        </p:nvSpPr>
        <p:spPr bwMode="auto">
          <a:xfrm>
            <a:off x="6373654" y="2368064"/>
            <a:ext cx="172528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Quantification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B1AB548-226B-2B6C-8BE7-DF0202435091}"/>
              </a:ext>
            </a:extLst>
          </p:cNvPr>
          <p:cNvSpPr txBox="1">
            <a:spLocks/>
          </p:cNvSpPr>
          <p:nvPr/>
        </p:nvSpPr>
        <p:spPr bwMode="auto">
          <a:xfrm>
            <a:off x="1702710" y="2310397"/>
            <a:ext cx="1667178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Collaboration</a:t>
            </a:r>
          </a:p>
        </p:txBody>
      </p:sp>
      <p:pic>
        <p:nvPicPr>
          <p:cNvPr id="11" name="Picture 14" descr="Image result for robots and humans collaboration">
            <a:extLst>
              <a:ext uri="{FF2B5EF4-FFF2-40B4-BE49-F238E27FC236}">
                <a16:creationId xmlns:a16="http://schemas.microsoft.com/office/drawing/2014/main" id="{D659EEF5-F396-4A24-5EAE-1A514C36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34" y="23161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ighing scale - Free icons">
            <a:extLst>
              <a:ext uri="{FF2B5EF4-FFF2-40B4-BE49-F238E27FC236}">
                <a16:creationId xmlns:a16="http://schemas.microsoft.com/office/drawing/2014/main" id="{8495A0D1-C402-6B15-0D77-59CE2243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11" y="3436204"/>
            <a:ext cx="661473" cy="66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isk Indicator Icon - Download in Colored Outline Style">
            <a:extLst>
              <a:ext uri="{FF2B5EF4-FFF2-40B4-BE49-F238E27FC236}">
                <a16:creationId xmlns:a16="http://schemas.microsoft.com/office/drawing/2014/main" id="{444DC323-2A3A-1912-5572-A05AC3D9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607" y="2400886"/>
            <a:ext cx="55399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4E2667-2264-68F4-41DC-39676E007A66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7056784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Developing Human-Centric Machine Learning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6E851E-09A4-441C-5178-94B0401BD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706738"/>
            <a:ext cx="661473" cy="6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0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/>
          </p:cNvSpPr>
          <p:nvPr/>
        </p:nvSpPr>
        <p:spPr bwMode="auto">
          <a:xfrm>
            <a:off x="475924" y="3203443"/>
            <a:ext cx="107785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When?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 bwMode="auto">
          <a:xfrm>
            <a:off x="5079959" y="3203443"/>
            <a:ext cx="122483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Where</a:t>
            </a:r>
            <a:r>
              <a:rPr lang="en-US" sz="2600" cap="small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489759" y="1275606"/>
            <a:ext cx="1763757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What?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0" name="Title 2"/>
          <p:cNvSpPr txBox="1">
            <a:spLocks/>
          </p:cNvSpPr>
          <p:nvPr/>
        </p:nvSpPr>
        <p:spPr bwMode="auto">
          <a:xfrm>
            <a:off x="804658" y="1735097"/>
            <a:ext cx="2245715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You will have to</a:t>
            </a:r>
            <a:endParaRPr lang="en-US" sz="22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1" name="Title 2"/>
          <p:cNvSpPr txBox="1">
            <a:spLocks/>
          </p:cNvSpPr>
          <p:nvPr/>
        </p:nvSpPr>
        <p:spPr bwMode="auto">
          <a:xfrm>
            <a:off x="5492814" y="3655807"/>
            <a:ext cx="187359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MPI-SWS 111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2055BC6-96CE-709F-2460-338C63C7FE50}"/>
              </a:ext>
            </a:extLst>
          </p:cNvPr>
          <p:cNvSpPr txBox="1">
            <a:spLocks/>
          </p:cNvSpPr>
          <p:nvPr/>
        </p:nvSpPr>
        <p:spPr bwMode="auto">
          <a:xfrm>
            <a:off x="804658" y="3643652"/>
            <a:ext cx="3799970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One “test presentation” in January &amp; one “final presentation” in Feb-March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68B5573-6219-81C2-61E6-C863E709B225}"/>
              </a:ext>
            </a:extLst>
          </p:cNvPr>
          <p:cNvSpPr txBox="1">
            <a:spLocks/>
          </p:cNvSpPr>
          <p:nvPr/>
        </p:nvSpPr>
        <p:spPr bwMode="auto">
          <a:xfrm>
            <a:off x="1227219" y="2163874"/>
            <a:ext cx="70567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present one paper in an area of human-centric ML</a:t>
            </a:r>
            <a:endParaRPr lang="en-US" sz="2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F25BF-1CE1-A5AB-580E-A017B8FBE9CD}"/>
              </a:ext>
            </a:extLst>
          </p:cNvPr>
          <p:cNvSpPr txBox="1">
            <a:spLocks/>
          </p:cNvSpPr>
          <p:nvPr/>
        </p:nvSpPr>
        <p:spPr bwMode="auto">
          <a:xfrm>
            <a:off x="1246165" y="2596816"/>
            <a:ext cx="78623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ask questions during the presentation of another paper in the same area</a:t>
            </a:r>
            <a:endParaRPr lang="en-US" sz="2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9CE262-A54E-828B-16C5-65FAB675478C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7056784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What? When? Where?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B3BFC1-1F85-2EA0-1683-90F0BAA1F109}"/>
              </a:ext>
            </a:extLst>
          </p:cNvPr>
          <p:cNvCxnSpPr/>
          <p:nvPr/>
        </p:nvCxnSpPr>
        <p:spPr bwMode="auto">
          <a:xfrm>
            <a:off x="957191" y="2328462"/>
            <a:ext cx="1959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DBA68B-1913-3BF8-5AD1-2F68292E7808}"/>
              </a:ext>
            </a:extLst>
          </p:cNvPr>
          <p:cNvCxnSpPr>
            <a:cxnSpLocks/>
          </p:cNvCxnSpPr>
          <p:nvPr/>
        </p:nvCxnSpPr>
        <p:spPr bwMode="auto">
          <a:xfrm flipV="1">
            <a:off x="957191" y="2181482"/>
            <a:ext cx="0" cy="146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B16285-F5C7-4781-89AD-E3F85A29F3D1}"/>
              </a:ext>
            </a:extLst>
          </p:cNvPr>
          <p:cNvCxnSpPr/>
          <p:nvPr/>
        </p:nvCxnSpPr>
        <p:spPr bwMode="auto">
          <a:xfrm>
            <a:off x="954346" y="2759028"/>
            <a:ext cx="1959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C56E0C-CB08-F3B7-7861-51529826043A}"/>
              </a:ext>
            </a:extLst>
          </p:cNvPr>
          <p:cNvCxnSpPr>
            <a:cxnSpLocks/>
          </p:cNvCxnSpPr>
          <p:nvPr/>
        </p:nvCxnSpPr>
        <p:spPr bwMode="auto">
          <a:xfrm flipV="1">
            <a:off x="954346" y="2612048"/>
            <a:ext cx="0" cy="146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05795" y="183788"/>
            <a:ext cx="6540086" cy="460695"/>
          </a:xfrm>
        </p:spPr>
        <p:txBody>
          <a:bodyPr wrap="square">
            <a:spAutoFit/>
          </a:bodyPr>
          <a:lstStyle/>
          <a:p>
            <a:pPr eaLnBrk="1"/>
            <a:r>
              <a:rPr lang="en-US" dirty="0">
                <a:latin typeface="Calibri"/>
              </a:rPr>
              <a:t>Important dates</a:t>
            </a:r>
          </a:p>
        </p:txBody>
      </p:sp>
      <p:sp>
        <p:nvSpPr>
          <p:cNvPr id="69" name="Title 2"/>
          <p:cNvSpPr txBox="1">
            <a:spLocks/>
          </p:cNvSpPr>
          <p:nvPr/>
        </p:nvSpPr>
        <p:spPr bwMode="auto">
          <a:xfrm>
            <a:off x="179512" y="1634778"/>
            <a:ext cx="133966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Registration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deadline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CFCAE2D-9D15-2C86-27E6-C4183936AC42}"/>
              </a:ext>
            </a:extLst>
          </p:cNvPr>
          <p:cNvSpPr txBox="1">
            <a:spLocks/>
          </p:cNvSpPr>
          <p:nvPr/>
        </p:nvSpPr>
        <p:spPr bwMode="auto">
          <a:xfrm>
            <a:off x="639832" y="3140112"/>
            <a:ext cx="1598568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Interpretability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6EB61FA-47DB-3CC5-8442-5ABFB785972C}"/>
              </a:ext>
            </a:extLst>
          </p:cNvPr>
          <p:cNvSpPr txBox="1">
            <a:spLocks/>
          </p:cNvSpPr>
          <p:nvPr/>
        </p:nvSpPr>
        <p:spPr bwMode="auto">
          <a:xfrm>
            <a:off x="639832" y="2835020"/>
            <a:ext cx="1598568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 &amp; Fairness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01AC1928-0F58-B574-22C3-E431EA137DD1}"/>
              </a:ext>
            </a:extLst>
          </p:cNvPr>
          <p:cNvSpPr txBox="1">
            <a:spLocks/>
          </p:cNvSpPr>
          <p:nvPr/>
        </p:nvSpPr>
        <p:spPr bwMode="auto">
          <a:xfrm>
            <a:off x="639832" y="3456327"/>
            <a:ext cx="808165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Causality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08A86AE-B5BC-E9A9-9594-D0FF311AB5C0}"/>
              </a:ext>
            </a:extLst>
          </p:cNvPr>
          <p:cNvSpPr txBox="1">
            <a:spLocks/>
          </p:cNvSpPr>
          <p:nvPr/>
        </p:nvSpPr>
        <p:spPr bwMode="auto">
          <a:xfrm>
            <a:off x="639832" y="3754552"/>
            <a:ext cx="2336409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Quantification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867D804-5C68-1FB4-52B5-D52054F8A2C1}"/>
              </a:ext>
            </a:extLst>
          </p:cNvPr>
          <p:cNvSpPr txBox="1">
            <a:spLocks/>
          </p:cNvSpPr>
          <p:nvPr/>
        </p:nvSpPr>
        <p:spPr bwMode="auto">
          <a:xfrm>
            <a:off x="639831" y="2536706"/>
            <a:ext cx="2155704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Collaboration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E90777-F131-EECC-DB30-3ABAB7E06C70}"/>
              </a:ext>
            </a:extLst>
          </p:cNvPr>
          <p:cNvCxnSpPr>
            <a:cxnSpLocks/>
          </p:cNvCxnSpPr>
          <p:nvPr/>
        </p:nvCxnSpPr>
        <p:spPr bwMode="auto">
          <a:xfrm>
            <a:off x="1067696" y="1496279"/>
            <a:ext cx="789679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5E161B-CCC4-B7BF-5A69-6ACD942269E2}"/>
              </a:ext>
            </a:extLst>
          </p:cNvPr>
          <p:cNvCxnSpPr/>
          <p:nvPr/>
        </p:nvCxnSpPr>
        <p:spPr bwMode="auto">
          <a:xfrm>
            <a:off x="1305715" y="1412972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1149F-F704-A1F8-6473-E840FF7FCEFC}"/>
              </a:ext>
            </a:extLst>
          </p:cNvPr>
          <p:cNvCxnSpPr>
            <a:cxnSpLocks/>
          </p:cNvCxnSpPr>
          <p:nvPr/>
        </p:nvCxnSpPr>
        <p:spPr bwMode="auto">
          <a:xfrm>
            <a:off x="426582" y="1496279"/>
            <a:ext cx="64111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47C8780-FEFB-FBB0-B079-E6D04C960536}"/>
              </a:ext>
            </a:extLst>
          </p:cNvPr>
          <p:cNvSpPr/>
          <p:nvPr/>
        </p:nvSpPr>
        <p:spPr>
          <a:xfrm>
            <a:off x="849346" y="1135307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Oct 30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74A53-FAA3-F12B-E86E-E61FB4CE5694}"/>
              </a:ext>
            </a:extLst>
          </p:cNvPr>
          <p:cNvCxnSpPr/>
          <p:nvPr/>
        </p:nvCxnSpPr>
        <p:spPr bwMode="auto">
          <a:xfrm>
            <a:off x="2086806" y="1412972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DFA302-5DFE-2CB3-1E0E-6860D33B619F}"/>
              </a:ext>
            </a:extLst>
          </p:cNvPr>
          <p:cNvCxnSpPr/>
          <p:nvPr/>
        </p:nvCxnSpPr>
        <p:spPr bwMode="auto">
          <a:xfrm>
            <a:off x="4388245" y="1413874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C6547FE-41AB-A880-814A-92FD529EEE4E}"/>
              </a:ext>
            </a:extLst>
          </p:cNvPr>
          <p:cNvSpPr/>
          <p:nvPr/>
        </p:nvSpPr>
        <p:spPr>
          <a:xfrm>
            <a:off x="3770248" y="1131590"/>
            <a:ext cx="1235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Dec 1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A90EEB44-6841-115B-FC11-F3A41F44428E}"/>
              </a:ext>
            </a:extLst>
          </p:cNvPr>
          <p:cNvSpPr txBox="1">
            <a:spLocks/>
          </p:cNvSpPr>
          <p:nvPr/>
        </p:nvSpPr>
        <p:spPr bwMode="auto">
          <a:xfrm>
            <a:off x="2976241" y="1652407"/>
            <a:ext cx="110645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Deadline to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rank topics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48056390-D630-6E1A-E68F-A1D0F2977C71}"/>
              </a:ext>
            </a:extLst>
          </p:cNvPr>
          <p:cNvSpPr txBox="1">
            <a:spLocks/>
          </p:cNvSpPr>
          <p:nvPr/>
        </p:nvSpPr>
        <p:spPr bwMode="auto">
          <a:xfrm>
            <a:off x="1531189" y="1654526"/>
            <a:ext cx="133966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Acceptance notification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1A9DE-520B-A5F7-A276-0F8A8134560F}"/>
              </a:ext>
            </a:extLst>
          </p:cNvPr>
          <p:cNvSpPr/>
          <p:nvPr/>
        </p:nvSpPr>
        <p:spPr>
          <a:xfrm>
            <a:off x="1652256" y="1134345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Nov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AD2AE1-A69C-11CD-5D91-EC854D226EC4}"/>
              </a:ext>
            </a:extLst>
          </p:cNvPr>
          <p:cNvCxnSpPr/>
          <p:nvPr/>
        </p:nvCxnSpPr>
        <p:spPr bwMode="auto">
          <a:xfrm>
            <a:off x="3529468" y="141330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7E94205-77F9-122E-5D62-77CB3583737B}"/>
              </a:ext>
            </a:extLst>
          </p:cNvPr>
          <p:cNvSpPr/>
          <p:nvPr/>
        </p:nvSpPr>
        <p:spPr>
          <a:xfrm>
            <a:off x="3094918" y="1134678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Nov 24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9D237CDE-0EEB-040E-4DC3-35CC938AA14A}"/>
              </a:ext>
            </a:extLst>
          </p:cNvPr>
          <p:cNvSpPr txBox="1">
            <a:spLocks/>
          </p:cNvSpPr>
          <p:nvPr/>
        </p:nvSpPr>
        <p:spPr bwMode="auto">
          <a:xfrm>
            <a:off x="4217568" y="1667617"/>
            <a:ext cx="22002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Paper assignment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Presentation dates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A97F5-F0C0-505D-FB78-92E38ADEBB5F}"/>
              </a:ext>
            </a:extLst>
          </p:cNvPr>
          <p:cNvCxnSpPr/>
          <p:nvPr/>
        </p:nvCxnSpPr>
        <p:spPr bwMode="auto">
          <a:xfrm>
            <a:off x="7011722" y="1422068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66CA75-CA7A-1DDC-C3D8-7FCA91B12839}"/>
              </a:ext>
            </a:extLst>
          </p:cNvPr>
          <p:cNvSpPr/>
          <p:nvPr/>
        </p:nvSpPr>
        <p:spPr>
          <a:xfrm>
            <a:off x="6393725" y="1139784"/>
            <a:ext cx="1235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Jan 31</a:t>
            </a: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CECECE03-7B10-D835-BD12-BE48A641D723}"/>
              </a:ext>
            </a:extLst>
          </p:cNvPr>
          <p:cNvSpPr txBox="1">
            <a:spLocks/>
          </p:cNvSpPr>
          <p:nvPr/>
        </p:nvSpPr>
        <p:spPr bwMode="auto">
          <a:xfrm>
            <a:off x="5917485" y="1901706"/>
            <a:ext cx="136149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Test presentations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E64DC666-CF4D-9E89-0C62-F77932214DE7}"/>
              </a:ext>
            </a:extLst>
          </p:cNvPr>
          <p:cNvSpPr/>
          <p:nvPr/>
        </p:nvSpPr>
        <p:spPr bwMode="auto">
          <a:xfrm>
            <a:off x="352764" y="2536706"/>
            <a:ext cx="2623477" cy="1450123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F6CAFE-EC77-D2E9-A462-084F94C6153F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2990" y="2129494"/>
            <a:ext cx="0" cy="11348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CB2698-617A-88F6-2A52-C927BFA9B61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4918" y="3264342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B495EC-3F62-EED9-00A4-82C9D90692C0}"/>
              </a:ext>
            </a:extLst>
          </p:cNvPr>
          <p:cNvCxnSpPr>
            <a:cxnSpLocks/>
          </p:cNvCxnSpPr>
          <p:nvPr/>
        </p:nvCxnSpPr>
        <p:spPr bwMode="auto">
          <a:xfrm>
            <a:off x="3487424" y="2129494"/>
            <a:ext cx="54359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5651A4-7D8C-80C9-78C5-F600FA6F2E4F}"/>
              </a:ext>
            </a:extLst>
          </p:cNvPr>
          <p:cNvCxnSpPr/>
          <p:nvPr/>
        </p:nvCxnSpPr>
        <p:spPr bwMode="auto">
          <a:xfrm>
            <a:off x="6176719" y="142812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C8DC18E-345C-1C15-94BF-79C26C9953F2}"/>
              </a:ext>
            </a:extLst>
          </p:cNvPr>
          <p:cNvSpPr/>
          <p:nvPr/>
        </p:nvSpPr>
        <p:spPr>
          <a:xfrm>
            <a:off x="5925198" y="1134345"/>
            <a:ext cx="51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Jan 8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B4261247-230D-7468-78F1-C42205AD995C}"/>
              </a:ext>
            </a:extLst>
          </p:cNvPr>
          <p:cNvSpPr/>
          <p:nvPr/>
        </p:nvSpPr>
        <p:spPr bwMode="auto">
          <a:xfrm rot="16200000">
            <a:off x="6519918" y="1344088"/>
            <a:ext cx="156630" cy="826977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0EDDAE58-24D3-1BBD-1B8D-81AA5D32E3FE}"/>
              </a:ext>
            </a:extLst>
          </p:cNvPr>
          <p:cNvSpPr/>
          <p:nvPr/>
        </p:nvSpPr>
        <p:spPr bwMode="auto">
          <a:xfrm rot="16200000">
            <a:off x="7986372" y="1304473"/>
            <a:ext cx="189416" cy="90272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2FEDA713-4250-03B3-A0EE-B96EEA8D798F}"/>
              </a:ext>
            </a:extLst>
          </p:cNvPr>
          <p:cNvSpPr txBox="1">
            <a:spLocks/>
          </p:cNvSpPr>
          <p:nvPr/>
        </p:nvSpPr>
        <p:spPr bwMode="auto">
          <a:xfrm>
            <a:off x="7361668" y="1901706"/>
            <a:ext cx="151216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Final presentations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8E9D69-7E37-73FE-FB62-883AF3DBA398}"/>
              </a:ext>
            </a:extLst>
          </p:cNvPr>
          <p:cNvSpPr/>
          <p:nvPr/>
        </p:nvSpPr>
        <p:spPr>
          <a:xfrm>
            <a:off x="7305638" y="1137522"/>
            <a:ext cx="67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Feb 12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24A12C-F704-8689-9430-C0138CB3D02E}"/>
              </a:ext>
            </a:extLst>
          </p:cNvPr>
          <p:cNvCxnSpPr/>
          <p:nvPr/>
        </p:nvCxnSpPr>
        <p:spPr bwMode="auto">
          <a:xfrm>
            <a:off x="7617861" y="141441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7B2305-37F9-26BF-9A48-E0534FC103C7}"/>
              </a:ext>
            </a:extLst>
          </p:cNvPr>
          <p:cNvSpPr/>
          <p:nvPr/>
        </p:nvSpPr>
        <p:spPr>
          <a:xfrm>
            <a:off x="8220217" y="1131696"/>
            <a:ext cx="67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Mar 29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A276ED-C9E6-F582-E0AD-A6D47445EFD4}"/>
              </a:ext>
            </a:extLst>
          </p:cNvPr>
          <p:cNvCxnSpPr/>
          <p:nvPr/>
        </p:nvCxnSpPr>
        <p:spPr bwMode="auto">
          <a:xfrm>
            <a:off x="8532440" y="1408589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A9AA4-0DE3-E1CC-0EA9-DB093E8E05CC}"/>
              </a:ext>
            </a:extLst>
          </p:cNvPr>
          <p:cNvSpPr/>
          <p:nvPr/>
        </p:nvSpPr>
        <p:spPr bwMode="auto">
          <a:xfrm rot="20003322">
            <a:off x="5244913" y="1360419"/>
            <a:ext cx="20965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45CCD4-AFE1-3142-62D8-4A391D77EEE3}"/>
              </a:ext>
            </a:extLst>
          </p:cNvPr>
          <p:cNvCxnSpPr>
            <a:cxnSpLocks/>
          </p:cNvCxnSpPr>
          <p:nvPr/>
        </p:nvCxnSpPr>
        <p:spPr bwMode="auto">
          <a:xfrm>
            <a:off x="5349472" y="1408589"/>
            <a:ext cx="70489" cy="1361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6AF884-7DAB-BA38-E745-A004A5DCEE3A}"/>
              </a:ext>
            </a:extLst>
          </p:cNvPr>
          <p:cNvCxnSpPr>
            <a:cxnSpLocks/>
          </p:cNvCxnSpPr>
          <p:nvPr/>
        </p:nvCxnSpPr>
        <p:spPr bwMode="auto">
          <a:xfrm>
            <a:off x="5291215" y="1411539"/>
            <a:ext cx="72276" cy="1450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itle 2">
            <a:extLst>
              <a:ext uri="{FF2B5EF4-FFF2-40B4-BE49-F238E27FC236}">
                <a16:creationId xmlns:a16="http://schemas.microsoft.com/office/drawing/2014/main" id="{585AAB1B-60BB-35F3-2330-6CFD5D5D967F}"/>
              </a:ext>
            </a:extLst>
          </p:cNvPr>
          <p:cNvSpPr txBox="1">
            <a:spLocks/>
          </p:cNvSpPr>
          <p:nvPr/>
        </p:nvSpPr>
        <p:spPr bwMode="auto">
          <a:xfrm>
            <a:off x="4622611" y="2716460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 front of the instructors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1" name="Title 2">
            <a:extLst>
              <a:ext uri="{FF2B5EF4-FFF2-40B4-BE49-F238E27FC236}">
                <a16:creationId xmlns:a16="http://schemas.microsoft.com/office/drawing/2014/main" id="{B0303A99-551B-2B04-24C5-070E67069C94}"/>
              </a:ext>
            </a:extLst>
          </p:cNvPr>
          <p:cNvSpPr txBox="1">
            <a:spLocks/>
          </p:cNvSpPr>
          <p:nvPr/>
        </p:nvSpPr>
        <p:spPr bwMode="auto">
          <a:xfrm>
            <a:off x="4621747" y="3210729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Instructors provide feedback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2" name="Double Brace 71">
            <a:extLst>
              <a:ext uri="{FF2B5EF4-FFF2-40B4-BE49-F238E27FC236}">
                <a16:creationId xmlns:a16="http://schemas.microsoft.com/office/drawing/2014/main" id="{257DD69B-011E-F9A0-7ED3-C2E0C4A5C8CF}"/>
              </a:ext>
            </a:extLst>
          </p:cNvPr>
          <p:cNvSpPr/>
          <p:nvPr/>
        </p:nvSpPr>
        <p:spPr bwMode="auto">
          <a:xfrm>
            <a:off x="4416810" y="2689928"/>
            <a:ext cx="1893362" cy="939980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E21DD0-7125-3E36-86E9-8B3462D85CD6}"/>
              </a:ext>
            </a:extLst>
          </p:cNvPr>
          <p:cNvCxnSpPr>
            <a:cxnSpLocks/>
          </p:cNvCxnSpPr>
          <p:nvPr/>
        </p:nvCxnSpPr>
        <p:spPr bwMode="auto">
          <a:xfrm flipV="1">
            <a:off x="6619122" y="2420899"/>
            <a:ext cx="0" cy="7390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57E8F6-AD0B-0FD5-50B7-5EA5FBD11C6A}"/>
              </a:ext>
            </a:extLst>
          </p:cNvPr>
          <p:cNvCxnSpPr>
            <a:cxnSpLocks/>
          </p:cNvCxnSpPr>
          <p:nvPr/>
        </p:nvCxnSpPr>
        <p:spPr bwMode="auto">
          <a:xfrm flipH="1">
            <a:off x="6363649" y="3159918"/>
            <a:ext cx="2554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itle 2">
            <a:extLst>
              <a:ext uri="{FF2B5EF4-FFF2-40B4-BE49-F238E27FC236}">
                <a16:creationId xmlns:a16="http://schemas.microsoft.com/office/drawing/2014/main" id="{4328D65F-13CD-8129-B4FB-92E62AA404A4}"/>
              </a:ext>
            </a:extLst>
          </p:cNvPr>
          <p:cNvSpPr txBox="1">
            <a:spLocks/>
          </p:cNvSpPr>
          <p:nvPr/>
        </p:nvSpPr>
        <p:spPr bwMode="auto">
          <a:xfrm>
            <a:off x="5881818" y="3860267"/>
            <a:ext cx="1802631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 front of the instructors &amp; students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9" name="Title 2">
            <a:extLst>
              <a:ext uri="{FF2B5EF4-FFF2-40B4-BE49-F238E27FC236}">
                <a16:creationId xmlns:a16="http://schemas.microsoft.com/office/drawing/2014/main" id="{5369CA9A-68EC-6844-AE3C-DE0FEC616449}"/>
              </a:ext>
            </a:extLst>
          </p:cNvPr>
          <p:cNvSpPr txBox="1">
            <a:spLocks/>
          </p:cNvSpPr>
          <p:nvPr/>
        </p:nvSpPr>
        <p:spPr bwMode="auto">
          <a:xfrm>
            <a:off x="5880955" y="4354536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Questions by students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80" name="Double Brace 79">
            <a:extLst>
              <a:ext uri="{FF2B5EF4-FFF2-40B4-BE49-F238E27FC236}">
                <a16:creationId xmlns:a16="http://schemas.microsoft.com/office/drawing/2014/main" id="{038582E9-F044-9655-26B8-5EE1B7D26EF7}"/>
              </a:ext>
            </a:extLst>
          </p:cNvPr>
          <p:cNvSpPr/>
          <p:nvPr/>
        </p:nvSpPr>
        <p:spPr bwMode="auto">
          <a:xfrm>
            <a:off x="5676017" y="3833735"/>
            <a:ext cx="2131191" cy="935510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943C2-9918-A976-2F0F-317AAC940CF5}"/>
              </a:ext>
            </a:extLst>
          </p:cNvPr>
          <p:cNvCxnSpPr>
            <a:cxnSpLocks/>
          </p:cNvCxnSpPr>
          <p:nvPr/>
        </p:nvCxnSpPr>
        <p:spPr bwMode="auto">
          <a:xfrm flipV="1">
            <a:off x="8100392" y="2420899"/>
            <a:ext cx="0" cy="18912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D5B834-D16D-51E8-968E-29BBB1E330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844919" y="4312152"/>
            <a:ext cx="2554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2" grpId="0"/>
      <p:bldP spid="53" grpId="0" animBg="1"/>
      <p:bldP spid="54" grpId="0" animBg="1"/>
      <p:bldP spid="55" grpId="0"/>
      <p:bldP spid="57" grpId="0"/>
      <p:bldP spid="59" grpId="0"/>
      <p:bldP spid="70" grpId="0"/>
      <p:bldP spid="71" grpId="0"/>
      <p:bldP spid="72" grpId="0" animBg="1"/>
      <p:bldP spid="78" grpId="0"/>
      <p:bldP spid="79" grpId="0"/>
      <p:bldP spid="80" grpId="0" animBg="1"/>
    </p:bldLst>
  </p:timing>
</p:sld>
</file>

<file path=ppt/theme/theme1.xml><?xml version="1.0" encoding="utf-8"?>
<a:theme xmlns:a="http://schemas.openxmlformats.org/drawingml/2006/main" name="Glossy">
  <a:themeElements>
    <a:clrScheme name="Glossy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Glossy">
      <a:majorFont>
        <a:latin typeface="Arial"/>
        <a:ea typeface="DejaVu Sans"/>
        <a:cs typeface="DejaVu Sans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lossy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45376</TotalTime>
  <Words>207</Words>
  <Application>Microsoft Macintosh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StarSymbol</vt:lpstr>
      <vt:lpstr>Times New Roman</vt:lpstr>
      <vt:lpstr>Glossy</vt:lpstr>
      <vt:lpstr>PowerPoint Presentation</vt:lpstr>
      <vt:lpstr>PowerPoint Presentation</vt:lpstr>
      <vt:lpstr>Human-Centric Machine Learning</vt:lpstr>
      <vt:lpstr>PowerPoint Presentation</vt:lpstr>
      <vt:lpstr>PowerPoint Presentation</vt:lpstr>
      <vt:lpstr>Important dates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Dynamics of Information Pathways in On-line Media</dc:title>
  <dc:subject/>
  <dc:creator>Manuel Gomez Rodriguez</dc:creator>
  <cp:keywords/>
  <dc:description>Interview at Google</dc:description>
  <cp:lastModifiedBy>Microsoft Office User</cp:lastModifiedBy>
  <cp:revision>4326</cp:revision>
  <dcterms:created xsi:type="dcterms:W3CDTF">2014-02-12T10:07:58Z</dcterms:created>
  <dcterms:modified xsi:type="dcterms:W3CDTF">2023-10-18T15:41:27Z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