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5" r:id="rId2"/>
    <p:sldId id="578" r:id="rId3"/>
    <p:sldId id="577" r:id="rId4"/>
    <p:sldId id="579" r:id="rId5"/>
    <p:sldId id="386" r:id="rId6"/>
    <p:sldId id="399" r:id="rId7"/>
    <p:sldId id="535" r:id="rId8"/>
  </p:sldIdLst>
  <p:sldSz cx="10080625" cy="7559675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D1673D"/>
    <a:srgbClr val="B17D5D"/>
    <a:srgbClr val="009900"/>
    <a:srgbClr val="99CC00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407" autoAdjust="0"/>
  </p:normalViewPr>
  <p:slideViewPr>
    <p:cSldViewPr>
      <p:cViewPr varScale="1">
        <p:scale>
          <a:sx n="112" d="100"/>
          <a:sy n="112" d="100"/>
        </p:scale>
        <p:origin x="1816" y="192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30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 bwMode="auto">
          <a:xfrm>
            <a:off x="4140200" y="0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 bwMode="auto">
          <a:xfrm>
            <a:off x="0" y="9121775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4140200" y="9121775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Calibri" charset="0"/>
              </a:defRPr>
            </a:lvl1pPr>
          </a:lstStyle>
          <a:p>
            <a:pPr>
              <a:defRPr/>
            </a:pPr>
            <a:fld id="{413AA366-A3C2-114F-B81D-27BE8B175CC0}" type="slidenum">
              <a:rPr lang="en-US"/>
              <a:pPr>
                <a:defRPr/>
              </a:pPr>
              <a:t>‹#›</a:t>
            </a:fld>
            <a:endParaRPr lang="fi-FI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20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57300" y="730250"/>
            <a:ext cx="4799013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4339" name="Notes Placeholder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3413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41788" y="0"/>
            <a:ext cx="3173412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20188"/>
            <a:ext cx="3173413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41788" y="9120188"/>
            <a:ext cx="3173412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C8110E2-1524-9445-B796-69A2FE04EDF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156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fi-FI" sz="2000">
        <a:solidFill>
          <a:schemeClr val="tx1"/>
        </a:solidFill>
        <a:latin typeface="Arial" pitchFamily="18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9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46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E9449-F772-0A4F-A414-B421A0A8F96F}" type="datetime1">
              <a:rPr lang="en-US"/>
              <a:pPr>
                <a:defRPr/>
              </a:pPr>
              <a:t>10/21/22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D0209-7DE8-DE48-A57C-4EEA4DD65EC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880B0-46A9-B24C-9E60-A6E476430BDE}" type="datetime1">
              <a:rPr lang="en-US"/>
              <a:pPr>
                <a:defRPr/>
              </a:pPr>
              <a:t>10/21/22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3A86-463B-E445-BDA6-B66E5D639C9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087A5-6F6C-424C-B07E-73FB041E9D6A}" type="datetime1">
              <a:rPr lang="en-US"/>
              <a:pPr>
                <a:defRPr/>
              </a:pPr>
              <a:t>10/21/22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499D-3F0D-5546-9230-754BF6308C6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5B1-8426-3249-ABF5-CADB55DB964E}" type="datetime1">
              <a:rPr lang="en-US"/>
              <a:pPr>
                <a:defRPr/>
              </a:pPr>
              <a:t>10/21/22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16DF1-BA4B-5C44-971E-82A6EE73956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4C467-6470-C448-9430-4CA99E9A51B5}" type="datetime1">
              <a:rPr lang="en-US"/>
              <a:pPr>
                <a:defRPr/>
              </a:pPr>
              <a:t>10/21/22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4DD81-DD57-694B-B043-D199770EC71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071E9-6D7D-F34F-8DAD-4040732BBF25}" type="datetime1">
              <a:rPr lang="en-US"/>
              <a:pPr>
                <a:defRPr/>
              </a:pPr>
              <a:t>10/21/22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B5363-205D-A54E-94F6-288C26787C6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2519C-F037-F24B-8035-B1B20F67C06C}" type="datetime1">
              <a:rPr lang="en-US"/>
              <a:pPr>
                <a:defRPr/>
              </a:pPr>
              <a:t>10/21/22</a:t>
            </a:fld>
            <a:endParaRPr lang="fi-FI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7CA44-CA71-514B-B5EE-3ADB5193DF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8087-D381-1646-8978-E930BB7D86BA}" type="datetime1">
              <a:rPr lang="en-US"/>
              <a:pPr>
                <a:defRPr/>
              </a:pPr>
              <a:t>10/21/22</a:t>
            </a:fld>
            <a:endParaRPr lang="fi-FI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74740-7670-CC41-ACDF-A0E14F34940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CBA-14DE-AC4C-BBA0-6FA4DC8452D9}" type="datetime1">
              <a:rPr lang="en-US"/>
              <a:pPr>
                <a:defRPr/>
              </a:pPr>
              <a:t>10/21/22</a:t>
            </a:fld>
            <a:endParaRPr lang="fi-FI"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42FA5-FACE-DD48-AEFA-D9ABFC4E22D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E24B7-8B7E-F846-B32D-6CF756C623D8}" type="datetime1">
              <a:rPr lang="en-US"/>
              <a:pPr>
                <a:defRPr/>
              </a:pPr>
              <a:t>10/21/22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479E3-829C-3848-B3E3-9634A6B8E12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A54C7-BA14-5448-8ED9-FE78F6E22BB7}" type="datetime1">
              <a:rPr lang="en-US"/>
              <a:pPr>
                <a:defRPr/>
              </a:pPr>
              <a:t>10/21/22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9FF8A-B7D2-1941-8D2D-F777CCEDE9C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 txBox="1">
            <a:spLocks noGrp="1"/>
          </p:cNvSpPr>
          <p:nvPr>
            <p:ph type="title"/>
          </p:nvPr>
        </p:nvSpPr>
        <p:spPr bwMode="auto">
          <a:xfrm>
            <a:off x="468313" y="0"/>
            <a:ext cx="9070975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1027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72562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jäsennyksen tekstimuotoa napsauttamalla</a:t>
            </a:r>
          </a:p>
          <a:p>
            <a:pPr lvl="1"/>
            <a:r>
              <a:rPr lang="fi-FI"/>
              <a:t>Toinen jäsennystaso</a:t>
            </a:r>
          </a:p>
          <a:p>
            <a:pPr lvl="2"/>
            <a:r>
              <a:rPr lang="fi-FI"/>
              <a:t>Kolmas jäsennystaso</a:t>
            </a:r>
          </a:p>
          <a:p>
            <a:pPr lvl="3"/>
            <a:r>
              <a:rPr lang="fi-FI"/>
              <a:t>Neljäs jäsennystaso</a:t>
            </a:r>
          </a:p>
          <a:p>
            <a:pPr lvl="4"/>
            <a:r>
              <a:rPr lang="fi-FI"/>
              <a:t>Viides jäsennystaso</a:t>
            </a:r>
          </a:p>
          <a:p>
            <a:pPr lvl="4"/>
            <a:r>
              <a:rPr lang="fi-FI"/>
              <a:t>Kuudes jäsennystaso</a:t>
            </a:r>
          </a:p>
          <a:p>
            <a:pPr lvl="4"/>
            <a:r>
              <a:rPr lang="fi-FI"/>
              <a:t>Seitsemäs jäsennystaso</a:t>
            </a:r>
          </a:p>
          <a:p>
            <a:pPr lvl="4"/>
            <a:r>
              <a:rPr lang="fi-FI"/>
              <a:t>Kahdeksas jäsennystaso</a:t>
            </a:r>
          </a:p>
          <a:p>
            <a:pPr lvl="4"/>
            <a:r>
              <a:rPr lang="fi-FI"/>
              <a:t>Yhdeksäs jäsennystaso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238" y="6886575"/>
            <a:ext cx="2349500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EDD8699-042C-2346-9A27-29B65BE83EC6}" type="datetime1">
              <a:rPr lang="en-US"/>
              <a:pPr>
                <a:defRPr/>
              </a:pPr>
              <a:t>10/21/22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8050" y="6886575"/>
            <a:ext cx="3194050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defRPr sz="14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6300" y="6886575"/>
            <a:ext cx="2349500" cy="5222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C1912FD-5D1F-9040-9225-6EB96CB30C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  <a:ea typeface="DejaVu Sans"/>
          <a:cs typeface="DejaVu Sans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  <a:ea typeface="DejaVu Sans"/>
          <a:cs typeface="DejaVu Sans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  <a:ea typeface="DejaVu Sans"/>
          <a:cs typeface="DejaVu Sans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  <a:ea typeface="DejaVu Sans"/>
          <a:cs typeface="DejaVu Sans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  <a:ea typeface="DejaVu Sans"/>
          <a:cs typeface="DejaVu Sans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  <a:ea typeface="DejaVu Sans"/>
          <a:cs typeface="DejaVu Sans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  <a:ea typeface="DejaVu Sans"/>
          <a:cs typeface="DejaVu Sans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itchFamily="34" charset="0"/>
          <a:ea typeface="DejaVu Sans"/>
          <a:cs typeface="DejaVu Sans"/>
        </a:defRPr>
      </a:lvl9pPr>
    </p:titleStyle>
    <p:bodyStyle>
      <a:lvl1pPr marL="431800" indent="-32385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2954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7272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1590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6162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6pPr>
      <a:lvl7pPr marL="30734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7pPr>
      <a:lvl8pPr marL="35306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8pPr>
      <a:lvl9pPr marL="3987800" indent="-215900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3295824" y="2411685"/>
            <a:ext cx="49685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1200"/>
              </a:spcAft>
            </a:pPr>
            <a:r>
              <a:rPr lang="en-US" sz="5000" dirty="0">
                <a:solidFill>
                  <a:schemeClr val="tx1"/>
                </a:solidFill>
                <a:latin typeface="Calibri"/>
              </a:rPr>
              <a:t>Human-Centric </a:t>
            </a:r>
            <a:br>
              <a:rPr lang="en-US" sz="5000" dirty="0">
                <a:solidFill>
                  <a:schemeClr val="tx1"/>
                </a:solidFill>
                <a:latin typeface="Calibri"/>
              </a:rPr>
            </a:br>
            <a:r>
              <a:rPr lang="en-US" sz="5000" dirty="0">
                <a:solidFill>
                  <a:schemeClr val="tx1"/>
                </a:solidFill>
                <a:latin typeface="Calibri"/>
              </a:rPr>
              <a:t>Machine Learning</a:t>
            </a:r>
            <a:endParaRPr lang="en-US" sz="4000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3" name="Picture 14" descr="Image result for robots and humans collaboration">
            <a:extLst>
              <a:ext uri="{FF2B5EF4-FFF2-40B4-BE49-F238E27FC236}">
                <a16:creationId xmlns:a16="http://schemas.microsoft.com/office/drawing/2014/main" id="{72D80EB2-02EB-60E5-A4E5-A942D5789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52" y="2411685"/>
            <a:ext cx="1256928" cy="125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63D359-4285-A5DF-842E-D6A2EB73D630}"/>
              </a:ext>
            </a:extLst>
          </p:cNvPr>
          <p:cNvSpPr txBox="1">
            <a:spLocks/>
          </p:cNvSpPr>
          <p:nvPr/>
        </p:nvSpPr>
        <p:spPr bwMode="auto">
          <a:xfrm>
            <a:off x="2359720" y="4480309"/>
            <a:ext cx="502844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  <a:spcAft>
                <a:spcPts val="1200"/>
              </a:spcAft>
            </a:pP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Seminar</a:t>
            </a:r>
            <a:br>
              <a:rPr lang="en-US" sz="40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Winter Semester 2022</a:t>
            </a:r>
            <a:endParaRPr lang="en-US" sz="4000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D01B5-582C-697B-E026-27BAF55D47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" y="6368754"/>
            <a:ext cx="4104456" cy="656343"/>
          </a:xfrm>
          <a:prstGeom prst="rect">
            <a:avLst/>
          </a:prstGeom>
        </p:spPr>
      </p:pic>
      <p:pic>
        <p:nvPicPr>
          <p:cNvPr id="2050" name="Picture 2" descr="Technische Universität Kaiserslautern – Wikipedia">
            <a:extLst>
              <a:ext uri="{FF2B5EF4-FFF2-40B4-BE49-F238E27FC236}">
                <a16:creationId xmlns:a16="http://schemas.microsoft.com/office/drawing/2014/main" id="{F7E96544-7850-D2FF-D434-12BAB630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32" y="5788059"/>
            <a:ext cx="3384377" cy="169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8D8FD2-174B-E669-5536-62877A25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42FA5-FACE-DD48-AEFA-D9ABFC4E22D0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  <p:pic>
        <p:nvPicPr>
          <p:cNvPr id="3" name="Picture 8" descr="Image result for job in the future">
            <a:extLst>
              <a:ext uri="{FF2B5EF4-FFF2-40B4-BE49-F238E27FC236}">
                <a16:creationId xmlns:a16="http://schemas.microsoft.com/office/drawing/2014/main" id="{F061CA18-FAF5-68A8-8884-F8FC307C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76" y="2643900"/>
            <a:ext cx="4783852" cy="318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349D0D-9D5D-B24E-4419-5DBB25D9FD01}"/>
              </a:ext>
            </a:extLst>
          </p:cNvPr>
          <p:cNvSpPr/>
          <p:nvPr/>
        </p:nvSpPr>
        <p:spPr bwMode="auto">
          <a:xfrm>
            <a:off x="3811435" y="2643899"/>
            <a:ext cx="5445002" cy="31858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22158"/>
            <a:endParaRPr lang="en-US" sz="1225">
              <a:latin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7DA944-74D7-E040-6FD8-A2F24268553A}"/>
              </a:ext>
            </a:extLst>
          </p:cNvPr>
          <p:cNvSpPr/>
          <p:nvPr/>
        </p:nvSpPr>
        <p:spPr>
          <a:xfrm>
            <a:off x="1061910" y="2004565"/>
            <a:ext cx="810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/>
              </a:rPr>
              <a:t>Machine learning has been mostly</a:t>
            </a:r>
            <a:endParaRPr lang="en-US" sz="3600" b="1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FC90F-2564-F95C-8CB8-F3DFA010A05D}"/>
              </a:ext>
            </a:extLst>
          </p:cNvPr>
          <p:cNvSpPr/>
          <p:nvPr/>
        </p:nvSpPr>
        <p:spPr>
          <a:xfrm>
            <a:off x="3880940" y="2609474"/>
            <a:ext cx="5623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/>
              </a:rPr>
              <a:t>developed for </a:t>
            </a:r>
            <a:r>
              <a:rPr lang="en-US" sz="3600" b="1" dirty="0">
                <a:solidFill>
                  <a:schemeClr val="accent2"/>
                </a:solidFill>
                <a:latin typeface="Calibri"/>
              </a:rPr>
              <a:t>automation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D6367-D7D2-8C3C-3B44-BF445CE254C1}"/>
              </a:ext>
            </a:extLst>
          </p:cNvPr>
          <p:cNvSpPr/>
          <p:nvPr/>
        </p:nvSpPr>
        <p:spPr>
          <a:xfrm>
            <a:off x="3999198" y="5725794"/>
            <a:ext cx="5505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alibri"/>
              </a:rPr>
              <a:t>In a way, to </a:t>
            </a:r>
            <a:r>
              <a:rPr lang="en-US" sz="3600" b="1" i="1" dirty="0">
                <a:solidFill>
                  <a:schemeClr val="accent2"/>
                </a:solidFill>
                <a:latin typeface="Calibri"/>
              </a:rPr>
              <a:t>replace humans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BBB4D6-2DC5-D8B1-8186-A23A12EA2921}"/>
              </a:ext>
            </a:extLst>
          </p:cNvPr>
          <p:cNvSpPr/>
          <p:nvPr/>
        </p:nvSpPr>
        <p:spPr>
          <a:xfrm>
            <a:off x="4056230" y="3828649"/>
            <a:ext cx="4310026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b="1" dirty="0">
                <a:latin typeface="Calibri"/>
              </a:rPr>
              <a:t>Take decisions autonomously </a:t>
            </a:r>
            <a:br>
              <a:rPr lang="en-US" sz="2600" b="1" dirty="0">
                <a:latin typeface="Calibri"/>
              </a:rPr>
            </a:br>
            <a:r>
              <a:rPr lang="en-US" sz="2600" b="1" dirty="0">
                <a:latin typeface="Calibri"/>
              </a:rPr>
              <a:t>on the basis of </a:t>
            </a:r>
            <a:br>
              <a:rPr lang="en-US" sz="2600" b="1" dirty="0">
                <a:latin typeface="Calibri"/>
              </a:rPr>
            </a:br>
            <a:r>
              <a:rPr lang="en-US" sz="2600" b="1" dirty="0">
                <a:solidFill>
                  <a:schemeClr val="accent2"/>
                </a:solidFill>
                <a:latin typeface="Calibri"/>
              </a:rPr>
              <a:t>passively collected data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F3A79F9-61BC-FFF1-0FFD-810E7D03CD52}"/>
              </a:ext>
            </a:extLst>
          </p:cNvPr>
          <p:cNvSpPr/>
          <p:nvPr/>
        </p:nvSpPr>
        <p:spPr bwMode="auto">
          <a:xfrm>
            <a:off x="5743155" y="3314972"/>
            <a:ext cx="400476" cy="42483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22158"/>
            <a:endParaRPr lang="en-US" sz="1225">
              <a:latin typeface="Arial" pitchFamily="34" charset="0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A3C39EE7-0E9A-1C15-9574-12DE3E9E897B}"/>
              </a:ext>
            </a:extLst>
          </p:cNvPr>
          <p:cNvSpPr/>
          <p:nvPr/>
        </p:nvSpPr>
        <p:spPr bwMode="auto">
          <a:xfrm>
            <a:off x="5744069" y="5252138"/>
            <a:ext cx="400476" cy="42483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622158"/>
            <a:endParaRPr lang="en-US" sz="1225">
              <a:latin typeface="Arial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9EB2A9-5509-F815-8CF3-C8CD997C602F}"/>
              </a:ext>
            </a:extLst>
          </p:cNvPr>
          <p:cNvSpPr txBox="1">
            <a:spLocks/>
          </p:cNvSpPr>
          <p:nvPr/>
        </p:nvSpPr>
        <p:spPr bwMode="auto">
          <a:xfrm>
            <a:off x="468313" y="266834"/>
            <a:ext cx="9612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4200" kern="0" dirty="0">
                <a:latin typeface="Calibri"/>
              </a:rPr>
              <a:t>Machine learning… for automation</a:t>
            </a:r>
          </a:p>
        </p:txBody>
      </p:sp>
    </p:spTree>
    <p:extLst>
      <p:ext uri="{BB962C8B-B14F-4D97-AF65-F5344CB8AC3E}">
        <p14:creationId xmlns:p14="http://schemas.microsoft.com/office/powerpoint/2010/main" val="2602573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9AF70C-CF62-3949-A0E8-7B478CE69687}" type="slidenum">
              <a:rPr lang="fi-FI"/>
              <a:pPr/>
              <a:t>3</a:t>
            </a:fld>
            <a:endParaRPr lang="fi-FI" dirty="0"/>
          </a:p>
        </p:txBody>
      </p:sp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266834"/>
            <a:ext cx="9612312" cy="646331"/>
          </a:xfrm>
        </p:spPr>
        <p:txBody>
          <a:bodyPr wrap="square">
            <a:spAutoFit/>
          </a:bodyPr>
          <a:lstStyle/>
          <a:p>
            <a:pPr eaLnBrk="1"/>
            <a:r>
              <a:rPr lang="en-US" sz="4200" dirty="0">
                <a:latin typeface="Calibri"/>
              </a:rPr>
              <a:t>Human-Centric 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6F911-C317-65A8-7E44-A51D537D2802}"/>
              </a:ext>
            </a:extLst>
          </p:cNvPr>
          <p:cNvSpPr/>
          <p:nvPr/>
        </p:nvSpPr>
        <p:spPr>
          <a:xfrm>
            <a:off x="863848" y="2429683"/>
            <a:ext cx="804125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latin typeface="Calibri"/>
              </a:rPr>
              <a:t>Human-Centric Machine Learning </a:t>
            </a:r>
            <a:br>
              <a:rPr lang="en-US" sz="2600" b="1" dirty="0">
                <a:latin typeface="Calibri"/>
              </a:rPr>
            </a:b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seeks to</a:t>
            </a:r>
            <a:br>
              <a:rPr lang="en-US" sz="2600" b="1" dirty="0">
                <a:latin typeface="Calibri"/>
              </a:rPr>
            </a:br>
            <a:r>
              <a:rPr lang="en-US" sz="4200" b="1" dirty="0">
                <a:latin typeface="Calibri"/>
              </a:rPr>
              <a:t>develop models &amp; algorithms</a:t>
            </a:r>
          </a:p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to</a:t>
            </a:r>
          </a:p>
          <a:p>
            <a:pPr algn="ctr"/>
            <a:r>
              <a:rPr lang="en-US" sz="4200" b="1" u="sng" dirty="0">
                <a:latin typeface="Calibri"/>
              </a:rPr>
              <a:t>understand</a:t>
            </a:r>
            <a:r>
              <a:rPr lang="en-US" sz="4200" b="1" dirty="0">
                <a:latin typeface="Calibri"/>
              </a:rPr>
              <a:t> and </a:t>
            </a:r>
            <a:r>
              <a:rPr lang="en-US" sz="4200" b="1" u="sng" dirty="0">
                <a:latin typeface="Calibri"/>
              </a:rPr>
              <a:t>assist</a:t>
            </a:r>
            <a:r>
              <a:rPr lang="en-US" sz="4200" b="1" dirty="0">
                <a:latin typeface="Calibri"/>
              </a:rPr>
              <a:t> Humans</a:t>
            </a:r>
          </a:p>
        </p:txBody>
      </p:sp>
    </p:spTree>
    <p:extLst>
      <p:ext uri="{BB962C8B-B14F-4D97-AF65-F5344CB8AC3E}">
        <p14:creationId xmlns:p14="http://schemas.microsoft.com/office/powerpoint/2010/main" val="12486530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9AF70C-CF62-3949-A0E8-7B478CE69687}" type="slidenum">
              <a:rPr lang="fi-FI"/>
              <a:pPr/>
              <a:t>4</a:t>
            </a:fld>
            <a:endParaRPr lang="fi-FI" dirty="0"/>
          </a:p>
        </p:txBody>
      </p:sp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282223"/>
            <a:ext cx="9612312" cy="615553"/>
          </a:xfrm>
        </p:spPr>
        <p:txBody>
          <a:bodyPr wrap="square">
            <a:spAutoFit/>
          </a:bodyPr>
          <a:lstStyle/>
          <a:p>
            <a:pPr eaLnBrk="1"/>
            <a:r>
              <a:rPr lang="en-US" sz="4000" dirty="0">
                <a:latin typeface="Calibri"/>
              </a:rPr>
              <a:t>Developing Human-Centric Machine Learning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12D6C-AC9E-2340-B169-566353E55AFD}"/>
              </a:ext>
            </a:extLst>
          </p:cNvPr>
          <p:cNvSpPr/>
          <p:nvPr/>
        </p:nvSpPr>
        <p:spPr>
          <a:xfrm>
            <a:off x="396552" y="1619597"/>
            <a:ext cx="96123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Calibri"/>
              </a:rPr>
              <a:t>Human-Centric ML </a:t>
            </a:r>
            <a:r>
              <a:rPr lang="en-US" sz="3000" dirty="0">
                <a:latin typeface="Calibri"/>
              </a:rPr>
              <a:t>requires </a:t>
            </a:r>
            <a:r>
              <a:rPr lang="en-US" sz="3000" b="1" dirty="0">
                <a:latin typeface="Calibri"/>
              </a:rPr>
              <a:t>conceptual innovations </a:t>
            </a:r>
            <a:r>
              <a:rPr lang="en-US" sz="3000" dirty="0">
                <a:latin typeface="Calibri"/>
              </a:rPr>
              <a:t>and </a:t>
            </a:r>
            <a:r>
              <a:rPr lang="en-US" sz="3000" b="1" dirty="0">
                <a:latin typeface="Calibri"/>
              </a:rPr>
              <a:t>technical breakthroughs </a:t>
            </a:r>
            <a:r>
              <a:rPr lang="en-US" sz="3000" dirty="0">
                <a:latin typeface="Calibri"/>
              </a:rPr>
              <a:t>along three different dimensions: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9F0B71-1C28-B9EE-6680-A3BFC8DBBBDA}"/>
              </a:ext>
            </a:extLst>
          </p:cNvPr>
          <p:cNvSpPr/>
          <p:nvPr/>
        </p:nvSpPr>
        <p:spPr>
          <a:xfrm>
            <a:off x="845977" y="2843733"/>
            <a:ext cx="7002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Calibri"/>
              </a:rPr>
              <a:t>1.</a:t>
            </a:r>
            <a:r>
              <a:rPr lang="en-US" sz="3000" dirty="0">
                <a:latin typeface="Calibri"/>
              </a:rPr>
              <a:t> </a:t>
            </a:r>
            <a:r>
              <a:rPr lang="en-US" sz="3000" b="1" dirty="0">
                <a:latin typeface="Calibri"/>
              </a:rPr>
              <a:t>Accurate models </a:t>
            </a:r>
            <a:r>
              <a:rPr lang="en-US" sz="3000" dirty="0">
                <a:latin typeface="Calibri"/>
              </a:rPr>
              <a:t>of </a:t>
            </a:r>
            <a:r>
              <a:rPr lang="en-US" sz="3000" b="1" dirty="0">
                <a:latin typeface="Calibri"/>
              </a:rPr>
              <a:t>human behavior in specific domains</a:t>
            </a:r>
            <a:endParaRPr lang="en-US" sz="3000" dirty="0"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D319-4BFE-4FFD-D3F6-80A76254DFAD}"/>
              </a:ext>
            </a:extLst>
          </p:cNvPr>
          <p:cNvSpPr/>
          <p:nvPr/>
        </p:nvSpPr>
        <p:spPr>
          <a:xfrm>
            <a:off x="871910" y="4060318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Calibri"/>
              </a:rPr>
              <a:t>2. Scalable algorithms </a:t>
            </a:r>
            <a:r>
              <a:rPr lang="en-US" sz="3000" dirty="0">
                <a:latin typeface="Calibri"/>
              </a:rPr>
              <a:t>that use these models to</a:t>
            </a:r>
            <a:r>
              <a:rPr lang="en-US" sz="3000" b="1" dirty="0">
                <a:latin typeface="Calibri"/>
              </a:rPr>
              <a:t> assist </a:t>
            </a:r>
            <a:r>
              <a:rPr lang="en-US" sz="3000" dirty="0">
                <a:latin typeface="Calibri"/>
              </a:rPr>
              <a:t>humans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DE237-7FEF-3C88-48FF-F6E0A18CE3C5}"/>
              </a:ext>
            </a:extLst>
          </p:cNvPr>
          <p:cNvSpPr/>
          <p:nvPr/>
        </p:nvSpPr>
        <p:spPr>
          <a:xfrm>
            <a:off x="845977" y="5296329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latin typeface="Calibri"/>
              </a:rPr>
              <a:t>3. Robust computational metrics </a:t>
            </a:r>
            <a:r>
              <a:rPr lang="en-US" sz="3000" dirty="0">
                <a:latin typeface="Calibri"/>
              </a:rPr>
              <a:t>to </a:t>
            </a:r>
            <a:r>
              <a:rPr lang="en-US" sz="3000" b="1" dirty="0">
                <a:latin typeface="Calibri"/>
              </a:rPr>
              <a:t>evaluate </a:t>
            </a:r>
            <a:r>
              <a:rPr lang="en-US" sz="3000" dirty="0">
                <a:latin typeface="Calibri"/>
              </a:rPr>
              <a:t>such models and algorithms</a:t>
            </a:r>
            <a:r>
              <a:rPr lang="en-US" sz="3000" b="1" dirty="0">
                <a:latin typeface="Calibri"/>
              </a:rPr>
              <a:t> </a:t>
            </a:r>
            <a:r>
              <a:rPr lang="en-US" sz="3000" dirty="0">
                <a:latin typeface="Calibri"/>
              </a:rPr>
              <a:t>in </a:t>
            </a:r>
            <a:r>
              <a:rPr lang="en-US" sz="3000" b="1" dirty="0">
                <a:latin typeface="Calibri"/>
              </a:rPr>
              <a:t>real-world applications</a:t>
            </a:r>
            <a:endParaRPr lang="en-US" sz="3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0100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266833"/>
            <a:ext cx="9540551" cy="646331"/>
          </a:xfrm>
        </p:spPr>
        <p:txBody>
          <a:bodyPr wrap="square">
            <a:spAutoFit/>
          </a:bodyPr>
          <a:lstStyle/>
          <a:p>
            <a:pPr eaLnBrk="1"/>
            <a:r>
              <a:rPr lang="en-US" sz="4200" dirty="0">
                <a:latin typeface="Calibri"/>
              </a:rPr>
              <a:t>What? When? Where?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866260" y="6886575"/>
            <a:ext cx="2349500" cy="522288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89AF70C-CF62-3949-A0E8-7B478CE69687}" type="slidenum">
              <a:rPr lang="fi-FI"/>
              <a:pPr/>
              <a:t>5</a:t>
            </a:fld>
            <a:endParaRPr lang="fi-FI" dirty="0"/>
          </a:p>
        </p:txBody>
      </p:sp>
      <p:sp>
        <p:nvSpPr>
          <p:cNvPr id="96" name="Title 1"/>
          <p:cNvSpPr txBox="1">
            <a:spLocks/>
          </p:cNvSpPr>
          <p:nvPr/>
        </p:nvSpPr>
        <p:spPr bwMode="auto">
          <a:xfrm>
            <a:off x="503808" y="3704054"/>
            <a:ext cx="158417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1200"/>
              </a:spcAft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When?</a:t>
            </a:r>
            <a:endParaRPr lang="en-US" sz="3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 bwMode="auto">
          <a:xfrm>
            <a:off x="503808" y="5393514"/>
            <a:ext cx="18002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1200"/>
              </a:spcAft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Where</a:t>
            </a:r>
            <a:r>
              <a:rPr lang="en-US" sz="3600" cap="small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?</a:t>
            </a:r>
            <a:endParaRPr lang="en-US" sz="3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03808" y="1903854"/>
            <a:ext cx="259228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1200"/>
              </a:spcAft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What?</a:t>
            </a:r>
            <a:endParaRPr lang="en-US" sz="3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0" name="Title 2"/>
          <p:cNvSpPr txBox="1">
            <a:spLocks/>
          </p:cNvSpPr>
          <p:nvPr/>
        </p:nvSpPr>
        <p:spPr bwMode="auto">
          <a:xfrm>
            <a:off x="1422164" y="2483693"/>
            <a:ext cx="76328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3000" dirty="0">
                <a:solidFill>
                  <a:schemeClr val="tx1"/>
                </a:solidFill>
                <a:latin typeface="Calibri"/>
              </a:rPr>
              <a:t>You will present an overview of one topic in human-centric machine learning</a:t>
            </a:r>
            <a:endParaRPr lang="en-US" sz="30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1" name="Title 2"/>
          <p:cNvSpPr txBox="1">
            <a:spLocks/>
          </p:cNvSpPr>
          <p:nvPr/>
        </p:nvSpPr>
        <p:spPr bwMode="auto">
          <a:xfrm>
            <a:off x="1439912" y="6078459"/>
            <a:ext cx="763284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3000" dirty="0">
                <a:solidFill>
                  <a:schemeClr val="tx1"/>
                </a:solidFill>
                <a:latin typeface="Calibri"/>
              </a:rPr>
              <a:t>MPI-SWS 112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2055BC6-96CE-709F-2460-338C63C7FE50}"/>
              </a:ext>
            </a:extLst>
          </p:cNvPr>
          <p:cNvSpPr txBox="1">
            <a:spLocks/>
          </p:cNvSpPr>
          <p:nvPr/>
        </p:nvSpPr>
        <p:spPr bwMode="auto">
          <a:xfrm>
            <a:off x="1439912" y="4257687"/>
            <a:ext cx="77758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3000" dirty="0">
                <a:solidFill>
                  <a:schemeClr val="tx1"/>
                </a:solidFill>
                <a:latin typeface="Calibri"/>
              </a:rPr>
              <a:t>Presentations will take place on 3-4 days throughout the Winter semester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9AF70C-CF62-3949-A0E8-7B478CE69687}" type="slidenum">
              <a:rPr lang="fi-FI"/>
              <a:pPr/>
              <a:t>6</a:t>
            </a:fld>
            <a:endParaRPr lang="fi-FI" dirty="0"/>
          </a:p>
        </p:txBody>
      </p:sp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468313" y="251445"/>
            <a:ext cx="9612312" cy="677108"/>
          </a:xfrm>
        </p:spPr>
        <p:txBody>
          <a:bodyPr wrap="square">
            <a:spAutoFit/>
          </a:bodyPr>
          <a:lstStyle/>
          <a:p>
            <a:pPr eaLnBrk="1"/>
            <a:r>
              <a:rPr lang="en-US" dirty="0">
                <a:latin typeface="Calibri"/>
              </a:rPr>
              <a:t>How does it work?</a:t>
            </a:r>
          </a:p>
        </p:txBody>
      </p:sp>
      <p:sp>
        <p:nvSpPr>
          <p:cNvPr id="67" name="Title 1"/>
          <p:cNvSpPr txBox="1">
            <a:spLocks/>
          </p:cNvSpPr>
          <p:nvPr/>
        </p:nvSpPr>
        <p:spPr bwMode="auto">
          <a:xfrm>
            <a:off x="575816" y="1691605"/>
            <a:ext cx="5040560" cy="53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1200"/>
              </a:spcAft>
            </a:pPr>
            <a:r>
              <a:rPr lang="en-US" sz="38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How does it work?</a:t>
            </a:r>
            <a:endParaRPr lang="en-US" sz="38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Title 2"/>
          <p:cNvSpPr txBox="1">
            <a:spLocks/>
          </p:cNvSpPr>
          <p:nvPr/>
        </p:nvSpPr>
        <p:spPr bwMode="auto">
          <a:xfrm>
            <a:off x="575816" y="2627709"/>
            <a:ext cx="607442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3000" dirty="0">
                <a:solidFill>
                  <a:schemeClr val="tx1"/>
                </a:solidFill>
                <a:latin typeface="Calibri"/>
              </a:rPr>
              <a:t>Rank topics by Dec 2. Available topics</a:t>
            </a:r>
            <a:endParaRPr lang="en-US" sz="30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CA84F3E-6527-7740-755C-078098460628}"/>
              </a:ext>
            </a:extLst>
          </p:cNvPr>
          <p:cNvSpPr txBox="1">
            <a:spLocks/>
          </p:cNvSpPr>
          <p:nvPr/>
        </p:nvSpPr>
        <p:spPr bwMode="auto">
          <a:xfrm>
            <a:off x="575096" y="4063993"/>
            <a:ext cx="74175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3000" dirty="0">
                <a:solidFill>
                  <a:schemeClr val="tx1"/>
                </a:solidFill>
                <a:latin typeface="Calibri"/>
              </a:rPr>
              <a:t>Rank-based topic assignments and presentation dates released on Dec 9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D74E4F53-A251-DF59-FD63-61BD80C1EAA6}"/>
              </a:ext>
            </a:extLst>
          </p:cNvPr>
          <p:cNvSpPr txBox="1">
            <a:spLocks/>
          </p:cNvSpPr>
          <p:nvPr/>
        </p:nvSpPr>
        <p:spPr bwMode="auto">
          <a:xfrm>
            <a:off x="1007864" y="5059256"/>
            <a:ext cx="6984776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An instructor will be assigned to provide advise for your presentation</a:t>
            </a:r>
            <a:endParaRPr lang="en-US" sz="2400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BB7C05C4-5780-D00E-E0DA-11C277F76D38}"/>
              </a:ext>
            </a:extLst>
          </p:cNvPr>
          <p:cNvSpPr txBox="1">
            <a:spLocks/>
          </p:cNvSpPr>
          <p:nvPr/>
        </p:nvSpPr>
        <p:spPr bwMode="auto">
          <a:xfrm>
            <a:off x="586238" y="6045184"/>
            <a:ext cx="79104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3000" dirty="0">
                <a:solidFill>
                  <a:schemeClr val="tx1"/>
                </a:solidFill>
                <a:latin typeface="Calibri"/>
              </a:rPr>
              <a:t>Attend all presentations and please ask questions! 🤓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A6FD2888-0CD4-5895-9666-412AED577F7B}"/>
              </a:ext>
            </a:extLst>
          </p:cNvPr>
          <p:cNvSpPr/>
          <p:nvPr/>
        </p:nvSpPr>
        <p:spPr bwMode="auto">
          <a:xfrm>
            <a:off x="6552480" y="1350962"/>
            <a:ext cx="288032" cy="2954725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CFCAE2D-9D15-2C86-27E6-C4183936AC42}"/>
              </a:ext>
            </a:extLst>
          </p:cNvPr>
          <p:cNvSpPr txBox="1">
            <a:spLocks/>
          </p:cNvSpPr>
          <p:nvPr/>
        </p:nvSpPr>
        <p:spPr bwMode="auto">
          <a:xfrm>
            <a:off x="6939286" y="1547589"/>
            <a:ext cx="234950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Interpretable ML</a:t>
            </a:r>
            <a:endParaRPr lang="en-US" sz="2200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6EB61FA-47DB-3CC5-8442-5ABFB785972C}"/>
              </a:ext>
            </a:extLst>
          </p:cNvPr>
          <p:cNvSpPr txBox="1">
            <a:spLocks/>
          </p:cNvSpPr>
          <p:nvPr/>
        </p:nvSpPr>
        <p:spPr bwMode="auto">
          <a:xfrm>
            <a:off x="6934960" y="1979637"/>
            <a:ext cx="234950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Bias &amp; Fairness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ADB198F9-DE21-1FEC-F519-D6870EEDCD9F}"/>
              </a:ext>
            </a:extLst>
          </p:cNvPr>
          <p:cNvSpPr txBox="1">
            <a:spLocks/>
          </p:cNvSpPr>
          <p:nvPr/>
        </p:nvSpPr>
        <p:spPr bwMode="auto">
          <a:xfrm>
            <a:off x="6934960" y="2411685"/>
            <a:ext cx="234950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Strategic ML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01AC1928-0F58-B574-22C3-E431EA137DD1}"/>
              </a:ext>
            </a:extLst>
          </p:cNvPr>
          <p:cNvSpPr txBox="1">
            <a:spLocks/>
          </p:cNvSpPr>
          <p:nvPr/>
        </p:nvSpPr>
        <p:spPr bwMode="auto">
          <a:xfrm>
            <a:off x="6934960" y="2843733"/>
            <a:ext cx="234950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Causality in ML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F08A86AE-B5BC-E9A9-9594-D0FF311AB5C0}"/>
              </a:ext>
            </a:extLst>
          </p:cNvPr>
          <p:cNvSpPr txBox="1">
            <a:spLocks/>
          </p:cNvSpPr>
          <p:nvPr/>
        </p:nvSpPr>
        <p:spPr bwMode="auto">
          <a:xfrm>
            <a:off x="6934959" y="3331122"/>
            <a:ext cx="3433945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Uncertainty Quantification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867D804-5C68-1FB4-52B5-D52054F8A2C1}"/>
              </a:ext>
            </a:extLst>
          </p:cNvPr>
          <p:cNvSpPr txBox="1">
            <a:spLocks/>
          </p:cNvSpPr>
          <p:nvPr/>
        </p:nvSpPr>
        <p:spPr bwMode="auto">
          <a:xfrm>
            <a:off x="6934959" y="3779837"/>
            <a:ext cx="3168352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Human-AI Collaboration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7A2A-1D58-9449-BAF4-27B47B8C7901}" type="slidenum">
              <a:rPr lang="fi-FI"/>
              <a:pPr/>
              <a:t>7</a:t>
            </a:fld>
            <a:endParaRPr lang="fi-FI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68313" y="251445"/>
            <a:ext cx="907097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dirty="0">
                <a:latin typeface="Calibri"/>
              </a:rPr>
              <a:t>Who are we?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468313" y="6196750"/>
            <a:ext cx="924413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1">
              <a:defRPr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https://github.com/Networks-Learning/hcml-seminar-ws22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6480472" y="5740603"/>
            <a:ext cx="32487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j-ea"/>
                <a:cs typeface="Calibri"/>
              </a:rPr>
              <a:t>more information at: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78062A-0087-C3E4-561C-F81EFE1C9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1979637"/>
            <a:ext cx="1743354" cy="232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3A9F15-C374-A050-8679-F9E6DD0F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80" y="1979637"/>
            <a:ext cx="1743354" cy="232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43F49B-4A80-E4A4-F70E-67D1F06B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64" y="1979637"/>
            <a:ext cx="1743354" cy="232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7A32B9-9287-0EFB-D199-B849415C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070" y="1979637"/>
            <a:ext cx="1743354" cy="232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43D17-FCE7-2E2E-987D-EB4E8B699373}"/>
              </a:ext>
            </a:extLst>
          </p:cNvPr>
          <p:cNvSpPr txBox="1">
            <a:spLocks/>
          </p:cNvSpPr>
          <p:nvPr/>
        </p:nvSpPr>
        <p:spPr bwMode="auto">
          <a:xfrm>
            <a:off x="872232" y="4499917"/>
            <a:ext cx="100650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Stratis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FF29F3-085F-A48E-0C14-57D47D7D969B}"/>
              </a:ext>
            </a:extLst>
          </p:cNvPr>
          <p:cNvSpPr txBox="1">
            <a:spLocks/>
          </p:cNvSpPr>
          <p:nvPr/>
        </p:nvSpPr>
        <p:spPr bwMode="auto">
          <a:xfrm>
            <a:off x="3136292" y="4499917"/>
            <a:ext cx="137493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Nastaran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03EEE5-6ADE-EAA5-53B6-8B506E9F1CD5}"/>
              </a:ext>
            </a:extLst>
          </p:cNvPr>
          <p:cNvSpPr txBox="1">
            <a:spLocks/>
          </p:cNvSpPr>
          <p:nvPr/>
        </p:nvSpPr>
        <p:spPr bwMode="auto">
          <a:xfrm>
            <a:off x="5641376" y="4499917"/>
            <a:ext cx="137493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Eleni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4C723-6758-F2A3-7A54-5BF40A4D3AAD}"/>
              </a:ext>
            </a:extLst>
          </p:cNvPr>
          <p:cNvSpPr txBox="1">
            <a:spLocks/>
          </p:cNvSpPr>
          <p:nvPr/>
        </p:nvSpPr>
        <p:spPr bwMode="auto">
          <a:xfrm>
            <a:off x="7937282" y="4494273"/>
            <a:ext cx="137493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Manuel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8292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lossy">
  <a:themeElements>
    <a:clrScheme name="Glossy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Glossy">
      <a:majorFont>
        <a:latin typeface="Arial"/>
        <a:ea typeface="DejaVu Sans"/>
        <a:cs typeface="DejaVu Sans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lossy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45191</TotalTime>
  <Words>238</Words>
  <Application>Microsoft Macintosh PowerPoint</Application>
  <PresentationFormat>Custom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StarSymbol</vt:lpstr>
      <vt:lpstr>Times New Roman</vt:lpstr>
      <vt:lpstr>Glossy</vt:lpstr>
      <vt:lpstr>PowerPoint Presentation</vt:lpstr>
      <vt:lpstr>PowerPoint Presentation</vt:lpstr>
      <vt:lpstr>Human-Centric Machine Learning</vt:lpstr>
      <vt:lpstr>Developing Human-Centric Machine Learning</vt:lpstr>
      <vt:lpstr>What? When? Where?</vt:lpstr>
      <vt:lpstr>How does it work?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Dynamics of Information Pathways in On-line Media</dc:title>
  <dc:subject/>
  <dc:creator>Manuel Gomez Rodriguez</dc:creator>
  <cp:keywords/>
  <dc:description>Interview at Google</dc:description>
  <cp:lastModifiedBy>Microsoft Office User</cp:lastModifiedBy>
  <cp:revision>4312</cp:revision>
  <dcterms:created xsi:type="dcterms:W3CDTF">2014-02-12T10:07:58Z</dcterms:created>
  <dcterms:modified xsi:type="dcterms:W3CDTF">2022-10-24T09:06:54Z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