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7" r:id="rId2"/>
    <p:sldId id="323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9DF1B7-759A-4221-A7E1-1266379ED680}">
          <p14:sldIdLst>
            <p14:sldId id="297"/>
          </p14:sldIdLst>
        </p14:section>
        <p14:section name="Abschnitt ohne Titel" id="{E14F9E0A-3195-489D-AD62-F2934676D826}">
          <p14:sldIdLst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5"/>
    <a:srgbClr val="193E72"/>
    <a:srgbClr val="ED2117"/>
    <a:srgbClr val="1B76D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4" autoAdjust="0"/>
    <p:restoredTop sz="83982" autoAdjust="0"/>
  </p:normalViewPr>
  <p:slideViewPr>
    <p:cSldViewPr>
      <p:cViewPr varScale="1">
        <p:scale>
          <a:sx n="98" d="100"/>
          <a:sy n="98" d="100"/>
        </p:scale>
        <p:origin x="-22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8574D-1C3A-433C-9531-C1F0F06648A5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29C5C-59DC-4232-A0FE-BBAEC2420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16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56BC-A2BE-47A8-8D8D-DCC179796AA4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ED3C-2707-4DAE-83A6-BFAD3F783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51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smtClean="0"/>
              <a:t>„hateSpeech“ ist ein verbreiteter Begriff, der aber unklar und nicht selbsterklärend ist.</a:t>
            </a:r>
          </a:p>
          <a:p>
            <a:pPr eaLnBrk="1" hangingPunct="1">
              <a:spcBef>
                <a:spcPct val="0"/>
              </a:spcBef>
            </a:pPr>
            <a:r>
              <a:rPr lang="de-DE" smtClean="0"/>
              <a:t>Europarat Definition unverständlich, aber macht klar, dass es um gruppenbezogenes Phänomen geht</a:t>
            </a:r>
          </a:p>
          <a:p>
            <a:pPr eaLnBrk="1" hangingPunct="1">
              <a:spcBef>
                <a:spcPct val="0"/>
              </a:spcBef>
            </a:pPr>
            <a:r>
              <a:rPr lang="de-DE" smtClean="0"/>
              <a:t>Paradox: „ich hasse dich“ ist kein hateSpeech – weil es nicht gruppenbezogen ist.</a:t>
            </a:r>
          </a:p>
          <a:p>
            <a:pPr eaLnBrk="1" hangingPunct="1">
              <a:spcBef>
                <a:spcPct val="0"/>
              </a:spcBef>
            </a:pPr>
            <a:endParaRPr lang="de-DE" smtClean="0"/>
          </a:p>
          <a:p>
            <a:pPr eaLnBrk="1" hangingPunct="1">
              <a:spcBef>
                <a:spcPct val="0"/>
              </a:spcBef>
            </a:pPr>
            <a:r>
              <a:rPr lang="de-DE" smtClean="0"/>
              <a:t>Abfrage GMF als Wort/Konzept  bekannt? </a:t>
            </a:r>
          </a:p>
          <a:p>
            <a:pPr eaLnBrk="1" hangingPunct="1">
              <a:spcBef>
                <a:spcPct val="0"/>
              </a:spcBef>
            </a:pPr>
            <a:r>
              <a:rPr lang="de-DE" smtClean="0"/>
              <a:t>-&gt; Syndrome sammeln/ vorstellen</a:t>
            </a:r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3C1A9D-FBE2-4C6F-A61F-0B57FC62CEBF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63479-3F83-42E2-96F4-0B398C230CC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D55140-44A1-4AF4-9B34-2D95698E9C2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BE5B77-C52A-4253-8F3D-49546B92C48D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A9E9BF-CFAD-49DA-8BD4-FA421C9244A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C1E13-F4FB-4F7A-9DF7-01DB1FCF964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2DA7A-834B-45A1-B36E-73169D03FA5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B734EE-BEEF-4D21-A503-9704484689E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544A13-E2C9-4E79-BE8E-3D2C1FD117C5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B12DDA-855A-4226-A806-4BBEEB39CF3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D459A5-8063-4ECD-906B-06E8E242085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2FC83-4915-4D24-A42D-CFF2D539347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D78-9E5F-4F46-AB35-D26EE1B1C9CC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1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12E6-59BD-4134-8DED-347B0E6F1E26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5A53-3BD0-4EB1-96A9-521DF27730CA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0C94-1826-4F5B-BC2F-05FF3AA68A8B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879E-3F4B-4669-9ABC-DA99D150DA51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1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02E2-A207-44A6-80A1-D23503F814B6}" type="datetime1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6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9A8-5A99-4AE6-9408-140ECD8E1687}" type="datetime1">
              <a:rPr lang="de-DE" smtClean="0"/>
              <a:t>17.06.2019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7B1-970B-48C9-961F-7FEF2E69A0FA}" type="datetime1">
              <a:rPr lang="de-DE" smtClean="0"/>
              <a:t>17.06.2019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55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604C-B55F-4CE1-94A0-948E132E4BE7}" type="datetime1">
              <a:rPr lang="de-DE" smtClean="0"/>
              <a:t>17.06.2019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5FE-CA1B-4DA9-911D-E5EA5BE3956C}" type="datetime1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4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570E-95F3-49E1-86A4-45B60BF9B0D6}" type="datetime1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42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30F9-A76E-4BED-AA3E-B08F9DE22A6C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BFA7-0077-4E1F-985F-D5A64BC297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99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mailto:netzteufel@eaberlin.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groups/653522361749767/" TargetMode="External"/><Relationship Id="rId5" Type="http://schemas.openxmlformats.org/officeDocument/2006/relationships/hyperlink" Target="https://github.com/NetzTeufel/HopeSpeech" TargetMode="External"/><Relationship Id="rId4" Type="http://schemas.openxmlformats.org/officeDocument/2006/relationships/hyperlink" Target="http://www.netzteufel.eaberlin.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:\Akademie\MitarbeiterInnen\Versemann\NetzTeufel\Bilder\HopeSpeech-HeiligX\TV2060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032" y="-900100"/>
            <a:ext cx="9900592" cy="74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-1476672" y="4293096"/>
            <a:ext cx="3528392" cy="2880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0" y="5373218"/>
            <a:ext cx="9171119" cy="1665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Picture 3" descr="W:\Akademie\MitarbeiterInnen\Versemann\NetzTeufel\Grafiken\Foerderleistene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9036496" cy="320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5D702-04D4-4412-A3E2-B9340BC043A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11267" name="Textfeld 4"/>
          <p:cNvSpPr txBox="1">
            <a:spLocks noChangeArrowheads="1"/>
          </p:cNvSpPr>
          <p:nvPr/>
        </p:nvSpPr>
        <p:spPr bwMode="auto">
          <a:xfrm>
            <a:off x="609600" y="500063"/>
            <a:ext cx="612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Diss Kurs</a:t>
            </a:r>
          </a:p>
          <a:p>
            <a:pPr eaLnBrk="1" hangingPunct="1"/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_hopeSpeech-Koffer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750" y="1985963"/>
            <a:ext cx="8424863" cy="2522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de-DE" sz="2800" b="1" dirty="0">
                <a:solidFill>
                  <a:srgbClr val="1F497D"/>
                </a:solidFill>
                <a:latin typeface="Changa" pitchFamily="2" charset="-78"/>
                <a:cs typeface="Changa" pitchFamily="2" charset="-78"/>
              </a:rPr>
              <a:t>Kommentare auseinander schneiden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de-DE" b="1" dirty="0">
              <a:solidFill>
                <a:srgbClr val="1F497D"/>
              </a:solidFill>
              <a:latin typeface="Changa" pitchFamily="2" charset="-78"/>
              <a:cs typeface="Changa" pitchFamily="2" charset="-7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b="1" dirty="0">
                <a:solidFill>
                  <a:srgbClr val="1F497D"/>
                </a:solidFill>
                <a:latin typeface="Changa" pitchFamily="2" charset="-78"/>
                <a:cs typeface="Changa" pitchFamily="2" charset="-78"/>
              </a:rPr>
              <a:t>2.   Los geht`s: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b="1" dirty="0">
                <a:solidFill>
                  <a:srgbClr val="1F497D"/>
                </a:solidFill>
                <a:latin typeface="Changa" pitchFamily="2" charset="-78"/>
                <a:cs typeface="Changa" pitchFamily="2" charset="-78"/>
              </a:rPr>
              <a:t>       Schreiben, Kleben, Schneiden, Glitzern,….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800" b="1" i="1" dirty="0">
              <a:solidFill>
                <a:srgbClr val="1F497D"/>
              </a:solidFill>
              <a:latin typeface="Changa" pitchFamily="2" charset="-78"/>
              <a:cs typeface="Changa" pitchFamily="2" charset="-7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dirty="0">
                <a:solidFill>
                  <a:srgbClr val="1F497D"/>
                </a:solidFill>
                <a:latin typeface="Changa" pitchFamily="2" charset="-78"/>
                <a:cs typeface="Changa" pitchFamily="2" charset="-78"/>
              </a:rPr>
              <a:t>     Es gibt kein Richtig &amp; kein Falsch!</a:t>
            </a:r>
          </a:p>
        </p:txBody>
      </p:sp>
    </p:spTree>
    <p:extLst>
      <p:ext uri="{BB962C8B-B14F-4D97-AF65-F5344CB8AC3E}">
        <p14:creationId xmlns:p14="http://schemas.microsoft.com/office/powerpoint/2010/main" val="5170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1F5C6-8C2C-40EE-A9B5-5566BFCBCC6C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827088" y="1628775"/>
            <a:ext cx="806608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Diskussionskultur entwickeln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Stille Leser*innen mitdenken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Mehrheitsillusion aufbrechen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Meinungsvielfalt abbilden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Solidarität zeigen</a:t>
            </a:r>
          </a:p>
        </p:txBody>
      </p: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609600" y="493713"/>
            <a:ext cx="612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Diss Kurs</a:t>
            </a:r>
          </a:p>
          <a:p>
            <a:pPr eaLnBrk="1" hangingPunct="1"/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</a:t>
            </a:r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 </a:t>
            </a:r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Verschiebung</a:t>
            </a:r>
          </a:p>
        </p:txBody>
      </p:sp>
    </p:spTree>
    <p:extLst>
      <p:ext uri="{BB962C8B-B14F-4D97-AF65-F5344CB8AC3E}">
        <p14:creationId xmlns:p14="http://schemas.microsoft.com/office/powerpoint/2010/main" val="672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23354-356D-4250-AEB8-6F166BE95CED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827088" y="1616075"/>
            <a:ext cx="806608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Was nehmt ihr aus dem Workshop mit?</a:t>
            </a:r>
            <a:br>
              <a:rPr lang="de-DE" sz="3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</a:br>
            <a:endParaRPr lang="de-DE" sz="320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>
              <a:lnSpc>
                <a:spcPct val="150000"/>
              </a:lnSpc>
            </a:pPr>
            <a:r>
              <a:rPr lang="de-DE" sz="32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Werdet ihr anders auf Social Media kommunizieren oder eher nicht?</a:t>
            </a:r>
          </a:p>
          <a:p>
            <a:pPr>
              <a:lnSpc>
                <a:spcPct val="150000"/>
              </a:lnSpc>
            </a:pPr>
            <a:endParaRPr lang="de-DE" sz="3200" b="1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>
              <a:lnSpc>
                <a:spcPct val="150000"/>
              </a:lnSpc>
            </a:pPr>
            <a:r>
              <a:rPr lang="de-DE" sz="24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Jede*r in einem Satz!</a:t>
            </a:r>
          </a:p>
        </p:txBody>
      </p:sp>
      <p:sp>
        <p:nvSpPr>
          <p:cNvPr id="13316" name="Textfeld 5"/>
          <p:cNvSpPr txBox="1">
            <a:spLocks noChangeArrowheads="1"/>
          </p:cNvSpPr>
          <p:nvPr/>
        </p:nvSpPr>
        <p:spPr bwMode="auto">
          <a:xfrm>
            <a:off x="609600" y="493713"/>
            <a:ext cx="612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 dirty="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Blitzlichtrunde</a:t>
            </a:r>
          </a:p>
          <a:p>
            <a:pPr eaLnBrk="1" hangingPunct="1"/>
            <a:r>
              <a:rPr lang="de-DE" sz="3000" dirty="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</a:t>
            </a:r>
            <a:r>
              <a:rPr lang="de-DE" sz="3000" b="1" dirty="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 </a:t>
            </a:r>
            <a:r>
              <a:rPr lang="de-DE" sz="3000" dirty="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zum Abschluss</a:t>
            </a:r>
          </a:p>
        </p:txBody>
      </p:sp>
    </p:spTree>
    <p:extLst>
      <p:ext uri="{BB962C8B-B14F-4D97-AF65-F5344CB8AC3E}">
        <p14:creationId xmlns:p14="http://schemas.microsoft.com/office/powerpoint/2010/main" val="16013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W:\Akademie\MitarbeiterInnen\Versemann\NetzTeufel\Grafiken\dan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871788"/>
            <a:ext cx="608171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F9A0B-02D1-474D-B59A-327E96E0F8FE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14340" name="Textfeld 8"/>
          <p:cNvSpPr txBox="1">
            <a:spLocks noChangeArrowheads="1"/>
          </p:cNvSpPr>
          <p:nvPr/>
        </p:nvSpPr>
        <p:spPr bwMode="auto">
          <a:xfrm>
            <a:off x="609600" y="493713"/>
            <a:ext cx="53292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follow </a:t>
            </a:r>
          </a:p>
          <a:p>
            <a:pPr eaLnBrk="1" hangingPunct="1"/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_&amp;contact  us</a:t>
            </a:r>
          </a:p>
        </p:txBody>
      </p:sp>
      <p:sp>
        <p:nvSpPr>
          <p:cNvPr id="14341" name="Inhaltsplatzhalter 2"/>
          <p:cNvSpPr txBox="1">
            <a:spLocks/>
          </p:cNvSpPr>
          <p:nvPr/>
        </p:nvSpPr>
        <p:spPr bwMode="auto">
          <a:xfrm>
            <a:off x="609600" y="1509713"/>
            <a:ext cx="8412163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Druckvorlagen und Anleitung zum Durchführen </a:t>
            </a:r>
            <a:br>
              <a:rPr lang="de-DE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</a:br>
            <a:r>
              <a:rPr lang="de-DE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des Workshops  unter freien Lizenzen auf: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  <a:hlinkClick r:id="rId4"/>
              </a:rPr>
              <a:t>netzteufel.eaberlin.de</a:t>
            </a:r>
            <a:endParaRPr lang="de-DE" dirty="0" smtClean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de-DE" dirty="0" smtClean="0">
                <a:latin typeface="Changa" pitchFamily="2" charset="-78"/>
                <a:cs typeface="Changa" pitchFamily="2" charset="-78"/>
                <a:hlinkClick r:id="rId5"/>
              </a:rPr>
              <a:t>github.com/NetzTeufel/</a:t>
            </a:r>
            <a:r>
              <a:rPr lang="de-DE" dirty="0" err="1" smtClean="0">
                <a:latin typeface="Changa" pitchFamily="2" charset="-78"/>
                <a:cs typeface="Changa" pitchFamily="2" charset="-78"/>
                <a:hlinkClick r:id="rId5"/>
              </a:rPr>
              <a:t>HopeSpeech</a:t>
            </a:r>
            <a:endParaRPr lang="de-DE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de-DE" sz="800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Facebook: Reflexions- und Austauschgruppe</a:t>
            </a:r>
            <a:r>
              <a:rPr lang="de-DE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: #</a:t>
            </a:r>
            <a:r>
              <a:rPr lang="de-DE" dirty="0" err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hopeSpeech</a:t>
            </a:r>
            <a:r>
              <a:rPr lang="de-DE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 Workshop </a:t>
            </a:r>
            <a:r>
              <a:rPr lang="de-DE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  <a:hlinkClick r:id="rId6"/>
              </a:rPr>
              <a:t>facebook.com/</a:t>
            </a:r>
            <a:r>
              <a:rPr lang="de-DE" dirty="0" err="1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  <a:hlinkClick r:id="rId6"/>
              </a:rPr>
              <a:t>groups</a:t>
            </a:r>
            <a:r>
              <a:rPr lang="de-DE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  <a:hlinkClick r:id="rId6"/>
              </a:rPr>
              <a:t>/653522361749767</a:t>
            </a:r>
            <a:r>
              <a:rPr lang="de-DE" dirty="0">
                <a:solidFill>
                  <a:srgbClr val="193E72"/>
                </a:solidFill>
                <a:latin typeface="Changa" pitchFamily="2" charset="-78"/>
                <a:cs typeface="Changa" pitchFamily="2" charset="-78"/>
                <a:hlinkClick r:id="rId6"/>
              </a:rPr>
              <a:t>/</a:t>
            </a:r>
            <a:r>
              <a:rPr lang="de-DE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de-DE" sz="1200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Kontakt:</a:t>
            </a:r>
            <a:endParaRPr lang="de-DE" sz="1200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Mail: </a:t>
            </a:r>
            <a:r>
              <a:rPr lang="de-DE" dirty="0">
                <a:solidFill>
                  <a:srgbClr val="193E72"/>
                </a:solidFill>
                <a:latin typeface="Changa" pitchFamily="2" charset="-78"/>
                <a:cs typeface="Changa" pitchFamily="2" charset="-78"/>
                <a:hlinkClick r:id="rId7"/>
              </a:rPr>
              <a:t>netzteufel@eaberlin.de</a:t>
            </a:r>
            <a:endParaRPr lang="de-DE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16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Twitter.com/</a:t>
            </a:r>
            <a:r>
              <a:rPr lang="de-DE" sz="1600" dirty="0" err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Netz_Teufel</a:t>
            </a:r>
            <a:r>
              <a:rPr lang="de-DE" sz="16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 | Facebook.com/NetzTeufel  | Instagram.com/NetzTeufel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de-DE" sz="2000" dirty="0">
              <a:solidFill>
                <a:srgbClr val="193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993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7DF51-2BDB-42D1-9C72-B847763B4B51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3075" name="Titel 1"/>
          <p:cNvSpPr txBox="1">
            <a:spLocks/>
          </p:cNvSpPr>
          <p:nvPr/>
        </p:nvSpPr>
        <p:spPr bwMode="auto">
          <a:xfrm>
            <a:off x="609600" y="493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#hateSpeech? </a:t>
            </a:r>
            <a:b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</a:br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_Definition</a:t>
            </a:r>
          </a:p>
        </p:txBody>
      </p:sp>
      <p:sp>
        <p:nvSpPr>
          <p:cNvPr id="3076" name="Inhaltsplatzhalter 2"/>
          <p:cNvSpPr txBox="1">
            <a:spLocks/>
          </p:cNvSpPr>
          <p:nvPr/>
        </p:nvSpPr>
        <p:spPr bwMode="auto">
          <a:xfrm>
            <a:off x="609600" y="1844675"/>
            <a:ext cx="84264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„[…] alle Ausdrucksformen, die Rassismus, Fremdenfeindlichkeit, Antisemitismus </a:t>
            </a:r>
            <a:b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</a:b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oder andere Formen auf Intoleranz beruhendem Hass verbreiten, dazu anstiften, sie fördern oder rechtfertigen […]"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0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Europarat, Ministerkomitee, Empfehlung Nr. (97) 20; </a:t>
            </a:r>
            <a:r>
              <a:rPr lang="de-DE" sz="12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Übersetzung: A. Stefanowitsch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de-DE" sz="300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de-DE" sz="2400" b="1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2" name="Rechteck 1"/>
          <p:cNvSpPr>
            <a:spLocks noChangeArrowheads="1"/>
          </p:cNvSpPr>
          <p:nvPr/>
        </p:nvSpPr>
        <p:spPr bwMode="auto">
          <a:xfrm>
            <a:off x="611188" y="5300663"/>
            <a:ext cx="7561262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8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Gruppenbezogene Menschenfeindlichkeit</a:t>
            </a:r>
          </a:p>
        </p:txBody>
      </p:sp>
    </p:spTree>
    <p:extLst>
      <p:ext uri="{BB962C8B-B14F-4D97-AF65-F5344CB8AC3E}">
        <p14:creationId xmlns:p14="http://schemas.microsoft.com/office/powerpoint/2010/main" val="23445791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E4AFD-16B5-4EF9-B5D1-9D20428CF49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4099" name="Titel 1"/>
          <p:cNvSpPr txBox="1">
            <a:spLocks/>
          </p:cNvSpPr>
          <p:nvPr/>
        </p:nvSpPr>
        <p:spPr bwMode="auto">
          <a:xfrm>
            <a:off x="609600" y="493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#hateSpeech? </a:t>
            </a:r>
            <a:b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</a:br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_Gruppenbezogene Menschenfeindlichkeit</a:t>
            </a:r>
          </a:p>
        </p:txBody>
      </p:sp>
      <p:sp>
        <p:nvSpPr>
          <p:cNvPr id="4100" name="Inhaltsplatzhalter 2"/>
          <p:cNvSpPr txBox="1">
            <a:spLocks/>
          </p:cNvSpPr>
          <p:nvPr/>
        </p:nvSpPr>
        <p:spPr bwMode="auto">
          <a:xfrm>
            <a:off x="609600" y="1681163"/>
            <a:ext cx="8399463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4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Ideologie der Ungleichwertigkeit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4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Vorurteile gegenüber Menschen aufgrund ihrer (scheinbaren) Zugehörigkeit zu einer Gruppe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4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Abwertung von Menschen, um sich selbst aufzuwerten</a:t>
            </a:r>
          </a:p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de-DE" sz="2800" dirty="0" smtClean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4678363" y="4416425"/>
            <a:ext cx="43307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4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Homophobie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4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Sexismus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de-DE" sz="280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617538" y="4365625"/>
            <a:ext cx="51069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4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Rassismus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4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Antisemitismus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4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Abwertung von Arbeitslosen …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de-DE" sz="240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15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00704-F536-4674-BEFC-C5806B8F489F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5123" name="Titel 1"/>
          <p:cNvSpPr txBox="1">
            <a:spLocks/>
          </p:cNvSpPr>
          <p:nvPr/>
        </p:nvSpPr>
        <p:spPr bwMode="auto">
          <a:xfrm>
            <a:off x="609600" y="493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#hateSpeech? </a:t>
            </a:r>
            <a:b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</a:br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_Abgrenzung</a:t>
            </a:r>
          </a:p>
        </p:txBody>
      </p:sp>
      <p:sp>
        <p:nvSpPr>
          <p:cNvPr id="5124" name="Inhaltsplatzhalt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0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Cybermobbing 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Alle gegen Eine*n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Betroffene*r und Täter*innen kennen sich oft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Kann deshalb auch offline begegnet werden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Hilfe und Beratung z.B. bei juuuport.de</a:t>
            </a:r>
          </a:p>
        </p:txBody>
      </p:sp>
    </p:spTree>
    <p:extLst>
      <p:ext uri="{BB962C8B-B14F-4D97-AF65-F5344CB8AC3E}">
        <p14:creationId xmlns:p14="http://schemas.microsoft.com/office/powerpoint/2010/main" val="54861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68C81-78B0-464A-817C-B61067E09217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09600" y="1752600"/>
            <a:ext cx="82296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0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Shitstorms</a:t>
            </a:r>
            <a:endParaRPr lang="de-DE" sz="2000" b="1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Massenhafte gezielte Angriffe 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Finden oft koordiniert statt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Finden manchmal automatisiert statt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3000" b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hateSpeech</a:t>
            </a:r>
            <a:endParaRPr lang="de-DE" sz="2000" b="1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passiert alltäglich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de-DE" sz="25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-&gt; bringt verinnerlichte Vorurteile ans Licht</a:t>
            </a:r>
          </a:p>
        </p:txBody>
      </p:sp>
      <p:sp>
        <p:nvSpPr>
          <p:cNvPr id="6148" name="Titel 1"/>
          <p:cNvSpPr txBox="1">
            <a:spLocks/>
          </p:cNvSpPr>
          <p:nvPr/>
        </p:nvSpPr>
        <p:spPr bwMode="auto">
          <a:xfrm>
            <a:off x="609600" y="493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#hateSpeech? </a:t>
            </a:r>
            <a:b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</a:br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_Abgrenzung</a:t>
            </a:r>
          </a:p>
        </p:txBody>
      </p:sp>
    </p:spTree>
    <p:extLst>
      <p:ext uri="{BB962C8B-B14F-4D97-AF65-F5344CB8AC3E}">
        <p14:creationId xmlns:p14="http://schemas.microsoft.com/office/powerpoint/2010/main" val="2996825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9BC5B-6B0F-4230-AC3E-8192694F40C2}" type="slidenum">
              <a:rPr lang="de-DE"/>
              <a:pPr>
                <a:defRPr/>
              </a:pPr>
              <a:t>6</a:t>
            </a:fld>
            <a:endParaRPr lang="de-DE"/>
          </a:p>
        </p:txBody>
      </p:sp>
      <p:pic>
        <p:nvPicPr>
          <p:cNvPr id="7171" name="Picture 2" descr="W:\Akademie\MitarbeiterInnen\Versemann\NetzTeufel\Grafiken\DissKurs\disskur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1484313"/>
            <a:ext cx="369252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131840" y="836712"/>
            <a:ext cx="5472608" cy="5761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W:\Akademie\MitarbeiterInnen\Versemann\NetzTeufel\HopeContent\Workshops\HopeSpeechWorkshop\WS-Material\DissKursBeitr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6" y="548108"/>
            <a:ext cx="7837346" cy="590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73063" y="2833885"/>
            <a:ext cx="2758777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de-DE" sz="2400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Wie würdet ihr </a:t>
            </a:r>
            <a:br>
              <a:rPr lang="de-DE" sz="2400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</a:br>
            <a:r>
              <a:rPr lang="de-DE" sz="2400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diesen Beitrag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de-DE" sz="2400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kommentieren?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de-DE" sz="24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/>
            </a:r>
            <a:br>
              <a:rPr lang="de-DE" sz="24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</a:br>
            <a:r>
              <a:rPr lang="de-DE" sz="24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Jede*r für sich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de-DE" sz="24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in einem Satz</a:t>
            </a:r>
            <a:endParaRPr lang="de-DE" sz="2800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815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F78EB-903C-4235-9683-11A6838EEB4B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8195" name="Textfeld 4"/>
          <p:cNvSpPr txBox="1">
            <a:spLocks noChangeArrowheads="1"/>
          </p:cNvSpPr>
          <p:nvPr/>
        </p:nvSpPr>
        <p:spPr bwMode="auto">
          <a:xfrm>
            <a:off x="609600" y="493713"/>
            <a:ext cx="338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Diss Kurs</a:t>
            </a:r>
          </a:p>
          <a:p>
            <a:pPr eaLnBrk="1" hangingPunct="1"/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_3 Fragen</a:t>
            </a:r>
          </a:p>
        </p:txBody>
      </p:sp>
      <p:sp>
        <p:nvSpPr>
          <p:cNvPr id="6" name="Rechteck 5"/>
          <p:cNvSpPr/>
          <p:nvPr/>
        </p:nvSpPr>
        <p:spPr>
          <a:xfrm>
            <a:off x="107950" y="1550988"/>
            <a:ext cx="9432925" cy="4954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Kennt ihr solche Kommentare?</a:t>
            </a:r>
          </a:p>
          <a:p>
            <a:pPr marL="1314450" lvl="2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20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Online (</a:t>
            </a:r>
            <a:r>
              <a:rPr lang="de-DE" sz="2000" dirty="0" err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What‘sApp</a:t>
            </a:r>
            <a:r>
              <a:rPr lang="de-DE" sz="20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, </a:t>
            </a:r>
            <a:r>
              <a:rPr lang="de-DE" sz="2000" dirty="0" err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Insta</a:t>
            </a:r>
            <a:r>
              <a:rPr lang="de-DE" sz="20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, </a:t>
            </a:r>
            <a:r>
              <a:rPr lang="de-DE" sz="2000" dirty="0" err="1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Snapchat</a:t>
            </a:r>
            <a:r>
              <a:rPr lang="de-DE" sz="20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 …)</a:t>
            </a:r>
          </a:p>
          <a:p>
            <a:pPr marL="1314450" lvl="2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20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Offline (Schule, Freunde, Familie)</a:t>
            </a: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Was ist das Problem an solchen Kommentaren?</a:t>
            </a:r>
          </a:p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b="1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Wie kann </a:t>
            </a:r>
            <a:r>
              <a:rPr lang="de-DE" sz="2800" b="1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man darauf reagieren?</a:t>
            </a:r>
          </a:p>
          <a:p>
            <a:pPr marL="1314450" lvl="2" indent="-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de-DE" sz="2800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0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831D4-9A31-44EB-B7B1-330E9FA9C2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9219" name="Textfeld 4"/>
          <p:cNvSpPr txBox="1">
            <a:spLocks noChangeArrowheads="1"/>
          </p:cNvSpPr>
          <p:nvPr/>
        </p:nvSpPr>
        <p:spPr bwMode="auto">
          <a:xfrm>
            <a:off x="609600" y="509588"/>
            <a:ext cx="338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hateSpeech</a:t>
            </a:r>
          </a:p>
          <a:p>
            <a:pPr eaLnBrk="1" hangingPunct="1"/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_Strategien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09600" y="1782763"/>
            <a:ext cx="47545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Emotionalisierung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Wir </a:t>
            </a:r>
            <a:r>
              <a:rPr lang="de-DE" sz="2800" dirty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vs. Die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Wortneuschöpfungen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Themen-</a:t>
            </a:r>
            <a:r>
              <a:rPr lang="de-DE" sz="2800" dirty="0" err="1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Hopping</a:t>
            </a:r>
            <a:endParaRPr lang="de-DE" sz="2800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Entmenschlichung</a:t>
            </a:r>
          </a:p>
          <a:p>
            <a:pPr marL="0" indent="0">
              <a:lnSpc>
                <a:spcPct val="150000"/>
              </a:lnSpc>
              <a:defRPr/>
            </a:pPr>
            <a:endParaRPr lang="de-DE" sz="2800" dirty="0" smtClean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de-DE" sz="2600" dirty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de-DE" sz="2600" dirty="0" smtClean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endParaRPr lang="de-DE" sz="2400" b="1" dirty="0" smtClean="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93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F50B5-6CDE-494C-B064-BD0D59E4A63C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10243" name="Textfeld 4"/>
          <p:cNvSpPr txBox="1">
            <a:spLocks noChangeArrowheads="1"/>
          </p:cNvSpPr>
          <p:nvPr/>
        </p:nvSpPr>
        <p:spPr bwMode="auto">
          <a:xfrm>
            <a:off x="609600" y="493713"/>
            <a:ext cx="57610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DE" sz="3000" b="1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hopeSpeech</a:t>
            </a:r>
          </a:p>
          <a:p>
            <a:pPr eaLnBrk="1" hangingPunct="1"/>
            <a:r>
              <a:rPr lang="de-DE" sz="3000">
                <a:solidFill>
                  <a:srgbClr val="007CC5"/>
                </a:solidFill>
                <a:latin typeface="Changa" pitchFamily="2" charset="-78"/>
                <a:cs typeface="Changa" pitchFamily="2" charset="-78"/>
              </a:rPr>
              <a:t>_Strategien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09600" y="1998663"/>
            <a:ext cx="33147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Diskutieren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Moderieren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Ironisieren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Ignorieren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Rückfragen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de-DE" sz="2400" b="1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924300" y="1989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Solidarisieren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Paradoxe Intervention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Themen-Hopping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Sich Positionieren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193E72"/>
                </a:solidFill>
                <a:latin typeface="Changa" pitchFamily="2" charset="-78"/>
                <a:cs typeface="Changa" pitchFamily="2" charset="-78"/>
              </a:rPr>
              <a:t>Melden/Anzeigen </a:t>
            </a:r>
            <a:endParaRPr lang="de-DE" sz="160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de-DE" sz="2800">
              <a:solidFill>
                <a:srgbClr val="193E72"/>
              </a:solidFill>
              <a:latin typeface="Changa" pitchFamily="2" charset="-78"/>
              <a:cs typeface="Chang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74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Bildschirmpräsentation (4:3)</PresentationFormat>
  <Paragraphs>121</Paragraphs>
  <Slides>13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EKBO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Versemann,Timo</dc:creator>
  <cp:lastModifiedBy>Versemann,Timo</cp:lastModifiedBy>
  <cp:revision>201</cp:revision>
  <cp:lastPrinted>2018-03-02T17:16:26Z</cp:lastPrinted>
  <dcterms:created xsi:type="dcterms:W3CDTF">2017-11-20T14:26:38Z</dcterms:created>
  <dcterms:modified xsi:type="dcterms:W3CDTF">2019-06-17T12:18:03Z</dcterms:modified>
</cp:coreProperties>
</file>