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70" r:id="rId3"/>
    <p:sldId id="263" r:id="rId4"/>
    <p:sldId id="265" r:id="rId5"/>
    <p:sldId id="264" r:id="rId6"/>
    <p:sldId id="262" r:id="rId7"/>
    <p:sldId id="259" r:id="rId8"/>
    <p:sldId id="260" r:id="rId9"/>
    <p:sldId id="281" r:id="rId10"/>
    <p:sldId id="282" r:id="rId11"/>
    <p:sldId id="409" r:id="rId12"/>
    <p:sldId id="289" r:id="rId13"/>
    <p:sldId id="408" r:id="rId14"/>
    <p:sldId id="407" r:id="rId15"/>
    <p:sldId id="393" r:id="rId16"/>
    <p:sldId id="394" r:id="rId17"/>
    <p:sldId id="395" r:id="rId18"/>
    <p:sldId id="410" r:id="rId19"/>
    <p:sldId id="401" r:id="rId20"/>
    <p:sldId id="402" r:id="rId21"/>
    <p:sldId id="403" r:id="rId22"/>
    <p:sldId id="404" r:id="rId23"/>
    <p:sldId id="405" r:id="rId24"/>
    <p:sldId id="398" r:id="rId25"/>
    <p:sldId id="399" r:id="rId26"/>
    <p:sldId id="396" r:id="rId27"/>
    <p:sldId id="397" r:id="rId28"/>
    <p:sldId id="400" r:id="rId29"/>
    <p:sldId id="406" r:id="rId30"/>
    <p:sldId id="288" r:id="rId31"/>
    <p:sldId id="267" r:id="rId32"/>
    <p:sldId id="271"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74" autoAdjust="0"/>
  </p:normalViewPr>
  <p:slideViewPr>
    <p:cSldViewPr>
      <p:cViewPr varScale="1">
        <p:scale>
          <a:sx n="78" d="100"/>
          <a:sy n="78" d="100"/>
        </p:scale>
        <p:origin x="11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EB3F8-CB67-4A73-BDFA-B0D3EC3B1D9B}" type="datetimeFigureOut">
              <a:rPr lang="en-IN" smtClean="0"/>
              <a:pPr/>
              <a:t>10-12-2019</a:t>
            </a:fld>
            <a:endParaRPr lang="en-IN"/>
          </a:p>
        </p:txBody>
      </p:sp>
      <p:sp>
        <p:nvSpPr>
          <p:cNvPr id="1048728"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2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7E69E-CFF0-4E28-A1A7-DA3257F8457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87"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1048588"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9" name="Date Placeholder 27"/>
          <p:cNvSpPr>
            <a:spLocks noGrp="1"/>
          </p:cNvSpPr>
          <p:nvPr>
            <p:ph type="dt" sz="half" idx="10"/>
          </p:nvPr>
        </p:nvSpPr>
        <p:spPr bwMode="auto">
          <a:xfrm rot="5400000">
            <a:off x="7764621" y="1174097"/>
            <a:ext cx="2286000" cy="381000"/>
          </a:xfrm>
        </p:spPr>
        <p:txBody>
          <a:bodyPr/>
          <a:lstStyle/>
          <a:p>
            <a:fld id="{7045E477-64D9-4B5E-9D6D-38105D0B5D80}" type="datetime1">
              <a:rPr lang="en-US" smtClean="0"/>
              <a:pPr/>
              <a:t>12/10/2019</a:t>
            </a:fld>
            <a:endParaRPr lang="en-US"/>
          </a:p>
        </p:txBody>
      </p:sp>
      <p:sp>
        <p:nvSpPr>
          <p:cNvPr id="1048590" name="Footer Placeholder 16"/>
          <p:cNvSpPr>
            <a:spLocks noGrp="1"/>
          </p:cNvSpPr>
          <p:nvPr>
            <p:ph type="ftr" sz="quarter" idx="11"/>
          </p:nvPr>
        </p:nvSpPr>
        <p:spPr bwMode="auto">
          <a:xfrm rot="5400000">
            <a:off x="7077269" y="4181669"/>
            <a:ext cx="3657600" cy="384048"/>
          </a:xfrm>
        </p:spPr>
        <p:txBody>
          <a:bodyPr/>
          <a:lstStyle/>
          <a:p>
            <a:r>
              <a:rPr lang="en-US"/>
              <a:t>E-learning in Cloud computing</a:t>
            </a:r>
          </a:p>
        </p:txBody>
      </p:sp>
      <p:sp>
        <p:nvSpPr>
          <p:cNvPr id="1048591"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3"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4"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6"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7"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8"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9"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0"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2"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5"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6"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7"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kumimoji="0" lang="en-US"/>
              <a:t>Click to edit Master title style</a:t>
            </a:r>
          </a:p>
        </p:txBody>
      </p:sp>
      <p:sp>
        <p:nvSpPr>
          <p:cNvPr id="1048671"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2" name="Date Placeholder 3"/>
          <p:cNvSpPr>
            <a:spLocks noGrp="1"/>
          </p:cNvSpPr>
          <p:nvPr>
            <p:ph type="dt" sz="half" idx="10"/>
          </p:nvPr>
        </p:nvSpPr>
        <p:spPr/>
        <p:txBody>
          <a:bodyPr/>
          <a:lstStyle/>
          <a:p>
            <a:fld id="{AEC3D0CF-93C6-4B1F-88FA-938D2DA92810}" type="datetime1">
              <a:rPr lang="en-US" smtClean="0"/>
              <a:pPr/>
              <a:t>12/10/2019</a:t>
            </a:fld>
            <a:endParaRPr lang="en-US"/>
          </a:p>
        </p:txBody>
      </p:sp>
      <p:sp>
        <p:nvSpPr>
          <p:cNvPr id="1048673" name="Footer Placeholder 4"/>
          <p:cNvSpPr>
            <a:spLocks noGrp="1"/>
          </p:cNvSpPr>
          <p:nvPr>
            <p:ph type="ftr" sz="quarter" idx="11"/>
          </p:nvPr>
        </p:nvSpPr>
        <p:spPr/>
        <p:txBody>
          <a:bodyPr/>
          <a:lstStyle/>
          <a:p>
            <a:r>
              <a:rPr lang="en-US"/>
              <a:t>E-learning in Cloud computing</a:t>
            </a:r>
          </a:p>
        </p:txBody>
      </p:sp>
      <p:sp>
        <p:nvSpPr>
          <p:cNvPr id="1048674"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104865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4" name="Date Placeholder 3"/>
          <p:cNvSpPr>
            <a:spLocks noGrp="1"/>
          </p:cNvSpPr>
          <p:nvPr>
            <p:ph type="dt" sz="half" idx="10"/>
          </p:nvPr>
        </p:nvSpPr>
        <p:spPr/>
        <p:txBody>
          <a:bodyPr/>
          <a:lstStyle/>
          <a:p>
            <a:fld id="{18E80105-1131-4E26-BFB3-6DECB7A7123D}" type="datetime1">
              <a:rPr lang="en-US" smtClean="0"/>
              <a:pPr/>
              <a:t>12/10/2019</a:t>
            </a:fld>
            <a:endParaRPr lang="en-US"/>
          </a:p>
        </p:txBody>
      </p:sp>
      <p:sp>
        <p:nvSpPr>
          <p:cNvPr id="1048655" name="Footer Placeholder 4"/>
          <p:cNvSpPr>
            <a:spLocks noGrp="1"/>
          </p:cNvSpPr>
          <p:nvPr>
            <p:ph type="ftr" sz="quarter" idx="11"/>
          </p:nvPr>
        </p:nvSpPr>
        <p:spPr/>
        <p:txBody>
          <a:bodyPr/>
          <a:lstStyle/>
          <a:p>
            <a:r>
              <a:rPr lang="en-US"/>
              <a:t>E-learning in Cloud computing</a:t>
            </a:r>
          </a:p>
        </p:txBody>
      </p:sp>
      <p:sp>
        <p:nvSpPr>
          <p:cNvPr id="104865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kumimoji="0" lang="en-US"/>
              <a:t>Click to edit Master title style</a:t>
            </a:r>
          </a:p>
        </p:txBody>
      </p:sp>
      <p:sp>
        <p:nvSpPr>
          <p:cNvPr id="1048612"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3" name="Date Placeholder 6"/>
          <p:cNvSpPr>
            <a:spLocks noGrp="1"/>
          </p:cNvSpPr>
          <p:nvPr>
            <p:ph type="dt" sz="half" idx="14"/>
          </p:nvPr>
        </p:nvSpPr>
        <p:spPr/>
        <p:txBody>
          <a:bodyPr rtlCol="0"/>
          <a:lstStyle/>
          <a:p>
            <a:fld id="{4943F6A5-7CB8-40B7-8CD3-63078CB30907}" type="datetime1">
              <a:rPr lang="en-US" smtClean="0"/>
              <a:pPr/>
              <a:t>12/10/2019</a:t>
            </a:fld>
            <a:endParaRPr lang="en-US"/>
          </a:p>
        </p:txBody>
      </p:sp>
      <p:sp>
        <p:nvSpPr>
          <p:cNvPr id="1048614"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48615" name="Footer Placeholder 9"/>
          <p:cNvSpPr>
            <a:spLocks noGrp="1"/>
          </p:cNvSpPr>
          <p:nvPr>
            <p:ph type="ftr" sz="quarter" idx="16"/>
          </p:nvPr>
        </p:nvSpPr>
        <p:spPr/>
        <p:txBody>
          <a:bodyPr rtlCol="0"/>
          <a:lstStyle/>
          <a:p>
            <a:r>
              <a:rPr lang="en-US"/>
              <a:t>E-learning in Cloud computing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75"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1048676"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77" name="Date Placeholder 3"/>
          <p:cNvSpPr>
            <a:spLocks noGrp="1"/>
          </p:cNvSpPr>
          <p:nvPr>
            <p:ph type="dt" sz="half" idx="10"/>
          </p:nvPr>
        </p:nvSpPr>
        <p:spPr bwMode="auto">
          <a:xfrm rot="5400000">
            <a:off x="7763256" y="1170432"/>
            <a:ext cx="2286000" cy="381000"/>
          </a:xfrm>
        </p:spPr>
        <p:txBody>
          <a:bodyPr/>
          <a:lstStyle/>
          <a:p>
            <a:fld id="{A7A8E978-BEC9-4AC1-AAD4-FC6EC8D80DDB}" type="datetime1">
              <a:rPr lang="en-US" smtClean="0"/>
              <a:pPr/>
              <a:t>12/10/2019</a:t>
            </a:fld>
            <a:endParaRPr lang="en-US"/>
          </a:p>
        </p:txBody>
      </p:sp>
      <p:sp>
        <p:nvSpPr>
          <p:cNvPr id="1048678" name="Footer Placeholder 4"/>
          <p:cNvSpPr>
            <a:spLocks noGrp="1"/>
          </p:cNvSpPr>
          <p:nvPr>
            <p:ph type="ftr" sz="quarter" idx="11"/>
          </p:nvPr>
        </p:nvSpPr>
        <p:spPr bwMode="auto">
          <a:xfrm rot="5400000">
            <a:off x="7077456" y="4178808"/>
            <a:ext cx="3657600" cy="384048"/>
          </a:xfrm>
        </p:spPr>
        <p:txBody>
          <a:bodyPr/>
          <a:lstStyle/>
          <a:p>
            <a:r>
              <a:rPr lang="en-US"/>
              <a:t>E-learning in Cloud computing</a:t>
            </a:r>
          </a:p>
        </p:txBody>
      </p:sp>
      <p:sp>
        <p:nvSpPr>
          <p:cNvPr id="104867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4"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5"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kumimoji="0" lang="en-US"/>
              <a:t>Click to edit Master title style</a:t>
            </a:r>
          </a:p>
        </p:txBody>
      </p:sp>
      <p:sp>
        <p:nvSpPr>
          <p:cNvPr id="1048697" name="Date Placeholder 4"/>
          <p:cNvSpPr>
            <a:spLocks noGrp="1"/>
          </p:cNvSpPr>
          <p:nvPr>
            <p:ph type="dt" sz="half" idx="10"/>
          </p:nvPr>
        </p:nvSpPr>
        <p:spPr/>
        <p:txBody>
          <a:bodyPr/>
          <a:lstStyle/>
          <a:p>
            <a:fld id="{4EDC323E-1C68-4A66-8692-E8C303BE1568}" type="datetime1">
              <a:rPr lang="en-US" smtClean="0"/>
              <a:pPr/>
              <a:t>12/10/2019</a:t>
            </a:fld>
            <a:endParaRPr lang="en-US"/>
          </a:p>
        </p:txBody>
      </p:sp>
      <p:sp>
        <p:nvSpPr>
          <p:cNvPr id="1048698" name="Footer Placeholder 5"/>
          <p:cNvSpPr>
            <a:spLocks noGrp="1"/>
          </p:cNvSpPr>
          <p:nvPr>
            <p:ph type="ftr" sz="quarter" idx="11"/>
          </p:nvPr>
        </p:nvSpPr>
        <p:spPr/>
        <p:txBody>
          <a:bodyPr/>
          <a:lstStyle/>
          <a:p>
            <a:r>
              <a:rPr lang="en-US"/>
              <a:t>E-learning in Cloud computing</a:t>
            </a:r>
          </a:p>
        </p:txBody>
      </p:sp>
      <p:sp>
        <p:nvSpPr>
          <p:cNvPr id="1048699"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48700"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2" name="Title 1"/>
          <p:cNvSpPr>
            <a:spLocks noGrp="1"/>
          </p:cNvSpPr>
          <p:nvPr>
            <p:ph type="title"/>
          </p:nvPr>
        </p:nvSpPr>
        <p:spPr>
          <a:xfrm>
            <a:off x="457200" y="273050"/>
            <a:ext cx="7543800" cy="1143000"/>
          </a:xfrm>
        </p:spPr>
        <p:txBody>
          <a:bodyPr anchor="b"/>
          <a:lstStyle/>
          <a:p>
            <a:r>
              <a:rPr kumimoji="0" lang="en-US"/>
              <a:t>Click to edit Master title style</a:t>
            </a:r>
          </a:p>
        </p:txBody>
      </p:sp>
      <p:sp>
        <p:nvSpPr>
          <p:cNvPr id="1048703" name="Date Placeholder 6"/>
          <p:cNvSpPr>
            <a:spLocks noGrp="1"/>
          </p:cNvSpPr>
          <p:nvPr>
            <p:ph type="dt" sz="half" idx="10"/>
          </p:nvPr>
        </p:nvSpPr>
        <p:spPr/>
        <p:txBody>
          <a:bodyPr/>
          <a:lstStyle/>
          <a:p>
            <a:fld id="{D8A7707D-BFBA-49D5-81C7-8802628196AA}" type="datetime1">
              <a:rPr lang="en-US" smtClean="0"/>
              <a:pPr/>
              <a:t>12/10/2019</a:t>
            </a:fld>
            <a:endParaRPr lang="en-US"/>
          </a:p>
        </p:txBody>
      </p:sp>
      <p:sp>
        <p:nvSpPr>
          <p:cNvPr id="1048704" name="Footer Placeholder 7"/>
          <p:cNvSpPr>
            <a:spLocks noGrp="1"/>
          </p:cNvSpPr>
          <p:nvPr>
            <p:ph type="ftr" sz="quarter" idx="11"/>
          </p:nvPr>
        </p:nvSpPr>
        <p:spPr/>
        <p:txBody>
          <a:bodyPr/>
          <a:lstStyle/>
          <a:p>
            <a:r>
              <a:rPr lang="en-US"/>
              <a:t>E-learning in Cloud computing</a:t>
            </a:r>
          </a:p>
        </p:txBody>
      </p:sp>
      <p:sp>
        <p:nvSpPr>
          <p:cNvPr id="1048705"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48706"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7"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8"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709"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kumimoji="0" lang="en-US"/>
              <a:t>Click to edit Master title style</a:t>
            </a:r>
          </a:p>
        </p:txBody>
      </p:sp>
      <p:sp>
        <p:nvSpPr>
          <p:cNvPr id="1048647" name="Date Placeholder 5"/>
          <p:cNvSpPr>
            <a:spLocks noGrp="1"/>
          </p:cNvSpPr>
          <p:nvPr>
            <p:ph type="dt" sz="half" idx="10"/>
          </p:nvPr>
        </p:nvSpPr>
        <p:spPr/>
        <p:txBody>
          <a:bodyPr rtlCol="0"/>
          <a:lstStyle/>
          <a:p>
            <a:fld id="{10882D3E-4FC5-4750-BD85-2EED6EF95BC8}" type="datetime1">
              <a:rPr lang="en-US" smtClean="0"/>
              <a:pPr/>
              <a:t>12/10/2019</a:t>
            </a:fld>
            <a:endParaRPr lang="en-US"/>
          </a:p>
        </p:txBody>
      </p:sp>
      <p:sp>
        <p:nvSpPr>
          <p:cNvPr id="1048648"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1048649" name="Footer Placeholder 7"/>
          <p:cNvSpPr>
            <a:spLocks noGrp="1"/>
          </p:cNvSpPr>
          <p:nvPr>
            <p:ph type="ftr" sz="quarter" idx="12"/>
          </p:nvPr>
        </p:nvSpPr>
        <p:spPr/>
        <p:txBody>
          <a:bodyPr rtlCol="0"/>
          <a:lstStyle/>
          <a:p>
            <a:r>
              <a:rPr lang="en-US"/>
              <a:t>E-learning in Cloud computing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0" name="Date Placeholder 1"/>
          <p:cNvSpPr>
            <a:spLocks noGrp="1"/>
          </p:cNvSpPr>
          <p:nvPr>
            <p:ph type="dt" sz="half" idx="10"/>
          </p:nvPr>
        </p:nvSpPr>
        <p:spPr/>
        <p:txBody>
          <a:bodyPr/>
          <a:lstStyle/>
          <a:p>
            <a:fld id="{6D4AE65F-A21E-4D19-AE6D-8A4043AE721F}" type="datetime1">
              <a:rPr lang="en-US" smtClean="0"/>
              <a:pPr/>
              <a:t>12/10/2019</a:t>
            </a:fld>
            <a:endParaRPr lang="en-US"/>
          </a:p>
        </p:txBody>
      </p:sp>
      <p:sp>
        <p:nvSpPr>
          <p:cNvPr id="1048711" name="Footer Placeholder 2"/>
          <p:cNvSpPr>
            <a:spLocks noGrp="1"/>
          </p:cNvSpPr>
          <p:nvPr>
            <p:ph type="ftr" sz="quarter" idx="11"/>
          </p:nvPr>
        </p:nvSpPr>
        <p:spPr/>
        <p:txBody>
          <a:bodyPr/>
          <a:lstStyle/>
          <a:p>
            <a:r>
              <a:rPr lang="en-US"/>
              <a:t>E-learning in Cloud computing</a:t>
            </a:r>
          </a:p>
        </p:txBody>
      </p:sp>
      <p:sp>
        <p:nvSpPr>
          <p:cNvPr id="1048712"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713"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4"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1048715"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1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7"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8"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1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0"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1"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22"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3" name="Date Placeholder 20"/>
          <p:cNvSpPr>
            <a:spLocks noGrp="1"/>
          </p:cNvSpPr>
          <p:nvPr>
            <p:ph type="dt" sz="half" idx="14"/>
          </p:nvPr>
        </p:nvSpPr>
        <p:spPr/>
        <p:txBody>
          <a:bodyPr rtlCol="0"/>
          <a:lstStyle/>
          <a:p>
            <a:fld id="{2CA9D15F-3A49-4B7F-9173-49F8AE591FE8}" type="datetime1">
              <a:rPr lang="en-US" smtClean="0"/>
              <a:pPr/>
              <a:t>12/10/2019</a:t>
            </a:fld>
            <a:endParaRPr lang="en-US"/>
          </a:p>
        </p:txBody>
      </p:sp>
      <p:sp>
        <p:nvSpPr>
          <p:cNvPr id="1048724"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48725" name="Footer Placeholder 22"/>
          <p:cNvSpPr>
            <a:spLocks noGrp="1"/>
          </p:cNvSpPr>
          <p:nvPr>
            <p:ph type="ftr" sz="quarter" idx="16"/>
          </p:nvPr>
        </p:nvSpPr>
        <p:spPr/>
        <p:txBody>
          <a:bodyPr rtlCol="0"/>
          <a:lstStyle/>
          <a:p>
            <a:r>
              <a:rPr lang="en-US"/>
              <a:t>E-learning in Cloud computing</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7"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8"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9"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1048660"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1048661"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62"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3"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4"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5"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6"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7" name="Date Placeholder 16"/>
          <p:cNvSpPr>
            <a:spLocks noGrp="1"/>
          </p:cNvSpPr>
          <p:nvPr>
            <p:ph type="dt" sz="half" idx="10"/>
          </p:nvPr>
        </p:nvSpPr>
        <p:spPr/>
        <p:txBody>
          <a:bodyPr rtlCol="0"/>
          <a:lstStyle/>
          <a:p>
            <a:fld id="{5A77AA49-54D3-4511-A18D-6C95A4F49418}" type="datetime1">
              <a:rPr lang="en-US" smtClean="0"/>
              <a:pPr/>
              <a:t>12/10/2019</a:t>
            </a:fld>
            <a:endParaRPr lang="en-US"/>
          </a:p>
        </p:txBody>
      </p:sp>
      <p:sp>
        <p:nvSpPr>
          <p:cNvPr id="104866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1048669" name="Footer Placeholder 20"/>
          <p:cNvSpPr>
            <a:spLocks noGrp="1"/>
          </p:cNvSpPr>
          <p:nvPr>
            <p:ph type="ftr" sz="quarter" idx="12"/>
          </p:nvPr>
        </p:nvSpPr>
        <p:spPr/>
        <p:txBody>
          <a:bodyPr rtlCol="0"/>
          <a:lstStyle/>
          <a:p>
            <a:r>
              <a:rPr lang="en-US"/>
              <a:t>E-learning in Cloud computing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048578"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9"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4B9A333-5080-41C0-9813-F01A1753F243}" type="datetime1">
              <a:rPr lang="en-US" smtClean="0"/>
              <a:pPr/>
              <a:t>12/10/2019</a:t>
            </a:fld>
            <a:endParaRPr lang="en-US"/>
          </a:p>
        </p:txBody>
      </p:sp>
      <p:sp>
        <p:nvSpPr>
          <p:cNvPr id="1048580"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E-learning in Cloud computing</a:t>
            </a:r>
          </a:p>
        </p:txBody>
      </p:sp>
      <p:sp>
        <p:nvSpPr>
          <p:cNvPr id="1048581"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ataaspirant.com/2015/04/11/five-most-popular-similarity-measures-implementation-in-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nvSpPr>
        <p:spPr>
          <a:xfrm>
            <a:off x="2137141" y="1354088"/>
            <a:ext cx="4736510" cy="2505251"/>
          </a:xfrm>
          <a:prstGeom prst="rect">
            <a:avLst/>
          </a:prstGeom>
        </p:spPr>
        <p:txBody>
          <a:bodyPr vert="horz" lIns="82063" tIns="41032" rIns="82063" bIns="41032"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1616" dirty="0" err="1"/>
              <a:t>Sinhgad</a:t>
            </a:r>
            <a:r>
              <a:rPr lang="en-US" sz="1616" dirty="0"/>
              <a:t> Technical Education Society’s</a:t>
            </a:r>
            <a:br>
              <a:rPr lang="en-US" sz="1616" b="1" dirty="0"/>
            </a:br>
            <a:br>
              <a:rPr lang="en-US" sz="1616" b="1" dirty="0">
                <a:solidFill>
                  <a:srgbClr val="92D050"/>
                </a:solidFill>
              </a:rPr>
            </a:br>
            <a:r>
              <a:rPr lang="en-US" sz="1616" b="1" dirty="0"/>
              <a:t>SINHGAD COLLEGE OF ENGINEERING , PUNE-41</a:t>
            </a:r>
            <a:br>
              <a:rPr lang="en-US" sz="1616" b="1" dirty="0"/>
            </a:br>
            <a:br>
              <a:rPr lang="en-US" sz="1616" b="1" dirty="0"/>
            </a:br>
            <a:r>
              <a:rPr lang="en-US" sz="1616" dirty="0"/>
              <a:t>Department of Information Technology</a:t>
            </a:r>
          </a:p>
          <a:p>
            <a:br>
              <a:rPr lang="en-US" sz="1616" b="1" dirty="0"/>
            </a:br>
            <a:r>
              <a:rPr lang="en-US" sz="1616" b="1" dirty="0">
                <a:solidFill>
                  <a:srgbClr val="C00000"/>
                </a:solidFill>
              </a:rPr>
              <a:t>Project Based Presentation </a:t>
            </a:r>
          </a:p>
          <a:p>
            <a:endParaRPr lang="en-US" sz="1616" b="1" dirty="0"/>
          </a:p>
          <a:p>
            <a:r>
              <a:rPr lang="en-US" sz="1600" b="1" dirty="0"/>
              <a:t>E-learning on Cloud using Advanced Encryption Standard  </a:t>
            </a:r>
            <a:endParaRPr lang="zh-CN" altLang="en-US" sz="1600" dirty="0"/>
          </a:p>
          <a:p>
            <a:br>
              <a:rPr lang="en-US" sz="1616" b="1" dirty="0"/>
            </a:br>
            <a:endParaRPr lang="en-IN" sz="1616" b="1" dirty="0">
              <a:solidFill>
                <a:srgbClr val="92D050"/>
              </a:solidFill>
            </a:endParaRPr>
          </a:p>
        </p:txBody>
      </p:sp>
      <p:sp>
        <p:nvSpPr>
          <p:cNvPr id="1048609" name="Subtitle 2"/>
          <p:cNvSpPr>
            <a:spLocks noGrp="1"/>
          </p:cNvSpPr>
          <p:nvPr/>
        </p:nvSpPr>
        <p:spPr>
          <a:xfrm>
            <a:off x="2131191" y="3223841"/>
            <a:ext cx="4616076" cy="3329359"/>
          </a:xfrm>
          <a:prstGeom prst="rect">
            <a:avLst/>
          </a:prstGeom>
        </p:spPr>
        <p:txBody>
          <a:bodyPr vert="horz" lIns="82063" tIns="41032" rIns="82063" bIns="41032" rtlCol="0">
            <a:normAutofit fontScale="95357" lnSpcReduction="1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sz="2154" dirty="0">
                <a:solidFill>
                  <a:srgbClr val="C00000"/>
                </a:solidFill>
              </a:rPr>
              <a:t> </a:t>
            </a:r>
          </a:p>
          <a:p>
            <a:endParaRPr lang="en-US" sz="2154" dirty="0">
              <a:solidFill>
                <a:srgbClr val="C00000"/>
              </a:solidFill>
            </a:endParaRPr>
          </a:p>
          <a:p>
            <a:r>
              <a:rPr lang="en-US" sz="2100" dirty="0">
                <a:solidFill>
                  <a:srgbClr val="C00000"/>
                </a:solidFill>
              </a:rPr>
              <a:t>By</a:t>
            </a:r>
          </a:p>
          <a:p>
            <a:r>
              <a:rPr lang="en-IN" sz="2100" dirty="0">
                <a:solidFill>
                  <a:srgbClr val="C00000"/>
                </a:solidFill>
              </a:rPr>
              <a:t>YASH PAWAR</a:t>
            </a:r>
            <a:br>
              <a:rPr lang="en-IN" sz="2100" dirty="0">
                <a:solidFill>
                  <a:srgbClr val="C00000"/>
                </a:solidFill>
              </a:rPr>
            </a:br>
            <a:r>
              <a:rPr lang="en-IN" sz="2100" dirty="0">
                <a:solidFill>
                  <a:srgbClr val="C00000"/>
                </a:solidFill>
              </a:rPr>
              <a:t>VAIBHAVI PAWAR</a:t>
            </a:r>
            <a:br>
              <a:rPr lang="en-IN" sz="2100" dirty="0">
                <a:solidFill>
                  <a:srgbClr val="C00000"/>
                </a:solidFill>
              </a:rPr>
            </a:br>
            <a:r>
              <a:rPr lang="en-IN" sz="2100" dirty="0">
                <a:solidFill>
                  <a:srgbClr val="C00000"/>
                </a:solidFill>
              </a:rPr>
              <a:t>ABHISHEK PUJARI</a:t>
            </a:r>
            <a:br>
              <a:rPr lang="en-IN" sz="2100" dirty="0">
                <a:solidFill>
                  <a:srgbClr val="C00000"/>
                </a:solidFill>
              </a:rPr>
            </a:br>
            <a:r>
              <a:rPr lang="en-IN" sz="2100" dirty="0">
                <a:solidFill>
                  <a:srgbClr val="C00000"/>
                </a:solidFill>
              </a:rPr>
              <a:t>PRANALI WAGH</a:t>
            </a:r>
          </a:p>
          <a:p>
            <a:endParaRPr lang="en-IN" sz="2154" dirty="0">
              <a:solidFill>
                <a:srgbClr val="C00000"/>
              </a:solidFill>
            </a:endParaRPr>
          </a:p>
          <a:p>
            <a:r>
              <a:rPr lang="en-IN" sz="2154" dirty="0">
                <a:solidFill>
                  <a:srgbClr val="C00000"/>
                </a:solidFill>
              </a:rPr>
              <a:t>Guided by</a:t>
            </a:r>
          </a:p>
          <a:p>
            <a:r>
              <a:rPr lang="en-IN" sz="2154" dirty="0" err="1">
                <a:solidFill>
                  <a:srgbClr val="C00000"/>
                </a:solidFill>
              </a:rPr>
              <a:t>Dr.Mrs.K.S.Thakare</a:t>
            </a:r>
            <a:endParaRPr lang="en-IN" sz="2154" dirty="0">
              <a:solidFill>
                <a:srgbClr val="C00000"/>
              </a:solidFill>
            </a:endParaRPr>
          </a:p>
        </p:txBody>
      </p:sp>
      <p:pic>
        <p:nvPicPr>
          <p:cNvPr id="2097152" name="Picture 5"/>
          <p:cNvPicPr>
            <a:picLocks noChangeAspect="1"/>
          </p:cNvPicPr>
          <p:nvPr/>
        </p:nvPicPr>
        <p:blipFill>
          <a:blip r:embed="rId2"/>
          <a:stretch>
            <a:fillRect/>
          </a:stretch>
        </p:blipFill>
        <p:spPr>
          <a:xfrm>
            <a:off x="435997" y="426864"/>
            <a:ext cx="1475844" cy="1360865"/>
          </a:xfrm>
          <a:prstGeom prst="rect">
            <a:avLst/>
          </a:prstGeom>
        </p:spPr>
      </p:pic>
      <p:sp>
        <p:nvSpPr>
          <p:cNvPr id="1048610" name="Slide Number Placeholder 2"/>
          <p:cNvSpPr>
            <a:spLocks noGrp="1"/>
          </p:cNvSpPr>
          <p:nvPr>
            <p:ph type="sldNum" sz="quarter" idx="12"/>
          </p:nvPr>
        </p:nvSpPr>
        <p:spPr/>
        <p:txBody>
          <a:bodyPr/>
          <a:lstStyle/>
          <a:p>
            <a:fld id="{C90C1680-7C9D-4D16-8921-C4E82028E03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457200" y="-304800"/>
            <a:ext cx="7467600" cy="1143000"/>
          </a:xfrm>
        </p:spPr>
        <p:txBody>
          <a:bodyPr/>
          <a:lstStyle/>
          <a:p>
            <a:endParaRPr lang="en-US" dirty="0"/>
          </a:p>
        </p:txBody>
      </p:sp>
      <p:sp>
        <p:nvSpPr>
          <p:cNvPr id="1048639" name="Slide Number Placeholder 2"/>
          <p:cNvSpPr>
            <a:spLocks noGrp="1"/>
          </p:cNvSpPr>
          <p:nvPr>
            <p:ph type="sldNum" sz="quarter" idx="12"/>
          </p:nvPr>
        </p:nvSpPr>
        <p:spPr>
          <a:xfrm>
            <a:off x="4361688" y="1026372"/>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10</a:t>
            </a:fld>
            <a:endParaRPr lang="en-US"/>
          </a:p>
        </p:txBody>
      </p:sp>
      <p:graphicFrame>
        <p:nvGraphicFramePr>
          <p:cNvPr id="4194305" name="Content Placeholder 4"/>
          <p:cNvGraphicFramePr>
            <a:graphicFrameLocks noGrp="1"/>
          </p:cNvGraphicFramePr>
          <p:nvPr>
            <p:ph sz="quarter" idx="1"/>
            <p:extLst>
              <p:ext uri="{D42A27DB-BD31-4B8C-83A1-F6EECF244321}">
                <p14:modId xmlns:p14="http://schemas.microsoft.com/office/powerpoint/2010/main" val="623159236"/>
              </p:ext>
            </p:extLst>
          </p:nvPr>
        </p:nvGraphicFramePr>
        <p:xfrm>
          <a:off x="0" y="856735"/>
          <a:ext cx="9144002" cy="5519304"/>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1469572">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gridCol w="1632857">
                  <a:extLst>
                    <a:ext uri="{9D8B030D-6E8A-4147-A177-3AD203B41FA5}">
                      <a16:colId xmlns:a16="http://schemas.microsoft.com/office/drawing/2014/main" val="20003"/>
                    </a:ext>
                  </a:extLst>
                </a:gridCol>
                <a:gridCol w="2041073">
                  <a:extLst>
                    <a:ext uri="{9D8B030D-6E8A-4147-A177-3AD203B41FA5}">
                      <a16:colId xmlns:a16="http://schemas.microsoft.com/office/drawing/2014/main" val="20004"/>
                    </a:ext>
                  </a:extLst>
                </a:gridCol>
              </a:tblGrid>
              <a:tr h="1005595">
                <a:tc>
                  <a:txBody>
                    <a:bodyPr/>
                    <a:lstStyle/>
                    <a:p>
                      <a:pPr algn="ctr"/>
                      <a:r>
                        <a:rPr lang="en-US" sz="1400" b="0" dirty="0"/>
                        <a:t>Sr. No.</a:t>
                      </a:r>
                    </a:p>
                  </a:txBody>
                  <a:tcPr/>
                </a:tc>
                <a:tc>
                  <a:txBody>
                    <a:bodyPr/>
                    <a:lstStyle/>
                    <a:p>
                      <a:pPr algn="ctr"/>
                      <a:r>
                        <a:rPr lang="en-US" sz="1400" b="0" i="0" dirty="0"/>
                        <a:t>Reference paper name(year)</a:t>
                      </a:r>
                    </a:p>
                  </a:txBody>
                  <a:tcPr/>
                </a:tc>
                <a:tc>
                  <a:txBody>
                    <a:bodyPr/>
                    <a:lstStyle/>
                    <a:p>
                      <a:pPr algn="ctr"/>
                      <a:r>
                        <a:rPr lang="en-US" sz="1400" b="0" dirty="0"/>
                        <a:t>Seed Idea</a:t>
                      </a:r>
                    </a:p>
                  </a:txBody>
                  <a:tcPr/>
                </a:tc>
                <a:tc>
                  <a:txBody>
                    <a:bodyPr/>
                    <a:lstStyle/>
                    <a:p>
                      <a:pPr algn="ctr"/>
                      <a:r>
                        <a:rPr lang="en-US" sz="1400" b="0" dirty="0"/>
                        <a:t>Advantages</a:t>
                      </a:r>
                    </a:p>
                  </a:txBody>
                  <a:tcPr/>
                </a:tc>
                <a:tc>
                  <a:txBody>
                    <a:bodyPr/>
                    <a:lstStyle/>
                    <a:p>
                      <a:pPr algn="ctr"/>
                      <a:r>
                        <a:rPr lang="en-US" sz="1400" b="0" dirty="0"/>
                        <a:t>Disadvantages</a:t>
                      </a:r>
                    </a:p>
                  </a:txBody>
                  <a:tcPr/>
                </a:tc>
                <a:extLst>
                  <a:ext uri="{0D108BD9-81ED-4DB2-BD59-A6C34878D82A}">
                    <a16:rowId xmlns:a16="http://schemas.microsoft.com/office/drawing/2014/main" val="10000"/>
                  </a:ext>
                </a:extLst>
              </a:tr>
              <a:tr h="2209221">
                <a:tc>
                  <a:txBody>
                    <a:bodyPr/>
                    <a:lstStyle/>
                    <a:p>
                      <a:pPr algn="just"/>
                      <a:r>
                        <a:rPr lang="en-US" altLang="zh-CN" sz="1400" b="0" dirty="0">
                          <a:latin typeface="Times New Roman" pitchFamily="18" charset="0"/>
                          <a:cs typeface="Times New Roman" pitchFamily="18" charset="0"/>
                        </a:rPr>
                        <a:t>3</a:t>
                      </a:r>
                      <a:endParaRPr lang="zh-CN" altLang="en-US" sz="1400" dirty="0">
                        <a:latin typeface="Times New Roman" pitchFamily="18" charset="0"/>
                        <a:cs typeface="Times New Roman" pitchFamily="18" charset="0"/>
                      </a:endParaRPr>
                    </a:p>
                  </a:txBody>
                  <a:tcPr/>
                </a:tc>
                <a:tc>
                  <a:txBody>
                    <a:bodyPr/>
                    <a:lstStyle/>
                    <a:p>
                      <a:pPr algn="just"/>
                      <a:r>
                        <a:rPr lang="en-US" sz="1400" b="0" i="0" dirty="0">
                          <a:latin typeface="Times New Roman" pitchFamily="18" charset="0"/>
                          <a:cs typeface="Times New Roman" pitchFamily="18" charset="0"/>
                        </a:rPr>
                        <a:t>Implementation of Learning Management System Based on Cloud Computing</a:t>
                      </a:r>
                    </a:p>
                    <a:p>
                      <a:pPr algn="just"/>
                      <a:r>
                        <a:rPr lang="en-US" sz="1400" b="0" i="0" dirty="0">
                          <a:latin typeface="Times New Roman" pitchFamily="18" charset="0"/>
                          <a:cs typeface="Times New Roman" pitchFamily="18" charset="0"/>
                        </a:rPr>
                        <a:t>[2017]</a:t>
                      </a:r>
                    </a:p>
                  </a:txBody>
                  <a:tcPr/>
                </a:tc>
                <a:tc>
                  <a:txBody>
                    <a:bodyPr/>
                    <a:lstStyle/>
                    <a:p>
                      <a:pPr marL="0" algn="just" rtl="0" eaLnBrk="1" latinLnBrk="0" hangingPunct="1"/>
                      <a:r>
                        <a:rPr lang="en-US" sz="1400" dirty="0">
                          <a:latin typeface="Times New Roman" pitchFamily="18" charset="0"/>
                          <a:cs typeface="Times New Roman" pitchFamily="18" charset="0"/>
                        </a:rPr>
                        <a:t>The author has used  basic services of cloud like SaaS providing various software like learning system, examination system , PaaS providing on platform software like </a:t>
                      </a:r>
                      <a:r>
                        <a:rPr lang="en-US" sz="1400" dirty="0" err="1">
                          <a:latin typeface="Times New Roman" pitchFamily="18" charset="0"/>
                          <a:cs typeface="Times New Roman" pitchFamily="18" charset="0"/>
                        </a:rPr>
                        <a:t>MySQL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Cfree</a:t>
                      </a:r>
                      <a:r>
                        <a:rPr lang="en-US" sz="1400" dirty="0">
                          <a:latin typeface="Times New Roman" pitchFamily="18" charset="0"/>
                          <a:cs typeface="Times New Roman" pitchFamily="18" charset="0"/>
                        </a:rPr>
                        <a:t>,</a:t>
                      </a:r>
                      <a:r>
                        <a:rPr lang="en-US" sz="1400" baseline="0" dirty="0">
                          <a:latin typeface="Times New Roman" pitchFamily="18" charset="0"/>
                          <a:cs typeface="Times New Roman" pitchFamily="18" charset="0"/>
                        </a:rPr>
                        <a:t> </a:t>
                      </a:r>
                      <a:r>
                        <a:rPr lang="en-US" sz="1400" dirty="0" err="1">
                          <a:latin typeface="Times New Roman" pitchFamily="18" charset="0"/>
                          <a:cs typeface="Times New Roman" pitchFamily="18" charset="0"/>
                        </a:rPr>
                        <a:t>oracle,IaaS</a:t>
                      </a:r>
                      <a:r>
                        <a:rPr lang="en-US" sz="1400" dirty="0">
                          <a:latin typeface="Times New Roman" pitchFamily="18" charset="0"/>
                          <a:cs typeface="Times New Roman" pitchFamily="18" charset="0"/>
                        </a:rPr>
                        <a:t> for providing different kinds of services in this learning model on open stack cloud computing systems using Microsoft ASP.net and SQL .  </a:t>
                      </a:r>
                    </a:p>
                    <a:p>
                      <a:pPr marL="0" algn="just" rtl="0" eaLnBrk="1" latinLnBrk="0" hangingPunct="1"/>
                      <a:endParaRPr lang="zh-CN" altLang="en-US" sz="1400" dirty="0">
                        <a:latin typeface="Times New Roman" pitchFamily="18" charset="0"/>
                        <a:cs typeface="Times New Roman" pitchFamily="18" charset="0"/>
                      </a:endParaRPr>
                    </a:p>
                  </a:txBody>
                  <a:tcPr/>
                </a:tc>
                <a:tc>
                  <a:txBody>
                    <a:bodyPr/>
                    <a:lstStyle/>
                    <a:p>
                      <a:pPr marL="342900" indent="-342900" algn="just">
                        <a:buFont typeface="+mj-lt"/>
                        <a:buAutoNum type="arabicPeriod"/>
                      </a:pPr>
                      <a:r>
                        <a:rPr lang="en-US" sz="1400" b="0" dirty="0">
                          <a:latin typeface="Times New Roman" pitchFamily="18" charset="0"/>
                          <a:cs typeface="Times New Roman" pitchFamily="18" charset="0"/>
                        </a:rPr>
                        <a:t>Efficient model </a:t>
                      </a:r>
                    </a:p>
                    <a:p>
                      <a:pPr marL="342900" indent="-342900" algn="just">
                        <a:buFont typeface="+mj-lt"/>
                        <a:buAutoNum type="arabicPeriod"/>
                      </a:pPr>
                      <a:r>
                        <a:rPr lang="en-US" sz="1400" b="0" dirty="0">
                          <a:latin typeface="Times New Roman" pitchFamily="18" charset="0"/>
                          <a:cs typeface="Times New Roman" pitchFamily="18" charset="0"/>
                        </a:rPr>
                        <a:t>On demand computer resources sharing </a:t>
                      </a:r>
                    </a:p>
                  </a:txBody>
                  <a:tcPr/>
                </a:tc>
                <a:tc>
                  <a:txBody>
                    <a:bodyPr/>
                    <a:lstStyle/>
                    <a:p>
                      <a:pPr marL="0" indent="0" algn="just">
                        <a:buFont typeface="+mj-lt"/>
                        <a:buNone/>
                      </a:pPr>
                      <a:r>
                        <a:rPr lang="en-US" altLang="en-US" sz="1400" dirty="0">
                          <a:latin typeface="Times New Roman" pitchFamily="18" charset="0"/>
                          <a:cs typeface="Times New Roman" pitchFamily="18" charset="0"/>
                        </a:rPr>
                        <a:t>Integrating these services is difficult </a:t>
                      </a:r>
                      <a:endParaRPr lang="zh-CN" alt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304488">
                <a:tc>
                  <a:txBody>
                    <a:bodyPr/>
                    <a:lstStyle/>
                    <a:p>
                      <a:pPr algn="just"/>
                      <a:r>
                        <a:rPr lang="en-US" altLang="zh-CN" sz="1400" dirty="0">
                          <a:latin typeface="Times New Roman" pitchFamily="18" charset="0"/>
                          <a:cs typeface="Times New Roman" pitchFamily="18" charset="0"/>
                        </a:rPr>
                        <a:t>4</a:t>
                      </a:r>
                      <a:endParaRPr lang="zh-CN" altLang="en-US" sz="1400" dirty="0">
                        <a:latin typeface="Times New Roman" pitchFamily="18" charset="0"/>
                        <a:cs typeface="Times New Roman" pitchFamily="18" charset="0"/>
                      </a:endParaRPr>
                    </a:p>
                  </a:txBody>
                  <a:tcPr/>
                </a:tc>
                <a:tc>
                  <a:txBody>
                    <a:bodyPr/>
                    <a:lstStyle/>
                    <a:p>
                      <a:pPr algn="just"/>
                      <a:r>
                        <a:rPr kumimoji="0" lang="en-US" sz="1400" kern="1200" baseline="0" dirty="0">
                          <a:solidFill>
                            <a:schemeClr val="dk1"/>
                          </a:solidFill>
                          <a:latin typeface="Times New Roman" pitchFamily="18" charset="0"/>
                          <a:ea typeface="+mn-ea"/>
                          <a:cs typeface="Times New Roman" pitchFamily="18" charset="0"/>
                        </a:rPr>
                        <a:t>Analysing e-Learning and Modern Learning Environments</a:t>
                      </a:r>
                      <a:endParaRPr lang="en-US" sz="1400" b="0" i="0" dirty="0">
                        <a:latin typeface="Times New Roman" pitchFamily="18" charset="0"/>
                        <a:cs typeface="Times New Roman" pitchFamily="18" charset="0"/>
                      </a:endParaRPr>
                    </a:p>
                  </a:txBody>
                  <a:tcPr/>
                </a:tc>
                <a:tc>
                  <a:txBody>
                    <a:bodyPr/>
                    <a:lstStyle/>
                    <a:p>
                      <a:pPr algn="just"/>
                      <a:r>
                        <a:rPr kumimoji="0" lang="en-US" sz="1400" kern="1200" baseline="0" dirty="0">
                          <a:solidFill>
                            <a:schemeClr val="dk1"/>
                          </a:solidFill>
                          <a:latin typeface="Times New Roman" pitchFamily="18" charset="0"/>
                          <a:ea typeface="+mn-ea"/>
                          <a:cs typeface="Times New Roman" pitchFamily="18" charset="0"/>
                        </a:rPr>
                        <a:t>e-learning makes it possible to study regardless of time and space. It may also provide new groups of students opportunities that are not available with other forms of education.</a:t>
                      </a:r>
                    </a:p>
                    <a:p>
                      <a:pPr algn="just"/>
                      <a:r>
                        <a:rPr kumimoji="0" lang="en-US" altLang="zh-CN" sz="1400" kern="1200" baseline="0" dirty="0">
                          <a:solidFill>
                            <a:schemeClr val="dk1"/>
                          </a:solidFill>
                          <a:latin typeface="Times New Roman" pitchFamily="18" charset="0"/>
                          <a:ea typeface="+mn-ea"/>
                          <a:cs typeface="Times New Roman" pitchFamily="18" charset="0"/>
                        </a:rPr>
                        <a:t>Algorithm: Traditional storage algorithm</a:t>
                      </a:r>
                      <a:endParaRPr lang="zh-CN" altLang="en-US" sz="1400" dirty="0">
                        <a:latin typeface="Times New Roman" pitchFamily="18" charset="0"/>
                        <a:cs typeface="Times New Roman" pitchFamily="18" charset="0"/>
                      </a:endParaRPr>
                    </a:p>
                  </a:txBody>
                  <a:tcPr/>
                </a:tc>
                <a:tc>
                  <a:txBody>
                    <a:bodyPr/>
                    <a:lstStyle/>
                    <a:p>
                      <a:pPr algn="just"/>
                      <a:r>
                        <a:rPr kumimoji="0" lang="en-US" sz="1400" kern="1200" baseline="0" dirty="0">
                          <a:solidFill>
                            <a:schemeClr val="dk1"/>
                          </a:solidFill>
                          <a:latin typeface="Times New Roman" pitchFamily="18" charset="0"/>
                          <a:ea typeface="+mn-ea"/>
                          <a:cs typeface="Times New Roman" pitchFamily="18" charset="0"/>
                        </a:rPr>
                        <a:t>1.helps in meeting new</a:t>
                      </a:r>
                    </a:p>
                    <a:p>
                      <a:pPr algn="just"/>
                      <a:r>
                        <a:rPr kumimoji="0" lang="en-US" sz="1400" kern="1200" baseline="0" dirty="0">
                          <a:solidFill>
                            <a:schemeClr val="dk1"/>
                          </a:solidFill>
                          <a:latin typeface="Times New Roman" pitchFamily="18" charset="0"/>
                          <a:ea typeface="+mn-ea"/>
                          <a:cs typeface="Times New Roman" pitchFamily="18" charset="0"/>
                        </a:rPr>
                        <a:t>2.People.</a:t>
                      </a:r>
                    </a:p>
                    <a:p>
                      <a:pPr algn="just"/>
                      <a:r>
                        <a:rPr kumimoji="0" lang="en-US" sz="1400" kern="1200" baseline="0" dirty="0">
                          <a:solidFill>
                            <a:schemeClr val="dk1"/>
                          </a:solidFill>
                          <a:latin typeface="Times New Roman" pitchFamily="18" charset="0"/>
                          <a:ea typeface="+mn-ea"/>
                          <a:cs typeface="Times New Roman" pitchFamily="18" charset="0"/>
                        </a:rPr>
                        <a:t>exchanging ideas between individual students and</a:t>
                      </a:r>
                    </a:p>
                    <a:p>
                      <a:pPr algn="just"/>
                      <a:r>
                        <a:rPr kumimoji="0" lang="en-US" sz="1400" kern="1200" baseline="0" dirty="0">
                          <a:solidFill>
                            <a:schemeClr val="dk1"/>
                          </a:solidFill>
                          <a:latin typeface="Times New Roman" pitchFamily="18" charset="0"/>
                          <a:ea typeface="+mn-ea"/>
                          <a:cs typeface="Times New Roman" pitchFamily="18" charset="0"/>
                        </a:rPr>
                        <a:t>student groups</a:t>
                      </a:r>
                      <a:endParaRPr lang="en-US" sz="1400" b="0" dirty="0">
                        <a:latin typeface="Times New Roman" pitchFamily="18" charset="0"/>
                        <a:cs typeface="Times New Roman" pitchFamily="18" charset="0"/>
                      </a:endParaRPr>
                    </a:p>
                  </a:txBody>
                  <a:tcPr/>
                </a:tc>
                <a:tc>
                  <a:txBody>
                    <a:bodyPr/>
                    <a:lstStyle/>
                    <a:p>
                      <a:pPr algn="just"/>
                      <a:r>
                        <a:rPr kumimoji="0" lang="en-US" sz="1400" kern="1200" baseline="0" dirty="0">
                          <a:solidFill>
                            <a:schemeClr val="dk1"/>
                          </a:solidFill>
                          <a:latin typeface="Times New Roman" pitchFamily="18" charset="0"/>
                          <a:ea typeface="+mn-ea"/>
                          <a:cs typeface="Times New Roman" pitchFamily="18" charset="0"/>
                        </a:rPr>
                        <a:t>e-learning has failed to</a:t>
                      </a:r>
                    </a:p>
                    <a:p>
                      <a:pPr algn="just"/>
                      <a:r>
                        <a:rPr kumimoji="0" lang="en-US" sz="1400" kern="1200" baseline="0" dirty="0">
                          <a:solidFill>
                            <a:schemeClr val="dk1"/>
                          </a:solidFill>
                          <a:latin typeface="Times New Roman" pitchFamily="18" charset="0"/>
                          <a:ea typeface="+mn-ea"/>
                          <a:cs typeface="Times New Roman" pitchFamily="18" charset="0"/>
                        </a:rPr>
                        <a:t>satisfy the needs of a mobile user</a:t>
                      </a:r>
                      <a:endParaRPr lang="zh-CN" altLang="en-US" sz="1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2317-AD85-4F49-B0E3-E97A0F169C56}"/>
              </a:ext>
            </a:extLst>
          </p:cNvPr>
          <p:cNvSpPr>
            <a:spLocks noGrp="1"/>
          </p:cNvSpPr>
          <p:nvPr>
            <p:ph type="title"/>
          </p:nvPr>
        </p:nvSpPr>
        <p:spPr/>
        <p:txBody>
          <a:bodyPr/>
          <a:lstStyle/>
          <a:p>
            <a:r>
              <a:rPr lang="en-US" dirty="0"/>
              <a:t>Project Modules</a:t>
            </a:r>
            <a:endParaRPr lang="en-IN" dirty="0"/>
          </a:p>
        </p:txBody>
      </p:sp>
      <p:sp>
        <p:nvSpPr>
          <p:cNvPr id="3" name="Content Placeholder 2">
            <a:extLst>
              <a:ext uri="{FF2B5EF4-FFF2-40B4-BE49-F238E27FC236}">
                <a16:creationId xmlns:a16="http://schemas.microsoft.com/office/drawing/2014/main" id="{EF7788DD-0064-4C99-8D72-3D61E4A581E3}"/>
              </a:ext>
            </a:extLst>
          </p:cNvPr>
          <p:cNvSpPr>
            <a:spLocks noGrp="1"/>
          </p:cNvSpPr>
          <p:nvPr>
            <p:ph sz="quarter" idx="1"/>
          </p:nvPr>
        </p:nvSpPr>
        <p:spPr/>
        <p:txBody>
          <a:bodyPr>
            <a:normAutofit fontScale="92500" lnSpcReduction="10000"/>
          </a:bodyPr>
          <a:lstStyle/>
          <a:p>
            <a:r>
              <a:rPr lang="en-US" dirty="0"/>
              <a:t>Student Login</a:t>
            </a:r>
          </a:p>
          <a:p>
            <a:r>
              <a:rPr lang="en-US" dirty="0"/>
              <a:t>Teacher Login</a:t>
            </a:r>
          </a:p>
          <a:p>
            <a:r>
              <a:rPr lang="en-US" dirty="0"/>
              <a:t>Classification of data using K nearest neighbor(KNN)Algorithm</a:t>
            </a:r>
          </a:p>
          <a:p>
            <a:r>
              <a:rPr lang="en-US" dirty="0"/>
              <a:t>Data uploaded by teacher on AWS Cloud</a:t>
            </a:r>
          </a:p>
          <a:p>
            <a:r>
              <a:rPr lang="en-US" dirty="0"/>
              <a:t>Data encrypted using Advanced Encryption Standard(AES)Algorithm</a:t>
            </a:r>
          </a:p>
          <a:p>
            <a:r>
              <a:rPr lang="en-US" dirty="0"/>
              <a:t>Digital Signature for each file is generated using </a:t>
            </a:r>
          </a:p>
          <a:p>
            <a:pPr marL="0" indent="0">
              <a:buNone/>
            </a:pPr>
            <a:r>
              <a:rPr lang="en-US" dirty="0"/>
              <a:t>   Elliptical Curve Cryptography(ECC)Algorithm</a:t>
            </a:r>
          </a:p>
          <a:p>
            <a:r>
              <a:rPr lang="en-US" dirty="0"/>
              <a:t>Student enters accurate key to download the file</a:t>
            </a:r>
          </a:p>
          <a:p>
            <a:r>
              <a:rPr lang="en-US" dirty="0"/>
              <a:t>Data decrypted using Advanced Encryption Standard(AES)Algorithm</a:t>
            </a:r>
          </a:p>
          <a:p>
            <a:r>
              <a:rPr lang="en-US" dirty="0"/>
              <a:t>Logout</a:t>
            </a:r>
          </a:p>
          <a:p>
            <a:endParaRPr lang="en-US" dirty="0"/>
          </a:p>
          <a:p>
            <a:endParaRPr lang="en-US" dirty="0"/>
          </a:p>
          <a:p>
            <a:pPr marL="0" indent="0">
              <a:buNone/>
            </a:pPr>
            <a:endParaRPr lang="en-US" dirty="0"/>
          </a:p>
          <a:p>
            <a:pPr marL="0" indent="0">
              <a:buNone/>
            </a:pPr>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003EF2FF-091F-4D42-A673-3F7F904C5276}"/>
              </a:ext>
            </a:extLst>
          </p:cNvPr>
          <p:cNvSpPr>
            <a:spLocks noGrp="1"/>
          </p:cNvSpPr>
          <p:nvPr>
            <p:ph type="sldNum" sz="quarter" idx="15"/>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9365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latin typeface="Times New Roman" pitchFamily="18" charset="0"/>
                <a:cs typeface="Times New Roman" pitchFamily="18" charset="0"/>
              </a:rPr>
              <a:t>Departmentwise</a:t>
            </a:r>
            <a:r>
              <a:rPr lang="en-US" b="1" dirty="0">
                <a:solidFill>
                  <a:schemeClr val="tx1"/>
                </a:solidFill>
                <a:latin typeface="Times New Roman" pitchFamily="18" charset="0"/>
                <a:cs typeface="Times New Roman" pitchFamily="18" charset="0"/>
              </a:rPr>
              <a:t> Data Arrangement</a:t>
            </a:r>
            <a:br>
              <a:rPr lang="en-US" b="1" dirty="0">
                <a:solidFill>
                  <a:schemeClr val="tx1"/>
                </a:solidFill>
                <a:latin typeface="Times New Roman" pitchFamily="18" charset="0"/>
                <a:cs typeface="Times New Roman" pitchFamily="18" charset="0"/>
              </a:rPr>
            </a:br>
            <a:endParaRPr lang="en-US"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4361688" y="1026372"/>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5" name="Content Placeholder 4" descr="flow E learning.png"/>
          <p:cNvPicPr>
            <a:picLocks noGrp="1" noChangeAspect="1"/>
          </p:cNvPicPr>
          <p:nvPr>
            <p:ph sz="quarter" idx="1"/>
          </p:nvPr>
        </p:nvPicPr>
        <p:blipFill>
          <a:blip r:embed="rId2"/>
          <a:stretch>
            <a:fillRect/>
          </a:stretch>
        </p:blipFill>
        <p:spPr>
          <a:xfrm>
            <a:off x="1447800" y="1447800"/>
            <a:ext cx="6324600" cy="50292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B987-0B8D-46D3-9D87-5C27912C602E}"/>
              </a:ext>
            </a:extLst>
          </p:cNvPr>
          <p:cNvSpPr>
            <a:spLocks noGrp="1"/>
          </p:cNvSpPr>
          <p:nvPr>
            <p:ph type="title"/>
          </p:nvPr>
        </p:nvSpPr>
        <p:spPr/>
        <p:txBody>
          <a:bodyPr/>
          <a:lstStyle/>
          <a:p>
            <a:r>
              <a:rPr lang="en-US" dirty="0"/>
              <a:t>AES (Advanced Encryption Standard)Algorithm</a:t>
            </a:r>
            <a:endParaRPr lang="en-IN" dirty="0"/>
          </a:p>
        </p:txBody>
      </p:sp>
      <p:sp>
        <p:nvSpPr>
          <p:cNvPr id="3" name="Content Placeholder 2">
            <a:extLst>
              <a:ext uri="{FF2B5EF4-FFF2-40B4-BE49-F238E27FC236}">
                <a16:creationId xmlns:a16="http://schemas.microsoft.com/office/drawing/2014/main" id="{FED6312D-1E28-4709-9AFF-9638EAB5847E}"/>
              </a:ext>
            </a:extLst>
          </p:cNvPr>
          <p:cNvSpPr>
            <a:spLocks noGrp="1"/>
          </p:cNvSpPr>
          <p:nvPr>
            <p:ph sz="quarter" idx="1"/>
          </p:nvPr>
        </p:nvSpPr>
        <p:spPr/>
        <p:txBody>
          <a:bodyPr>
            <a:normAutofit fontScale="55000" lnSpcReduction="20000"/>
          </a:bodyPr>
          <a:lstStyle/>
          <a:p>
            <a:pPr>
              <a:lnSpc>
                <a:spcPct val="170000"/>
              </a:lnSpc>
            </a:pPr>
            <a:r>
              <a:rPr lang="en-US" altLang="en-US" sz="2500" dirty="0">
                <a:latin typeface="Times New Roman" pitchFamily="18" charset="0"/>
                <a:cs typeface="Times New Roman" pitchFamily="18" charset="0"/>
              </a:rPr>
              <a:t>AES(</a:t>
            </a:r>
            <a:r>
              <a:rPr lang="en-US" sz="2500" dirty="0">
                <a:latin typeface="Times New Roman" pitchFamily="18" charset="0"/>
                <a:cs typeface="Times New Roman" pitchFamily="18" charset="0"/>
              </a:rPr>
              <a:t>Advanced Encryption Standard</a:t>
            </a:r>
            <a:r>
              <a:rPr lang="en-US" altLang="en-US" sz="2500" dirty="0">
                <a:latin typeface="Times New Roman" pitchFamily="18" charset="0"/>
                <a:cs typeface="Times New Roman" pitchFamily="18" charset="0"/>
              </a:rPr>
              <a:t>):-</a:t>
            </a:r>
            <a:r>
              <a:rPr lang="en-US" sz="2500" dirty="0">
                <a:latin typeface="Times New Roman" pitchFamily="18" charset="0"/>
                <a:cs typeface="Times New Roman" pitchFamily="18" charset="0"/>
              </a:rPr>
              <a:t>The more popular and widely adopted symmetric encryption algorithm likely to be encountered nowadays is the Advanced Encryption Standard (AES). It is found at least six time faster than triple DES.</a:t>
            </a:r>
          </a:p>
          <a:p>
            <a:pPr>
              <a:lnSpc>
                <a:spcPct val="170000"/>
              </a:lnSpc>
            </a:pPr>
            <a:r>
              <a:rPr lang="en-US" sz="2500" dirty="0">
                <a:latin typeface="Times New Roman" pitchFamily="18" charset="0"/>
                <a:cs typeface="Times New Roman" pitchFamily="18" charset="0"/>
              </a:rPr>
              <a:t>A replacement for DES was needed as its key size was too small. With increasing computing power, it was considered vulnerable against exhaustive key search attack. Triple DES was designed to overcome this drawback but it was found slow.</a:t>
            </a:r>
          </a:p>
          <a:p>
            <a:pPr>
              <a:lnSpc>
                <a:spcPct val="170000"/>
              </a:lnSpc>
              <a:buNone/>
            </a:pPr>
            <a:endParaRPr lang="en-US" sz="2500" dirty="0">
              <a:latin typeface="Times New Roman" pitchFamily="18" charset="0"/>
              <a:cs typeface="Times New Roman" pitchFamily="18" charset="0"/>
            </a:endParaRPr>
          </a:p>
          <a:p>
            <a:pPr>
              <a:lnSpc>
                <a:spcPct val="170000"/>
              </a:lnSpc>
              <a:buFont typeface="Arial" pitchFamily="34" charset="0"/>
              <a:buChar char="•"/>
            </a:pPr>
            <a:r>
              <a:rPr lang="en-US" sz="2500" dirty="0">
                <a:latin typeface="Times New Roman" pitchFamily="18" charset="0"/>
                <a:cs typeface="Times New Roman" pitchFamily="18" charset="0"/>
              </a:rPr>
              <a:t>The features of AES are as follows :-</a:t>
            </a:r>
          </a:p>
          <a:p>
            <a:pPr>
              <a:lnSpc>
                <a:spcPct val="170000"/>
              </a:lnSpc>
              <a:buFont typeface="Arial" pitchFamily="34" charset="0"/>
              <a:buChar char="•"/>
            </a:pPr>
            <a:r>
              <a:rPr lang="en-US" sz="2500" dirty="0">
                <a:latin typeface="Times New Roman" pitchFamily="18" charset="0"/>
                <a:cs typeface="Times New Roman" pitchFamily="18" charset="0"/>
              </a:rPr>
              <a:t>Symmetric key symmetric block cipher</a:t>
            </a:r>
          </a:p>
          <a:p>
            <a:pPr>
              <a:lnSpc>
                <a:spcPct val="170000"/>
              </a:lnSpc>
              <a:buFont typeface="Arial" pitchFamily="34" charset="0"/>
              <a:buChar char="•"/>
            </a:pPr>
            <a:r>
              <a:rPr lang="en-US" sz="2500" dirty="0">
                <a:latin typeface="Times New Roman" pitchFamily="18" charset="0"/>
                <a:cs typeface="Times New Roman" pitchFamily="18" charset="0"/>
              </a:rPr>
              <a:t>128-bit data, 128/192/256-bit keys</a:t>
            </a:r>
          </a:p>
          <a:p>
            <a:pPr>
              <a:lnSpc>
                <a:spcPct val="170000"/>
              </a:lnSpc>
              <a:buFont typeface="Arial" pitchFamily="34" charset="0"/>
              <a:buChar char="•"/>
            </a:pPr>
            <a:r>
              <a:rPr lang="en-US" sz="2500" dirty="0">
                <a:latin typeface="Times New Roman" pitchFamily="18" charset="0"/>
                <a:cs typeface="Times New Roman" pitchFamily="18" charset="0"/>
              </a:rPr>
              <a:t>Stronger and faster than Triple-DES</a:t>
            </a:r>
          </a:p>
          <a:p>
            <a:pPr>
              <a:lnSpc>
                <a:spcPct val="170000"/>
              </a:lnSpc>
              <a:buFont typeface="Arial" pitchFamily="34" charset="0"/>
              <a:buChar char="•"/>
            </a:pPr>
            <a:r>
              <a:rPr lang="en-US" sz="2500" dirty="0">
                <a:latin typeface="Times New Roman" pitchFamily="18" charset="0"/>
                <a:cs typeface="Times New Roman" pitchFamily="18" charset="0"/>
              </a:rPr>
              <a:t>Provide full specification and design details</a:t>
            </a:r>
          </a:p>
          <a:p>
            <a:pPr>
              <a:lnSpc>
                <a:spcPct val="170000"/>
              </a:lnSpc>
              <a:buFont typeface="Arial" pitchFamily="34" charset="0"/>
              <a:buChar char="•"/>
            </a:pPr>
            <a:r>
              <a:rPr lang="en-US" sz="2500" dirty="0">
                <a:latin typeface="Times New Roman" pitchFamily="18" charset="0"/>
                <a:cs typeface="Times New Roman" pitchFamily="18" charset="0"/>
              </a:rPr>
              <a:t>Software implementable in C and Java</a:t>
            </a:r>
          </a:p>
          <a:p>
            <a:pPr>
              <a:lnSpc>
                <a:spcPct val="160000"/>
              </a:lnSpc>
            </a:pPr>
            <a:endParaRPr lang="en-US" altLang="en-US" sz="2800"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EB226E02-BECD-4818-8E76-1F3A10E850DE}"/>
              </a:ext>
            </a:extLst>
          </p:cNvPr>
          <p:cNvSpPr>
            <a:spLocks noGrp="1"/>
          </p:cNvSpPr>
          <p:nvPr>
            <p:ph type="sldNum" sz="quarter" idx="15"/>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56567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4FBA-FA7D-446E-9860-FA3302D991C4}"/>
              </a:ext>
            </a:extLst>
          </p:cNvPr>
          <p:cNvSpPr>
            <a:spLocks noGrp="1"/>
          </p:cNvSpPr>
          <p:nvPr>
            <p:ph type="title"/>
          </p:nvPr>
        </p:nvSpPr>
        <p:spPr/>
        <p:txBody>
          <a:bodyPr/>
          <a:lstStyle/>
          <a:p>
            <a:r>
              <a:rPr lang="en-US" dirty="0"/>
              <a:t>Pseudo Code For AES Algorithm</a:t>
            </a:r>
            <a:endParaRPr lang="en-IN" dirty="0"/>
          </a:p>
        </p:txBody>
      </p:sp>
      <p:sp>
        <p:nvSpPr>
          <p:cNvPr id="3" name="Content Placeholder 2">
            <a:extLst>
              <a:ext uri="{FF2B5EF4-FFF2-40B4-BE49-F238E27FC236}">
                <a16:creationId xmlns:a16="http://schemas.microsoft.com/office/drawing/2014/main" id="{4379CDC4-CF5A-4EB8-96A1-034B40376929}"/>
              </a:ext>
            </a:extLst>
          </p:cNvPr>
          <p:cNvSpPr>
            <a:spLocks noGrp="1"/>
          </p:cNvSpPr>
          <p:nvPr>
            <p:ph sz="quarter" idx="1"/>
          </p:nvPr>
        </p:nvSpPr>
        <p:spPr/>
        <p:txBody>
          <a:bodyPr>
            <a:normAutofit fontScale="85000" lnSpcReduction="10000"/>
          </a:bodyPr>
          <a:lstStyle/>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AddRoundKey</a:t>
            </a:r>
            <a:r>
              <a:rPr lang="en-US" altLang="en-US" dirty="0">
                <a:cs typeface="Times New Roman" pitchFamily="18" charset="0"/>
              </a:rPr>
              <a:t>(</a:t>
            </a:r>
            <a:r>
              <a:rPr lang="en-US" altLang="en-US" dirty="0" err="1">
                <a:cs typeface="Times New Roman" pitchFamily="18" charset="0"/>
              </a:rPr>
              <a:t>State,&amp;w</a:t>
            </a:r>
            <a:r>
              <a:rPr lang="en-US" altLang="en-US" dirty="0">
                <a:cs typeface="Times New Roman" pitchFamily="18" charset="0"/>
              </a:rPr>
              <a:t>[0])</a:t>
            </a:r>
          </a:p>
          <a:p>
            <a:pPr>
              <a:lnSpc>
                <a:spcPct val="160000"/>
              </a:lnSpc>
              <a:buFont typeface="Arial" charset="0"/>
              <a:buNone/>
            </a:pPr>
            <a:r>
              <a:rPr lang="en-US" altLang="en-US" dirty="0">
                <a:cs typeface="Times New Roman" pitchFamily="18" charset="0"/>
              </a:rPr>
              <a:t>		for </a:t>
            </a:r>
            <a:r>
              <a:rPr lang="en-US" altLang="en-US" dirty="0" err="1">
                <a:cs typeface="Times New Roman" pitchFamily="18" charset="0"/>
              </a:rPr>
              <a:t>i</a:t>
            </a:r>
            <a:r>
              <a:rPr lang="en-US" altLang="en-US" dirty="0">
                <a:cs typeface="Times New Roman" pitchFamily="18" charset="0"/>
              </a:rPr>
              <a:t>=1 step 1 to 9</a:t>
            </a:r>
          </a:p>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subBytes</a:t>
            </a:r>
            <a:r>
              <a:rPr lang="en-US" altLang="en-US" dirty="0">
                <a:cs typeface="Times New Roman" pitchFamily="18" charset="0"/>
              </a:rPr>
              <a:t>(state)</a:t>
            </a:r>
          </a:p>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shiftrows</a:t>
            </a:r>
            <a:r>
              <a:rPr lang="en-US" altLang="en-US" dirty="0">
                <a:cs typeface="Times New Roman" pitchFamily="18" charset="0"/>
              </a:rPr>
              <a:t>(state)</a:t>
            </a:r>
          </a:p>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mixcolumns</a:t>
            </a:r>
            <a:r>
              <a:rPr lang="en-US" altLang="en-US" dirty="0">
                <a:cs typeface="Times New Roman" pitchFamily="18" charset="0"/>
              </a:rPr>
              <a:t>(</a:t>
            </a:r>
            <a:r>
              <a:rPr lang="en-US" altLang="en-US" dirty="0" err="1">
                <a:cs typeface="Times New Roman" pitchFamily="18" charset="0"/>
              </a:rPr>
              <a:t>state,&amp;w</a:t>
            </a:r>
            <a:r>
              <a:rPr lang="en-US" altLang="en-US" dirty="0">
                <a:cs typeface="Times New Roman" pitchFamily="18" charset="0"/>
              </a:rPr>
              <a:t>[</a:t>
            </a:r>
            <a:r>
              <a:rPr lang="en-US" altLang="en-US" dirty="0" err="1">
                <a:cs typeface="Times New Roman" pitchFamily="18" charset="0"/>
              </a:rPr>
              <a:t>i</a:t>
            </a:r>
            <a:r>
              <a:rPr lang="en-US" altLang="en-US" dirty="0">
                <a:cs typeface="Times New Roman" pitchFamily="18" charset="0"/>
              </a:rPr>
              <a:t>*4])</a:t>
            </a:r>
          </a:p>
          <a:p>
            <a:pPr>
              <a:lnSpc>
                <a:spcPct val="160000"/>
              </a:lnSpc>
              <a:buFont typeface="Arial" charset="0"/>
              <a:buNone/>
            </a:pPr>
            <a:r>
              <a:rPr lang="en-US" altLang="en-US" dirty="0">
                <a:cs typeface="Times New Roman" pitchFamily="18" charset="0"/>
              </a:rPr>
              <a:t>		end for</a:t>
            </a:r>
          </a:p>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subbytes</a:t>
            </a:r>
            <a:r>
              <a:rPr lang="en-US" altLang="en-US" dirty="0">
                <a:cs typeface="Times New Roman" pitchFamily="18" charset="0"/>
              </a:rPr>
              <a:t>(state)</a:t>
            </a:r>
          </a:p>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shiftrows</a:t>
            </a:r>
            <a:r>
              <a:rPr lang="en-US" altLang="en-US" dirty="0">
                <a:cs typeface="Times New Roman" pitchFamily="18" charset="0"/>
              </a:rPr>
              <a:t>(state)</a:t>
            </a:r>
          </a:p>
          <a:p>
            <a:pPr>
              <a:lnSpc>
                <a:spcPct val="160000"/>
              </a:lnSpc>
              <a:buFont typeface="Arial" charset="0"/>
              <a:buNone/>
            </a:pPr>
            <a:r>
              <a:rPr lang="en-US" altLang="en-US" dirty="0">
                <a:cs typeface="Times New Roman" pitchFamily="18" charset="0"/>
              </a:rPr>
              <a:t>	</a:t>
            </a:r>
            <a:r>
              <a:rPr lang="en-US" altLang="en-US" dirty="0" err="1">
                <a:cs typeface="Times New Roman" pitchFamily="18" charset="0"/>
              </a:rPr>
              <a:t>AddRoundKey</a:t>
            </a:r>
            <a:r>
              <a:rPr lang="en-US" altLang="en-US" dirty="0">
                <a:cs typeface="Times New Roman" pitchFamily="18" charset="0"/>
              </a:rPr>
              <a:t>(</a:t>
            </a:r>
            <a:r>
              <a:rPr lang="en-US" altLang="en-US" dirty="0" err="1">
                <a:cs typeface="Times New Roman" pitchFamily="18" charset="0"/>
              </a:rPr>
              <a:t>state,&amp;w</a:t>
            </a:r>
            <a:r>
              <a:rPr lang="en-US" altLang="en-US" dirty="0">
                <a:cs typeface="Times New Roman" pitchFamily="18" charset="0"/>
              </a:rPr>
              <a:t>[40])</a:t>
            </a:r>
          </a:p>
          <a:p>
            <a:endParaRPr lang="en-IN" dirty="0"/>
          </a:p>
        </p:txBody>
      </p:sp>
      <p:sp>
        <p:nvSpPr>
          <p:cNvPr id="4" name="Slide Number Placeholder 3">
            <a:extLst>
              <a:ext uri="{FF2B5EF4-FFF2-40B4-BE49-F238E27FC236}">
                <a16:creationId xmlns:a16="http://schemas.microsoft.com/office/drawing/2014/main" id="{0C6A8D72-CEAE-4CA7-9637-79EDE4D57F04}"/>
              </a:ext>
            </a:extLst>
          </p:cNvPr>
          <p:cNvSpPr>
            <a:spLocks noGrp="1"/>
          </p:cNvSpPr>
          <p:nvPr>
            <p:ph type="sldNum" sz="quarter" idx="15"/>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29069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lstStyle/>
          <a:p>
            <a:pPr algn="ctr"/>
            <a:endParaRPr lang="en-US" dirty="0">
              <a:solidFill>
                <a:srgbClr val="0070C0"/>
              </a:solidFill>
            </a:endParaRPr>
          </a:p>
        </p:txBody>
      </p:sp>
      <p:pic>
        <p:nvPicPr>
          <p:cNvPr id="6146" name="Picture 2" descr="E:\aIEEE\Final2018_SelectedPapers\New_Clients\trupti mohite Zeal IT\AES\AES_Structure.jpg"/>
          <p:cNvPicPr>
            <a:picLocks noGrp="1" noChangeAspect="1" noChangeArrowheads="1"/>
          </p:cNvPicPr>
          <p:nvPr>
            <p:ph sz="quarter" idx="1"/>
          </p:nvPr>
        </p:nvPicPr>
        <p:blipFill>
          <a:blip r:embed="rId2" cstate="print"/>
          <a:srcRect/>
          <a:stretch>
            <a:fillRect/>
          </a:stretch>
        </p:blipFill>
        <p:spPr bwMode="auto">
          <a:xfrm>
            <a:off x="1066800" y="1324769"/>
            <a:ext cx="7620000" cy="5380831"/>
          </a:xfrm>
          <a:prstGeom prst="rect">
            <a:avLst/>
          </a:prstGeom>
          <a:noFill/>
        </p:spPr>
      </p:pic>
      <p:sp>
        <p:nvSpPr>
          <p:cNvPr id="4" name="Slide Number Placeholder 4"/>
          <p:cNvSpPr>
            <a:spLocks noGrp="1"/>
          </p:cNvSpPr>
          <p:nvPr>
            <p:ph type="sldNum" sz="quarter" idx="12"/>
          </p:nvPr>
        </p:nvSpPr>
        <p:spPr>
          <a:xfrm>
            <a:off x="8613648" y="6305550"/>
            <a:ext cx="457200" cy="476250"/>
          </a:xfrm>
          <a:prstGeom prst="rect">
            <a:avLst/>
          </a:prstGeom>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DB8519-686D-4C7B-AFC6-C4968301CD10}" type="slidenum">
              <a:rPr lang="en-US" smtClean="0"/>
              <a:pPr/>
              <a:t>15</a:t>
            </a:fld>
            <a:endParaRPr lang="en-US" sz="1800" b="1" dirty="0">
              <a:solidFill>
                <a:srgbClr val="0070C0"/>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5715000"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Secure Data Access in Cloud Computing</a:t>
            </a:r>
            <a:endParaRPr lang="en-US"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7785-66A6-46FE-BA3E-E050572A78C5}"/>
              </a:ext>
            </a:extLst>
          </p:cNvPr>
          <p:cNvSpPr>
            <a:spLocks noGrp="1"/>
          </p:cNvSpPr>
          <p:nvPr>
            <p:ph type="title"/>
          </p:nvPr>
        </p:nvSpPr>
        <p:spPr/>
        <p:txBody>
          <a:bodyPr/>
          <a:lstStyle/>
          <a:p>
            <a:r>
              <a:rPr lang="en-US" dirty="0"/>
              <a:t>ECC (Elliptical Curve Cryptography)</a:t>
            </a:r>
            <a:endParaRPr lang="en-IN" dirty="0"/>
          </a:p>
        </p:txBody>
      </p:sp>
      <p:sp>
        <p:nvSpPr>
          <p:cNvPr id="3" name="Content Placeholder 2">
            <a:extLst>
              <a:ext uri="{FF2B5EF4-FFF2-40B4-BE49-F238E27FC236}">
                <a16:creationId xmlns:a16="http://schemas.microsoft.com/office/drawing/2014/main" id="{158D24B2-7F99-49FA-8182-9BD450C1C3D7}"/>
              </a:ext>
            </a:extLst>
          </p:cNvPr>
          <p:cNvSpPr>
            <a:spLocks noGrp="1"/>
          </p:cNvSpPr>
          <p:nvPr>
            <p:ph sz="quarter" idx="1"/>
          </p:nvPr>
        </p:nvSpPr>
        <p:spPr/>
        <p:txBody>
          <a:bodyPr>
            <a:normAutofit fontScale="70000" lnSpcReduction="20000"/>
          </a:bodyPr>
          <a:lstStyle/>
          <a:p>
            <a:pPr>
              <a:lnSpc>
                <a:spcPct val="150000"/>
              </a:lnSpc>
              <a:buNone/>
            </a:pPr>
            <a:r>
              <a:rPr lang="en-US" dirty="0">
                <a:latin typeface="Times New Roman" pitchFamily="18" charset="0"/>
                <a:cs typeface="Times New Roman" pitchFamily="18" charset="0"/>
              </a:rPr>
              <a:t>This algorithm is used for key generation(digital signature).</a:t>
            </a:r>
          </a:p>
          <a:p>
            <a:pPr>
              <a:lnSpc>
                <a:spcPct val="150000"/>
              </a:lnSpc>
              <a:buNone/>
            </a:pPr>
            <a:r>
              <a:rPr lang="en-US" dirty="0">
                <a:latin typeface="Times New Roman" pitchFamily="18" charset="0"/>
                <a:cs typeface="Times New Roman" pitchFamily="18" charset="0"/>
              </a:rPr>
              <a:t>To sign a message m by the sender, it performs the following steps:-</a:t>
            </a:r>
          </a:p>
          <a:p>
            <a:pPr>
              <a:lnSpc>
                <a:spcPct val="150000"/>
              </a:lnSpc>
            </a:pPr>
            <a:r>
              <a:rPr lang="en-US" dirty="0">
                <a:latin typeface="Times New Roman" pitchFamily="18" charset="0"/>
                <a:cs typeface="Times New Roman" pitchFamily="18" charset="0"/>
              </a:rPr>
              <a:t> Step 1. It calculates a cryptographic hash function </a:t>
            </a:r>
          </a:p>
          <a:p>
            <a:pPr>
              <a:lnSpc>
                <a:spcPct val="150000"/>
              </a:lnSpc>
            </a:pPr>
            <a:r>
              <a:rPr lang="en-US" dirty="0">
                <a:latin typeface="Times New Roman" pitchFamily="18" charset="0"/>
                <a:cs typeface="Times New Roman" pitchFamily="18" charset="0"/>
              </a:rPr>
              <a:t>Step 2. The sender then selects a random integer k from [1,n-1] </a:t>
            </a:r>
          </a:p>
          <a:p>
            <a:pPr>
              <a:lnSpc>
                <a:spcPct val="150000"/>
              </a:lnSpc>
            </a:pPr>
            <a:r>
              <a:rPr lang="en-US" dirty="0">
                <a:latin typeface="Times New Roman" pitchFamily="18" charset="0"/>
                <a:cs typeface="Times New Roman" pitchFamily="18" charset="0"/>
              </a:rPr>
              <a:t>Step 3. The it computes a pair (</a:t>
            </a:r>
            <a:r>
              <a:rPr lang="en-US" dirty="0" err="1">
                <a:latin typeface="Times New Roman" pitchFamily="18" charset="0"/>
                <a:cs typeface="Times New Roman" pitchFamily="18" charset="0"/>
              </a:rPr>
              <a:t>r,s</a:t>
            </a:r>
            <a:r>
              <a:rPr lang="en-US" dirty="0">
                <a:latin typeface="Times New Roman" pitchFamily="18" charset="0"/>
                <a:cs typeface="Times New Roman" pitchFamily="18" charset="0"/>
              </a:rPr>
              <a:t>) </a:t>
            </a:r>
          </a:p>
          <a:p>
            <a:pPr>
              <a:lnSpc>
                <a:spcPct val="150000"/>
              </a:lnSpc>
            </a:pPr>
            <a:r>
              <a:rPr lang="en-US" dirty="0">
                <a:latin typeface="Times New Roman" pitchFamily="18" charset="0"/>
                <a:cs typeface="Times New Roman" pitchFamily="18" charset="0"/>
              </a:rPr>
              <a:t>Step 4. r= x1 (mod n ) where (x1,y1) =k*G</a:t>
            </a:r>
          </a:p>
          <a:p>
            <a:pPr>
              <a:lnSpc>
                <a:spcPct val="150000"/>
              </a:lnSpc>
            </a:pPr>
            <a:r>
              <a:rPr lang="en-US" dirty="0">
                <a:latin typeface="Times New Roman" pitchFamily="18" charset="0"/>
                <a:cs typeface="Times New Roman" pitchFamily="18" charset="0"/>
              </a:rPr>
              <a:t> Step 5. s= k-1(e+ </a:t>
            </a:r>
            <a:r>
              <a:rPr lang="en-US" dirty="0" err="1">
                <a:latin typeface="Times New Roman" pitchFamily="18" charset="0"/>
                <a:cs typeface="Times New Roman" pitchFamily="18" charset="0"/>
              </a:rPr>
              <a:t>dA</a:t>
            </a:r>
            <a:r>
              <a:rPr lang="en-US" dirty="0">
                <a:latin typeface="Times New Roman" pitchFamily="18" charset="0"/>
                <a:cs typeface="Times New Roman" pitchFamily="18" charset="0"/>
              </a:rPr>
              <a:t>*r)</a:t>
            </a:r>
          </a:p>
          <a:p>
            <a:pPr>
              <a:lnSpc>
                <a:spcPct val="150000"/>
              </a:lnSpc>
            </a:pPr>
            <a:r>
              <a:rPr lang="en-US" dirty="0">
                <a:latin typeface="Times New Roman" pitchFamily="18" charset="0"/>
                <a:cs typeface="Times New Roman" pitchFamily="18" charset="0"/>
              </a:rPr>
              <a:t> Step 6. This pair (</a:t>
            </a:r>
            <a:r>
              <a:rPr lang="en-US" dirty="0" err="1">
                <a:latin typeface="Times New Roman" pitchFamily="18" charset="0"/>
                <a:cs typeface="Times New Roman" pitchFamily="18" charset="0"/>
              </a:rPr>
              <a:t>r,s</a:t>
            </a:r>
            <a:r>
              <a:rPr lang="en-US" dirty="0">
                <a:latin typeface="Times New Roman" pitchFamily="18" charset="0"/>
                <a:cs typeface="Times New Roman" pitchFamily="18" charset="0"/>
              </a:rPr>
              <a:t>) defines the signature </a:t>
            </a:r>
          </a:p>
          <a:p>
            <a:pPr>
              <a:lnSpc>
                <a:spcPct val="150000"/>
              </a:lnSpc>
            </a:pPr>
            <a:r>
              <a:rPr lang="en-US" dirty="0">
                <a:latin typeface="Times New Roman" pitchFamily="18" charset="0"/>
                <a:cs typeface="Times New Roman" pitchFamily="18" charset="0"/>
              </a:rPr>
              <a:t>Step 7. This signature is sent to the receiver</a:t>
            </a:r>
          </a:p>
          <a:p>
            <a:pPr>
              <a:lnSpc>
                <a:spcPct val="150000"/>
              </a:lnSpc>
            </a:pPr>
            <a:r>
              <a:rPr lang="en-US" dirty="0" err="1">
                <a:latin typeface="Times New Roman" pitchFamily="18" charset="0"/>
                <a:cs typeface="Times New Roman" pitchFamily="18" charset="0"/>
              </a:rPr>
              <a:t>Terms:K</a:t>
            </a:r>
            <a:r>
              <a:rPr lang="en-US" dirty="0">
                <a:latin typeface="Times New Roman" pitchFamily="18" charset="0"/>
                <a:cs typeface="Times New Roman" pitchFamily="18" charset="0"/>
              </a:rPr>
              <a:t>=key(fixed), (</a:t>
            </a:r>
            <a:r>
              <a:rPr lang="en-US" dirty="0" err="1">
                <a:latin typeface="Times New Roman" pitchFamily="18" charset="0"/>
                <a:cs typeface="Times New Roman" pitchFamily="18" charset="0"/>
              </a:rPr>
              <a:t>r,s</a:t>
            </a:r>
            <a:r>
              <a:rPr lang="en-US" dirty="0">
                <a:latin typeface="Times New Roman" pitchFamily="18" charset="0"/>
                <a:cs typeface="Times New Roman" pitchFamily="18" charset="0"/>
              </a:rPr>
              <a:t>)=signature key pair,x1=distance1,y1=distance2</a:t>
            </a:r>
            <a:endParaRPr lang="en-IN" dirty="0"/>
          </a:p>
        </p:txBody>
      </p:sp>
      <p:sp>
        <p:nvSpPr>
          <p:cNvPr id="4" name="Slide Number Placeholder 3">
            <a:extLst>
              <a:ext uri="{FF2B5EF4-FFF2-40B4-BE49-F238E27FC236}">
                <a16:creationId xmlns:a16="http://schemas.microsoft.com/office/drawing/2014/main" id="{94213450-00CA-45D7-87D0-493B7D1815F6}"/>
              </a:ext>
            </a:extLst>
          </p:cNvPr>
          <p:cNvSpPr>
            <a:spLocks noGrp="1"/>
          </p:cNvSpPr>
          <p:nvPr>
            <p:ph type="sldNum" sz="quarter" idx="15"/>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0620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18E4-9170-472E-8529-0EA5F7728499}"/>
              </a:ext>
            </a:extLst>
          </p:cNvPr>
          <p:cNvSpPr>
            <a:spLocks noGrp="1"/>
          </p:cNvSpPr>
          <p:nvPr>
            <p:ph type="title"/>
          </p:nvPr>
        </p:nvSpPr>
        <p:spPr/>
        <p:txBody>
          <a:bodyPr/>
          <a:lstStyle/>
          <a:p>
            <a:r>
              <a:rPr lang="en-US" dirty="0"/>
              <a:t>KNN Algorithm(K Nearest Neighbor)</a:t>
            </a:r>
            <a:endParaRPr lang="en-IN" dirty="0"/>
          </a:p>
        </p:txBody>
      </p:sp>
      <p:sp>
        <p:nvSpPr>
          <p:cNvPr id="3" name="Content Placeholder 2">
            <a:extLst>
              <a:ext uri="{FF2B5EF4-FFF2-40B4-BE49-F238E27FC236}">
                <a16:creationId xmlns:a16="http://schemas.microsoft.com/office/drawing/2014/main" id="{85436962-9767-4293-959A-2AF526CF43EE}"/>
              </a:ext>
            </a:extLst>
          </p:cNvPr>
          <p:cNvSpPr>
            <a:spLocks noGrp="1"/>
          </p:cNvSpPr>
          <p:nvPr>
            <p:ph sz="quarter"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Calculate “d(x, x</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=1, 2, …..,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where </a:t>
            </a:r>
            <a:r>
              <a:rPr lang="en-US" b="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denotes the </a:t>
            </a:r>
            <a:r>
              <a:rPr lang="en-US" dirty="0">
                <a:latin typeface="Times New Roman" panose="02020603050405020304" pitchFamily="18" charset="0"/>
                <a:cs typeface="Times New Roman" panose="02020603050405020304" pitchFamily="18" charset="0"/>
                <a:hlinkClick r:id="rId2"/>
              </a:rPr>
              <a:t>Euclidean distance</a:t>
            </a:r>
            <a:r>
              <a:rPr lang="en-US" dirty="0">
                <a:latin typeface="Times New Roman" panose="02020603050405020304" pitchFamily="18" charset="0"/>
                <a:cs typeface="Times New Roman" panose="02020603050405020304" pitchFamily="18" charset="0"/>
              </a:rPr>
              <a:t> between the points.</a:t>
            </a:r>
          </a:p>
          <a:p>
            <a:r>
              <a:rPr lang="en-US" dirty="0">
                <a:latin typeface="Times New Roman" panose="02020603050405020304" pitchFamily="18" charset="0"/>
                <a:cs typeface="Times New Roman" panose="02020603050405020304" pitchFamily="18" charset="0"/>
              </a:rPr>
              <a:t> Euclidean distance</a:t>
            </a:r>
            <a:r>
              <a:rPr lang="en-US" dirty="0"/>
              <a:t> =√(x2−x1)</a:t>
            </a:r>
            <a:r>
              <a:rPr lang="en-US" baseline="30000" dirty="0"/>
              <a:t>2</a:t>
            </a:r>
            <a:r>
              <a:rPr lang="en-US" dirty="0"/>
              <a:t>+(y2−y1)</a:t>
            </a:r>
            <a:r>
              <a:rPr lang="en-US" baseline="30000" dirty="0"/>
              <a:t>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Arrange the calculated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Euclidean distances in non-decreasing order.</a:t>
            </a:r>
          </a:p>
          <a:p>
            <a:r>
              <a:rPr lang="en-US" dirty="0">
                <a:latin typeface="Times New Roman" panose="02020603050405020304" pitchFamily="18" charset="0"/>
                <a:cs typeface="Times New Roman" panose="02020603050405020304" pitchFamily="18" charset="0"/>
              </a:rPr>
              <a:t>Let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be a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integer, take the first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distances from this sorted list.</a:t>
            </a:r>
          </a:p>
          <a:p>
            <a:r>
              <a:rPr lang="en-US" dirty="0">
                <a:latin typeface="Times New Roman" panose="02020603050405020304" pitchFamily="18" charset="0"/>
                <a:cs typeface="Times New Roman" panose="02020603050405020304" pitchFamily="18" charset="0"/>
              </a:rPr>
              <a:t>Find those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-points corresponding to these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-distances.</a:t>
            </a:r>
          </a:p>
          <a:p>
            <a:r>
              <a:rPr lang="en-US" dirty="0">
                <a:latin typeface="Times New Roman" panose="02020603050405020304" pitchFamily="18" charset="0"/>
                <a:cs typeface="Times New Roman" panose="02020603050405020304" pitchFamily="18" charset="0"/>
              </a:rPr>
              <a:t>Let </a:t>
            </a:r>
            <a:r>
              <a:rPr lang="en-US" b="1" dirty="0" err="1">
                <a:latin typeface="Times New Roman" panose="02020603050405020304" pitchFamily="18" charset="0"/>
                <a:cs typeface="Times New Roman" panose="02020603050405020304" pitchFamily="18" charset="0"/>
              </a:rPr>
              <a:t>k</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denotes the number of points belonging to the </a:t>
            </a:r>
            <a:r>
              <a:rPr lang="en-US" dirty="0" err="1">
                <a:latin typeface="Times New Roman" panose="02020603050405020304" pitchFamily="18" charset="0"/>
                <a:cs typeface="Times New Roman" panose="02020603050405020304" pitchFamily="18" charset="0"/>
              </a:rPr>
              <a:t>i</a:t>
            </a:r>
            <a:r>
              <a:rPr lang="en-US" baseline="30000"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class among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points i.e. k ≥ 0</a:t>
            </a: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k</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a:t>
            </a:r>
            <a:r>
              <a:rPr lang="en-US" dirty="0" err="1">
                <a:latin typeface="Times New Roman" panose="02020603050405020304" pitchFamily="18" charset="0"/>
                <a:cs typeface="Times New Roman" panose="02020603050405020304" pitchFamily="18" charset="0"/>
              </a:rPr>
              <a:t>k</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j then put x in class </a:t>
            </a:r>
            <a:r>
              <a:rPr lang="en-US" dirty="0" err="1">
                <a:latin typeface="Times New Roman" panose="02020603050405020304" pitchFamily="18" charset="0"/>
                <a:cs typeface="Times New Roman" panose="02020603050405020304" pitchFamily="18" charset="0"/>
              </a:rPr>
              <a:t>i</a:t>
            </a:r>
            <a:r>
              <a:rPr lang="en-US" dirty="0"/>
              <a:t>.</a:t>
            </a:r>
          </a:p>
          <a:p>
            <a:r>
              <a:rPr lang="en-IN" dirty="0" err="1"/>
              <a:t>Terms:n</a:t>
            </a:r>
            <a:r>
              <a:rPr lang="en-IN" dirty="0"/>
              <a:t>=training sample,</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i=</a:t>
            </a:r>
            <a:r>
              <a:rPr lang="en-US" dirty="0"/>
              <a:t> training data </a:t>
            </a:r>
            <a:r>
              <a:rPr lang="en-US" dirty="0" err="1"/>
              <a:t>point,k</a:t>
            </a:r>
            <a:r>
              <a:rPr lang="en-US" dirty="0"/>
              <a:t>=user defined( K value we can make boundaries of each class).</a:t>
            </a:r>
            <a:endParaRPr lang="en-IN" dirty="0"/>
          </a:p>
        </p:txBody>
      </p:sp>
      <p:sp>
        <p:nvSpPr>
          <p:cNvPr id="4" name="Slide Number Placeholder 3">
            <a:extLst>
              <a:ext uri="{FF2B5EF4-FFF2-40B4-BE49-F238E27FC236}">
                <a16:creationId xmlns:a16="http://schemas.microsoft.com/office/drawing/2014/main" id="{7060AC4B-A00A-4FDB-9681-5D3B7AFAF475}"/>
              </a:ext>
            </a:extLst>
          </p:cNvPr>
          <p:cNvSpPr>
            <a:spLocks noGrp="1"/>
          </p:cNvSpPr>
          <p:nvPr>
            <p:ph type="sldNum" sz="quarter" idx="15"/>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8510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4FBB-E1B2-4DD9-B060-4BE19E01B832}"/>
              </a:ext>
            </a:extLst>
          </p:cNvPr>
          <p:cNvSpPr>
            <a:spLocks noGrp="1"/>
          </p:cNvSpPr>
          <p:nvPr>
            <p:ph type="title"/>
          </p:nvPr>
        </p:nvSpPr>
        <p:spPr/>
        <p:txBody>
          <a:bodyPr/>
          <a:lstStyle/>
          <a:p>
            <a:r>
              <a:rPr lang="en-US" dirty="0"/>
              <a:t>UML DIAGRAMS</a:t>
            </a:r>
            <a:endParaRPr lang="en-IN" dirty="0"/>
          </a:p>
        </p:txBody>
      </p:sp>
      <p:sp>
        <p:nvSpPr>
          <p:cNvPr id="3" name="Content Placeholder 2">
            <a:extLst>
              <a:ext uri="{FF2B5EF4-FFF2-40B4-BE49-F238E27FC236}">
                <a16:creationId xmlns:a16="http://schemas.microsoft.com/office/drawing/2014/main" id="{37E0A7DF-962A-4D8E-8596-188B6F27A19A}"/>
              </a:ext>
            </a:extLst>
          </p:cNvPr>
          <p:cNvSpPr>
            <a:spLocks noGrp="1"/>
          </p:cNvSpPr>
          <p:nvPr>
            <p:ph sz="quarter" idx="1"/>
          </p:nvPr>
        </p:nvSpPr>
        <p:spPr/>
        <p:txBody>
          <a:bodyPr/>
          <a:lstStyle/>
          <a:p>
            <a:r>
              <a:rPr lang="en-US" dirty="0"/>
              <a:t>DFD-0(Data Flow Digram-0)</a:t>
            </a:r>
          </a:p>
          <a:p>
            <a:r>
              <a:rPr lang="en-US" dirty="0"/>
              <a:t>DFD-1(Data Flow Diagram-1)</a:t>
            </a:r>
          </a:p>
          <a:p>
            <a:r>
              <a:rPr lang="en-US" dirty="0"/>
              <a:t>DFD-2(Data Flow Diagram-2)</a:t>
            </a:r>
          </a:p>
          <a:p>
            <a:r>
              <a:rPr lang="en-US" dirty="0"/>
              <a:t>Sequence Diagram</a:t>
            </a:r>
          </a:p>
          <a:p>
            <a:r>
              <a:rPr lang="en-US" dirty="0"/>
              <a:t>Activity Diagram</a:t>
            </a:r>
          </a:p>
          <a:p>
            <a:r>
              <a:rPr lang="en-US" dirty="0"/>
              <a:t>Class Diagram</a:t>
            </a:r>
          </a:p>
          <a:p>
            <a:r>
              <a:rPr lang="en-US" dirty="0" err="1"/>
              <a:t>Usecase</a:t>
            </a:r>
            <a:r>
              <a:rPr lang="en-US" dirty="0"/>
              <a:t> Diagram</a:t>
            </a:r>
          </a:p>
          <a:p>
            <a:r>
              <a:rPr lang="en-US" dirty="0"/>
              <a:t>Package Diagram</a:t>
            </a:r>
          </a:p>
          <a:p>
            <a:r>
              <a:rPr lang="en-US" dirty="0"/>
              <a:t>Deployment Diagram</a:t>
            </a:r>
          </a:p>
          <a:p>
            <a:endParaRPr lang="en-IN" dirty="0"/>
          </a:p>
        </p:txBody>
      </p:sp>
      <p:sp>
        <p:nvSpPr>
          <p:cNvPr id="4" name="Slide Number Placeholder 3">
            <a:extLst>
              <a:ext uri="{FF2B5EF4-FFF2-40B4-BE49-F238E27FC236}">
                <a16:creationId xmlns:a16="http://schemas.microsoft.com/office/drawing/2014/main" id="{98BC0DD3-2DE9-47A1-AEA6-5993DB173C76}"/>
              </a:ext>
            </a:extLst>
          </p:cNvPr>
          <p:cNvSpPr>
            <a:spLocks noGrp="1"/>
          </p:cNvSpPr>
          <p:nvPr>
            <p:ph type="sldNum" sz="quarter" idx="15"/>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75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C6E5-E66B-428C-98BF-248F425164D6}"/>
              </a:ext>
            </a:extLst>
          </p:cNvPr>
          <p:cNvSpPr>
            <a:spLocks noGrp="1"/>
          </p:cNvSpPr>
          <p:nvPr>
            <p:ph type="title"/>
          </p:nvPr>
        </p:nvSpPr>
        <p:spPr/>
        <p:txBody>
          <a:bodyPr/>
          <a:lstStyle/>
          <a:p>
            <a:r>
              <a:rPr lang="en-US" dirty="0"/>
              <a:t>DFD-0</a:t>
            </a:r>
            <a:endParaRPr lang="en-IN" dirty="0"/>
          </a:p>
        </p:txBody>
      </p:sp>
      <p:sp>
        <p:nvSpPr>
          <p:cNvPr id="4" name="Slide Number Placeholder 3">
            <a:extLst>
              <a:ext uri="{FF2B5EF4-FFF2-40B4-BE49-F238E27FC236}">
                <a16:creationId xmlns:a16="http://schemas.microsoft.com/office/drawing/2014/main" id="{42E1F2F5-B545-4EA5-AEE9-CAFCAD119EFB}"/>
              </a:ext>
            </a:extLst>
          </p:cNvPr>
          <p:cNvSpPr>
            <a:spLocks noGrp="1"/>
          </p:cNvSpPr>
          <p:nvPr>
            <p:ph type="sldNum" sz="quarter" idx="15"/>
          </p:nvPr>
        </p:nvSpPr>
        <p:spPr/>
        <p:txBody>
          <a:bodyPr/>
          <a:lstStyle/>
          <a:p>
            <a:fld id="{B6F15528-21DE-4FAA-801E-634DDDAF4B2B}" type="slidenum">
              <a:rPr lang="en-US" smtClean="0"/>
              <a:pPr/>
              <a:t>19</a:t>
            </a:fld>
            <a:endParaRPr lang="en-US"/>
          </a:p>
        </p:txBody>
      </p:sp>
      <p:pic>
        <p:nvPicPr>
          <p:cNvPr id="7" name="Content Placeholder 6" descr="DFD0 (2).png"/>
          <p:cNvPicPr>
            <a:picLocks noGrp="1" noChangeAspect="1"/>
          </p:cNvPicPr>
          <p:nvPr>
            <p:ph sz="quarter" idx="1"/>
          </p:nvPr>
        </p:nvPicPr>
        <p:blipFill>
          <a:blip r:embed="rId2"/>
          <a:stretch>
            <a:fillRect/>
          </a:stretch>
        </p:blipFill>
        <p:spPr>
          <a:xfrm>
            <a:off x="728662" y="2413000"/>
            <a:ext cx="6924675" cy="3248025"/>
          </a:xfrm>
        </p:spPr>
      </p:pic>
    </p:spTree>
    <p:extLst>
      <p:ext uri="{BB962C8B-B14F-4D97-AF65-F5344CB8AC3E}">
        <p14:creationId xmlns:p14="http://schemas.microsoft.com/office/powerpoint/2010/main" val="29860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6CF4-8C45-4952-BFAE-CBFC3CC864E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E8BADF1-0184-444E-905A-35A919390E91}"/>
              </a:ext>
            </a:extLst>
          </p:cNvPr>
          <p:cNvSpPr>
            <a:spLocks noGrp="1"/>
          </p:cNvSpPr>
          <p:nvPr>
            <p:ph sz="quarter" idx="1"/>
          </p:nvPr>
        </p:nvSpPr>
        <p:spPr>
          <a:xfrm>
            <a:off x="457200" y="1371209"/>
            <a:ext cx="7467600" cy="4873752"/>
          </a:xfrm>
        </p:spPr>
        <p:txBody>
          <a:bodyPr>
            <a:normAutofit fontScale="92500" lnSpcReduction="20000"/>
          </a:bodyPr>
          <a:lstStyle/>
          <a:p>
            <a:r>
              <a:rPr lang="en-US" dirty="0"/>
              <a:t>Problem Statement</a:t>
            </a:r>
          </a:p>
          <a:p>
            <a:r>
              <a:rPr lang="en-US" dirty="0"/>
              <a:t>Scope of the Project</a:t>
            </a:r>
          </a:p>
          <a:p>
            <a:r>
              <a:rPr lang="en-US" dirty="0"/>
              <a:t>Aim and Objective</a:t>
            </a:r>
          </a:p>
          <a:p>
            <a:r>
              <a:rPr lang="en-US" dirty="0"/>
              <a:t>Abstract</a:t>
            </a:r>
          </a:p>
          <a:p>
            <a:r>
              <a:rPr lang="en-US" dirty="0"/>
              <a:t>Introduction</a:t>
            </a:r>
          </a:p>
          <a:p>
            <a:r>
              <a:rPr lang="en-US" dirty="0"/>
              <a:t>System Architecture</a:t>
            </a:r>
          </a:p>
          <a:p>
            <a:r>
              <a:rPr lang="en-US" dirty="0"/>
              <a:t>Literature Survey</a:t>
            </a:r>
          </a:p>
          <a:p>
            <a:r>
              <a:rPr lang="en-US" dirty="0"/>
              <a:t>Project Modules</a:t>
            </a:r>
          </a:p>
          <a:p>
            <a:r>
              <a:rPr lang="en-US" dirty="0"/>
              <a:t>Algorithms</a:t>
            </a:r>
          </a:p>
          <a:p>
            <a:r>
              <a:rPr lang="en-US" dirty="0"/>
              <a:t>UML Diagrams</a:t>
            </a:r>
          </a:p>
          <a:p>
            <a:r>
              <a:rPr lang="en-US" dirty="0"/>
              <a:t>System Requirements</a:t>
            </a:r>
          </a:p>
          <a:p>
            <a:r>
              <a:rPr lang="en-US" dirty="0"/>
              <a:t>Conclusion</a:t>
            </a:r>
          </a:p>
          <a:p>
            <a:r>
              <a:rPr lang="en-US" dirty="0"/>
              <a:t>References</a:t>
            </a:r>
            <a:endParaRPr lang="en-IN" dirty="0"/>
          </a:p>
        </p:txBody>
      </p:sp>
      <p:sp>
        <p:nvSpPr>
          <p:cNvPr id="4" name="Slide Number Placeholder 3">
            <a:extLst>
              <a:ext uri="{FF2B5EF4-FFF2-40B4-BE49-F238E27FC236}">
                <a16:creationId xmlns:a16="http://schemas.microsoft.com/office/drawing/2014/main" id="{9AE68114-A640-48CE-9DD3-4CE090485847}"/>
              </a:ext>
            </a:extLst>
          </p:cNvPr>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6456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8BAB-A151-4338-8216-E1F0450769CF}"/>
              </a:ext>
            </a:extLst>
          </p:cNvPr>
          <p:cNvSpPr>
            <a:spLocks noGrp="1"/>
          </p:cNvSpPr>
          <p:nvPr>
            <p:ph type="title"/>
          </p:nvPr>
        </p:nvSpPr>
        <p:spPr/>
        <p:txBody>
          <a:bodyPr/>
          <a:lstStyle/>
          <a:p>
            <a:r>
              <a:rPr lang="en-US" dirty="0"/>
              <a:t>DFD1 Student diagram</a:t>
            </a:r>
            <a:endParaRPr lang="en-IN" dirty="0"/>
          </a:p>
        </p:txBody>
      </p:sp>
      <p:pic>
        <p:nvPicPr>
          <p:cNvPr id="6" name="Content Placeholder 5">
            <a:extLst>
              <a:ext uri="{FF2B5EF4-FFF2-40B4-BE49-F238E27FC236}">
                <a16:creationId xmlns:a16="http://schemas.microsoft.com/office/drawing/2014/main" id="{506FB4DE-D2BF-4990-9598-B58BF194C17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00200"/>
            <a:ext cx="7467600" cy="4983162"/>
          </a:xfrm>
        </p:spPr>
      </p:pic>
      <p:sp>
        <p:nvSpPr>
          <p:cNvPr id="4" name="Slide Number Placeholder 3">
            <a:extLst>
              <a:ext uri="{FF2B5EF4-FFF2-40B4-BE49-F238E27FC236}">
                <a16:creationId xmlns:a16="http://schemas.microsoft.com/office/drawing/2014/main" id="{208F2E0B-CE29-4BEB-9725-12E3EA90325F}"/>
              </a:ext>
            </a:extLst>
          </p:cNvPr>
          <p:cNvSpPr>
            <a:spLocks noGrp="1"/>
          </p:cNvSpPr>
          <p:nvPr>
            <p:ph type="sldNum" sz="quarter" idx="15"/>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21731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4C2E-B352-4A1F-B51F-D2C71D3DEB35}"/>
              </a:ext>
            </a:extLst>
          </p:cNvPr>
          <p:cNvSpPr>
            <a:spLocks noGrp="1"/>
          </p:cNvSpPr>
          <p:nvPr>
            <p:ph type="title"/>
          </p:nvPr>
        </p:nvSpPr>
        <p:spPr/>
        <p:txBody>
          <a:bodyPr/>
          <a:lstStyle/>
          <a:p>
            <a:r>
              <a:rPr lang="en-US" dirty="0"/>
              <a:t>DFD1 Teacher Diagram</a:t>
            </a:r>
            <a:endParaRPr lang="en-IN" dirty="0"/>
          </a:p>
        </p:txBody>
      </p:sp>
      <p:pic>
        <p:nvPicPr>
          <p:cNvPr id="6" name="Content Placeholder 5">
            <a:extLst>
              <a:ext uri="{FF2B5EF4-FFF2-40B4-BE49-F238E27FC236}">
                <a16:creationId xmlns:a16="http://schemas.microsoft.com/office/drawing/2014/main" id="{DA2A9CED-8646-40C3-8E56-CAED3FC6214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00200"/>
            <a:ext cx="7924799" cy="4983162"/>
          </a:xfrm>
        </p:spPr>
      </p:pic>
      <p:sp>
        <p:nvSpPr>
          <p:cNvPr id="4" name="Slide Number Placeholder 3">
            <a:extLst>
              <a:ext uri="{FF2B5EF4-FFF2-40B4-BE49-F238E27FC236}">
                <a16:creationId xmlns:a16="http://schemas.microsoft.com/office/drawing/2014/main" id="{67AA70BF-935D-4CCB-83E2-36DB9363EEB9}"/>
              </a:ext>
            </a:extLst>
          </p:cNvPr>
          <p:cNvSpPr>
            <a:spLocks noGrp="1"/>
          </p:cNvSpPr>
          <p:nvPr>
            <p:ph type="sldNum" sz="quarter" idx="15"/>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1454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ED15-5BCA-446D-807E-980FF2618973}"/>
              </a:ext>
            </a:extLst>
          </p:cNvPr>
          <p:cNvSpPr>
            <a:spLocks noGrp="1"/>
          </p:cNvSpPr>
          <p:nvPr>
            <p:ph type="title"/>
          </p:nvPr>
        </p:nvSpPr>
        <p:spPr/>
        <p:txBody>
          <a:bodyPr/>
          <a:lstStyle/>
          <a:p>
            <a:r>
              <a:rPr lang="en-US" dirty="0"/>
              <a:t>DFD2 Student Diagram</a:t>
            </a:r>
            <a:endParaRPr lang="en-IN" dirty="0"/>
          </a:p>
        </p:txBody>
      </p:sp>
      <p:pic>
        <p:nvPicPr>
          <p:cNvPr id="6" name="Content Placeholder 5">
            <a:extLst>
              <a:ext uri="{FF2B5EF4-FFF2-40B4-BE49-F238E27FC236}">
                <a16:creationId xmlns:a16="http://schemas.microsoft.com/office/drawing/2014/main" id="{CC6DFB99-8DEF-47F3-A48B-1911A14D10C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600200"/>
            <a:ext cx="8305800" cy="5334000"/>
          </a:xfrm>
        </p:spPr>
      </p:pic>
      <p:sp>
        <p:nvSpPr>
          <p:cNvPr id="4" name="Slide Number Placeholder 3">
            <a:extLst>
              <a:ext uri="{FF2B5EF4-FFF2-40B4-BE49-F238E27FC236}">
                <a16:creationId xmlns:a16="http://schemas.microsoft.com/office/drawing/2014/main" id="{60F58A38-4B9F-4812-B332-A0952A96E882}"/>
              </a:ext>
            </a:extLst>
          </p:cNvPr>
          <p:cNvSpPr>
            <a:spLocks noGrp="1"/>
          </p:cNvSpPr>
          <p:nvPr>
            <p:ph type="sldNum" sz="quarter" idx="15"/>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255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4155-C10E-4C44-ACE4-21D4C9285659}"/>
              </a:ext>
            </a:extLst>
          </p:cNvPr>
          <p:cNvSpPr>
            <a:spLocks noGrp="1"/>
          </p:cNvSpPr>
          <p:nvPr>
            <p:ph type="title"/>
          </p:nvPr>
        </p:nvSpPr>
        <p:spPr/>
        <p:txBody>
          <a:bodyPr/>
          <a:lstStyle/>
          <a:p>
            <a:r>
              <a:rPr lang="en-US" dirty="0"/>
              <a:t>DFD2 Teacher Diagram</a:t>
            </a:r>
            <a:endParaRPr lang="en-IN" dirty="0"/>
          </a:p>
        </p:txBody>
      </p:sp>
      <p:pic>
        <p:nvPicPr>
          <p:cNvPr id="6" name="Content Placeholder 5">
            <a:extLst>
              <a:ext uri="{FF2B5EF4-FFF2-40B4-BE49-F238E27FC236}">
                <a16:creationId xmlns:a16="http://schemas.microsoft.com/office/drawing/2014/main" id="{0F53F116-821D-4712-AABB-9B38558843B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05384" y="1600200"/>
            <a:ext cx="7723632" cy="5257800"/>
          </a:xfrm>
        </p:spPr>
      </p:pic>
      <p:sp>
        <p:nvSpPr>
          <p:cNvPr id="4" name="Slide Number Placeholder 3">
            <a:extLst>
              <a:ext uri="{FF2B5EF4-FFF2-40B4-BE49-F238E27FC236}">
                <a16:creationId xmlns:a16="http://schemas.microsoft.com/office/drawing/2014/main" id="{4963EE54-CA86-4D58-92F6-5AE34FD94B8A}"/>
              </a:ext>
            </a:extLst>
          </p:cNvPr>
          <p:cNvSpPr>
            <a:spLocks noGrp="1"/>
          </p:cNvSpPr>
          <p:nvPr>
            <p:ph type="sldNum" sz="quarter" idx="15"/>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852835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8868-085C-4F7A-8790-27DA00754A7F}"/>
              </a:ext>
            </a:extLst>
          </p:cNvPr>
          <p:cNvSpPr>
            <a:spLocks noGrp="1"/>
          </p:cNvSpPr>
          <p:nvPr>
            <p:ph type="title"/>
          </p:nvPr>
        </p:nvSpPr>
        <p:spPr>
          <a:xfrm>
            <a:off x="457200" y="274638"/>
            <a:ext cx="7467600" cy="639762"/>
          </a:xfrm>
        </p:spPr>
        <p:txBody>
          <a:bodyPr/>
          <a:lstStyle/>
          <a:p>
            <a:r>
              <a:rPr lang="en-US" dirty="0"/>
              <a:t>Sequence diagram</a:t>
            </a:r>
            <a:endParaRPr lang="en-IN" dirty="0"/>
          </a:p>
        </p:txBody>
      </p:sp>
      <p:sp>
        <p:nvSpPr>
          <p:cNvPr id="4" name="Slide Number Placeholder 3">
            <a:extLst>
              <a:ext uri="{FF2B5EF4-FFF2-40B4-BE49-F238E27FC236}">
                <a16:creationId xmlns:a16="http://schemas.microsoft.com/office/drawing/2014/main" id="{63302CFA-254F-4C3E-9E39-5BD79AB6B505}"/>
              </a:ext>
            </a:extLst>
          </p:cNvPr>
          <p:cNvSpPr>
            <a:spLocks noGrp="1"/>
          </p:cNvSpPr>
          <p:nvPr>
            <p:ph type="sldNum" sz="quarter" idx="15"/>
          </p:nvPr>
        </p:nvSpPr>
        <p:spPr/>
        <p:txBody>
          <a:bodyPr/>
          <a:lstStyle/>
          <a:p>
            <a:fld id="{B6F15528-21DE-4FAA-801E-634DDDAF4B2B}" type="slidenum">
              <a:rPr lang="en-US" smtClean="0"/>
              <a:pPr/>
              <a:t>24</a:t>
            </a:fld>
            <a:endParaRPr lang="en-US"/>
          </a:p>
        </p:txBody>
      </p:sp>
      <p:pic>
        <p:nvPicPr>
          <p:cNvPr id="6" name="Content Placeholder 5" descr="Sequence_Diagram.png"/>
          <p:cNvPicPr>
            <a:picLocks noGrp="1" noChangeAspect="1"/>
          </p:cNvPicPr>
          <p:nvPr>
            <p:ph sz="quarter" idx="1"/>
          </p:nvPr>
        </p:nvPicPr>
        <p:blipFill>
          <a:blip r:embed="rId2"/>
          <a:stretch>
            <a:fillRect/>
          </a:stretch>
        </p:blipFill>
        <p:spPr>
          <a:xfrm>
            <a:off x="762000" y="990600"/>
            <a:ext cx="8077200" cy="5483225"/>
          </a:xfrm>
        </p:spPr>
      </p:pic>
    </p:spTree>
    <p:extLst>
      <p:ext uri="{BB962C8B-B14F-4D97-AF65-F5344CB8AC3E}">
        <p14:creationId xmlns:p14="http://schemas.microsoft.com/office/powerpoint/2010/main" val="400107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4D90-DAAE-4099-AF6C-4630017DE3E6}"/>
              </a:ext>
            </a:extLst>
          </p:cNvPr>
          <p:cNvSpPr>
            <a:spLocks noGrp="1"/>
          </p:cNvSpPr>
          <p:nvPr>
            <p:ph type="title"/>
          </p:nvPr>
        </p:nvSpPr>
        <p:spPr/>
        <p:txBody>
          <a:bodyPr/>
          <a:lstStyle/>
          <a:p>
            <a:r>
              <a:rPr lang="en-US" dirty="0"/>
              <a:t>Activity diagram</a:t>
            </a:r>
            <a:endParaRPr lang="en-IN" dirty="0"/>
          </a:p>
        </p:txBody>
      </p:sp>
      <p:pic>
        <p:nvPicPr>
          <p:cNvPr id="6" name="Content Placeholder 5">
            <a:extLst>
              <a:ext uri="{FF2B5EF4-FFF2-40B4-BE49-F238E27FC236}">
                <a16:creationId xmlns:a16="http://schemas.microsoft.com/office/drawing/2014/main" id="{8D235C10-8143-4893-9083-F4CABA1A0A9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442352"/>
            <a:ext cx="7696200" cy="5141009"/>
          </a:xfrm>
        </p:spPr>
      </p:pic>
      <p:sp>
        <p:nvSpPr>
          <p:cNvPr id="4" name="Slide Number Placeholder 3">
            <a:extLst>
              <a:ext uri="{FF2B5EF4-FFF2-40B4-BE49-F238E27FC236}">
                <a16:creationId xmlns:a16="http://schemas.microsoft.com/office/drawing/2014/main" id="{F1DE3CCA-87DF-43CC-AB33-B0C4B14B83B8}"/>
              </a:ext>
            </a:extLst>
          </p:cNvPr>
          <p:cNvSpPr>
            <a:spLocks noGrp="1"/>
          </p:cNvSpPr>
          <p:nvPr>
            <p:ph type="sldNum" sz="quarter" idx="15"/>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9511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D521-6226-499B-9D98-CC194339FC0F}"/>
              </a:ext>
            </a:extLst>
          </p:cNvPr>
          <p:cNvSpPr>
            <a:spLocks noGrp="1"/>
          </p:cNvSpPr>
          <p:nvPr>
            <p:ph type="title"/>
          </p:nvPr>
        </p:nvSpPr>
        <p:spPr>
          <a:xfrm>
            <a:off x="457200" y="274638"/>
            <a:ext cx="7467600" cy="715962"/>
          </a:xfrm>
        </p:spPr>
        <p:txBody>
          <a:bodyPr/>
          <a:lstStyle/>
          <a:p>
            <a:r>
              <a:rPr lang="en-US" dirty="0"/>
              <a:t>Class Diagram</a:t>
            </a:r>
            <a:endParaRPr lang="en-IN" dirty="0"/>
          </a:p>
        </p:txBody>
      </p:sp>
      <p:sp>
        <p:nvSpPr>
          <p:cNvPr id="4" name="Slide Number Placeholder 3">
            <a:extLst>
              <a:ext uri="{FF2B5EF4-FFF2-40B4-BE49-F238E27FC236}">
                <a16:creationId xmlns:a16="http://schemas.microsoft.com/office/drawing/2014/main" id="{F645338D-4C4C-4F08-A3A9-41F804C3C18C}"/>
              </a:ext>
            </a:extLst>
          </p:cNvPr>
          <p:cNvSpPr>
            <a:spLocks noGrp="1"/>
          </p:cNvSpPr>
          <p:nvPr>
            <p:ph type="sldNum" sz="quarter" idx="15"/>
          </p:nvPr>
        </p:nvSpPr>
        <p:spPr/>
        <p:txBody>
          <a:bodyPr/>
          <a:lstStyle/>
          <a:p>
            <a:fld id="{B6F15528-21DE-4FAA-801E-634DDDAF4B2B}" type="slidenum">
              <a:rPr lang="en-US" smtClean="0"/>
              <a:pPr/>
              <a:t>26</a:t>
            </a:fld>
            <a:endParaRPr lang="en-US"/>
          </a:p>
        </p:txBody>
      </p:sp>
      <p:pic>
        <p:nvPicPr>
          <p:cNvPr id="7" name="Content Placeholder 6" descr="CLASS.png"/>
          <p:cNvPicPr>
            <a:picLocks noGrp="1" noChangeAspect="1"/>
          </p:cNvPicPr>
          <p:nvPr>
            <p:ph sz="quarter" idx="1"/>
          </p:nvPr>
        </p:nvPicPr>
        <p:blipFill>
          <a:blip r:embed="rId2"/>
          <a:stretch>
            <a:fillRect/>
          </a:stretch>
        </p:blipFill>
        <p:spPr>
          <a:xfrm>
            <a:off x="685800" y="1600200"/>
            <a:ext cx="7848600" cy="4873625"/>
          </a:xfrm>
        </p:spPr>
      </p:pic>
    </p:spTree>
    <p:extLst>
      <p:ext uri="{BB962C8B-B14F-4D97-AF65-F5344CB8AC3E}">
        <p14:creationId xmlns:p14="http://schemas.microsoft.com/office/powerpoint/2010/main" val="199059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95AA-ECDF-43AA-9649-951B0F4DB63E}"/>
              </a:ext>
            </a:extLst>
          </p:cNvPr>
          <p:cNvSpPr>
            <a:spLocks noGrp="1"/>
          </p:cNvSpPr>
          <p:nvPr>
            <p:ph type="title"/>
          </p:nvPr>
        </p:nvSpPr>
        <p:spPr>
          <a:xfrm>
            <a:off x="457200" y="274638"/>
            <a:ext cx="7467600" cy="868362"/>
          </a:xfrm>
        </p:spPr>
        <p:txBody>
          <a:bodyPr/>
          <a:lstStyle/>
          <a:p>
            <a:r>
              <a:rPr lang="en-US" dirty="0" err="1"/>
              <a:t>Usecase</a:t>
            </a:r>
            <a:r>
              <a:rPr lang="en-US" dirty="0"/>
              <a:t> Diagram</a:t>
            </a:r>
            <a:endParaRPr lang="en-IN" dirty="0"/>
          </a:p>
        </p:txBody>
      </p:sp>
      <p:sp>
        <p:nvSpPr>
          <p:cNvPr id="4" name="Slide Number Placeholder 3">
            <a:extLst>
              <a:ext uri="{FF2B5EF4-FFF2-40B4-BE49-F238E27FC236}">
                <a16:creationId xmlns:a16="http://schemas.microsoft.com/office/drawing/2014/main" id="{A7874FE3-F0C2-460C-80CC-356405C298A2}"/>
              </a:ext>
            </a:extLst>
          </p:cNvPr>
          <p:cNvSpPr>
            <a:spLocks noGrp="1"/>
          </p:cNvSpPr>
          <p:nvPr>
            <p:ph type="sldNum" sz="quarter" idx="15"/>
          </p:nvPr>
        </p:nvSpPr>
        <p:spPr/>
        <p:txBody>
          <a:bodyPr/>
          <a:lstStyle/>
          <a:p>
            <a:fld id="{B6F15528-21DE-4FAA-801E-634DDDAF4B2B}" type="slidenum">
              <a:rPr lang="en-US" smtClean="0"/>
              <a:pPr/>
              <a:t>27</a:t>
            </a:fld>
            <a:endParaRPr lang="en-US"/>
          </a:p>
        </p:txBody>
      </p:sp>
      <p:pic>
        <p:nvPicPr>
          <p:cNvPr id="7" name="Content Placeholder 6" descr="usecase.png"/>
          <p:cNvPicPr>
            <a:picLocks noGrp="1" noChangeAspect="1"/>
          </p:cNvPicPr>
          <p:nvPr>
            <p:ph sz="quarter" idx="1"/>
          </p:nvPr>
        </p:nvPicPr>
        <p:blipFill>
          <a:blip r:embed="rId2"/>
          <a:stretch>
            <a:fillRect/>
          </a:stretch>
        </p:blipFill>
        <p:spPr>
          <a:xfrm>
            <a:off x="1752600" y="1143000"/>
            <a:ext cx="5715000" cy="5330825"/>
          </a:xfrm>
        </p:spPr>
      </p:pic>
    </p:spTree>
    <p:extLst>
      <p:ext uri="{BB962C8B-B14F-4D97-AF65-F5344CB8AC3E}">
        <p14:creationId xmlns:p14="http://schemas.microsoft.com/office/powerpoint/2010/main" val="247089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132E-CC56-4817-8C9B-7C9796A6C935}"/>
              </a:ext>
            </a:extLst>
          </p:cNvPr>
          <p:cNvSpPr>
            <a:spLocks noGrp="1"/>
          </p:cNvSpPr>
          <p:nvPr>
            <p:ph type="title"/>
          </p:nvPr>
        </p:nvSpPr>
        <p:spPr/>
        <p:txBody>
          <a:bodyPr/>
          <a:lstStyle/>
          <a:p>
            <a:r>
              <a:rPr lang="en-US" dirty="0"/>
              <a:t>Package Diagram</a:t>
            </a:r>
            <a:endParaRPr lang="en-IN" dirty="0"/>
          </a:p>
        </p:txBody>
      </p:sp>
      <p:pic>
        <p:nvPicPr>
          <p:cNvPr id="6" name="Content Placeholder 5">
            <a:extLst>
              <a:ext uri="{FF2B5EF4-FFF2-40B4-BE49-F238E27FC236}">
                <a16:creationId xmlns:a16="http://schemas.microsoft.com/office/drawing/2014/main" id="{00A033BC-7B74-4B27-B22D-AB506D5AB32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98574" y="1600200"/>
            <a:ext cx="7330441" cy="5105400"/>
          </a:xfrm>
        </p:spPr>
      </p:pic>
      <p:sp>
        <p:nvSpPr>
          <p:cNvPr id="4" name="Slide Number Placeholder 3">
            <a:extLst>
              <a:ext uri="{FF2B5EF4-FFF2-40B4-BE49-F238E27FC236}">
                <a16:creationId xmlns:a16="http://schemas.microsoft.com/office/drawing/2014/main" id="{E1032FAE-D882-4C91-B9CE-4646AE005D3A}"/>
              </a:ext>
            </a:extLst>
          </p:cNvPr>
          <p:cNvSpPr>
            <a:spLocks noGrp="1"/>
          </p:cNvSpPr>
          <p:nvPr>
            <p:ph type="sldNum" sz="quarter" idx="15"/>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3176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D7DE-BBF5-4281-8B13-3CB876B062B0}"/>
              </a:ext>
            </a:extLst>
          </p:cNvPr>
          <p:cNvSpPr>
            <a:spLocks noGrp="1"/>
          </p:cNvSpPr>
          <p:nvPr>
            <p:ph type="title"/>
          </p:nvPr>
        </p:nvSpPr>
        <p:spPr/>
        <p:txBody>
          <a:bodyPr/>
          <a:lstStyle/>
          <a:p>
            <a:r>
              <a:rPr lang="en-US" dirty="0"/>
              <a:t>Deployment Diagram</a:t>
            </a:r>
            <a:endParaRPr lang="en-IN" dirty="0"/>
          </a:p>
        </p:txBody>
      </p:sp>
      <p:pic>
        <p:nvPicPr>
          <p:cNvPr id="6" name="Content Placeholder 5">
            <a:extLst>
              <a:ext uri="{FF2B5EF4-FFF2-40B4-BE49-F238E27FC236}">
                <a16:creationId xmlns:a16="http://schemas.microsoft.com/office/drawing/2014/main" id="{9B11627C-6EB7-41C3-A08D-7B7EBC9923B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600200"/>
            <a:ext cx="8001000" cy="4873625"/>
          </a:xfrm>
        </p:spPr>
      </p:pic>
      <p:sp>
        <p:nvSpPr>
          <p:cNvPr id="4" name="Slide Number Placeholder 3">
            <a:extLst>
              <a:ext uri="{FF2B5EF4-FFF2-40B4-BE49-F238E27FC236}">
                <a16:creationId xmlns:a16="http://schemas.microsoft.com/office/drawing/2014/main" id="{6890C322-60CB-4D5B-9CE8-17FCAD59FBEE}"/>
              </a:ext>
            </a:extLst>
          </p:cNvPr>
          <p:cNvSpPr>
            <a:spLocks noGrp="1"/>
          </p:cNvSpPr>
          <p:nvPr>
            <p:ph type="sldNum" sz="quarter" idx="15"/>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7700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274638"/>
            <a:ext cx="7467600" cy="715962"/>
          </a:xfrm>
        </p:spPr>
        <p:txBody>
          <a:bodyPr/>
          <a:lstStyle/>
          <a:p>
            <a:r>
              <a:rPr lang="en-US" b="1" dirty="0"/>
              <a:t>Problem statement</a:t>
            </a:r>
            <a:endParaRPr lang="en-US" dirty="0"/>
          </a:p>
        </p:txBody>
      </p:sp>
      <p:sp>
        <p:nvSpPr>
          <p:cNvPr id="1048629" name="Content Placeholder 2"/>
          <p:cNvSpPr>
            <a:spLocks noGrp="1"/>
          </p:cNvSpPr>
          <p:nvPr>
            <p:ph sz="quarter" idx="1"/>
          </p:nvPr>
        </p:nvSpPr>
        <p:spPr/>
        <p:txBody>
          <a:bodyPr>
            <a:normAutofit/>
          </a:bodyPr>
          <a:lstStyle/>
          <a:p>
            <a:pPr algn="just"/>
            <a:r>
              <a:rPr lang="en-US" sz="1900" dirty="0"/>
              <a:t>To propose and to implement the improved e-learning system that provides </a:t>
            </a:r>
            <a:r>
              <a:rPr lang="en-US" sz="2000" dirty="0"/>
              <a:t>content services to the provision and sharing of various forms of educational content, including text, images, videos, 3D objects and scenes of virtual reality and augmented reality.</a:t>
            </a:r>
            <a:r>
              <a:rPr lang="en-US" sz="1900" dirty="0"/>
              <a:t> </a:t>
            </a:r>
          </a:p>
          <a:p>
            <a:pPr algn="just">
              <a:lnSpc>
                <a:spcPct val="90000"/>
              </a:lnSpc>
              <a:buNone/>
            </a:pPr>
            <a:endParaRPr lang="en-US" dirty="0"/>
          </a:p>
          <a:p>
            <a:pPr algn="just"/>
            <a:endParaRPr lang="en-US" dirty="0"/>
          </a:p>
          <a:p>
            <a:pPr algn="just"/>
            <a:endParaRPr lang="en-US" dirty="0"/>
          </a:p>
        </p:txBody>
      </p:sp>
      <p:sp>
        <p:nvSpPr>
          <p:cNvPr id="1048630"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91B9-56DB-4257-B583-585F0A3BBA40}"/>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C5C3AF69-11E2-49A4-9ABF-8F8FA151CA36}"/>
              </a:ext>
            </a:extLst>
          </p:cNvPr>
          <p:cNvSpPr>
            <a:spLocks noGrp="1"/>
          </p:cNvSpPr>
          <p:nvPr>
            <p:ph sz="quarter" idx="1"/>
          </p:nvPr>
        </p:nvSpPr>
        <p:spPr/>
        <p:txBody>
          <a:bodyPr>
            <a:normAutofit fontScale="62500" lnSpcReduction="20000"/>
          </a:bodyPr>
          <a:lstStyle/>
          <a:p>
            <a:pPr algn="just">
              <a:lnSpc>
                <a:spcPct val="160000"/>
              </a:lnSpc>
            </a:pPr>
            <a:r>
              <a:rPr lang="en-US" b="1" dirty="0">
                <a:latin typeface="Times New Roman" pitchFamily="18" charset="0"/>
                <a:cs typeface="Times New Roman" pitchFamily="18" charset="0"/>
              </a:rPr>
              <a:t>Hardware Requirements</a:t>
            </a:r>
            <a:endParaRPr lang="en-US" dirty="0">
              <a:latin typeface="Times New Roman" pitchFamily="18" charset="0"/>
              <a:cs typeface="Times New Roman" pitchFamily="18" charset="0"/>
            </a:endParaRPr>
          </a:p>
          <a:p>
            <a:pPr marL="457200" indent="-457200" algn="just">
              <a:lnSpc>
                <a:spcPct val="160000"/>
              </a:lnSpc>
              <a:buClr>
                <a:schemeClr val="tx1">
                  <a:lumMod val="95000"/>
                  <a:lumOff val="5000"/>
                </a:schemeClr>
              </a:buClr>
              <a:buFont typeface="+mj-lt"/>
              <a:buAutoNum type="arabicPeriod"/>
            </a:pPr>
            <a:r>
              <a:rPr lang="en-US" dirty="0">
                <a:latin typeface="Times New Roman" pitchFamily="18" charset="0"/>
                <a:cs typeface="Times New Roman" pitchFamily="18" charset="0"/>
              </a:rPr>
              <a:t>  Processor – Intel Core2Duo, Pentium –i3 </a:t>
            </a:r>
          </a:p>
          <a:p>
            <a:pPr marL="457200" indent="-457200" algn="just">
              <a:lnSpc>
                <a:spcPct val="160000"/>
              </a:lnSpc>
              <a:buClr>
                <a:schemeClr val="tx1">
                  <a:lumMod val="95000"/>
                  <a:lumOff val="5000"/>
                </a:schemeClr>
              </a:buClr>
              <a:buFont typeface="+mj-lt"/>
              <a:buAutoNum type="arabicPeriod"/>
            </a:pPr>
            <a:r>
              <a:rPr lang="en-US" dirty="0">
                <a:latin typeface="Times New Roman" pitchFamily="18" charset="0"/>
                <a:cs typeface="Times New Roman" pitchFamily="18" charset="0"/>
              </a:rPr>
              <a:t>  Speed – 2.4 GHz (min) </a:t>
            </a:r>
          </a:p>
          <a:p>
            <a:pPr marL="457200" indent="-457200" algn="just">
              <a:lnSpc>
                <a:spcPct val="160000"/>
              </a:lnSpc>
              <a:buClr>
                <a:schemeClr val="tx1">
                  <a:lumMod val="95000"/>
                  <a:lumOff val="5000"/>
                </a:schemeClr>
              </a:buClr>
              <a:buFont typeface="+mj-lt"/>
              <a:buAutoNum type="arabicPeriod"/>
            </a:pPr>
            <a:r>
              <a:rPr lang="en-US" dirty="0">
                <a:latin typeface="Times New Roman" pitchFamily="18" charset="0"/>
                <a:cs typeface="Times New Roman" pitchFamily="18" charset="0"/>
              </a:rPr>
              <a:t>  RAM - 2 GB (min)</a:t>
            </a:r>
          </a:p>
          <a:p>
            <a:pPr marL="457200" indent="-457200" algn="just">
              <a:lnSpc>
                <a:spcPct val="160000"/>
              </a:lnSpc>
              <a:buClr>
                <a:schemeClr val="tx1">
                  <a:lumMod val="95000"/>
                  <a:lumOff val="5000"/>
                </a:schemeClr>
              </a:buClr>
              <a:buFont typeface="+mj-lt"/>
              <a:buAutoNum type="arabicPeriod"/>
            </a:pPr>
            <a:r>
              <a:rPr lang="en-US" dirty="0">
                <a:latin typeface="Times New Roman" pitchFamily="18" charset="0"/>
                <a:cs typeface="Times New Roman" pitchFamily="18" charset="0"/>
              </a:rPr>
              <a:t>  Hard Disk - 50 GB (min) </a:t>
            </a:r>
          </a:p>
          <a:p>
            <a:pPr algn="just">
              <a:lnSpc>
                <a:spcPct val="160000"/>
              </a:lnSpc>
            </a:pPr>
            <a:r>
              <a:rPr lang="en-US" b="1" dirty="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a:p>
            <a:pPr algn="just">
              <a:lnSpc>
                <a:spcPct val="160000"/>
              </a:lnSpc>
              <a:buClr>
                <a:schemeClr val="tx1">
                  <a:lumMod val="95000"/>
                  <a:lumOff val="5000"/>
                </a:schemeClr>
              </a:buClr>
            </a:pPr>
            <a:r>
              <a:rPr lang="en-US" dirty="0">
                <a:latin typeface="Times New Roman" pitchFamily="18" charset="0"/>
                <a:cs typeface="Times New Roman" pitchFamily="18" charset="0"/>
              </a:rPr>
              <a:t>    System: Ubuntu 14.04 / Windows 7</a:t>
            </a:r>
          </a:p>
          <a:p>
            <a:pPr algn="just">
              <a:lnSpc>
                <a:spcPct val="160000"/>
              </a:lnSpc>
              <a:buClr>
                <a:schemeClr val="tx1">
                  <a:lumMod val="95000"/>
                  <a:lumOff val="5000"/>
                </a:schemeClr>
              </a:buClr>
            </a:pPr>
            <a:r>
              <a:rPr lang="en-US" dirty="0">
                <a:latin typeface="Times New Roman" pitchFamily="18" charset="0"/>
                <a:cs typeface="Times New Roman" pitchFamily="18" charset="0"/>
              </a:rPr>
              <a:t>    IDE: Eclipse</a:t>
            </a:r>
          </a:p>
          <a:p>
            <a:pPr algn="just">
              <a:lnSpc>
                <a:spcPct val="160000"/>
              </a:lnSpc>
              <a:buClr>
                <a:schemeClr val="tx1">
                  <a:lumMod val="95000"/>
                  <a:lumOff val="5000"/>
                </a:schemeClr>
              </a:buClr>
            </a:pPr>
            <a:r>
              <a:rPr lang="en-US" dirty="0">
                <a:latin typeface="Times New Roman" pitchFamily="18" charset="0"/>
                <a:cs typeface="Times New Roman" pitchFamily="18" charset="0"/>
              </a:rPr>
              <a:t>    Front End: Java ,</a:t>
            </a:r>
            <a:r>
              <a:rPr lang="en-US" dirty="0" err="1">
                <a:latin typeface="Times New Roman" pitchFamily="18" charset="0"/>
                <a:cs typeface="Times New Roman" pitchFamily="18" charset="0"/>
              </a:rPr>
              <a:t>HTML,CSS,Javascript,jsp</a:t>
            </a:r>
            <a:endParaRPr lang="en-US" dirty="0">
              <a:latin typeface="Times New Roman" pitchFamily="18" charset="0"/>
              <a:cs typeface="Times New Roman" pitchFamily="18" charset="0"/>
            </a:endParaRPr>
          </a:p>
          <a:p>
            <a:pPr algn="just">
              <a:lnSpc>
                <a:spcPct val="160000"/>
              </a:lnSpc>
              <a:buClr>
                <a:schemeClr val="tx1">
                  <a:lumMod val="95000"/>
                  <a:lumOff val="5000"/>
                </a:schemeClr>
              </a:buClr>
            </a:pPr>
            <a:r>
              <a:rPr lang="en-US" dirty="0">
                <a:latin typeface="Times New Roman" pitchFamily="18" charset="0"/>
                <a:cs typeface="Times New Roman" pitchFamily="18" charset="0"/>
              </a:rPr>
              <a:t>Back </a:t>
            </a:r>
            <a:r>
              <a:rPr lang="en-US" dirty="0" err="1">
                <a:latin typeface="Times New Roman" pitchFamily="18" charset="0"/>
                <a:cs typeface="Times New Roman" pitchFamily="18" charset="0"/>
              </a:rPr>
              <a:t>End:Database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Workbench 8.0 Webserver: Apache Tomcat 8.0</a:t>
            </a:r>
          </a:p>
          <a:p>
            <a:pPr algn="just">
              <a:lnSpc>
                <a:spcPct val="160000"/>
              </a:lnSpc>
              <a:buClr>
                <a:schemeClr val="tx1">
                  <a:lumMod val="95000"/>
                  <a:lumOff val="5000"/>
                </a:schemeClr>
              </a:buClr>
            </a:pPr>
            <a:r>
              <a:rPr lang="en-US" dirty="0" err="1">
                <a:latin typeface="Times New Roman" pitchFamily="18" charset="0"/>
                <a:cs typeface="Times New Roman" pitchFamily="18" charset="0"/>
              </a:rPr>
              <a:t>Cloud:Amazon</a:t>
            </a:r>
            <a:r>
              <a:rPr lang="en-US" dirty="0">
                <a:latin typeface="Times New Roman" pitchFamily="18" charset="0"/>
                <a:cs typeface="Times New Roman" pitchFamily="18" charset="0"/>
              </a:rPr>
              <a:t> Simple Storage Service(S3)</a:t>
            </a:r>
          </a:p>
          <a:p>
            <a:pPr marL="0" indent="0" algn="just">
              <a:lnSpc>
                <a:spcPct val="160000"/>
              </a:lnSpc>
              <a:buClr>
                <a:schemeClr val="tx1">
                  <a:lumMod val="95000"/>
                  <a:lumOff val="5000"/>
                </a:schemeClr>
              </a:buClr>
              <a:buNone/>
            </a:pPr>
            <a:r>
              <a:rPr lang="en-US" dirty="0">
                <a:latin typeface="Times New Roman" pitchFamily="18" charset="0"/>
                <a:cs typeface="Times New Roman" pitchFamily="18" charset="0"/>
              </a:rPr>
              <a:t>    </a:t>
            </a:r>
            <a:endParaRPr lang="en-IN" dirty="0"/>
          </a:p>
        </p:txBody>
      </p:sp>
      <p:sp>
        <p:nvSpPr>
          <p:cNvPr id="4" name="Slide Number Placeholder 3">
            <a:extLst>
              <a:ext uri="{FF2B5EF4-FFF2-40B4-BE49-F238E27FC236}">
                <a16:creationId xmlns:a16="http://schemas.microsoft.com/office/drawing/2014/main" id="{4D2FD052-9733-4869-996F-3FC381C52A0C}"/>
              </a:ext>
            </a:extLst>
          </p:cNvPr>
          <p:cNvSpPr>
            <a:spLocks noGrp="1"/>
          </p:cNvSpPr>
          <p:nvPr>
            <p:ph type="sldNum" sz="quarter" idx="15"/>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658468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457200" y="274638"/>
            <a:ext cx="7467600" cy="715962"/>
          </a:xfrm>
        </p:spPr>
        <p:txBody>
          <a:bodyPr/>
          <a:lstStyle/>
          <a:p>
            <a:r>
              <a:rPr lang="en-US" b="1" dirty="0"/>
              <a:t>Conclusion</a:t>
            </a:r>
            <a:endParaRPr lang="en-US" dirty="0"/>
          </a:p>
        </p:txBody>
      </p:sp>
      <p:sp>
        <p:nvSpPr>
          <p:cNvPr id="1048641" name="Content Placeholder 2"/>
          <p:cNvSpPr>
            <a:spLocks noGrp="1"/>
          </p:cNvSpPr>
          <p:nvPr>
            <p:ph sz="quarter" idx="1"/>
          </p:nvPr>
        </p:nvSpPr>
        <p:spPr>
          <a:xfrm>
            <a:off x="457200" y="1477399"/>
            <a:ext cx="7924800" cy="4949952"/>
          </a:xfrm>
        </p:spPr>
        <p:txBody>
          <a:bodyPr>
            <a:normAutofit/>
          </a:bodyPr>
          <a:lstStyle/>
          <a:p>
            <a:pPr marL="0" indent="0" algn="just">
              <a:buNone/>
            </a:pPr>
            <a:r>
              <a:rPr lang="en-US" sz="2000" dirty="0"/>
              <a:t>We have tried in our system to provide a new and innovative solution for media services that can be accessed from </a:t>
            </a:r>
            <a:r>
              <a:rPr lang="fr-FR" sz="2000" dirty="0"/>
              <a:t>smart </a:t>
            </a:r>
            <a:r>
              <a:rPr lang="fr-FR" sz="2000" dirty="0" err="1"/>
              <a:t>devices</a:t>
            </a:r>
            <a:r>
              <a:rPr lang="fr-FR" sz="2000" dirty="0"/>
              <a:t> cloud </a:t>
            </a:r>
            <a:r>
              <a:rPr lang="fr-FR" sz="2000" dirty="0" err="1"/>
              <a:t>based</a:t>
            </a:r>
            <a:r>
              <a:rPr lang="fr-FR" sz="2000" dirty="0"/>
              <a:t> intelligent service </a:t>
            </a:r>
            <a:r>
              <a:rPr lang="fr-FR" sz="2000" dirty="0" err="1"/>
              <a:t>environment</a:t>
            </a:r>
            <a:r>
              <a:rPr lang="fr-FR" sz="2000" dirty="0"/>
              <a:t> </a:t>
            </a:r>
            <a:r>
              <a:rPr lang="en-US" sz="2000" dirty="0"/>
              <a:t>with a fully integrated </a:t>
            </a:r>
            <a:r>
              <a:rPr lang="en-US" sz="2000" dirty="0" err="1"/>
              <a:t>system,which</a:t>
            </a:r>
            <a:r>
              <a:rPr lang="en-US" sz="2000" dirty="0"/>
              <a:t> will access files from the cloud and use it for their well being. We have used KNN algorithm for classification and advanced encryption standards to encrypt the data being stored on the cloud.</a:t>
            </a:r>
            <a:endParaRPr lang="zh-CN" altLang="en-US" sz="2000" dirty="0"/>
          </a:p>
          <a:p>
            <a:pPr marL="0" indent="0" algn="just">
              <a:buNone/>
            </a:pPr>
            <a:r>
              <a:rPr lang="en-US" sz="2000" dirty="0"/>
              <a:t>  </a:t>
            </a:r>
            <a:endParaRPr lang="zh-CN" altLang="en-US" dirty="0"/>
          </a:p>
        </p:txBody>
      </p:sp>
      <p:sp>
        <p:nvSpPr>
          <p:cNvPr id="1048642" name="Slide Number Placeholder 3"/>
          <p:cNvSpPr>
            <a:spLocks noGrp="1"/>
          </p:cNvSpPr>
          <p:nvPr>
            <p:ph type="sldNum" sz="quarter" idx="15"/>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a:t>references</a:t>
            </a:r>
          </a:p>
        </p:txBody>
      </p:sp>
      <p:sp>
        <p:nvSpPr>
          <p:cNvPr id="3" name="Content Placeholder 2"/>
          <p:cNvSpPr>
            <a:spLocks noGrp="1"/>
          </p:cNvSpPr>
          <p:nvPr>
            <p:ph sz="quarter" idx="1"/>
          </p:nvPr>
        </p:nvSpPr>
        <p:spPr>
          <a:xfrm>
            <a:off x="228600" y="1219200"/>
            <a:ext cx="8077200" cy="5562600"/>
          </a:xfrm>
        </p:spPr>
        <p:txBody>
          <a:bodyPr>
            <a:noAutofit/>
          </a:bodyPr>
          <a:lstStyle/>
          <a:p>
            <a:pPr marL="0" indent="0">
              <a:buNone/>
            </a:pPr>
            <a:r>
              <a:rPr lang="en-US" sz="1600" dirty="0"/>
              <a:t>[1]</a:t>
            </a:r>
            <a:r>
              <a:rPr lang="da-DK" dirty="0"/>
              <a:t> </a:t>
            </a:r>
            <a:r>
              <a:rPr lang="da-DK" sz="1600" dirty="0"/>
              <a:t>Strahil A. Sokolov, Asen P.</a:t>
            </a:r>
            <a:r>
              <a:rPr lang="en-IN" sz="1600" dirty="0" err="1"/>
              <a:t>Zahariev</a:t>
            </a:r>
            <a:r>
              <a:rPr lang="en-IN" sz="1600" dirty="0"/>
              <a:t>, Stefan M. </a:t>
            </a:r>
            <a:r>
              <a:rPr lang="en-IN" sz="1600" dirty="0" err="1"/>
              <a:t>Vlaev</a:t>
            </a:r>
            <a:r>
              <a:rPr lang="en-US" sz="1600" dirty="0"/>
              <a:t> , “Technology E-learning </a:t>
            </a:r>
            <a:r>
              <a:rPr lang="en-US" sz="1600" dirty="0" err="1"/>
              <a:t>Evironment</a:t>
            </a:r>
            <a:r>
              <a:rPr lang="en-US" sz="1600" dirty="0"/>
              <a:t> for Hybrid Cloud”, International Symposium for Design and Technology in Electronic Packaging, vol. 3, pp. 38-42, 2017.</a:t>
            </a:r>
          </a:p>
          <a:p>
            <a:pPr marL="0" indent="0" algn="just">
              <a:buNone/>
            </a:pPr>
            <a:r>
              <a:rPr lang="en-US" sz="1600" dirty="0"/>
              <a:t>[2]</a:t>
            </a:r>
            <a:r>
              <a:rPr lang="en-IN" sz="1600" dirty="0" err="1"/>
              <a:t>Haibo</a:t>
            </a:r>
            <a:r>
              <a:rPr lang="en-IN" sz="1600" dirty="0"/>
              <a:t> Yi, </a:t>
            </a:r>
            <a:r>
              <a:rPr lang="en-IN" sz="1600" dirty="0" err="1"/>
              <a:t>Zhe</a:t>
            </a:r>
            <a:r>
              <a:rPr lang="en-IN" sz="1600" dirty="0"/>
              <a:t> </a:t>
            </a:r>
            <a:r>
              <a:rPr lang="en-IN" sz="1600" dirty="0" err="1"/>
              <a:t>Nie</a:t>
            </a:r>
            <a:r>
              <a:rPr lang="en-IN" sz="1600" dirty="0"/>
              <a:t>,</a:t>
            </a:r>
            <a:r>
              <a:rPr lang="en-US" sz="1600" dirty="0"/>
              <a:t>“Implementation of Learning Management System Based on Cloud Computing”,</a:t>
            </a:r>
            <a:r>
              <a:rPr lang="en-US" dirty="0"/>
              <a:t> </a:t>
            </a:r>
            <a:r>
              <a:rPr lang="en-US" sz="1600" dirty="0"/>
              <a:t>International Conference on Information Science and Control Engineering, vol. 2, pp. 478-481, 2017.</a:t>
            </a:r>
          </a:p>
          <a:p>
            <a:pPr marL="0" indent="0">
              <a:buNone/>
            </a:pPr>
            <a:r>
              <a:rPr lang="en-US" sz="1600" dirty="0"/>
              <a:t>[3]</a:t>
            </a:r>
            <a:r>
              <a:rPr lang="en-IN" i="1" dirty="0"/>
              <a:t> </a:t>
            </a:r>
            <a:r>
              <a:rPr lang="en-IN" sz="1600" dirty="0" err="1"/>
              <a:t>Qasim</a:t>
            </a:r>
            <a:r>
              <a:rPr lang="en-IN" sz="1600" dirty="0"/>
              <a:t> </a:t>
            </a:r>
            <a:r>
              <a:rPr lang="en-IN" sz="1600" dirty="0" err="1"/>
              <a:t>Alajmi</a:t>
            </a:r>
            <a:r>
              <a:rPr lang="en-US" sz="1600" dirty="0"/>
              <a:t>, </a:t>
            </a:r>
            <a:r>
              <a:rPr lang="en-IN" sz="1600" dirty="0"/>
              <a:t>Ali Sadiq</a:t>
            </a:r>
            <a:r>
              <a:rPr lang="en-US" sz="1600" dirty="0"/>
              <a:t> “E-Learning Models: The Effectiveness of the Cloud Based E-Learning Model over the Traditional </a:t>
            </a:r>
            <a:r>
              <a:rPr lang="en-US" sz="1600" dirty="0" err="1"/>
              <a:t>Elearning</a:t>
            </a:r>
            <a:r>
              <a:rPr lang="en-US" sz="1600" dirty="0"/>
              <a:t> </a:t>
            </a:r>
            <a:r>
              <a:rPr lang="en-IN" sz="1600" dirty="0"/>
              <a:t>Model</a:t>
            </a:r>
            <a:r>
              <a:rPr lang="en-US" sz="1600" dirty="0"/>
              <a:t>”4(3), pp. 311-316, 2017.</a:t>
            </a:r>
          </a:p>
          <a:p>
            <a:pPr marL="0" indent="0">
              <a:buNone/>
            </a:pPr>
            <a:r>
              <a:rPr lang="en-US" sz="1600" dirty="0"/>
              <a:t>[4],</a:t>
            </a:r>
            <a:r>
              <a:rPr lang="en-IN" sz="1600" dirty="0"/>
              <a:t> Abiodun </a:t>
            </a:r>
            <a:r>
              <a:rPr lang="en-IN" sz="1600" dirty="0" err="1"/>
              <a:t>Kilanko</a:t>
            </a:r>
            <a:r>
              <a:rPr lang="en-IN" sz="1600" dirty="0"/>
              <a:t>, </a:t>
            </a:r>
            <a:r>
              <a:rPr lang="en-IN" sz="1600" dirty="0" err="1"/>
              <a:t>Falade</a:t>
            </a:r>
            <a:r>
              <a:rPr lang="en-IN" sz="1600" dirty="0"/>
              <a:t> Adesola and Isaac </a:t>
            </a:r>
            <a:r>
              <a:rPr lang="en-IN" sz="1600" dirty="0" err="1"/>
              <a:t>Odun</a:t>
            </a:r>
            <a:r>
              <a:rPr lang="en-IN" sz="1600" dirty="0"/>
              <a:t>-Ayo Member</a:t>
            </a:r>
            <a:r>
              <a:rPr lang="en-IN" sz="1600" i="1" dirty="0"/>
              <a:t>, </a:t>
            </a:r>
            <a:r>
              <a:rPr lang="en-IN" sz="1600" dirty="0"/>
              <a:t>“</a:t>
            </a:r>
            <a:r>
              <a:rPr lang="en-IN" sz="1600" dirty="0" err="1"/>
              <a:t>Elearning</a:t>
            </a:r>
            <a:r>
              <a:rPr lang="en-IN" sz="1600" dirty="0"/>
              <a:t> on Cloud-An Analysis”,</a:t>
            </a:r>
            <a:r>
              <a:rPr lang="en-US" sz="1600" dirty="0"/>
              <a:t>International </a:t>
            </a:r>
            <a:r>
              <a:rPr lang="en-US" sz="1600" dirty="0" err="1"/>
              <a:t>MultiConference</a:t>
            </a:r>
            <a:r>
              <a:rPr lang="en-US" sz="1600" dirty="0"/>
              <a:t> of Engineers and Computer Scientists  vol. 49, pp. 399-404, 2019.</a:t>
            </a:r>
          </a:p>
          <a:p>
            <a:pPr marL="0" indent="0" algn="just">
              <a:buNone/>
            </a:pPr>
            <a:r>
              <a:rPr lang="en-US" sz="1600" dirty="0"/>
              <a:t>[5] M. A. H. </a:t>
            </a:r>
            <a:r>
              <a:rPr lang="en-US" sz="1600" dirty="0" err="1"/>
              <a:t>Masud</a:t>
            </a:r>
            <a:r>
              <a:rPr lang="en-US" sz="1600" dirty="0"/>
              <a:t> and X. Huang, "An e-learning system architecture based on cloud computing," system, vol. 10, 2017.</a:t>
            </a:r>
          </a:p>
          <a:p>
            <a:pPr marL="0" indent="0" algn="just">
              <a:buNone/>
            </a:pPr>
            <a:r>
              <a:rPr lang="en-US" sz="1600" dirty="0"/>
              <a:t>[6] Q. </a:t>
            </a:r>
            <a:r>
              <a:rPr lang="en-US" sz="1600" dirty="0" err="1"/>
              <a:t>Alajmi</a:t>
            </a:r>
            <a:r>
              <a:rPr lang="en-US" sz="1600" dirty="0"/>
              <a:t> and A. </a:t>
            </a:r>
            <a:r>
              <a:rPr lang="en-US" sz="1600" dirty="0" err="1"/>
              <a:t>Sadiq</a:t>
            </a:r>
            <a:r>
              <a:rPr lang="en-US" sz="1600" dirty="0"/>
              <a:t>, "in the preceding of Information Technology, Electronics and Mobile Communication Conference (IEMCON) IEEE 7th Annual,pp.1-5, 2016.</a:t>
            </a:r>
          </a:p>
          <a:p>
            <a:pPr marL="0" indent="0" algn="just">
              <a:buNone/>
            </a:pPr>
            <a:r>
              <a:rPr lang="en-US" sz="1600" dirty="0"/>
              <a:t>[7] C. Lee, Handbook of Research on Cloud-Based STEM Education for Improved Learning Outcomes. IGI Global, 2016.</a:t>
            </a:r>
          </a:p>
          <a:p>
            <a:pPr marL="0" indent="0" algn="just">
              <a:buNone/>
            </a:pPr>
            <a:r>
              <a:rPr lang="en-US" sz="1600" dirty="0"/>
              <a:t> </a:t>
            </a:r>
          </a:p>
          <a:p>
            <a:pPr marL="0" indent="0" algn="just">
              <a:buNone/>
            </a:pP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3"/>
          <p:cNvSpPr>
            <a:spLocks noGrp="1"/>
          </p:cNvSpPr>
          <p:nvPr>
            <p:ph type="title"/>
          </p:nvPr>
        </p:nvSpPr>
        <p:spPr>
          <a:xfrm>
            <a:off x="990600" y="2514600"/>
            <a:ext cx="7467600" cy="1143000"/>
          </a:xfrm>
        </p:spPr>
        <p:txBody>
          <a:bodyPr/>
          <a:lstStyle/>
          <a:p>
            <a:pPr algn="ctr"/>
            <a:r>
              <a:rPr lang="en-US" dirty="0"/>
              <a:t>THANK YOU</a:t>
            </a:r>
          </a:p>
        </p:txBody>
      </p:sp>
      <p:sp>
        <p:nvSpPr>
          <p:cNvPr id="1048651" name="Slide Number Placeholder 1"/>
          <p:cNvSpPr>
            <a:spLocks noGrp="1"/>
          </p:cNvSpPr>
          <p:nvPr>
            <p:ph type="sldNum" sz="quarter" idx="11"/>
          </p:nvPr>
        </p:nvSpPr>
        <p:spPr/>
        <p:txBody>
          <a:bodyPr/>
          <a:lstStyle/>
          <a:p>
            <a:fld id="{B6F15528-21DE-4FAA-801E-634DDDAF4B2B}" type="slidenum">
              <a:rPr lang="en-US" smtClean="0"/>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dirty="0"/>
              <a:t>Scope of the project</a:t>
            </a:r>
          </a:p>
        </p:txBody>
      </p:sp>
      <p:sp>
        <p:nvSpPr>
          <p:cNvPr id="1048635" name="Content Placeholder 2"/>
          <p:cNvSpPr>
            <a:spLocks noGrp="1"/>
          </p:cNvSpPr>
          <p:nvPr>
            <p:ph sz="quarter" idx="1"/>
          </p:nvPr>
        </p:nvSpPr>
        <p:spPr/>
        <p:txBody>
          <a:bodyPr>
            <a:normAutofit/>
          </a:bodyPr>
          <a:lstStyle/>
          <a:p>
            <a:pPr algn="just"/>
            <a:r>
              <a:rPr lang="en-US" sz="2000" dirty="0"/>
              <a:t>The scope of this project is to provide infrastructure based on modern methodologies and tools of e-learning. Since there are various infrastructure challenges that are faced while searching a required resource material online, a design of e-learnings environment is a need to develop an education based e-learning system.</a:t>
            </a:r>
          </a:p>
          <a:p>
            <a:pPr algn="just"/>
            <a:r>
              <a:rPr lang="en-US" sz="2000" dirty="0"/>
              <a:t>With the help of this system any stakeholder will be able to access any resource material :including text, images, videos, 3D objects and scenes of virtual reality and augmented reality.</a:t>
            </a:r>
            <a:r>
              <a:rPr lang="en-US" sz="1900" dirty="0"/>
              <a:t> </a:t>
            </a:r>
          </a:p>
          <a:p>
            <a:pPr algn="just"/>
            <a:r>
              <a:rPr lang="en-US" sz="2000" dirty="0"/>
              <a:t>In addition to this professors are given a facility to upload their course materials on the system.</a:t>
            </a:r>
          </a:p>
          <a:p>
            <a:pPr algn="just"/>
            <a:endParaRPr lang="en-US" sz="2000" dirty="0"/>
          </a:p>
          <a:p>
            <a:endParaRPr lang="en-US" sz="2000" dirty="0"/>
          </a:p>
        </p:txBody>
      </p:sp>
      <p:sp>
        <p:nvSpPr>
          <p:cNvPr id="1048636"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dirty="0"/>
              <a:t>Aim &amp; objectives</a:t>
            </a:r>
          </a:p>
        </p:txBody>
      </p:sp>
      <p:sp>
        <p:nvSpPr>
          <p:cNvPr id="1048632" name="Content Placeholder 2"/>
          <p:cNvSpPr>
            <a:spLocks noGrp="1"/>
          </p:cNvSpPr>
          <p:nvPr>
            <p:ph sz="quarter" idx="1"/>
          </p:nvPr>
        </p:nvSpPr>
        <p:spPr/>
        <p:txBody>
          <a:bodyPr>
            <a:normAutofit fontScale="84167" lnSpcReduction="20000"/>
          </a:bodyPr>
          <a:lstStyle/>
          <a:p>
            <a:pPr algn="just"/>
            <a:r>
              <a:rPr lang="en-US" b="1" dirty="0"/>
              <a:t>Aim</a:t>
            </a:r>
            <a:endParaRPr lang="en-US" dirty="0"/>
          </a:p>
          <a:p>
            <a:pPr marL="0" lvl="0" indent="0" algn="just">
              <a:buNone/>
            </a:pPr>
            <a:r>
              <a:rPr lang="en-US" dirty="0"/>
              <a:t>	The aim is to develop an e-learning system that will improvise on the traditional learning, large class learning techniques used in teaching.</a:t>
            </a:r>
          </a:p>
          <a:p>
            <a:pPr marL="457200" indent="-457200" algn="just">
              <a:buFont typeface="+mj-lt"/>
              <a:buAutoNum type="arabicPeriod"/>
            </a:pPr>
            <a:endParaRPr lang="en-US" dirty="0"/>
          </a:p>
          <a:p>
            <a:pPr algn="just"/>
            <a:r>
              <a:rPr lang="en-US" b="1" dirty="0"/>
              <a:t>Objectives</a:t>
            </a:r>
            <a:endParaRPr lang="en-US" dirty="0"/>
          </a:p>
          <a:p>
            <a:pPr marL="457200" indent="-457200" algn="just">
              <a:buFont typeface="+mj-lt"/>
              <a:buAutoNum type="arabicPeriod"/>
            </a:pPr>
            <a:r>
              <a:rPr lang="en-US" dirty="0"/>
              <a:t>To design an e-learning system with various multimedia features like text, images, videos, audios.</a:t>
            </a:r>
          </a:p>
          <a:p>
            <a:pPr marL="457200" indent="-457200" algn="just">
              <a:buFont typeface="+mj-lt"/>
              <a:buAutoNum type="arabicPeriod"/>
            </a:pPr>
            <a:r>
              <a:rPr lang="en-US" dirty="0"/>
              <a:t>To create a database for easy retrieval, storage &amp; maintenance of student records as well as sharing of data between users.</a:t>
            </a:r>
            <a:endParaRPr lang="zh-CN" altLang="en-US" dirty="0"/>
          </a:p>
          <a:p>
            <a:pPr marL="457200" indent="-457200" algn="just">
              <a:buFont typeface="+mj-lt"/>
              <a:buAutoNum type="arabicPeriod"/>
            </a:pPr>
            <a:r>
              <a:rPr lang="en-US" altLang="en-US" dirty="0"/>
              <a:t>To create a user friendly frontend design which will be linked to database for information retrival </a:t>
            </a:r>
            <a:endParaRPr lang="zh-CN" altLang="en-US" dirty="0"/>
          </a:p>
          <a:p>
            <a:pPr marL="457200" indent="-457200" algn="l">
              <a:buFont typeface="+mj-lt"/>
              <a:buAutoNum type="arabicPeriod"/>
            </a:pPr>
            <a:r>
              <a:rPr lang="en-US" dirty="0"/>
              <a:t>To make the training process easier for the trainer as well for uploading materials using Advanced Encryption Standard.</a:t>
            </a:r>
          </a:p>
        </p:txBody>
      </p:sp>
      <p:sp>
        <p:nvSpPr>
          <p:cNvPr id="1048633"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274638"/>
            <a:ext cx="7467600" cy="639762"/>
          </a:xfrm>
        </p:spPr>
        <p:txBody>
          <a:bodyPr/>
          <a:lstStyle/>
          <a:p>
            <a:r>
              <a:rPr lang="en-US" b="1" dirty="0"/>
              <a:t>Abstract</a:t>
            </a:r>
            <a:endParaRPr lang="en-US" dirty="0"/>
          </a:p>
        </p:txBody>
      </p:sp>
      <p:sp>
        <p:nvSpPr>
          <p:cNvPr id="1048629" name="Content Placeholder 2"/>
          <p:cNvSpPr>
            <a:spLocks noGrp="1"/>
          </p:cNvSpPr>
          <p:nvPr>
            <p:ph sz="quarter" idx="1"/>
          </p:nvPr>
        </p:nvSpPr>
        <p:spPr>
          <a:xfrm>
            <a:off x="381000" y="1219200"/>
            <a:ext cx="8001000" cy="5102352"/>
          </a:xfrm>
        </p:spPr>
        <p:txBody>
          <a:bodyPr>
            <a:noAutofit/>
          </a:bodyPr>
          <a:lstStyle/>
          <a:p>
            <a:pPr>
              <a:buFont typeface="Wingdings" charset="2"/>
              <a:buChar char="¡"/>
            </a:pPr>
            <a:r>
              <a:rPr lang="en-US" sz="2000" dirty="0"/>
              <a:t>Various benefits of Information Technology have created different tools that helps learning at any place and anytime.</a:t>
            </a:r>
          </a:p>
          <a:p>
            <a:pPr>
              <a:buFont typeface="Wingdings" charset="2"/>
              <a:buChar char="¡"/>
            </a:pPr>
            <a:r>
              <a:rPr lang="en-US" sz="2000" dirty="0"/>
              <a:t>As the technology is </a:t>
            </a:r>
            <a:r>
              <a:rPr lang="en-US" sz="2000" dirty="0" err="1"/>
              <a:t>changing,education</a:t>
            </a:r>
            <a:r>
              <a:rPr lang="en-US" sz="2000" dirty="0"/>
              <a:t> system also needs to be changed for </a:t>
            </a:r>
            <a:r>
              <a:rPr lang="en-US" sz="2000" dirty="0" err="1"/>
              <a:t>faster,comfortable</a:t>
            </a:r>
            <a:r>
              <a:rPr lang="en-US" sz="2000" dirty="0"/>
              <a:t> and easy learning.</a:t>
            </a:r>
          </a:p>
          <a:p>
            <a:pPr>
              <a:buFont typeface="Wingdings" charset="2"/>
              <a:buChar char="¡"/>
            </a:pPr>
            <a:r>
              <a:rPr lang="en-US" sz="2000" dirty="0"/>
              <a:t>Information Technology has been involved in learning process which is known as E-</a:t>
            </a:r>
            <a:r>
              <a:rPr lang="en-US" sz="2000" dirty="0" err="1"/>
              <a:t>learning,nowdays</a:t>
            </a:r>
            <a:r>
              <a:rPr lang="en-US" sz="2000" dirty="0"/>
              <a:t> modern learning.</a:t>
            </a:r>
          </a:p>
          <a:p>
            <a:pPr>
              <a:buFont typeface="Wingdings" charset="2"/>
              <a:buChar char="¡"/>
            </a:pPr>
            <a:r>
              <a:rPr lang="en-US" sz="2000" dirty="0"/>
              <a:t>Application model of Hybrid Cloud is </a:t>
            </a:r>
            <a:r>
              <a:rPr lang="en-US" sz="2000" dirty="0" err="1"/>
              <a:t>intergration</a:t>
            </a:r>
            <a:r>
              <a:rPr lang="en-US" sz="2000" dirty="0"/>
              <a:t> of private and public cloud which has various advantages such as </a:t>
            </a:r>
            <a:r>
              <a:rPr lang="en-US" sz="2000" dirty="0" err="1"/>
              <a:t>safety,privacy,cost</a:t>
            </a:r>
            <a:r>
              <a:rPr lang="en-US" sz="2000" dirty="0"/>
              <a:t> effectiveness.</a:t>
            </a:r>
          </a:p>
          <a:p>
            <a:pPr>
              <a:buFont typeface="Wingdings" charset="2"/>
              <a:buChar char="¡"/>
            </a:pPr>
            <a:r>
              <a:rPr lang="en-US" sz="2000" dirty="0"/>
              <a:t>Various computing features and services has been </a:t>
            </a:r>
            <a:r>
              <a:rPr lang="en-US" sz="2000" dirty="0" err="1"/>
              <a:t>revolutionzed</a:t>
            </a:r>
            <a:r>
              <a:rPr lang="en-US" sz="2000" dirty="0"/>
              <a:t> by cloud computing where various resources are offered as a service over the internet.</a:t>
            </a:r>
          </a:p>
          <a:p>
            <a:pPr marL="0" indent="0" algn="l">
              <a:buNone/>
            </a:pPr>
            <a:endParaRPr lang="zh-CN" altLang="en-US" dirty="0"/>
          </a:p>
        </p:txBody>
      </p:sp>
      <p:sp>
        <p:nvSpPr>
          <p:cNvPr id="1048630"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274638"/>
            <a:ext cx="7467600" cy="715962"/>
          </a:xfrm>
        </p:spPr>
        <p:txBody>
          <a:bodyPr/>
          <a:lstStyle/>
          <a:p>
            <a:r>
              <a:rPr lang="en-US" b="1" dirty="0"/>
              <a:t>Introduction</a:t>
            </a:r>
            <a:endParaRPr lang="en-US" dirty="0"/>
          </a:p>
        </p:txBody>
      </p:sp>
      <p:sp>
        <p:nvSpPr>
          <p:cNvPr id="1048620" name="Content Placeholder 2"/>
          <p:cNvSpPr>
            <a:spLocks noGrp="1"/>
          </p:cNvSpPr>
          <p:nvPr>
            <p:ph sz="quarter" idx="1"/>
          </p:nvPr>
        </p:nvSpPr>
        <p:spPr>
          <a:xfrm>
            <a:off x="381000" y="1447800"/>
            <a:ext cx="8153400" cy="4873752"/>
          </a:xfrm>
        </p:spPr>
        <p:txBody>
          <a:bodyPr>
            <a:noAutofit/>
          </a:bodyPr>
          <a:lstStyle/>
          <a:p>
            <a:pPr algn="just"/>
            <a:r>
              <a:rPr lang="en-US" sz="1800" dirty="0"/>
              <a:t>Information technology has made it possible to work and study from distance learning in user comfortable spaces other then traditional classrooms .</a:t>
            </a:r>
          </a:p>
          <a:p>
            <a:pPr algn="just"/>
            <a:r>
              <a:rPr lang="en-US" sz="1800" dirty="0"/>
              <a:t>The most important feature is the direct interaction between teachers and students which should be powered by information technology to make the learning process more efficient.</a:t>
            </a:r>
          </a:p>
          <a:p>
            <a:pPr algn="just"/>
            <a:r>
              <a:rPr lang="en-US" sz="1800" dirty="0"/>
              <a:t>Cloud provides integrated computing resources including processing power ,data </a:t>
            </a:r>
            <a:r>
              <a:rPr lang="en-US" sz="1800" dirty="0" err="1"/>
              <a:t>storage,relevant</a:t>
            </a:r>
            <a:r>
              <a:rPr lang="en-US" sz="1800" dirty="0"/>
              <a:t> </a:t>
            </a:r>
            <a:r>
              <a:rPr lang="en-US" sz="1800" dirty="0" err="1"/>
              <a:t>softwares</a:t>
            </a:r>
            <a:r>
              <a:rPr lang="en-US" sz="1800" dirty="0"/>
              <a:t> over the internet for remote access.</a:t>
            </a:r>
          </a:p>
          <a:p>
            <a:pPr algn="just"/>
            <a:r>
              <a:rPr lang="en-US" sz="1800" dirty="0"/>
              <a:t>Essential characteristics of cloud computing are on demand </a:t>
            </a:r>
            <a:r>
              <a:rPr lang="en-US" sz="1800" dirty="0" err="1"/>
              <a:t>services,broad</a:t>
            </a:r>
            <a:r>
              <a:rPr lang="en-US" sz="1800" dirty="0"/>
              <a:t> network </a:t>
            </a:r>
            <a:r>
              <a:rPr lang="en-US" sz="1800" dirty="0" err="1"/>
              <a:t>access,resource</a:t>
            </a:r>
            <a:r>
              <a:rPr lang="en-US" sz="1800" dirty="0"/>
              <a:t> </a:t>
            </a:r>
            <a:r>
              <a:rPr lang="en-US" sz="1800" dirty="0" err="1"/>
              <a:t>pooling,rapid</a:t>
            </a:r>
            <a:r>
              <a:rPr lang="en-US" sz="1800" dirty="0"/>
              <a:t> elasticity and measured service.</a:t>
            </a:r>
          </a:p>
          <a:p>
            <a:pPr algn="just"/>
            <a:r>
              <a:rPr lang="en-US" sz="1800" dirty="0"/>
              <a:t>E-learning is the future of education which can provide courses and various opportunities to students in traditional form of education.</a:t>
            </a:r>
          </a:p>
          <a:p>
            <a:pPr algn="just"/>
            <a:endParaRPr lang="en-US" sz="1800" dirty="0"/>
          </a:p>
        </p:txBody>
      </p:sp>
      <p:sp>
        <p:nvSpPr>
          <p:cNvPr id="1048621"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698486" y="5162550"/>
            <a:ext cx="7467600" cy="1143000"/>
          </a:xfrm>
        </p:spPr>
        <p:txBody>
          <a:bodyPr/>
          <a:lstStyle/>
          <a:p>
            <a:r>
              <a:rPr lang="en-US" dirty="0"/>
              <a:t>Fig: </a:t>
            </a:r>
            <a:r>
              <a:rPr lang="en-US" u="sng" dirty="0"/>
              <a:t>system architecture</a:t>
            </a:r>
          </a:p>
        </p:txBody>
      </p:sp>
      <p:sp>
        <p:nvSpPr>
          <p:cNvPr id="1048623" name="Slide Number Placeholder 2"/>
          <p:cNvSpPr>
            <a:spLocks noGrp="1"/>
          </p:cNvSpPr>
          <p:nvPr>
            <p:ph type="sldNum" sz="quarter" idx="15"/>
          </p:nvPr>
        </p:nvSpPr>
        <p:spPr/>
        <p:txBody>
          <a:bodyPr/>
          <a:lstStyle/>
          <a:p>
            <a:fld id="{B6F15528-21DE-4FAA-801E-634DDDAF4B2B}" type="slidenum">
              <a:rPr lang="en-US" smtClean="0"/>
              <a:pPr/>
              <a:t>8</a:t>
            </a:fld>
            <a:endParaRPr lang="en-US"/>
          </a:p>
        </p:txBody>
      </p:sp>
      <p:pic>
        <p:nvPicPr>
          <p:cNvPr id="6" name="Content Placeholder 5">
            <a:extLst>
              <a:ext uri="{FF2B5EF4-FFF2-40B4-BE49-F238E27FC236}">
                <a16:creationId xmlns:a16="http://schemas.microsoft.com/office/drawing/2014/main" id="{52B489FF-913F-46E3-976F-3707B5C1951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602742"/>
            <a:ext cx="8510016" cy="508101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228600" y="228600"/>
            <a:ext cx="8534400" cy="609600"/>
          </a:xfrm>
        </p:spPr>
        <p:txBody>
          <a:bodyPr>
            <a:noAutofit/>
          </a:bodyPr>
          <a:lstStyle/>
          <a:p>
            <a:r>
              <a:rPr lang="en-US" sz="3600" dirty="0">
                <a:solidFill>
                  <a:schemeClr val="tx1"/>
                </a:solidFill>
                <a:latin typeface="Times New Roman" pitchFamily="18" charset="0"/>
                <a:cs typeface="Times New Roman" pitchFamily="18" charset="0"/>
              </a:rPr>
              <a:t>Literature survey</a:t>
            </a:r>
          </a:p>
        </p:txBody>
      </p:sp>
      <p:sp>
        <p:nvSpPr>
          <p:cNvPr id="1048637" name="Slide Number Placeholder 2"/>
          <p:cNvSpPr>
            <a:spLocks noGrp="1"/>
          </p:cNvSpPr>
          <p:nvPr>
            <p:ph type="sldNum" sz="quarter" idx="12"/>
          </p:nvPr>
        </p:nvSpPr>
        <p:spPr>
          <a:xfrm>
            <a:off x="4361688" y="1026372"/>
            <a:ext cx="457200" cy="441325"/>
          </a:xfrm>
          <a:prstGeom prst="rect">
            <a:avLst/>
          </a:prstGeom>
        </p:spPr>
        <p:txBody>
          <a:bodyPr vert="horz" lIns="45720" rIns="45720" anchor="ctr">
            <a:normAutofit/>
          </a:bodyPr>
          <a:lstStyle>
            <a:defPPr>
              <a:defRPr lang="en-US"/>
            </a:defPPr>
            <a:lvl1pPr marL="0" algn="ctr" defTabSz="914400" rtl="0" eaLnBrk="1" latinLnBrk="0" hangingPunct="1">
              <a:defRPr kumimoji="0" sz="1600" kern="1200">
                <a:solidFill>
                  <a:schemeClr val="accent3">
                    <a:shade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a:p>
        </p:txBody>
      </p:sp>
      <p:graphicFrame>
        <p:nvGraphicFramePr>
          <p:cNvPr id="4194304" name="Content Placeholder 4"/>
          <p:cNvGraphicFramePr>
            <a:graphicFrameLocks noGrp="1"/>
          </p:cNvGraphicFramePr>
          <p:nvPr>
            <p:ph sz="quarter" idx="1"/>
            <p:extLst>
              <p:ext uri="{D42A27DB-BD31-4B8C-83A1-F6EECF244321}">
                <p14:modId xmlns:p14="http://schemas.microsoft.com/office/powerpoint/2010/main" val="1019256448"/>
              </p:ext>
            </p:extLst>
          </p:nvPr>
        </p:nvGraphicFramePr>
        <p:xfrm>
          <a:off x="152400" y="990600"/>
          <a:ext cx="8991600" cy="5432043"/>
        </p:xfrm>
        <a:graphic>
          <a:graphicData uri="http://schemas.openxmlformats.org/drawingml/2006/table">
            <a:tbl>
              <a:tblPr firstRow="1" bandRow="1">
                <a:tableStyleId>{5C22544A-7EE6-4342-B048-85BDC9FD1C3A}</a:tableStyleId>
              </a:tblPr>
              <a:tblGrid>
                <a:gridCol w="552116">
                  <a:extLst>
                    <a:ext uri="{9D8B030D-6E8A-4147-A177-3AD203B41FA5}">
                      <a16:colId xmlns:a16="http://schemas.microsoft.com/office/drawing/2014/main" val="20000"/>
                    </a:ext>
                  </a:extLst>
                </a:gridCol>
                <a:gridCol w="1419727">
                  <a:extLst>
                    <a:ext uri="{9D8B030D-6E8A-4147-A177-3AD203B41FA5}">
                      <a16:colId xmlns:a16="http://schemas.microsoft.com/office/drawing/2014/main" val="20001"/>
                    </a:ext>
                  </a:extLst>
                </a:gridCol>
                <a:gridCol w="3312695">
                  <a:extLst>
                    <a:ext uri="{9D8B030D-6E8A-4147-A177-3AD203B41FA5}">
                      <a16:colId xmlns:a16="http://schemas.microsoft.com/office/drawing/2014/main" val="20002"/>
                    </a:ext>
                  </a:extLst>
                </a:gridCol>
                <a:gridCol w="1577473">
                  <a:extLst>
                    <a:ext uri="{9D8B030D-6E8A-4147-A177-3AD203B41FA5}">
                      <a16:colId xmlns:a16="http://schemas.microsoft.com/office/drawing/2014/main" val="20003"/>
                    </a:ext>
                  </a:extLst>
                </a:gridCol>
                <a:gridCol w="2129589">
                  <a:extLst>
                    <a:ext uri="{9D8B030D-6E8A-4147-A177-3AD203B41FA5}">
                      <a16:colId xmlns:a16="http://schemas.microsoft.com/office/drawing/2014/main" val="20004"/>
                    </a:ext>
                  </a:extLst>
                </a:gridCol>
              </a:tblGrid>
              <a:tr h="607158">
                <a:tc>
                  <a:txBody>
                    <a:bodyPr/>
                    <a:lstStyle/>
                    <a:p>
                      <a:pPr algn="ctr"/>
                      <a:r>
                        <a:rPr lang="en-US" sz="1400" b="0" dirty="0"/>
                        <a:t>Sr. No.</a:t>
                      </a:r>
                    </a:p>
                  </a:txBody>
                  <a:tcPr/>
                </a:tc>
                <a:tc>
                  <a:txBody>
                    <a:bodyPr/>
                    <a:lstStyle/>
                    <a:p>
                      <a:pPr algn="ctr"/>
                      <a:r>
                        <a:rPr lang="en-US" sz="1400" b="0" i="0" dirty="0"/>
                        <a:t>Reference paper name (year)</a:t>
                      </a:r>
                    </a:p>
                  </a:txBody>
                  <a:tcPr/>
                </a:tc>
                <a:tc>
                  <a:txBody>
                    <a:bodyPr/>
                    <a:lstStyle/>
                    <a:p>
                      <a:pPr algn="ctr"/>
                      <a:r>
                        <a:rPr lang="en-US" sz="1400" b="0" dirty="0"/>
                        <a:t>Seed Idea</a:t>
                      </a:r>
                    </a:p>
                  </a:txBody>
                  <a:tcPr/>
                </a:tc>
                <a:tc>
                  <a:txBody>
                    <a:bodyPr/>
                    <a:lstStyle/>
                    <a:p>
                      <a:pPr algn="ctr"/>
                      <a:r>
                        <a:rPr lang="en-US" sz="1400" b="0" dirty="0"/>
                        <a:t>Advantages</a:t>
                      </a:r>
                    </a:p>
                  </a:txBody>
                  <a:tcPr/>
                </a:tc>
                <a:tc>
                  <a:txBody>
                    <a:bodyPr/>
                    <a:lstStyle/>
                    <a:p>
                      <a:pPr algn="ctr"/>
                      <a:r>
                        <a:rPr lang="en-US" sz="1400" b="0" dirty="0"/>
                        <a:t>Disadvantages</a:t>
                      </a:r>
                    </a:p>
                  </a:txBody>
                  <a:tcPr/>
                </a:tc>
                <a:extLst>
                  <a:ext uri="{0D108BD9-81ED-4DB2-BD59-A6C34878D82A}">
                    <a16:rowId xmlns:a16="http://schemas.microsoft.com/office/drawing/2014/main" val="10000"/>
                  </a:ext>
                </a:extLst>
              </a:tr>
              <a:tr h="1983642">
                <a:tc>
                  <a:txBody>
                    <a:bodyPr/>
                    <a:lstStyle/>
                    <a:p>
                      <a:pPr algn="just"/>
                      <a:r>
                        <a:rPr lang="en-US" sz="1400" b="0" dirty="0"/>
                        <a:t>1.</a:t>
                      </a:r>
                    </a:p>
                  </a:txBody>
                  <a:tcPr/>
                </a:tc>
                <a:tc>
                  <a:txBody>
                    <a:bodyPr/>
                    <a:lstStyle/>
                    <a:p>
                      <a:pPr algn="just"/>
                      <a:r>
                        <a:rPr kumimoji="0" lang="en-US" sz="1600" b="0" i="0" kern="1200" baseline="0" dirty="0">
                          <a:solidFill>
                            <a:schemeClr val="dk1"/>
                          </a:solidFill>
                          <a:latin typeface="Times New Roman" pitchFamily="18" charset="0"/>
                          <a:ea typeface="+mn-ea"/>
                          <a:cs typeface="Times New Roman" pitchFamily="18" charset="0"/>
                        </a:rPr>
                        <a:t>Smart Tools for Cloud E-learning System</a:t>
                      </a:r>
                      <a:endParaRPr lang="en-US" sz="1600" b="0" i="0" dirty="0">
                        <a:latin typeface="Times New Roman" pitchFamily="18" charset="0"/>
                        <a:cs typeface="Times New Roman" pitchFamily="18" charset="0"/>
                      </a:endParaRPr>
                    </a:p>
                    <a:p>
                      <a:pPr algn="just"/>
                      <a:r>
                        <a:rPr kumimoji="0" lang="en-US" sz="1600" b="0" i="0" kern="1200" baseline="0" dirty="0">
                          <a:solidFill>
                            <a:schemeClr val="dk1"/>
                          </a:solidFill>
                          <a:latin typeface="Times New Roman" pitchFamily="18" charset="0"/>
                          <a:ea typeface="+mn-ea"/>
                          <a:cs typeface="Times New Roman" pitchFamily="18" charset="0"/>
                        </a:rPr>
                        <a:t>[2017]</a:t>
                      </a:r>
                      <a:endParaRPr lang="en-US" sz="1600" b="0" i="0" dirty="0">
                        <a:latin typeface="Times New Roman" pitchFamily="18" charset="0"/>
                        <a:cs typeface="Times New Roman" pitchFamily="18" charset="0"/>
                      </a:endParaRPr>
                    </a:p>
                  </a:txBody>
                  <a:tcPr/>
                </a:tc>
                <a:tc>
                  <a:txBody>
                    <a:bodyPr/>
                    <a:lstStyle/>
                    <a:p>
                      <a:r>
                        <a:rPr kumimoji="0" lang="en-US" sz="1600" b="0" kern="1200" baseline="0" dirty="0">
                          <a:solidFill>
                            <a:schemeClr val="dk1"/>
                          </a:solidFill>
                          <a:latin typeface="Times New Roman" pitchFamily="18" charset="0"/>
                          <a:ea typeface="+mn-ea"/>
                          <a:cs typeface="Times New Roman" pitchFamily="18" charset="0"/>
                        </a:rPr>
                        <a:t>Author  tries  a new and innovative solution for media services that can be accessed from smart devices cloud-based intelligent service environment with a fully integrated system</a:t>
                      </a:r>
                      <a:r>
                        <a:rPr kumimoji="0" lang="en-US" sz="1600" b="0" i="1" kern="1200" baseline="0" dirty="0">
                          <a:solidFill>
                            <a:schemeClr val="dk1"/>
                          </a:solidFill>
                          <a:latin typeface="Times New Roman" pitchFamily="18" charset="0"/>
                          <a:ea typeface="+mn-ea"/>
                          <a:cs typeface="Times New Roman" pitchFamily="18" charset="0"/>
                        </a:rPr>
                        <a:t>.</a:t>
                      </a:r>
                      <a:endParaRPr kumimoji="0" lang="en-US" sz="1600" b="0" kern="1200" baseline="0" dirty="0">
                        <a:solidFill>
                          <a:schemeClr val="dk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kern="1200" baseline="0" dirty="0">
                          <a:solidFill>
                            <a:schemeClr val="dk1"/>
                          </a:solidFill>
                          <a:latin typeface="Times New Roman" pitchFamily="18" charset="0"/>
                          <a:ea typeface="+mn-ea"/>
                          <a:cs typeface="Times New Roman" pitchFamily="18" charset="0"/>
                        </a:rPr>
                        <a:t>Indexation has been used.</a:t>
                      </a:r>
                      <a:endParaRPr lang="zh-CN" altLang="en-US" sz="1600" b="0" dirty="0">
                        <a:latin typeface="Times New Roman" pitchFamily="18" charset="0"/>
                        <a:cs typeface="Times New Roman" pitchFamily="18" charset="0"/>
                      </a:endParaRPr>
                    </a:p>
                    <a:p>
                      <a:pPr algn="just"/>
                      <a:endParaRPr lang="en-US" sz="1400" b="0" dirty="0">
                        <a:latin typeface="Times New Roman" pitchFamily="18" charset="0"/>
                        <a:cs typeface="Times New Roman" pitchFamily="18" charset="0"/>
                      </a:endParaRPr>
                    </a:p>
                  </a:txBody>
                  <a:tcPr/>
                </a:tc>
                <a:tc>
                  <a:txBody>
                    <a:bodyPr/>
                    <a:lstStyle/>
                    <a:p>
                      <a:pPr marL="0" algn="l" rtl="0" eaLnBrk="1" latinLnBrk="0" hangingPunct="1"/>
                      <a:r>
                        <a:rPr kumimoji="0" lang="en-US" sz="1600" b="0" kern="1200" baseline="0" dirty="0">
                          <a:solidFill>
                            <a:schemeClr val="dk1"/>
                          </a:solidFill>
                          <a:latin typeface="Times New Roman" pitchFamily="18" charset="0"/>
                          <a:ea typeface="+mn-ea"/>
                          <a:cs typeface="Times New Roman" pitchFamily="18" charset="0"/>
                        </a:rPr>
                        <a:t>It can be utilized under circumstances where the availability of resources is limited.</a:t>
                      </a:r>
                    </a:p>
                  </a:txBody>
                  <a:tcPr/>
                </a:tc>
                <a:tc>
                  <a:txBody>
                    <a:bodyPr/>
                    <a:lstStyle/>
                    <a:p>
                      <a:pPr algn="just"/>
                      <a:r>
                        <a:rPr kumimoji="0" lang="en-US" sz="1600" b="0" kern="1200" dirty="0">
                          <a:solidFill>
                            <a:schemeClr val="dk1"/>
                          </a:solidFill>
                          <a:latin typeface="Times New Roman" pitchFamily="18" charset="0"/>
                          <a:ea typeface="+mn-ea"/>
                          <a:cs typeface="Times New Roman" pitchFamily="18" charset="0"/>
                        </a:rPr>
                        <a:t>Post problems related to searching are tedious, costly in resources and time</a:t>
                      </a:r>
                      <a:r>
                        <a:rPr kumimoji="0" lang="en-US" sz="1400" b="0" kern="1200" dirty="0">
                          <a:solidFill>
                            <a:schemeClr val="dk1"/>
                          </a:solidFill>
                          <a:latin typeface="Times New Roman" pitchFamily="18" charset="0"/>
                          <a:ea typeface="+mn-ea"/>
                          <a:cs typeface="Times New Roman" pitchFamily="18" charset="0"/>
                        </a:rPr>
                        <a:t>.</a:t>
                      </a:r>
                      <a:endParaRPr lang="zh-CN" alt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688843">
                <a:tc>
                  <a:txBody>
                    <a:bodyPr/>
                    <a:lstStyle/>
                    <a:p>
                      <a:pPr algn="just"/>
                      <a:r>
                        <a:rPr lang="en-US" sz="1400" b="0" dirty="0">
                          <a:latin typeface="Times New Roman" pitchFamily="18" charset="0"/>
                          <a:cs typeface="Times New Roman" pitchFamily="18" charset="0"/>
                        </a:rPr>
                        <a:t>2.</a:t>
                      </a:r>
                    </a:p>
                  </a:txBody>
                  <a:tcPr/>
                </a:tc>
                <a:tc>
                  <a:txBody>
                    <a:bodyPr/>
                    <a:lstStyle/>
                    <a:p>
                      <a:r>
                        <a:rPr kumimoji="0" lang="en-US" sz="1600" kern="1200" baseline="0" dirty="0">
                          <a:solidFill>
                            <a:schemeClr val="dk1"/>
                          </a:solidFill>
                          <a:latin typeface="Times New Roman" pitchFamily="18" charset="0"/>
                          <a:ea typeface="+mn-ea"/>
                          <a:cs typeface="Times New Roman" pitchFamily="18" charset="0"/>
                        </a:rPr>
                        <a:t>On-campus or online: examining self regulation</a:t>
                      </a:r>
                    </a:p>
                    <a:p>
                      <a:r>
                        <a:rPr kumimoji="0" lang="en-US" sz="1600" kern="1200" baseline="0" dirty="0">
                          <a:solidFill>
                            <a:schemeClr val="dk1"/>
                          </a:solidFill>
                          <a:latin typeface="Times New Roman" pitchFamily="18" charset="0"/>
                          <a:ea typeface="+mn-ea"/>
                          <a:cs typeface="Times New Roman" pitchFamily="18" charset="0"/>
                        </a:rPr>
                        <a:t>and cognitive transfer skills in different learning settings</a:t>
                      </a:r>
                    </a:p>
                    <a:p>
                      <a:r>
                        <a:rPr kumimoji="0" lang="en-US" sz="1600" b="0" i="0" kern="1200" baseline="0" dirty="0">
                          <a:solidFill>
                            <a:schemeClr val="dk1"/>
                          </a:solidFill>
                          <a:latin typeface="Times New Roman" pitchFamily="18" charset="0"/>
                          <a:ea typeface="+mn-ea"/>
                          <a:cs typeface="Times New Roman" pitchFamily="18" charset="0"/>
                        </a:rPr>
                        <a:t>[2016]</a:t>
                      </a:r>
                      <a:endParaRPr lang="en-US" sz="1600" b="0" i="0" dirty="0">
                        <a:latin typeface="Times New Roman" pitchFamily="18" charset="0"/>
                        <a:cs typeface="Times New Roman" pitchFamily="18" charset="0"/>
                      </a:endParaRPr>
                    </a:p>
                  </a:txBody>
                  <a:tcPr/>
                </a:tc>
                <a:tc>
                  <a:txBody>
                    <a:bodyPr/>
                    <a:lstStyle/>
                    <a:p>
                      <a:r>
                        <a:rPr kumimoji="0" lang="en-US" sz="1600" kern="1200" baseline="0" dirty="0">
                          <a:solidFill>
                            <a:schemeClr val="dk1"/>
                          </a:solidFill>
                          <a:latin typeface="Times New Roman" pitchFamily="18" charset="0"/>
                          <a:ea typeface="+mn-ea"/>
                          <a:cs typeface="Times New Roman" pitchFamily="18" charset="0"/>
                        </a:rPr>
                        <a:t>Author set to recognize self-regulation skills necessary for online education and to illustrate cognitive move of on-campus and online students. The study integrated two groups of undergraduate students who studied the same course.</a:t>
                      </a:r>
                    </a:p>
                    <a:p>
                      <a:r>
                        <a:rPr kumimoji="0" lang="en-US" altLang="zh-CN" sz="1600" kern="1200" baseline="0" dirty="0">
                          <a:solidFill>
                            <a:schemeClr val="dk1"/>
                          </a:solidFill>
                          <a:latin typeface="Times New Roman" pitchFamily="18" charset="0"/>
                          <a:ea typeface="+mn-ea"/>
                          <a:cs typeface="Times New Roman" pitchFamily="18" charset="0"/>
                        </a:rPr>
                        <a:t>Algorithm: </a:t>
                      </a:r>
                      <a:r>
                        <a:rPr kumimoji="0" lang="en-US" sz="1600" kern="1200" baseline="0" dirty="0">
                          <a:solidFill>
                            <a:schemeClr val="dk1"/>
                          </a:solidFill>
                          <a:latin typeface="+mn-lt"/>
                          <a:ea typeface="+mn-ea"/>
                          <a:cs typeface="+mn-cs"/>
                        </a:rPr>
                        <a:t>Self-regulated learning (SRL), diverse learning</a:t>
                      </a:r>
                      <a:endParaRPr lang="zh-CN" altLang="en-US" sz="1600" dirty="0">
                        <a:latin typeface="Times New Roman" pitchFamily="18" charset="0"/>
                        <a:cs typeface="Times New Roman" pitchFamily="18" charset="0"/>
                      </a:endParaRPr>
                    </a:p>
                  </a:txBody>
                  <a:tcPr/>
                </a:tc>
                <a:tc>
                  <a:txBody>
                    <a:bodyPr/>
                    <a:lstStyle/>
                    <a:p>
                      <a:r>
                        <a:rPr kumimoji="0" lang="en-US" sz="1600" kern="1200" baseline="0" dirty="0">
                          <a:solidFill>
                            <a:schemeClr val="dk1"/>
                          </a:solidFill>
                          <a:latin typeface="Times New Roman" pitchFamily="18" charset="0"/>
                          <a:ea typeface="+mn-ea"/>
                          <a:cs typeface="Times New Roman" pitchFamily="18" charset="0"/>
                        </a:rPr>
                        <a:t>students pointed out that learning from a distance gives them flexibility</a:t>
                      </a:r>
                    </a:p>
                    <a:p>
                      <a:r>
                        <a:rPr kumimoji="0" lang="en-US" sz="1600" kern="1200" baseline="0" dirty="0">
                          <a:solidFill>
                            <a:schemeClr val="dk1"/>
                          </a:solidFill>
                          <a:latin typeface="Times New Roman" pitchFamily="18" charset="0"/>
                          <a:ea typeface="+mn-ea"/>
                          <a:cs typeface="Times New Roman" pitchFamily="18" charset="0"/>
                        </a:rPr>
                        <a:t>with respect to time.</a:t>
                      </a:r>
                      <a:endParaRPr lang="en-US" sz="1600" b="0" dirty="0">
                        <a:latin typeface="Times New Roman" pitchFamily="18" charset="0"/>
                        <a:cs typeface="Times New Roman" pitchFamily="18" charset="0"/>
                      </a:endParaRPr>
                    </a:p>
                  </a:txBody>
                  <a:tcPr/>
                </a:tc>
                <a:tc>
                  <a:txBody>
                    <a:bodyPr/>
                    <a:lstStyle/>
                    <a:p>
                      <a:pPr algn="just"/>
                      <a:r>
                        <a:rPr kumimoji="0" lang="en-US" sz="1600" kern="1200" baseline="0" dirty="0">
                          <a:solidFill>
                            <a:schemeClr val="dk1"/>
                          </a:solidFill>
                          <a:latin typeface="Times New Roman" pitchFamily="18" charset="0"/>
                          <a:ea typeface="+mn-ea"/>
                          <a:cs typeface="Times New Roman" pitchFamily="18" charset="0"/>
                        </a:rPr>
                        <a:t>The study was conducted</a:t>
                      </a:r>
                    </a:p>
                    <a:p>
                      <a:pPr algn="just"/>
                      <a:r>
                        <a:rPr kumimoji="0" lang="en-US" sz="1600" kern="1200" baseline="0" dirty="0">
                          <a:solidFill>
                            <a:schemeClr val="dk1"/>
                          </a:solidFill>
                          <a:latin typeface="Times New Roman" pitchFamily="18" charset="0"/>
                          <a:ea typeface="+mn-ea"/>
                          <a:cs typeface="Times New Roman" pitchFamily="18" charset="0"/>
                        </a:rPr>
                        <a:t>in one higher education institution with a relatively small number of participants eighty-four science and engineering students</a:t>
                      </a:r>
                      <a:r>
                        <a:rPr kumimoji="0" lang="en-US" sz="1400" kern="1200" baseline="0" dirty="0">
                          <a:solidFill>
                            <a:schemeClr val="dk1"/>
                          </a:solidFill>
                          <a:latin typeface="Times New Roman" pitchFamily="18" charset="0"/>
                          <a:ea typeface="+mn-ea"/>
                          <a:cs typeface="Times New Roman" pitchFamily="18" charset="0"/>
                        </a:rPr>
                        <a:t>.</a:t>
                      </a:r>
                      <a:endParaRPr lang="en-US" sz="1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40665</TotalTime>
  <Words>1998</Words>
  <Application>Microsoft Office PowerPoint</Application>
  <PresentationFormat>On-screen Show (4:3)</PresentationFormat>
  <Paragraphs>235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Schoolbook</vt:lpstr>
      <vt:lpstr>Times New Roman</vt:lpstr>
      <vt:lpstr>Wingdings</vt:lpstr>
      <vt:lpstr>Wingdings 2</vt:lpstr>
      <vt:lpstr>Oriel</vt:lpstr>
      <vt:lpstr>PowerPoint Presentation</vt:lpstr>
      <vt:lpstr>CONTENTS</vt:lpstr>
      <vt:lpstr>Problem statement</vt:lpstr>
      <vt:lpstr>Scope of the project</vt:lpstr>
      <vt:lpstr>Aim &amp; objectives</vt:lpstr>
      <vt:lpstr>Abstract</vt:lpstr>
      <vt:lpstr>Introduction</vt:lpstr>
      <vt:lpstr>Fig: system architecture</vt:lpstr>
      <vt:lpstr>Literature survey</vt:lpstr>
      <vt:lpstr>PowerPoint Presentation</vt:lpstr>
      <vt:lpstr>Project Modules</vt:lpstr>
      <vt:lpstr>Departmentwise Data Arrangement </vt:lpstr>
      <vt:lpstr>AES (Advanced Encryption Standard)Algorithm</vt:lpstr>
      <vt:lpstr>Pseudo Code For AES Algorithm</vt:lpstr>
      <vt:lpstr>PowerPoint Presentation</vt:lpstr>
      <vt:lpstr>ECC (Elliptical Curve Cryptography)</vt:lpstr>
      <vt:lpstr>KNN Algorithm(K Nearest Neighbor)</vt:lpstr>
      <vt:lpstr>UML DIAGRAMS</vt:lpstr>
      <vt:lpstr>DFD-0</vt:lpstr>
      <vt:lpstr>DFD1 Student diagram</vt:lpstr>
      <vt:lpstr>DFD1 Teacher Diagram</vt:lpstr>
      <vt:lpstr>DFD2 Student Diagram</vt:lpstr>
      <vt:lpstr>DFD2 Teacher Diagram</vt:lpstr>
      <vt:lpstr>Sequence diagram</vt:lpstr>
      <vt:lpstr>Activity diagram</vt:lpstr>
      <vt:lpstr>Class Diagram</vt:lpstr>
      <vt:lpstr>Usecase Diagram</vt:lpstr>
      <vt:lpstr>Package Diagram</vt:lpstr>
      <vt:lpstr>Deployment Diagram</vt:lpstr>
      <vt:lpstr>System Requirements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real-time flood alert system for parking lots</dc:title>
  <dc:creator>L430</dc:creator>
  <cp:lastModifiedBy>Vaibhavi Pawar</cp:lastModifiedBy>
  <cp:revision>134</cp:revision>
  <dcterms:created xsi:type="dcterms:W3CDTF">2006-08-15T13:00:00Z</dcterms:created>
  <dcterms:modified xsi:type="dcterms:W3CDTF">2019-12-10T15:15:07Z</dcterms:modified>
</cp:coreProperties>
</file>