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aven Pro" panose="020B0604020202020204" charset="0"/>
      <p:regular r:id="rId16"/>
      <p:bold r:id="rId17"/>
    </p:embeddedFont>
    <p:embeddedFont>
      <p:font typeface="Nunito" panose="020B0604020202020204" pitchFamily="2" charset="0"/>
      <p:regular r:id="rId18"/>
      <p:bold r:id="rId19"/>
      <p:italic r:id="rId20"/>
      <p:boldItalic r:id="rId21"/>
    </p:embeddedFont>
    <p:embeddedFont>
      <p:font typeface="Nunito Black" pitchFamily="2" charset="0"/>
      <p:bold r:id="rId22"/>
      <p:boldItalic r:id="rId23"/>
    </p:embeddedFont>
    <p:embeddedFont>
      <p:font typeface="Nunito ExtraBold" pitchFamily="2" charset="0"/>
      <p:bold r:id="rId24"/>
      <p:boldItalic r:id="rId25"/>
    </p:embeddedFont>
    <p:embeddedFont>
      <p:font typeface="Nunito SemiBold"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f62c2e8d5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lt1"/>
              </a:solidFill>
              <a:highlight>
                <a:schemeClr val="lt1"/>
              </a:highlight>
            </a:endParaRPr>
          </a:p>
        </p:txBody>
      </p:sp>
      <p:sp>
        <p:nvSpPr>
          <p:cNvPr id="275" name="Google Shape;275;gf62c2e8d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1698581d3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1698581d3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f62c2e8d50_1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f62c2e8d50_1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fc60dda81b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fc60dda81b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f62c2e8d50_1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f62c2e8d50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62c2e8d50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3" name="Google Shape;283;gf62c2e8d5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ac54625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ac54625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f62c2e8d50_1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f62c2e8d50_1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020c8ba11c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020c8ba11c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01698581d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01698581d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01698581d3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01698581d3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01698581d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01698581d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01698581d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01698581d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2C4C9"/>
        </a:solidFill>
        <a:effectLst/>
      </p:bgPr>
    </p:bg>
    <p:spTree>
      <p:nvGrpSpPr>
        <p:cNvPr id="1" name="Shape 276"/>
        <p:cNvGrpSpPr/>
        <p:nvPr/>
      </p:nvGrpSpPr>
      <p:grpSpPr>
        <a:xfrm>
          <a:off x="0" y="0"/>
          <a:ext cx="0" cy="0"/>
          <a:chOff x="0" y="0"/>
          <a:chExt cx="0" cy="0"/>
        </a:xfrm>
      </p:grpSpPr>
      <p:pic>
        <p:nvPicPr>
          <p:cNvPr id="277" name="Google Shape;277;p13"/>
          <p:cNvPicPr preferRelativeResize="0"/>
          <p:nvPr/>
        </p:nvPicPr>
        <p:blipFill rotWithShape="1">
          <a:blip r:embed="rId3">
            <a:alphaModFix/>
          </a:blip>
          <a:srcRect/>
          <a:stretch/>
        </p:blipFill>
        <p:spPr>
          <a:xfrm>
            <a:off x="3783725" y="210200"/>
            <a:ext cx="1576550" cy="1166650"/>
          </a:xfrm>
          <a:prstGeom prst="rect">
            <a:avLst/>
          </a:prstGeom>
          <a:noFill/>
          <a:ln>
            <a:noFill/>
          </a:ln>
        </p:spPr>
      </p:pic>
      <p:sp>
        <p:nvSpPr>
          <p:cNvPr id="278" name="Google Shape;278;p13"/>
          <p:cNvSpPr txBox="1"/>
          <p:nvPr/>
        </p:nvSpPr>
        <p:spPr>
          <a:xfrm>
            <a:off x="111550" y="1376850"/>
            <a:ext cx="8824500" cy="2401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1500">
                <a:solidFill>
                  <a:srgbClr val="181C26"/>
                </a:solidFill>
                <a:latin typeface="Nunito SemiBold"/>
                <a:ea typeface="Nunito SemiBold"/>
                <a:cs typeface="Nunito SemiBold"/>
                <a:sym typeface="Nunito SemiBold"/>
              </a:rPr>
              <a:t>Distributed Computing Systems</a:t>
            </a:r>
            <a:endParaRPr sz="1500">
              <a:solidFill>
                <a:srgbClr val="181C26"/>
              </a:solidFill>
              <a:latin typeface="Nunito SemiBold"/>
              <a:ea typeface="Nunito SemiBold"/>
              <a:cs typeface="Nunito SemiBold"/>
              <a:sym typeface="Nunito SemiBold"/>
            </a:endParaRPr>
          </a:p>
          <a:p>
            <a:pPr marL="0" marR="0" lvl="0" indent="0" algn="ctr" rtl="0">
              <a:lnSpc>
                <a:spcPct val="100000"/>
              </a:lnSpc>
              <a:spcBef>
                <a:spcPts val="0"/>
              </a:spcBef>
              <a:spcAft>
                <a:spcPts val="0"/>
              </a:spcAft>
              <a:buClr>
                <a:srgbClr val="000000"/>
              </a:buClr>
              <a:buSzPts val="2000"/>
              <a:buFont typeface="Arial"/>
              <a:buNone/>
            </a:pPr>
            <a:r>
              <a:rPr lang="en" sz="1500">
                <a:solidFill>
                  <a:srgbClr val="181C26"/>
                </a:solidFill>
                <a:latin typeface="Nunito SemiBold"/>
                <a:ea typeface="Nunito SemiBold"/>
                <a:cs typeface="Nunito SemiBold"/>
                <a:sym typeface="Nunito SemiBold"/>
              </a:rPr>
              <a:t>CSE 707</a:t>
            </a:r>
            <a:br>
              <a:rPr lang="en" sz="1500">
                <a:solidFill>
                  <a:srgbClr val="181C26"/>
                </a:solidFill>
                <a:latin typeface="Nunito SemiBold"/>
                <a:ea typeface="Nunito SemiBold"/>
                <a:cs typeface="Nunito SemiBold"/>
                <a:sym typeface="Nunito SemiBold"/>
              </a:rPr>
            </a:br>
            <a:r>
              <a:rPr lang="en" sz="1500">
                <a:solidFill>
                  <a:srgbClr val="181C26"/>
                </a:solidFill>
                <a:latin typeface="Nunito SemiBold"/>
                <a:ea typeface="Nunito SemiBold"/>
                <a:cs typeface="Nunito SemiBold"/>
                <a:sym typeface="Nunito SemiBold"/>
              </a:rPr>
              <a:t>Fall 2021</a:t>
            </a:r>
            <a:br>
              <a:rPr lang="en" sz="1500">
                <a:solidFill>
                  <a:srgbClr val="181C26"/>
                </a:solidFill>
                <a:latin typeface="Nunito SemiBold"/>
                <a:ea typeface="Nunito SemiBold"/>
                <a:cs typeface="Nunito SemiBold"/>
                <a:sym typeface="Nunito SemiBold"/>
              </a:rPr>
            </a:br>
            <a:r>
              <a:rPr lang="en" sz="1500">
                <a:solidFill>
                  <a:srgbClr val="181C26"/>
                </a:solidFill>
                <a:latin typeface="Nunito SemiBold"/>
                <a:ea typeface="Nunito SemiBold"/>
                <a:cs typeface="Nunito SemiBold"/>
                <a:sym typeface="Nunito SemiBold"/>
              </a:rPr>
              <a:t>Paper Presentation</a:t>
            </a:r>
            <a:br>
              <a:rPr lang="en" sz="2000">
                <a:solidFill>
                  <a:srgbClr val="181C26"/>
                </a:solidFill>
                <a:latin typeface="Nunito Black"/>
                <a:ea typeface="Nunito Black"/>
                <a:cs typeface="Nunito Black"/>
                <a:sym typeface="Nunito Black"/>
              </a:rPr>
            </a:br>
            <a:r>
              <a:rPr lang="en" sz="2400">
                <a:solidFill>
                  <a:srgbClr val="181C26"/>
                </a:solidFill>
                <a:latin typeface="Nunito Black"/>
                <a:ea typeface="Nunito Black"/>
                <a:cs typeface="Nunito Black"/>
                <a:sym typeface="Nunito Black"/>
              </a:rPr>
              <a:t> </a:t>
            </a:r>
            <a:r>
              <a:rPr lang="en" sz="2100" b="1">
                <a:solidFill>
                  <a:srgbClr val="181C26"/>
                </a:solidFill>
                <a:latin typeface="Nunito"/>
                <a:ea typeface="Nunito"/>
                <a:cs typeface="Nunito"/>
                <a:sym typeface="Nunito"/>
              </a:rPr>
              <a:t>AUTONLU: An On-demand Cloud-based Natural Language</a:t>
            </a:r>
            <a:endParaRPr sz="2100" b="1">
              <a:solidFill>
                <a:srgbClr val="181C26"/>
              </a:solidFill>
              <a:latin typeface="Nunito"/>
              <a:ea typeface="Nunito"/>
              <a:cs typeface="Nunito"/>
              <a:sym typeface="Nunito"/>
            </a:endParaRPr>
          </a:p>
          <a:p>
            <a:pPr marL="0" marR="0" lvl="0" indent="0" algn="ctr" rtl="0">
              <a:lnSpc>
                <a:spcPct val="100000"/>
              </a:lnSpc>
              <a:spcBef>
                <a:spcPts val="0"/>
              </a:spcBef>
              <a:spcAft>
                <a:spcPts val="0"/>
              </a:spcAft>
              <a:buClr>
                <a:schemeClr val="dk1"/>
              </a:buClr>
              <a:buSzPts val="1100"/>
              <a:buFont typeface="Arial"/>
              <a:buNone/>
            </a:pPr>
            <a:r>
              <a:rPr lang="en" sz="2100" b="1">
                <a:solidFill>
                  <a:srgbClr val="181C26"/>
                </a:solidFill>
                <a:latin typeface="Nunito"/>
                <a:ea typeface="Nunito"/>
                <a:cs typeface="Nunito"/>
                <a:sym typeface="Nunito"/>
              </a:rPr>
              <a:t>Understanding System for Enterprises</a:t>
            </a:r>
            <a:endParaRPr sz="2100" b="1">
              <a:solidFill>
                <a:srgbClr val="181C26"/>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2000"/>
              <a:buFont typeface="Arial"/>
              <a:buNone/>
            </a:pPr>
            <a:endParaRPr sz="2100" b="1">
              <a:solidFill>
                <a:srgbClr val="181C26"/>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2000"/>
              <a:buFont typeface="Arial"/>
              <a:buNone/>
            </a:pPr>
            <a:endParaRPr sz="2400">
              <a:solidFill>
                <a:srgbClr val="181C26"/>
              </a:solidFill>
              <a:latin typeface="Nunito Black"/>
              <a:ea typeface="Nunito Black"/>
              <a:cs typeface="Nunito Black"/>
              <a:sym typeface="Nunito Black"/>
            </a:endParaRPr>
          </a:p>
        </p:txBody>
      </p:sp>
      <p:sp>
        <p:nvSpPr>
          <p:cNvPr id="279" name="Google Shape;279;p13"/>
          <p:cNvSpPr txBox="1"/>
          <p:nvPr/>
        </p:nvSpPr>
        <p:spPr>
          <a:xfrm>
            <a:off x="580282" y="2899262"/>
            <a:ext cx="4893000" cy="19950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100000"/>
              </a:lnSpc>
              <a:spcBef>
                <a:spcPts val="0"/>
              </a:spcBef>
              <a:spcAft>
                <a:spcPts val="0"/>
              </a:spcAft>
              <a:buClr>
                <a:srgbClr val="000000"/>
              </a:buClr>
              <a:buSzPts val="2000"/>
              <a:buFont typeface="Arial"/>
              <a:buNone/>
            </a:pPr>
            <a:endParaRPr sz="1800" b="1" u="sng" dirty="0">
              <a:solidFill>
                <a:srgbClr val="181C26"/>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2000"/>
              <a:buFont typeface="Arial"/>
              <a:buNone/>
            </a:pPr>
            <a:r>
              <a:rPr lang="en" sz="1800" b="1" i="0" u="sng" strike="noStrike" cap="none" dirty="0">
                <a:solidFill>
                  <a:srgbClr val="181C26"/>
                </a:solidFill>
                <a:latin typeface="Nunito"/>
                <a:ea typeface="Nunito"/>
                <a:cs typeface="Nunito"/>
                <a:sym typeface="Nunito"/>
              </a:rPr>
              <a:t>Submitted By</a:t>
            </a:r>
            <a:endParaRPr sz="1800" b="1" i="0" u="none" strike="noStrike" cap="none" dirty="0">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2000"/>
              <a:buFont typeface="Arial"/>
              <a:buNone/>
            </a:pPr>
            <a:r>
              <a:rPr lang="en" sz="2000" i="0" u="none" strike="noStrike" cap="none" dirty="0">
                <a:solidFill>
                  <a:srgbClr val="181C26"/>
                </a:solidFill>
                <a:latin typeface="Nunito SemiBold"/>
                <a:ea typeface="Nunito SemiBold"/>
                <a:cs typeface="Nunito SemiBold"/>
                <a:sym typeface="Nunito SemiBold"/>
              </a:rPr>
              <a:t>         </a:t>
            </a:r>
            <a:r>
              <a:rPr lang="en" sz="1800" i="0" u="sng" strike="noStrike" cap="none" dirty="0">
                <a:solidFill>
                  <a:srgbClr val="181C26"/>
                </a:solidFill>
                <a:latin typeface="Nunito SemiBold"/>
                <a:ea typeface="Nunito SemiBold"/>
                <a:cs typeface="Nunito SemiBold"/>
                <a:sym typeface="Nunito SemiBold"/>
              </a:rPr>
              <a:t>Name:</a:t>
            </a:r>
            <a:r>
              <a:rPr lang="en" sz="1800" i="0" u="none" strike="noStrike" cap="none" dirty="0">
                <a:solidFill>
                  <a:srgbClr val="181C26"/>
                </a:solidFill>
                <a:latin typeface="Nunito SemiBold"/>
                <a:ea typeface="Nunito SemiBold"/>
                <a:cs typeface="Nunito SemiBold"/>
                <a:sym typeface="Nunito SemiBold"/>
              </a:rPr>
              <a:t>                                               </a:t>
            </a:r>
            <a:r>
              <a:rPr lang="en" sz="1800" i="0" u="sng" strike="noStrike" cap="none" dirty="0">
                <a:solidFill>
                  <a:srgbClr val="181C26"/>
                </a:solidFill>
                <a:latin typeface="Nunito SemiBold"/>
                <a:ea typeface="Nunito SemiBold"/>
                <a:cs typeface="Nunito SemiBold"/>
                <a:sym typeface="Nunito SemiBold"/>
              </a:rPr>
              <a:t>ID:</a:t>
            </a:r>
            <a:endParaRPr sz="1800" i="0" u="sng" strike="noStrike" cap="none" dirty="0">
              <a:solidFill>
                <a:srgbClr val="181C26"/>
              </a:solidFill>
              <a:latin typeface="Nunito SemiBold"/>
              <a:ea typeface="Nunito SemiBold"/>
              <a:cs typeface="Nunito SemiBold"/>
              <a:sym typeface="Nunito SemiBold"/>
            </a:endParaRPr>
          </a:p>
          <a:p>
            <a:pPr marL="342900" marR="0" lvl="0" indent="-342900" algn="l" rtl="0">
              <a:lnSpc>
                <a:spcPct val="100000"/>
              </a:lnSpc>
              <a:spcBef>
                <a:spcPts val="0"/>
              </a:spcBef>
              <a:spcAft>
                <a:spcPts val="0"/>
              </a:spcAft>
              <a:buClr>
                <a:srgbClr val="000000"/>
              </a:buClr>
              <a:buSzPts val="1400"/>
              <a:buFont typeface="Arial"/>
              <a:buNone/>
            </a:pPr>
            <a:r>
              <a:rPr lang="en" sz="1400" i="0" u="none" strike="noStrike" cap="none" dirty="0">
                <a:solidFill>
                  <a:srgbClr val="181C26"/>
                </a:solidFill>
                <a:latin typeface="Nunito SemiBold"/>
                <a:ea typeface="Nunito SemiBold"/>
                <a:cs typeface="Nunito SemiBold"/>
                <a:sym typeface="Nunito SemiBold"/>
              </a:rPr>
              <a:t>  </a:t>
            </a:r>
            <a:endParaRPr sz="1400" i="0" u="none" strike="noStrike" cap="none" dirty="0">
              <a:solidFill>
                <a:srgbClr val="181C26"/>
              </a:solidFill>
              <a:latin typeface="Nunito SemiBold"/>
              <a:ea typeface="Nunito SemiBold"/>
              <a:cs typeface="Nunito SemiBold"/>
              <a:sym typeface="Nunito SemiBold"/>
            </a:endParaRPr>
          </a:p>
          <a:p>
            <a:pPr marL="0" marR="0" lvl="0" indent="0" algn="l" rtl="0">
              <a:lnSpc>
                <a:spcPct val="100000"/>
              </a:lnSpc>
              <a:spcBef>
                <a:spcPts val="0"/>
              </a:spcBef>
              <a:spcAft>
                <a:spcPts val="0"/>
              </a:spcAft>
              <a:buNone/>
            </a:pPr>
            <a:r>
              <a:rPr lang="en" dirty="0">
                <a:solidFill>
                  <a:srgbClr val="181C26"/>
                </a:solidFill>
                <a:latin typeface="Nunito SemiBold"/>
                <a:ea typeface="Nunito SemiBold"/>
                <a:cs typeface="Nunito SemiBold"/>
                <a:sym typeface="Nunito SemiBold"/>
              </a:rPr>
              <a:t>Arnob Kumar Dey 			21166011</a:t>
            </a:r>
            <a:endParaRPr dirty="0">
              <a:solidFill>
                <a:srgbClr val="181C26"/>
              </a:solidFill>
              <a:latin typeface="Nunito SemiBold"/>
              <a:ea typeface="Nunito SemiBold"/>
              <a:cs typeface="Nunito SemiBold"/>
              <a:sym typeface="Nunito SemiBold"/>
            </a:endParaRPr>
          </a:p>
          <a:p>
            <a:pPr marL="0" marR="0" lvl="0" indent="0" algn="l" rtl="0">
              <a:lnSpc>
                <a:spcPct val="100000"/>
              </a:lnSpc>
              <a:spcBef>
                <a:spcPts val="0"/>
              </a:spcBef>
              <a:spcAft>
                <a:spcPts val="0"/>
              </a:spcAft>
              <a:buNone/>
            </a:pPr>
            <a:r>
              <a:rPr lang="en" dirty="0">
                <a:solidFill>
                  <a:srgbClr val="181C26"/>
                </a:solidFill>
                <a:latin typeface="Nunito SemiBold"/>
                <a:ea typeface="Nunito SemiBold"/>
                <a:cs typeface="Nunito SemiBold"/>
                <a:sym typeface="Nunito SemiBold"/>
              </a:rPr>
              <a:t>Hasan Muhammed Zahidul Amin 		21166019</a:t>
            </a:r>
            <a:endParaRPr dirty="0">
              <a:solidFill>
                <a:srgbClr val="181C26"/>
              </a:solidFill>
              <a:latin typeface="Nunito SemiBold"/>
              <a:ea typeface="Nunito SemiBold"/>
              <a:cs typeface="Nunito SemiBold"/>
              <a:sym typeface="Nunito SemiBold"/>
            </a:endParaRPr>
          </a:p>
          <a:p>
            <a:pPr marL="0" marR="0" lvl="0" indent="0" algn="l" rtl="0">
              <a:lnSpc>
                <a:spcPct val="100000"/>
              </a:lnSpc>
              <a:spcBef>
                <a:spcPts val="0"/>
              </a:spcBef>
              <a:spcAft>
                <a:spcPts val="0"/>
              </a:spcAft>
              <a:buNone/>
            </a:pPr>
            <a:r>
              <a:rPr lang="en" dirty="0">
                <a:solidFill>
                  <a:srgbClr val="181C26"/>
                </a:solidFill>
                <a:latin typeface="Nunito SemiBold"/>
                <a:ea typeface="Nunito SemiBold"/>
                <a:cs typeface="Nunito SemiBold"/>
                <a:sym typeface="Nunito SemiBold"/>
              </a:rPr>
              <a:t>Junaid Bin Kibria 			21166022</a:t>
            </a:r>
            <a:endParaRPr dirty="0">
              <a:solidFill>
                <a:srgbClr val="181C26"/>
              </a:solidFill>
              <a:latin typeface="Nunito SemiBold"/>
              <a:ea typeface="Nunito SemiBold"/>
              <a:cs typeface="Nunito SemiBold"/>
              <a:sym typeface="Nunito SemiBold"/>
            </a:endParaRPr>
          </a:p>
          <a:p>
            <a:pPr marL="0" marR="0" lvl="0" indent="0" algn="l" rtl="0">
              <a:lnSpc>
                <a:spcPct val="100000"/>
              </a:lnSpc>
              <a:spcBef>
                <a:spcPts val="0"/>
              </a:spcBef>
              <a:spcAft>
                <a:spcPts val="0"/>
              </a:spcAft>
              <a:buNone/>
            </a:pPr>
            <a:r>
              <a:rPr lang="en" dirty="0">
                <a:solidFill>
                  <a:srgbClr val="181C26"/>
                </a:solidFill>
                <a:latin typeface="Nunito SemiBold"/>
                <a:ea typeface="Nunito SemiBold"/>
                <a:cs typeface="Nunito SemiBold"/>
                <a:sym typeface="Nunito SemiBold"/>
              </a:rPr>
              <a:t>Al Hasib Mahamud 			21366007</a:t>
            </a:r>
            <a:endParaRPr dirty="0">
              <a:solidFill>
                <a:srgbClr val="181C26"/>
              </a:solidFill>
              <a:latin typeface="Nunito SemiBold"/>
              <a:ea typeface="Nunito SemiBold"/>
              <a:cs typeface="Nunito SemiBold"/>
              <a:sym typeface="Nunito SemiBold"/>
            </a:endParaRPr>
          </a:p>
          <a:p>
            <a:pPr marL="0" marR="0" lvl="0" indent="0" algn="l" rtl="0">
              <a:lnSpc>
                <a:spcPct val="100000"/>
              </a:lnSpc>
              <a:spcBef>
                <a:spcPts val="0"/>
              </a:spcBef>
              <a:spcAft>
                <a:spcPts val="0"/>
              </a:spcAft>
              <a:buNone/>
            </a:pPr>
            <a:r>
              <a:rPr lang="en" dirty="0">
                <a:solidFill>
                  <a:srgbClr val="181C26"/>
                </a:solidFill>
                <a:latin typeface="Nunito SemiBold"/>
                <a:ea typeface="Nunito SemiBold"/>
                <a:cs typeface="Nunito SemiBold"/>
                <a:sym typeface="Nunito SemiBold"/>
              </a:rPr>
              <a:t>A. N. M. Sajedul Alam 			21366032</a:t>
            </a:r>
            <a:endParaRPr dirty="0">
              <a:solidFill>
                <a:srgbClr val="181C26"/>
              </a:solidFill>
              <a:latin typeface="Nunito SemiBold"/>
              <a:ea typeface="Nunito SemiBold"/>
              <a:cs typeface="Nunito SemiBold"/>
              <a:sym typeface="Nunito SemiBold"/>
            </a:endParaRPr>
          </a:p>
          <a:p>
            <a:pPr marL="0" marR="0" lvl="0" indent="0" algn="l" rtl="0">
              <a:lnSpc>
                <a:spcPct val="100000"/>
              </a:lnSpc>
              <a:spcBef>
                <a:spcPts val="0"/>
              </a:spcBef>
              <a:spcAft>
                <a:spcPts val="0"/>
              </a:spcAft>
              <a:buClr>
                <a:srgbClr val="000000"/>
              </a:buClr>
              <a:buSzPts val="1400"/>
              <a:buFont typeface="Arial"/>
              <a:buNone/>
            </a:pPr>
            <a:endParaRPr dirty="0">
              <a:solidFill>
                <a:srgbClr val="181C26"/>
              </a:solidFill>
              <a:latin typeface="Nunito SemiBold"/>
              <a:ea typeface="Nunito SemiBold"/>
              <a:cs typeface="Nunito SemiBold"/>
              <a:sym typeface="Nunito SemiBold"/>
            </a:endParaRPr>
          </a:p>
        </p:txBody>
      </p:sp>
      <p:sp>
        <p:nvSpPr>
          <p:cNvPr id="280" name="Google Shape;280;p13"/>
          <p:cNvSpPr txBox="1"/>
          <p:nvPr/>
        </p:nvSpPr>
        <p:spPr>
          <a:xfrm>
            <a:off x="5304875" y="2954225"/>
            <a:ext cx="3742800" cy="2127300"/>
          </a:xfrm>
          <a:prstGeom prst="rect">
            <a:avLst/>
          </a:prstGeom>
          <a:noFill/>
          <a:ln>
            <a:noFill/>
          </a:ln>
        </p:spPr>
        <p:txBody>
          <a:bodyPr spcFirstLastPara="1" wrap="square" lIns="91425" tIns="45700" rIns="91425" bIns="45700" anchor="t" anchorCtr="0">
            <a:normAutofit fontScale="77500" lnSpcReduction="10000"/>
          </a:bodyPr>
          <a:lstStyle/>
          <a:p>
            <a:pPr marL="0" marR="0" lvl="0" indent="0" algn="ctr" rtl="0">
              <a:lnSpc>
                <a:spcPct val="90000"/>
              </a:lnSpc>
              <a:spcBef>
                <a:spcPts val="0"/>
              </a:spcBef>
              <a:spcAft>
                <a:spcPts val="0"/>
              </a:spcAft>
              <a:buClr>
                <a:srgbClr val="000000"/>
              </a:buClr>
              <a:buSzPct val="95238"/>
              <a:buFont typeface="Arial"/>
              <a:buNone/>
            </a:pPr>
            <a:endParaRPr sz="2100" b="1" u="sng">
              <a:solidFill>
                <a:srgbClr val="181C26"/>
              </a:solidFill>
              <a:latin typeface="Nunito"/>
              <a:ea typeface="Nunito"/>
              <a:cs typeface="Nunito"/>
              <a:sym typeface="Nunito"/>
            </a:endParaRPr>
          </a:p>
          <a:p>
            <a:pPr marL="0" marR="0" lvl="0" indent="0" algn="ctr" rtl="0">
              <a:lnSpc>
                <a:spcPct val="90000"/>
              </a:lnSpc>
              <a:spcBef>
                <a:spcPts val="0"/>
              </a:spcBef>
              <a:spcAft>
                <a:spcPts val="0"/>
              </a:spcAft>
              <a:buClr>
                <a:srgbClr val="000000"/>
              </a:buClr>
              <a:buSzPct val="95238"/>
              <a:buFont typeface="Arial"/>
              <a:buNone/>
            </a:pPr>
            <a:r>
              <a:rPr lang="en" sz="2100" b="1" i="0" u="sng" strike="noStrike" cap="none">
                <a:solidFill>
                  <a:srgbClr val="181C26"/>
                </a:solidFill>
                <a:latin typeface="Nunito"/>
                <a:ea typeface="Nunito"/>
                <a:cs typeface="Nunito"/>
                <a:sym typeface="Nunito"/>
              </a:rPr>
              <a:t>Submitted To</a:t>
            </a:r>
            <a:endParaRPr sz="2100" b="1" i="0" u="none" strike="noStrike" cap="none">
              <a:solidFill>
                <a:srgbClr val="000000"/>
              </a:solidFill>
              <a:latin typeface="Nunito"/>
              <a:ea typeface="Nunito"/>
              <a:cs typeface="Nunito"/>
              <a:sym typeface="Nunito"/>
            </a:endParaRPr>
          </a:p>
          <a:p>
            <a:pPr marL="0" marR="0" lvl="0" indent="0" algn="ctr" rtl="0">
              <a:lnSpc>
                <a:spcPct val="100000"/>
              </a:lnSpc>
              <a:spcBef>
                <a:spcPts val="1000"/>
              </a:spcBef>
              <a:spcAft>
                <a:spcPts val="0"/>
              </a:spcAft>
              <a:buClr>
                <a:srgbClr val="000000"/>
              </a:buClr>
              <a:buSzPct val="93750"/>
              <a:buFont typeface="Arial"/>
              <a:buNone/>
            </a:pPr>
            <a:r>
              <a:rPr lang="en" sz="1600">
                <a:solidFill>
                  <a:srgbClr val="181C26"/>
                </a:solidFill>
                <a:latin typeface="Nunito ExtraBold"/>
                <a:ea typeface="Nunito ExtraBold"/>
                <a:cs typeface="Nunito ExtraBold"/>
                <a:sym typeface="Nunito ExtraBold"/>
              </a:rPr>
              <a:t>Annajiat Alim Rasel</a:t>
            </a:r>
            <a:endParaRPr sz="1600" i="0" u="none" strike="noStrike" cap="none">
              <a:solidFill>
                <a:srgbClr val="181C26"/>
              </a:solidFill>
              <a:latin typeface="Nunito ExtraBold"/>
              <a:ea typeface="Nunito ExtraBold"/>
              <a:cs typeface="Nunito ExtraBold"/>
              <a:sym typeface="Nunito ExtraBold"/>
            </a:endParaRPr>
          </a:p>
          <a:p>
            <a:pPr marL="0" marR="0" lvl="0" indent="0" algn="ctr" rtl="0">
              <a:lnSpc>
                <a:spcPct val="100000"/>
              </a:lnSpc>
              <a:spcBef>
                <a:spcPts val="1000"/>
              </a:spcBef>
              <a:spcAft>
                <a:spcPts val="0"/>
              </a:spcAft>
              <a:buClr>
                <a:srgbClr val="000000"/>
              </a:buClr>
              <a:buSzPct val="100000"/>
              <a:buFont typeface="Arial"/>
              <a:buNone/>
            </a:pPr>
            <a:r>
              <a:rPr lang="en" sz="1500" b="1">
                <a:solidFill>
                  <a:srgbClr val="181C26"/>
                </a:solidFill>
                <a:latin typeface="Nunito"/>
                <a:ea typeface="Nunito"/>
                <a:cs typeface="Nunito"/>
                <a:sym typeface="Nunito"/>
              </a:rPr>
              <a:t>Sr. Lecturer and Deputy Director,</a:t>
            </a:r>
            <a:endParaRPr sz="1500" b="1">
              <a:solidFill>
                <a:srgbClr val="181C26"/>
              </a:solidFill>
              <a:latin typeface="Nunito"/>
              <a:ea typeface="Nunito"/>
              <a:cs typeface="Nunito"/>
              <a:sym typeface="Nunito"/>
            </a:endParaRPr>
          </a:p>
          <a:p>
            <a:pPr marL="0" marR="0" lvl="0" indent="0" algn="ctr" rtl="0">
              <a:lnSpc>
                <a:spcPct val="100000"/>
              </a:lnSpc>
              <a:spcBef>
                <a:spcPts val="1000"/>
              </a:spcBef>
              <a:spcAft>
                <a:spcPts val="0"/>
              </a:spcAft>
              <a:buClr>
                <a:srgbClr val="000000"/>
              </a:buClr>
              <a:buSzPct val="100000"/>
              <a:buFont typeface="Arial"/>
              <a:buNone/>
            </a:pPr>
            <a:r>
              <a:rPr lang="en" sz="1500" b="1">
                <a:solidFill>
                  <a:srgbClr val="181C26"/>
                </a:solidFill>
                <a:latin typeface="Nunito"/>
                <a:ea typeface="Nunito"/>
                <a:cs typeface="Nunito"/>
                <a:sym typeface="Nunito"/>
              </a:rPr>
              <a:t>Institutional Quality Assurance Cell,</a:t>
            </a:r>
            <a:endParaRPr sz="1500" b="1">
              <a:solidFill>
                <a:srgbClr val="181C26"/>
              </a:solidFill>
              <a:latin typeface="Nunito"/>
              <a:ea typeface="Nunito"/>
              <a:cs typeface="Nunito"/>
              <a:sym typeface="Nunito"/>
            </a:endParaRPr>
          </a:p>
          <a:p>
            <a:pPr marL="0" marR="0" lvl="0" indent="0" algn="ctr" rtl="0">
              <a:lnSpc>
                <a:spcPct val="100000"/>
              </a:lnSpc>
              <a:spcBef>
                <a:spcPts val="1000"/>
              </a:spcBef>
              <a:spcAft>
                <a:spcPts val="0"/>
              </a:spcAft>
              <a:buClr>
                <a:srgbClr val="000000"/>
              </a:buClr>
              <a:buSzPct val="100000"/>
              <a:buFont typeface="Arial"/>
              <a:buNone/>
            </a:pPr>
            <a:r>
              <a:rPr lang="en" sz="1500" b="1" i="0" u="none" strike="noStrike" cap="none">
                <a:solidFill>
                  <a:srgbClr val="181C26"/>
                </a:solidFill>
                <a:latin typeface="Nunito"/>
                <a:ea typeface="Nunito"/>
                <a:cs typeface="Nunito"/>
                <a:sym typeface="Nunito"/>
              </a:rPr>
              <a:t>Department of Computer Science &amp; Engineering </a:t>
            </a:r>
            <a:endParaRPr sz="1400" b="1" i="0" u="none" strike="noStrike" cap="none">
              <a:solidFill>
                <a:srgbClr val="000000"/>
              </a:solidFill>
              <a:latin typeface="Nunito"/>
              <a:ea typeface="Nunito"/>
              <a:cs typeface="Nunito"/>
              <a:sym typeface="Nunito"/>
            </a:endParaRPr>
          </a:p>
          <a:p>
            <a:pPr marL="0" marR="0" lvl="0" indent="0" algn="ctr" rtl="0">
              <a:lnSpc>
                <a:spcPct val="100000"/>
              </a:lnSpc>
              <a:spcBef>
                <a:spcPts val="1000"/>
              </a:spcBef>
              <a:spcAft>
                <a:spcPts val="0"/>
              </a:spcAft>
              <a:buClr>
                <a:srgbClr val="000000"/>
              </a:buClr>
              <a:buSzPct val="100000"/>
              <a:buFont typeface="Arial"/>
              <a:buNone/>
            </a:pPr>
            <a:r>
              <a:rPr lang="en" sz="2400" b="1" i="0" u="none" strike="noStrike" cap="none">
                <a:solidFill>
                  <a:schemeClr val="dk1"/>
                </a:solidFill>
                <a:latin typeface="Nunito"/>
                <a:ea typeface="Nunito"/>
                <a:cs typeface="Nunito"/>
                <a:sym typeface="Nunito"/>
              </a:rPr>
              <a:t>   </a:t>
            </a:r>
            <a:endParaRPr sz="1400" b="1" i="0" u="none" strike="noStrike" cap="none">
              <a:solidFill>
                <a:srgbClr val="000000"/>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Resource Management Tool</a:t>
            </a:r>
            <a:endParaRPr/>
          </a:p>
        </p:txBody>
      </p:sp>
      <p:sp>
        <p:nvSpPr>
          <p:cNvPr id="344" name="Google Shape;344;p22"/>
          <p:cNvSpPr txBox="1">
            <a:spLocks noGrp="1"/>
          </p:cNvSpPr>
          <p:nvPr>
            <p:ph type="body" idx="1"/>
          </p:nvPr>
        </p:nvSpPr>
        <p:spPr>
          <a:xfrm>
            <a:off x="556000" y="1597875"/>
            <a:ext cx="8326800" cy="3403500"/>
          </a:xfrm>
          <a:prstGeom prst="rect">
            <a:avLst/>
          </a:prstGeom>
        </p:spPr>
        <p:txBody>
          <a:bodyPr spcFirstLastPara="1" wrap="square" lIns="91425" tIns="91425" rIns="91425" bIns="91425" anchor="t" anchorCtr="0">
            <a:normAutofit/>
          </a:bodyPr>
          <a:lstStyle/>
          <a:p>
            <a:pPr marL="457200" marR="0" lvl="0" indent="-342900" algn="just" rtl="0">
              <a:lnSpc>
                <a:spcPct val="115000"/>
              </a:lnSpc>
              <a:spcBef>
                <a:spcPts val="0"/>
              </a:spcBef>
              <a:spcAft>
                <a:spcPts val="0"/>
              </a:spcAft>
              <a:buSzPts val="1800"/>
              <a:buChar char="●"/>
            </a:pPr>
            <a:r>
              <a:rPr lang="en" sz="1800"/>
              <a:t>In most cases AutoNLU automatically handle resource management for the users</a:t>
            </a:r>
            <a:endParaRPr sz="1800"/>
          </a:p>
          <a:p>
            <a:pPr marL="457200" marR="0" lvl="0" indent="-342900" algn="just" rtl="0">
              <a:lnSpc>
                <a:spcPct val="115000"/>
              </a:lnSpc>
              <a:spcBef>
                <a:spcPts val="0"/>
              </a:spcBef>
              <a:spcAft>
                <a:spcPts val="0"/>
              </a:spcAft>
              <a:buSzPts val="1800"/>
              <a:buChar char="●"/>
            </a:pPr>
            <a:r>
              <a:rPr lang="en" sz="1800"/>
              <a:t>Provided functionalities are</a:t>
            </a:r>
            <a:endParaRPr sz="1800"/>
          </a:p>
          <a:p>
            <a:pPr marL="457200" marR="0" lvl="0" indent="0" algn="just" rtl="0">
              <a:lnSpc>
                <a:spcPct val="115000"/>
              </a:lnSpc>
              <a:spcBef>
                <a:spcPts val="1200"/>
              </a:spcBef>
              <a:spcAft>
                <a:spcPts val="0"/>
              </a:spcAft>
              <a:buNone/>
            </a:pPr>
            <a:r>
              <a:rPr lang="en" sz="1800"/>
              <a:t>	I. An instance with a desired hardware configuration and docker images</a:t>
            </a:r>
            <a:endParaRPr sz="1800"/>
          </a:p>
          <a:p>
            <a:pPr marL="457200" marR="0" lvl="0" indent="0" algn="just" rtl="0">
              <a:lnSpc>
                <a:spcPct val="115000"/>
              </a:lnSpc>
              <a:spcBef>
                <a:spcPts val="1200"/>
              </a:spcBef>
              <a:spcAft>
                <a:spcPts val="0"/>
              </a:spcAft>
              <a:buNone/>
            </a:pPr>
            <a:r>
              <a:rPr lang="en" sz="1800"/>
              <a:t>     II.    Assigning a task to an instance</a:t>
            </a:r>
            <a:endParaRPr sz="1800"/>
          </a:p>
          <a:p>
            <a:pPr marL="457200" marR="0" lvl="0" indent="0" algn="just" rtl="0">
              <a:lnSpc>
                <a:spcPct val="115000"/>
              </a:lnSpc>
              <a:spcBef>
                <a:spcPts val="1200"/>
              </a:spcBef>
              <a:spcAft>
                <a:spcPts val="0"/>
              </a:spcAft>
              <a:buNone/>
            </a:pPr>
            <a:r>
              <a:rPr lang="en" sz="1800"/>
              <a:t>     III.   Accessing an instance’s shell and files</a:t>
            </a:r>
            <a:endParaRPr sz="1800"/>
          </a:p>
          <a:p>
            <a:pPr marL="0" lvl="0" indent="0" algn="l" rtl="0">
              <a:spcBef>
                <a:spcPts val="1200"/>
              </a:spcBef>
              <a:spcAft>
                <a:spcPts val="120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Case Studies</a:t>
            </a:r>
            <a:endParaRPr/>
          </a:p>
        </p:txBody>
      </p:sp>
      <p:sp>
        <p:nvSpPr>
          <p:cNvPr id="350" name="Google Shape;350;p23"/>
          <p:cNvSpPr txBox="1">
            <a:spLocks noGrp="1"/>
          </p:cNvSpPr>
          <p:nvPr>
            <p:ph type="body" idx="1"/>
          </p:nvPr>
        </p:nvSpPr>
        <p:spPr>
          <a:xfrm>
            <a:off x="598375" y="1990050"/>
            <a:ext cx="4933800" cy="2541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375"/>
              <a:t>NLU Models for Image-Editing Requests:</a:t>
            </a:r>
            <a:br>
              <a:rPr lang="en" sz="6375"/>
            </a:br>
            <a:r>
              <a:rPr lang="en" sz="6375"/>
              <a:t>-Aim was to create an effective workflow to train a state-of-the-art model and clean the dataset at the same time.</a:t>
            </a:r>
            <a:br>
              <a:rPr lang="en" sz="6375"/>
            </a:br>
            <a:endParaRPr sz="6375"/>
          </a:p>
          <a:p>
            <a:pPr marL="0" marR="0" lvl="0" indent="0" algn="l" rtl="0">
              <a:lnSpc>
                <a:spcPct val="115000"/>
              </a:lnSpc>
              <a:spcBef>
                <a:spcPts val="1200"/>
              </a:spcBef>
              <a:spcAft>
                <a:spcPts val="0"/>
              </a:spcAft>
              <a:buNone/>
            </a:pPr>
            <a:r>
              <a:rPr lang="en" sz="6375"/>
              <a:t>Authors train a simple model using the fastest algorithm provided by AUTONLU. then fix those labeling errors,either by using the dataset interface in AUTONLU, or by writing scripts. With this new dataset, here they retrain another model and repeat the process.</a:t>
            </a:r>
            <a:endParaRPr sz="6375"/>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351" name="Google Shape;351;p23"/>
          <p:cNvPicPr preferRelativeResize="0"/>
          <p:nvPr/>
        </p:nvPicPr>
        <p:blipFill>
          <a:blip r:embed="rId3">
            <a:alphaModFix/>
          </a:blip>
          <a:stretch>
            <a:fillRect/>
          </a:stretch>
        </p:blipFill>
        <p:spPr>
          <a:xfrm>
            <a:off x="5416975" y="2027602"/>
            <a:ext cx="3020849" cy="1088300"/>
          </a:xfrm>
          <a:prstGeom prst="rect">
            <a:avLst/>
          </a:prstGeom>
          <a:noFill/>
          <a:ln>
            <a:noFill/>
          </a:ln>
        </p:spPr>
      </p:pic>
      <p:sp>
        <p:nvSpPr>
          <p:cNvPr id="352" name="Google Shape;352;p23"/>
          <p:cNvSpPr txBox="1"/>
          <p:nvPr/>
        </p:nvSpPr>
        <p:spPr>
          <a:xfrm>
            <a:off x="5532175" y="3061600"/>
            <a:ext cx="3000000" cy="1218900"/>
          </a:xfrm>
          <a:prstGeom prst="rect">
            <a:avLst/>
          </a:prstGeom>
          <a:noFill/>
          <a:ln>
            <a:noFill/>
          </a:ln>
        </p:spPr>
        <p:txBody>
          <a:bodyPr spcFirstLastPara="1" wrap="square" lIns="91425" tIns="91425" rIns="91425" bIns="91425" anchor="ctr" anchorCtr="0">
            <a:spAutoFit/>
          </a:bodyPr>
          <a:lstStyle/>
          <a:p>
            <a:pPr marL="0" marR="0" lvl="0" indent="0" algn="ctr" rtl="0">
              <a:lnSpc>
                <a:spcPct val="115000"/>
              </a:lnSpc>
              <a:spcBef>
                <a:spcPts val="0"/>
              </a:spcBef>
              <a:spcAft>
                <a:spcPts val="1200"/>
              </a:spcAft>
              <a:buNone/>
            </a:pPr>
            <a:r>
              <a:rPr lang="en" sz="1200">
                <a:solidFill>
                  <a:schemeClr val="dk2"/>
                </a:solidFill>
                <a:latin typeface="Nunito"/>
                <a:ea typeface="Nunito"/>
                <a:cs typeface="Nunito"/>
                <a:sym typeface="Nunito"/>
              </a:rPr>
              <a:t>Results on the image-editing requests dataset.Intent accuracy, slot precision, slot recall, and slot F1 scores are reported. Scores of AutoNLU models are averaged over three random seeds.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Case Studies</a:t>
            </a:r>
            <a:endParaRPr/>
          </a:p>
        </p:txBody>
      </p:sp>
      <p:sp>
        <p:nvSpPr>
          <p:cNvPr id="358" name="Google Shape;358;p24"/>
          <p:cNvSpPr txBox="1">
            <a:spLocks noGrp="1"/>
          </p:cNvSpPr>
          <p:nvPr>
            <p:ph type="body" idx="1"/>
          </p:nvPr>
        </p:nvSpPr>
        <p:spPr>
          <a:xfrm>
            <a:off x="598375" y="1990050"/>
            <a:ext cx="4933800" cy="2541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375"/>
              <a:t>Keyphrase Extraction Models Models:</a:t>
            </a:r>
            <a:br>
              <a:rPr lang="en" sz="6375"/>
            </a:br>
            <a:r>
              <a:rPr lang="en" sz="6375"/>
              <a:t>-This is a problem of great interest to the Document Cloud team of Adobe. In this case study, authors aim to develop an effective keyphrase extraction system for the team.</a:t>
            </a:r>
            <a:endParaRPr sz="6375"/>
          </a:p>
          <a:p>
            <a:pPr marL="0" lvl="0" indent="0" algn="l" rtl="0">
              <a:spcBef>
                <a:spcPts val="1200"/>
              </a:spcBef>
              <a:spcAft>
                <a:spcPts val="0"/>
              </a:spcAft>
              <a:buNone/>
            </a:pPr>
            <a:r>
              <a:rPr lang="en" sz="6375"/>
              <a:t>formulate the task as a sequence labeling task. Given an input sequence of tokens x = {x1, x2, ..., xn}, the goal is to predict a sequence of labels y = {y1, y2, ..., yn} where yi ∈ {B, I, O}.</a:t>
            </a:r>
            <a:endParaRPr sz="6375"/>
          </a:p>
          <a:p>
            <a:pPr marL="0" lvl="0" indent="0" algn="l" rtl="0">
              <a:spcBef>
                <a:spcPts val="1200"/>
              </a:spcBef>
              <a:spcAft>
                <a:spcPts val="0"/>
              </a:spcAft>
              <a:buNone/>
            </a:pPr>
            <a:endParaRPr sz="6375"/>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59" name="Google Shape;359;p24"/>
          <p:cNvSpPr txBox="1"/>
          <p:nvPr/>
        </p:nvSpPr>
        <p:spPr>
          <a:xfrm>
            <a:off x="5532175" y="3770400"/>
            <a:ext cx="3000000" cy="1373100"/>
          </a:xfrm>
          <a:prstGeom prst="rect">
            <a:avLst/>
          </a:prstGeom>
          <a:noFill/>
          <a:ln>
            <a:noFill/>
          </a:ln>
        </p:spPr>
        <p:txBody>
          <a:bodyPr spcFirstLastPara="1" wrap="square" lIns="91425" tIns="91425" rIns="91425" bIns="91425" anchor="ctr" anchorCtr="0">
            <a:spAutoFit/>
          </a:bodyPr>
          <a:lstStyle/>
          <a:p>
            <a:pPr marL="0" marR="0" lvl="0" indent="0" algn="ctr" rtl="0">
              <a:lnSpc>
                <a:spcPct val="115000"/>
              </a:lnSpc>
              <a:spcBef>
                <a:spcPts val="0"/>
              </a:spcBef>
              <a:spcAft>
                <a:spcPts val="0"/>
              </a:spcAft>
              <a:buNone/>
            </a:pPr>
            <a:r>
              <a:rPr lang="en" sz="1200">
                <a:solidFill>
                  <a:srgbClr val="454545"/>
                </a:solidFill>
              </a:rPr>
              <a:t>Results on Inspec and SE-2017 datasets. F1 scores are reported. Scores of this models are averaged over three random seeds.</a:t>
            </a:r>
            <a:endParaRPr sz="1200">
              <a:solidFill>
                <a:srgbClr val="454545"/>
              </a:solidFill>
            </a:endParaRPr>
          </a:p>
          <a:p>
            <a:pPr marL="0" marR="0" lvl="0" indent="0" algn="ctr" rtl="0">
              <a:lnSpc>
                <a:spcPct val="115000"/>
              </a:lnSpc>
              <a:spcBef>
                <a:spcPts val="1200"/>
              </a:spcBef>
              <a:spcAft>
                <a:spcPts val="1200"/>
              </a:spcAft>
              <a:buNone/>
            </a:pPr>
            <a:endParaRPr sz="1200">
              <a:solidFill>
                <a:schemeClr val="dk2"/>
              </a:solidFill>
              <a:latin typeface="Nunito"/>
              <a:ea typeface="Nunito"/>
              <a:cs typeface="Nunito"/>
              <a:sym typeface="Nunito"/>
            </a:endParaRPr>
          </a:p>
        </p:txBody>
      </p:sp>
      <p:pic>
        <p:nvPicPr>
          <p:cNvPr id="360" name="Google Shape;360;p24"/>
          <p:cNvPicPr preferRelativeResize="0"/>
          <p:nvPr/>
        </p:nvPicPr>
        <p:blipFill>
          <a:blip r:embed="rId3">
            <a:alphaModFix/>
          </a:blip>
          <a:stretch>
            <a:fillRect/>
          </a:stretch>
        </p:blipFill>
        <p:spPr>
          <a:xfrm>
            <a:off x="5610100" y="1708175"/>
            <a:ext cx="3284975" cy="203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&amp; Future Work</a:t>
            </a:r>
            <a:endParaRPr/>
          </a:p>
        </p:txBody>
      </p:sp>
      <p:sp>
        <p:nvSpPr>
          <p:cNvPr id="366" name="Google Shape;366;p2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2500" b="1"/>
              <a:t>Conclusion</a:t>
            </a:r>
            <a:endParaRPr sz="2500" b="1"/>
          </a:p>
          <a:p>
            <a:pPr marL="457200" marR="0" lvl="0" indent="-349250" algn="l" rtl="0">
              <a:lnSpc>
                <a:spcPct val="115000"/>
              </a:lnSpc>
              <a:spcBef>
                <a:spcPts val="1200"/>
              </a:spcBef>
              <a:spcAft>
                <a:spcPts val="0"/>
              </a:spcAft>
              <a:buSzPts val="1900"/>
              <a:buChar char="●"/>
            </a:pPr>
            <a:r>
              <a:rPr lang="en" sz="1900" b="1"/>
              <a:t>Create powerful NLU models</a:t>
            </a:r>
            <a:endParaRPr sz="1900" b="1"/>
          </a:p>
          <a:p>
            <a:pPr marL="457200" marR="0" lvl="0" indent="-349250" algn="l" rtl="0">
              <a:lnSpc>
                <a:spcPct val="115000"/>
              </a:lnSpc>
              <a:spcBef>
                <a:spcPts val="0"/>
              </a:spcBef>
              <a:spcAft>
                <a:spcPts val="0"/>
              </a:spcAft>
              <a:buSzPts val="1900"/>
              <a:buChar char="●"/>
            </a:pPr>
            <a:r>
              <a:rPr lang="en" sz="1900" b="1"/>
              <a:t>deep learning expertise</a:t>
            </a:r>
            <a:endParaRPr sz="1900" b="1"/>
          </a:p>
          <a:p>
            <a:pPr marL="457200" marR="0" lvl="0" indent="-349250" algn="l" rtl="0">
              <a:lnSpc>
                <a:spcPct val="115000"/>
              </a:lnSpc>
              <a:spcBef>
                <a:spcPts val="0"/>
              </a:spcBef>
              <a:spcAft>
                <a:spcPts val="0"/>
              </a:spcAft>
              <a:buSzPts val="1900"/>
              <a:buChar char="●"/>
            </a:pPr>
            <a:r>
              <a:rPr lang="en" sz="1900" b="1"/>
              <a:t>open-source</a:t>
            </a:r>
            <a:endParaRPr sz="2500" b="1"/>
          </a:p>
        </p:txBody>
      </p:sp>
      <p:sp>
        <p:nvSpPr>
          <p:cNvPr id="367" name="Google Shape;367;p2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600" b="1"/>
              <a:t>Future Works</a:t>
            </a:r>
            <a:endParaRPr sz="2600" b="1"/>
          </a:p>
          <a:p>
            <a:pPr marL="457200" lvl="0" indent="-355600" algn="l" rtl="0">
              <a:spcBef>
                <a:spcPts val="1200"/>
              </a:spcBef>
              <a:spcAft>
                <a:spcPts val="0"/>
              </a:spcAft>
              <a:buSzPts val="2000"/>
              <a:buChar char="●"/>
            </a:pPr>
            <a:r>
              <a:rPr lang="en" sz="2000" b="1"/>
              <a:t>Transfer Learning</a:t>
            </a:r>
            <a:endParaRPr sz="2000" b="1"/>
          </a:p>
          <a:p>
            <a:pPr marL="457200" lvl="0" indent="-355600" algn="l" rtl="0">
              <a:spcBef>
                <a:spcPts val="0"/>
              </a:spcBef>
              <a:spcAft>
                <a:spcPts val="0"/>
              </a:spcAft>
              <a:buSzPts val="2000"/>
              <a:buChar char="●"/>
            </a:pPr>
            <a:r>
              <a:rPr lang="en" sz="2000" b="1"/>
              <a:t>Knowledge Distillation</a:t>
            </a:r>
            <a:endParaRPr sz="2000" b="1"/>
          </a:p>
          <a:p>
            <a:pPr marL="457200" lvl="0" indent="-355600" algn="l" rtl="0">
              <a:spcBef>
                <a:spcPts val="0"/>
              </a:spcBef>
              <a:spcAft>
                <a:spcPts val="0"/>
              </a:spcAft>
              <a:buSzPts val="2000"/>
              <a:buChar char="●"/>
            </a:pPr>
            <a:r>
              <a:rPr lang="en" sz="2000" b="1"/>
              <a:t>Neural Architecture search</a:t>
            </a:r>
            <a:endParaRPr sz="2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3133"/>
              <a:t>Introduction</a:t>
            </a:r>
            <a:endParaRPr/>
          </a:p>
        </p:txBody>
      </p:sp>
      <p:sp>
        <p:nvSpPr>
          <p:cNvPr id="286" name="Google Shape;286;p14"/>
          <p:cNvSpPr txBox="1"/>
          <p:nvPr/>
        </p:nvSpPr>
        <p:spPr>
          <a:xfrm>
            <a:off x="1648100" y="1756750"/>
            <a:ext cx="280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287" name="Google Shape;287;p14"/>
          <p:cNvSpPr txBox="1"/>
          <p:nvPr/>
        </p:nvSpPr>
        <p:spPr>
          <a:xfrm>
            <a:off x="1945850" y="2330075"/>
            <a:ext cx="4437000" cy="14007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rgbClr val="181C26"/>
              </a:buClr>
              <a:buSzPts val="2100"/>
              <a:buFont typeface="Nunito SemiBold"/>
              <a:buChar char="●"/>
            </a:pPr>
            <a:r>
              <a:rPr lang="en" sz="2633" b="1">
                <a:solidFill>
                  <a:schemeClr val="dk2"/>
                </a:solidFill>
                <a:latin typeface="Nunito"/>
                <a:ea typeface="Nunito"/>
                <a:cs typeface="Nunito"/>
                <a:sym typeface="Nunito"/>
              </a:rPr>
              <a:t>Ease of use</a:t>
            </a:r>
            <a:endParaRPr sz="2633" b="1">
              <a:solidFill>
                <a:schemeClr val="dk2"/>
              </a:solidFill>
              <a:latin typeface="Nunito"/>
              <a:ea typeface="Nunito"/>
              <a:cs typeface="Nunito"/>
              <a:sym typeface="Nunito"/>
            </a:endParaRPr>
          </a:p>
          <a:p>
            <a:pPr marL="457200" lvl="0" indent="-361950" algn="l" rtl="0">
              <a:spcBef>
                <a:spcPts val="0"/>
              </a:spcBef>
              <a:spcAft>
                <a:spcPts val="0"/>
              </a:spcAft>
              <a:buClr>
                <a:srgbClr val="181C26"/>
              </a:buClr>
              <a:buSzPts val="2100"/>
              <a:buFont typeface="Nunito SemiBold"/>
              <a:buChar char="●"/>
            </a:pPr>
            <a:r>
              <a:rPr lang="en" sz="2633" b="1">
                <a:solidFill>
                  <a:schemeClr val="dk2"/>
                </a:solidFill>
                <a:latin typeface="Nunito"/>
                <a:ea typeface="Nunito"/>
                <a:cs typeface="Nunito"/>
                <a:sym typeface="Nunito"/>
              </a:rPr>
              <a:t>State-of-the-art models</a:t>
            </a:r>
            <a:endParaRPr sz="2633" b="1">
              <a:solidFill>
                <a:schemeClr val="dk2"/>
              </a:solidFill>
              <a:latin typeface="Nunito"/>
              <a:ea typeface="Nunito"/>
              <a:cs typeface="Nunito"/>
              <a:sym typeface="Nunito"/>
            </a:endParaRPr>
          </a:p>
          <a:p>
            <a:pPr marL="457200" lvl="0" indent="-361950" algn="l" rtl="0">
              <a:spcBef>
                <a:spcPts val="0"/>
              </a:spcBef>
              <a:spcAft>
                <a:spcPts val="0"/>
              </a:spcAft>
              <a:buClr>
                <a:srgbClr val="181C26"/>
              </a:buClr>
              <a:buSzPts val="2100"/>
              <a:buFont typeface="Nunito SemiBold"/>
              <a:buChar char="●"/>
            </a:pPr>
            <a:r>
              <a:rPr lang="en" sz="2633" b="1">
                <a:solidFill>
                  <a:schemeClr val="dk2"/>
                </a:solidFill>
                <a:latin typeface="Nunito"/>
                <a:ea typeface="Nunito"/>
                <a:cs typeface="Nunito"/>
                <a:sym typeface="Nunito"/>
              </a:rPr>
              <a:t>Scalability</a:t>
            </a:r>
            <a:endParaRPr sz="2100">
              <a:solidFill>
                <a:srgbClr val="181C26"/>
              </a:solidFill>
              <a:latin typeface="Nunito SemiBold"/>
              <a:ea typeface="Nunito SemiBold"/>
              <a:cs typeface="Nunito SemiBold"/>
              <a:sym typeface="Nunit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a:t>
            </a:r>
            <a:endParaRPr/>
          </a:p>
        </p:txBody>
      </p:sp>
      <p:sp>
        <p:nvSpPr>
          <p:cNvPr id="293" name="Google Shape;293;p15"/>
          <p:cNvSpPr txBox="1">
            <a:spLocks noGrp="1"/>
          </p:cNvSpPr>
          <p:nvPr>
            <p:ph type="body" idx="1"/>
          </p:nvPr>
        </p:nvSpPr>
        <p:spPr>
          <a:xfrm>
            <a:off x="555989" y="1597865"/>
            <a:ext cx="74106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700"/>
          </a:p>
          <a:p>
            <a:pPr marL="457200" marR="0" lvl="0" indent="-336550" algn="l" rtl="0">
              <a:lnSpc>
                <a:spcPct val="115000"/>
              </a:lnSpc>
              <a:spcBef>
                <a:spcPts val="1200"/>
              </a:spcBef>
              <a:spcAft>
                <a:spcPts val="0"/>
              </a:spcAft>
              <a:buSzPts val="1700"/>
              <a:buChar char="●"/>
            </a:pPr>
            <a:r>
              <a:rPr lang="en" sz="1700"/>
              <a:t>Toolkits and frameworks  designed to provide a suite of state-of-the-art NLP models. (Gong et al., 2019; Akbik et al., 2019; Wang et al., 2019; Zhu et al., 2020; Qi et al., 2020). </a:t>
            </a:r>
            <a:endParaRPr sz="1700"/>
          </a:p>
          <a:p>
            <a:pPr marL="457200" marR="0" lvl="0" indent="-336550" algn="l" rtl="0">
              <a:lnSpc>
                <a:spcPct val="115000"/>
              </a:lnSpc>
              <a:spcBef>
                <a:spcPts val="0"/>
              </a:spcBef>
              <a:spcAft>
                <a:spcPts val="0"/>
              </a:spcAft>
              <a:buSzPts val="1700"/>
              <a:buChar char="●"/>
            </a:pPr>
            <a:r>
              <a:rPr lang="en" sz="1700"/>
              <a:t>Do not have a user-friendly interface.</a:t>
            </a:r>
            <a:endParaRPr sz="1700"/>
          </a:p>
          <a:p>
            <a:pPr marL="457200" marR="0" lvl="0" indent="-336550" algn="l" rtl="0">
              <a:lnSpc>
                <a:spcPct val="115000"/>
              </a:lnSpc>
              <a:spcBef>
                <a:spcPts val="0"/>
              </a:spcBef>
              <a:spcAft>
                <a:spcPts val="0"/>
              </a:spcAft>
              <a:buSzPts val="1700"/>
              <a:buChar char="●"/>
            </a:pPr>
            <a:r>
              <a:rPr lang="en" sz="1700"/>
              <a:t>Not explicitly designed for enterprise settings.</a:t>
            </a:r>
            <a:endParaRPr sz="1700"/>
          </a:p>
          <a:p>
            <a:pPr marL="457200" marR="0" lvl="0" indent="-336550" algn="l" rtl="0">
              <a:lnSpc>
                <a:spcPct val="115000"/>
              </a:lnSpc>
              <a:spcBef>
                <a:spcPts val="0"/>
              </a:spcBef>
              <a:spcAft>
                <a:spcPts val="0"/>
              </a:spcAft>
              <a:buSzPts val="1700"/>
              <a:buChar char="●"/>
            </a:pPr>
            <a:r>
              <a:rPr lang="en" sz="1700"/>
              <a:t>Google introduced AutoML Natural Language.</a:t>
            </a:r>
            <a:endParaRPr sz="1700"/>
          </a:p>
          <a:p>
            <a:pPr marL="457200" marR="0" lvl="0" indent="-336550" algn="l" rtl="0">
              <a:lnSpc>
                <a:spcPct val="115000"/>
              </a:lnSpc>
              <a:spcBef>
                <a:spcPts val="0"/>
              </a:spcBef>
              <a:spcAft>
                <a:spcPts val="0"/>
              </a:spcAft>
              <a:buSzPts val="1700"/>
              <a:buChar char="●"/>
            </a:pPr>
            <a:r>
              <a:rPr lang="en" sz="1700"/>
              <a:t>The proposed system is different from AutoML.</a:t>
            </a:r>
            <a:endParaRPr sz="1700"/>
          </a:p>
          <a:p>
            <a:pPr marL="0" lvl="0" indent="0" algn="l" rtl="0">
              <a:spcBef>
                <a:spcPts val="1200"/>
              </a:spcBef>
              <a:spcAft>
                <a:spcPts val="1200"/>
              </a:spcAft>
              <a:buNone/>
            </a:pP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AUTO NLU</a:t>
            </a:r>
            <a:endParaRPr/>
          </a:p>
        </p:txBody>
      </p:sp>
      <p:sp>
        <p:nvSpPr>
          <p:cNvPr id="299" name="Google Shape;299;p16"/>
          <p:cNvSpPr txBox="1">
            <a:spLocks noGrp="1"/>
          </p:cNvSpPr>
          <p:nvPr>
            <p:ph type="body" idx="1"/>
          </p:nvPr>
        </p:nvSpPr>
        <p:spPr>
          <a:xfrm>
            <a:off x="1303800" y="1642950"/>
            <a:ext cx="3430500" cy="308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Components and Architecture</a:t>
            </a:r>
            <a:endParaRPr sz="1500" b="1"/>
          </a:p>
          <a:p>
            <a:pPr marL="457200" lvl="0" indent="-311150" algn="l" rtl="0">
              <a:spcBef>
                <a:spcPts val="1200"/>
              </a:spcBef>
              <a:spcAft>
                <a:spcPts val="0"/>
              </a:spcAft>
              <a:buSzPts val="1300"/>
              <a:buChar char="●"/>
            </a:pPr>
            <a:r>
              <a:rPr lang="en" b="1"/>
              <a:t>A web application</a:t>
            </a:r>
            <a:r>
              <a:rPr lang="en"/>
              <a:t>: works as the frontend to the users</a:t>
            </a:r>
            <a:endParaRPr/>
          </a:p>
          <a:p>
            <a:pPr marL="457200" lvl="0" indent="-311150" algn="l" rtl="0">
              <a:spcBef>
                <a:spcPts val="0"/>
              </a:spcBef>
              <a:spcAft>
                <a:spcPts val="0"/>
              </a:spcAft>
              <a:buSzPts val="1300"/>
              <a:buChar char="●"/>
            </a:pPr>
            <a:r>
              <a:rPr lang="en" b="1"/>
              <a:t>A cloud storage system</a:t>
            </a:r>
            <a:r>
              <a:rPr lang="en"/>
              <a:t>: to hold the data</a:t>
            </a:r>
            <a:endParaRPr/>
          </a:p>
          <a:p>
            <a:pPr marL="457200" lvl="0" indent="-311150" algn="l" rtl="0">
              <a:spcBef>
                <a:spcPts val="0"/>
              </a:spcBef>
              <a:spcAft>
                <a:spcPts val="0"/>
              </a:spcAft>
              <a:buSzPts val="1300"/>
              <a:buChar char="●"/>
            </a:pPr>
            <a:r>
              <a:rPr lang="en" b="1"/>
              <a:t>An on demand cluster</a:t>
            </a:r>
            <a:r>
              <a:rPr lang="en"/>
              <a:t>: for training and testing</a:t>
            </a:r>
            <a:endParaRPr/>
          </a:p>
        </p:txBody>
      </p:sp>
      <p:pic>
        <p:nvPicPr>
          <p:cNvPr id="300" name="Google Shape;300;p16"/>
          <p:cNvPicPr preferRelativeResize="0"/>
          <p:nvPr/>
        </p:nvPicPr>
        <p:blipFill>
          <a:blip r:embed="rId3">
            <a:alphaModFix/>
          </a:blip>
          <a:stretch>
            <a:fillRect/>
          </a:stretch>
        </p:blipFill>
        <p:spPr>
          <a:xfrm>
            <a:off x="4945900" y="1417275"/>
            <a:ext cx="2962275" cy="219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AUTO NLU</a:t>
            </a:r>
            <a:r>
              <a:rPr lang="en" b="0"/>
              <a:t>(continuation)</a:t>
            </a:r>
            <a:endParaRPr b="0"/>
          </a:p>
        </p:txBody>
      </p:sp>
      <p:sp>
        <p:nvSpPr>
          <p:cNvPr id="306" name="Google Shape;306;p17"/>
          <p:cNvSpPr txBox="1">
            <a:spLocks noGrp="1"/>
          </p:cNvSpPr>
          <p:nvPr>
            <p:ph type="body" idx="1"/>
          </p:nvPr>
        </p:nvSpPr>
        <p:spPr>
          <a:xfrm>
            <a:off x="1303800" y="1642950"/>
            <a:ext cx="5786100" cy="308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Instance Image</a:t>
            </a:r>
            <a:endParaRPr sz="1500" b="1"/>
          </a:p>
          <a:p>
            <a:pPr marL="0" lvl="0" indent="0" algn="l" rtl="0">
              <a:spcBef>
                <a:spcPts val="1200"/>
              </a:spcBef>
              <a:spcAft>
                <a:spcPts val="0"/>
              </a:spcAft>
              <a:buNone/>
            </a:pPr>
            <a:r>
              <a:rPr lang="en" sz="1500"/>
              <a:t>Web-server is configured to serve the following endpoints:</a:t>
            </a:r>
            <a:endParaRPr sz="1500"/>
          </a:p>
          <a:p>
            <a:pPr marL="457200" lvl="0" indent="-323850" algn="l" rtl="0">
              <a:spcBef>
                <a:spcPts val="1200"/>
              </a:spcBef>
              <a:spcAft>
                <a:spcPts val="0"/>
              </a:spcAft>
              <a:buSzPts val="1500"/>
              <a:buChar char="●"/>
            </a:pPr>
            <a:r>
              <a:rPr lang="en" sz="1500"/>
              <a:t>/train that connects to the training code of the underlying model.</a:t>
            </a:r>
            <a:endParaRPr sz="1500"/>
          </a:p>
          <a:p>
            <a:pPr marL="457200" lvl="0" indent="-323850" algn="l" rtl="0">
              <a:spcBef>
                <a:spcPts val="0"/>
              </a:spcBef>
              <a:spcAft>
                <a:spcPts val="0"/>
              </a:spcAft>
              <a:buSzPts val="1500"/>
              <a:buChar char="●"/>
            </a:pPr>
            <a:r>
              <a:rPr lang="en" sz="1500"/>
              <a:t>/is free that returns various information about the utilization of the instance</a:t>
            </a:r>
            <a:endParaRPr sz="1500"/>
          </a:p>
          <a:p>
            <a:pPr marL="457200" lvl="0" indent="-323850" algn="l" rtl="0">
              <a:spcBef>
                <a:spcPts val="0"/>
              </a:spcBef>
              <a:spcAft>
                <a:spcPts val="0"/>
              </a:spcAft>
              <a:buSzPts val="1500"/>
              <a:buChar char="●"/>
            </a:pPr>
            <a:r>
              <a:rPr lang="en" sz="1500"/>
              <a:t>/test that connects to the testing code of the underlying model.</a:t>
            </a:r>
            <a:endParaRPr sz="1500"/>
          </a:p>
          <a:p>
            <a:pPr marL="457200" lvl="0" indent="-323850" algn="l" rtl="0">
              <a:spcBef>
                <a:spcPts val="0"/>
              </a:spcBef>
              <a:spcAft>
                <a:spcPts val="0"/>
              </a:spcAft>
              <a:buSzPts val="1500"/>
              <a:buChar char="●"/>
            </a:pPr>
            <a:r>
              <a:rPr lang="en" sz="1500"/>
              <a:t>/notebook that connects to the Jupyter Lab notebook’s URL packaged in the image.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User Interface</a:t>
            </a:r>
            <a:endParaRPr/>
          </a:p>
        </p:txBody>
      </p:sp>
      <p:sp>
        <p:nvSpPr>
          <p:cNvPr id="312" name="Google Shape;312;p18"/>
          <p:cNvSpPr txBox="1">
            <a:spLocks noGrp="1"/>
          </p:cNvSpPr>
          <p:nvPr>
            <p:ph type="body" idx="1"/>
          </p:nvPr>
        </p:nvSpPr>
        <p:spPr>
          <a:xfrm>
            <a:off x="555989" y="1597865"/>
            <a:ext cx="7410600" cy="293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700"/>
          </a:p>
          <a:p>
            <a:pPr marL="457200" marR="0" lvl="0" indent="-419100" algn="l" rtl="0">
              <a:lnSpc>
                <a:spcPct val="115000"/>
              </a:lnSpc>
              <a:spcBef>
                <a:spcPts val="1200"/>
              </a:spcBef>
              <a:spcAft>
                <a:spcPts val="0"/>
              </a:spcAft>
              <a:buSzPts val="3000"/>
              <a:buChar char="●"/>
            </a:pPr>
            <a:r>
              <a:rPr lang="en" sz="1700"/>
              <a:t>Database Tool </a:t>
            </a:r>
            <a:endParaRPr sz="1700"/>
          </a:p>
          <a:p>
            <a:pPr marL="457200" marR="0" lvl="0" indent="-419100" algn="l" rtl="0">
              <a:lnSpc>
                <a:spcPct val="115000"/>
              </a:lnSpc>
              <a:spcBef>
                <a:spcPts val="0"/>
              </a:spcBef>
              <a:spcAft>
                <a:spcPts val="0"/>
              </a:spcAft>
              <a:buSzPts val="3000"/>
              <a:buChar char="●"/>
            </a:pPr>
            <a:r>
              <a:rPr lang="en" sz="1700"/>
              <a:t>Analysis Tool</a:t>
            </a:r>
            <a:endParaRPr sz="1700"/>
          </a:p>
          <a:p>
            <a:pPr marL="457200" marR="0" lvl="0" indent="-419100" algn="l" rtl="0">
              <a:lnSpc>
                <a:spcPct val="115000"/>
              </a:lnSpc>
              <a:spcBef>
                <a:spcPts val="0"/>
              </a:spcBef>
              <a:spcAft>
                <a:spcPts val="0"/>
              </a:spcAft>
              <a:buSzPts val="3000"/>
              <a:buChar char="●"/>
            </a:pPr>
            <a:r>
              <a:rPr lang="en" sz="1700"/>
              <a:t>Research Management Tool</a:t>
            </a:r>
            <a:endParaRPr sz="1700"/>
          </a:p>
          <a:p>
            <a:pPr marL="0" lvl="0" indent="0" algn="l" rtl="0">
              <a:spcBef>
                <a:spcPts val="1200"/>
              </a:spcBef>
              <a:spcAft>
                <a:spcPts val="1200"/>
              </a:spcAft>
              <a:buNone/>
            </a:pP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Database Tool</a:t>
            </a:r>
            <a:endParaRPr/>
          </a:p>
        </p:txBody>
      </p:sp>
      <p:sp>
        <p:nvSpPr>
          <p:cNvPr id="318" name="Google Shape;318;p19"/>
          <p:cNvSpPr txBox="1">
            <a:spLocks noGrp="1"/>
          </p:cNvSpPr>
          <p:nvPr>
            <p:ph type="body" idx="1"/>
          </p:nvPr>
        </p:nvSpPr>
        <p:spPr>
          <a:xfrm>
            <a:off x="556001" y="1597875"/>
            <a:ext cx="8326800" cy="2933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endParaRPr sz="5207"/>
          </a:p>
          <a:p>
            <a:pPr marL="457200" marR="0" lvl="0" indent="-390525" algn="just" rtl="0">
              <a:lnSpc>
                <a:spcPct val="115000"/>
              </a:lnSpc>
              <a:spcBef>
                <a:spcPts val="1200"/>
              </a:spcBef>
              <a:spcAft>
                <a:spcPts val="0"/>
              </a:spcAft>
              <a:buSzPct val="176470"/>
              <a:buChar char="●"/>
            </a:pPr>
            <a:r>
              <a:rPr lang="en" sz="1700"/>
              <a:t>An intermediate representation (IR) which is suitable for NLU tasks and write frontends to convert common dataset formats</a:t>
            </a:r>
            <a:endParaRPr sz="1700"/>
          </a:p>
          <a:p>
            <a:pPr marL="457200" marR="0" lvl="0" indent="-390525" algn="just" rtl="0">
              <a:lnSpc>
                <a:spcPct val="115000"/>
              </a:lnSpc>
              <a:spcBef>
                <a:spcPts val="0"/>
              </a:spcBef>
              <a:spcAft>
                <a:spcPts val="0"/>
              </a:spcAft>
              <a:buSzPct val="176470"/>
              <a:buChar char="●"/>
            </a:pPr>
            <a:r>
              <a:rPr lang="en" sz="1700"/>
              <a:t>A converter to converts IR back into other dataset formats</a:t>
            </a:r>
            <a:endParaRPr sz="1700"/>
          </a:p>
          <a:p>
            <a:pPr marL="457200" marR="0" lvl="0" indent="-390525" algn="just" rtl="0">
              <a:lnSpc>
                <a:spcPct val="115000"/>
              </a:lnSpc>
              <a:spcBef>
                <a:spcPts val="0"/>
              </a:spcBef>
              <a:spcAft>
                <a:spcPts val="0"/>
              </a:spcAft>
              <a:buSzPct val="176470"/>
              <a:buChar char="●"/>
            </a:pPr>
            <a:r>
              <a:rPr lang="en" sz="1700"/>
              <a:t>Visualizing and  editing data points are straightforward and do not depend on the source</a:t>
            </a:r>
            <a:r>
              <a:rPr lang="en" sz="3000"/>
              <a:t> </a:t>
            </a:r>
            <a:endParaRPr sz="3000"/>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Database Tool</a:t>
            </a:r>
            <a:endParaRPr/>
          </a:p>
        </p:txBody>
      </p:sp>
      <p:sp>
        <p:nvSpPr>
          <p:cNvPr id="324" name="Google Shape;324;p20"/>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25" name="Google Shape;325;p20"/>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26" name="Google Shape;326;p20"/>
          <p:cNvSpPr txBox="1"/>
          <p:nvPr/>
        </p:nvSpPr>
        <p:spPr>
          <a:xfrm>
            <a:off x="1462313" y="4404875"/>
            <a:ext cx="2054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Figure: Dataset View of AutoNLU</a:t>
            </a:r>
            <a:endParaRPr>
              <a:latin typeface="Nunito"/>
              <a:ea typeface="Nunito"/>
              <a:cs typeface="Nunito"/>
              <a:sym typeface="Nunito"/>
            </a:endParaRPr>
          </a:p>
        </p:txBody>
      </p:sp>
      <p:sp>
        <p:nvSpPr>
          <p:cNvPr id="327" name="Google Shape;327;p20"/>
          <p:cNvSpPr txBox="1"/>
          <p:nvPr/>
        </p:nvSpPr>
        <p:spPr>
          <a:xfrm>
            <a:off x="6279450" y="4472025"/>
            <a:ext cx="2054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Figure: Edit/ Add a datapoint</a:t>
            </a:r>
            <a:endParaRPr>
              <a:latin typeface="Nunito"/>
              <a:ea typeface="Nunito"/>
              <a:cs typeface="Nunito"/>
              <a:sym typeface="Nunito"/>
            </a:endParaRPr>
          </a:p>
        </p:txBody>
      </p:sp>
      <p:pic>
        <p:nvPicPr>
          <p:cNvPr id="328" name="Google Shape;328;p20"/>
          <p:cNvPicPr preferRelativeResize="0"/>
          <p:nvPr/>
        </p:nvPicPr>
        <p:blipFill>
          <a:blip r:embed="rId3">
            <a:alphaModFix/>
          </a:blip>
          <a:stretch>
            <a:fillRect/>
          </a:stretch>
        </p:blipFill>
        <p:spPr>
          <a:xfrm>
            <a:off x="1303788" y="2294050"/>
            <a:ext cx="2371725" cy="1933575"/>
          </a:xfrm>
          <a:prstGeom prst="rect">
            <a:avLst/>
          </a:prstGeom>
          <a:noFill/>
          <a:ln>
            <a:noFill/>
          </a:ln>
        </p:spPr>
      </p:pic>
      <p:pic>
        <p:nvPicPr>
          <p:cNvPr id="329" name="Google Shape;329;p20"/>
          <p:cNvPicPr preferRelativeResize="0"/>
          <p:nvPr/>
        </p:nvPicPr>
        <p:blipFill>
          <a:blip r:embed="rId4">
            <a:alphaModFix/>
          </a:blip>
          <a:stretch>
            <a:fillRect/>
          </a:stretch>
        </p:blipFill>
        <p:spPr>
          <a:xfrm>
            <a:off x="6133475" y="2065438"/>
            <a:ext cx="2114550" cy="2162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Tool</a:t>
            </a:r>
            <a:endParaRPr/>
          </a:p>
        </p:txBody>
      </p:sp>
      <p:sp>
        <p:nvSpPr>
          <p:cNvPr id="335" name="Google Shape;335;p21"/>
          <p:cNvSpPr txBox="1">
            <a:spLocks noGrp="1"/>
          </p:cNvSpPr>
          <p:nvPr>
            <p:ph type="body" idx="1"/>
          </p:nvPr>
        </p:nvSpPr>
        <p:spPr>
          <a:xfrm>
            <a:off x="457550" y="1439100"/>
            <a:ext cx="4276800" cy="3067200"/>
          </a:xfrm>
          <a:prstGeom prst="rect">
            <a:avLst/>
          </a:prstGeom>
        </p:spPr>
        <p:txBody>
          <a:bodyPr spcFirstLastPara="1" wrap="square" lIns="91425" tIns="91425" rIns="91425" bIns="91425" anchor="t" anchorCtr="0">
            <a:normAutofit/>
          </a:bodyPr>
          <a:lstStyle/>
          <a:p>
            <a:pPr marL="457200" marR="0" lvl="0" indent="-419100" algn="just" rtl="0">
              <a:lnSpc>
                <a:spcPct val="115000"/>
              </a:lnSpc>
              <a:spcBef>
                <a:spcPts val="0"/>
              </a:spcBef>
              <a:spcAft>
                <a:spcPts val="0"/>
              </a:spcAft>
              <a:buSzPts val="3000"/>
              <a:buChar char="●"/>
            </a:pPr>
            <a:r>
              <a:rPr lang="en" sz="1700"/>
              <a:t>TensorBoard is included in prebuilt images to display common training metrics</a:t>
            </a:r>
            <a:endParaRPr sz="1700"/>
          </a:p>
          <a:p>
            <a:pPr marL="457200" marR="0" lvl="0" indent="-419100" algn="just" rtl="0">
              <a:lnSpc>
                <a:spcPct val="115000"/>
              </a:lnSpc>
              <a:spcBef>
                <a:spcPts val="0"/>
              </a:spcBef>
              <a:spcAft>
                <a:spcPts val="0"/>
              </a:spcAft>
              <a:buSzPts val="3000"/>
              <a:buChar char="●"/>
            </a:pPr>
            <a:r>
              <a:rPr lang="en" sz="1700"/>
              <a:t>Interactive views to analyze the trained results</a:t>
            </a:r>
            <a:endParaRPr sz="2400"/>
          </a:p>
          <a:p>
            <a:pPr marL="0" lvl="0" indent="0" algn="just" rtl="0">
              <a:spcBef>
                <a:spcPts val="1200"/>
              </a:spcBef>
              <a:spcAft>
                <a:spcPts val="0"/>
              </a:spcAft>
              <a:buNone/>
            </a:pPr>
            <a:endParaRPr/>
          </a:p>
          <a:p>
            <a:pPr marL="0" lvl="0" indent="0" algn="just" rtl="0">
              <a:spcBef>
                <a:spcPts val="1200"/>
              </a:spcBef>
              <a:spcAft>
                <a:spcPts val="1200"/>
              </a:spcAft>
              <a:buNone/>
            </a:pPr>
            <a:endParaRPr/>
          </a:p>
        </p:txBody>
      </p:sp>
      <p:sp>
        <p:nvSpPr>
          <p:cNvPr id="336" name="Google Shape;336;p21"/>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7" name="Google Shape;337;p21"/>
          <p:cNvPicPr preferRelativeResize="0"/>
          <p:nvPr/>
        </p:nvPicPr>
        <p:blipFill>
          <a:blip r:embed="rId3">
            <a:alphaModFix/>
          </a:blip>
          <a:stretch>
            <a:fillRect/>
          </a:stretch>
        </p:blipFill>
        <p:spPr>
          <a:xfrm>
            <a:off x="4903650" y="1439100"/>
            <a:ext cx="4206125" cy="3067050"/>
          </a:xfrm>
          <a:prstGeom prst="rect">
            <a:avLst/>
          </a:prstGeom>
          <a:noFill/>
          <a:ln>
            <a:noFill/>
          </a:ln>
        </p:spPr>
      </p:pic>
      <p:sp>
        <p:nvSpPr>
          <p:cNvPr id="338" name="Google Shape;338;p21"/>
          <p:cNvSpPr txBox="1"/>
          <p:nvPr/>
        </p:nvSpPr>
        <p:spPr>
          <a:xfrm>
            <a:off x="6279600" y="4625975"/>
            <a:ext cx="2054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Figure: Interactive confusion matrix</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On-screen Show (16:9)</PresentationFormat>
  <Paragraphs>84</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Nunito ExtraBold</vt:lpstr>
      <vt:lpstr>Nunito Black</vt:lpstr>
      <vt:lpstr>Maven Pro</vt:lpstr>
      <vt:lpstr>Nunito</vt:lpstr>
      <vt:lpstr>Arial</vt:lpstr>
      <vt:lpstr>Nunito SemiBold</vt:lpstr>
      <vt:lpstr>Momentum</vt:lpstr>
      <vt:lpstr>PowerPoint Presentation</vt:lpstr>
      <vt:lpstr>Introduction</vt:lpstr>
      <vt:lpstr>Related Work</vt:lpstr>
      <vt:lpstr>AUTO NLU</vt:lpstr>
      <vt:lpstr>AUTO NLU(continuation)</vt:lpstr>
      <vt:lpstr>User Interface</vt:lpstr>
      <vt:lpstr>Database Tool</vt:lpstr>
      <vt:lpstr>Database Tool</vt:lpstr>
      <vt:lpstr>Analysis Tool</vt:lpstr>
      <vt:lpstr>Resource Management Tool</vt:lpstr>
      <vt:lpstr>Case Studies</vt:lpstr>
      <vt:lpstr>Case Studies</vt:lpstr>
      <vt:lpstr>Conclusion &amp;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 N M Sajedul Alam</cp:lastModifiedBy>
  <cp:revision>1</cp:revision>
  <dcterms:modified xsi:type="dcterms:W3CDTF">2021-11-18T01:03:14Z</dcterms:modified>
</cp:coreProperties>
</file>