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E56-6C87-0C4E-88A1-F7FBB75098D8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8F9-936B-E142-A393-9027F939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E56-6C87-0C4E-88A1-F7FBB75098D8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8F9-936B-E142-A393-9027F939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E56-6C87-0C4E-88A1-F7FBB75098D8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8F9-936B-E142-A393-9027F939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E56-6C87-0C4E-88A1-F7FBB75098D8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8F9-936B-E142-A393-9027F939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E56-6C87-0C4E-88A1-F7FBB75098D8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8F9-936B-E142-A393-9027F939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E56-6C87-0C4E-88A1-F7FBB75098D8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8F9-936B-E142-A393-9027F939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E56-6C87-0C4E-88A1-F7FBB75098D8}" type="datetimeFigureOut">
              <a:rPr lang="en-US" smtClean="0"/>
              <a:t>9/24/17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8F9-936B-E142-A393-9027F939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E56-6C87-0C4E-88A1-F7FBB75098D8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8F9-936B-E142-A393-9027F939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E56-6C87-0C4E-88A1-F7FBB75098D8}" type="datetimeFigureOut">
              <a:rPr lang="en-US" smtClean="0"/>
              <a:t>9/24/17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8F9-936B-E142-A393-9027F939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E56-6C87-0C4E-88A1-F7FBB75098D8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8F9-936B-E142-A393-9027F939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E56-6C87-0C4E-88A1-F7FBB75098D8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8F9-936B-E142-A393-9027F939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EE56-6C87-0C4E-88A1-F7FBB75098D8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88F9-936B-E142-A393-9027F939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56" y="548640"/>
            <a:ext cx="9061088" cy="5664899"/>
          </a:xfrm>
        </p:spPr>
      </p:pic>
    </p:spTree>
    <p:extLst>
      <p:ext uri="{BB962C8B-B14F-4D97-AF65-F5344CB8AC3E}">
        <p14:creationId xmlns:p14="http://schemas.microsoft.com/office/powerpoint/2010/main" val="92902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0" y="526256"/>
            <a:ext cx="3517900" cy="1003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908"/>
            <a:ext cx="82296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3591560"/>
            <a:ext cx="2552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8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027906"/>
            <a:ext cx="8128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817402"/>
            <a:ext cx="8178800" cy="4343400"/>
          </a:xfrm>
        </p:spPr>
      </p:pic>
    </p:spTree>
    <p:extLst>
      <p:ext uri="{BB962C8B-B14F-4D97-AF65-F5344CB8AC3E}">
        <p14:creationId xmlns:p14="http://schemas.microsoft.com/office/powerpoint/2010/main" val="105110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1690688"/>
            <a:ext cx="1727200" cy="81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3077974"/>
            <a:ext cx="8089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7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492788"/>
            <a:ext cx="8331200" cy="2578100"/>
          </a:xfrm>
        </p:spPr>
      </p:pic>
    </p:spTree>
    <p:extLst>
      <p:ext uri="{BB962C8B-B14F-4D97-AF65-F5344CB8AC3E}">
        <p14:creationId xmlns:p14="http://schemas.microsoft.com/office/powerpoint/2010/main" val="47688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Accuracy of the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/>
              <a:t>we have rejected the null hypothesis (3.12) in favor of the </a:t>
            </a:r>
            <a:r>
              <a:rPr lang="en-US" dirty="0" smtClean="0"/>
              <a:t>alternative hypothesis </a:t>
            </a:r>
            <a:r>
              <a:rPr lang="en-US" dirty="0"/>
              <a:t>(3.13), it is natural to want to quantify the extent to which </a:t>
            </a:r>
            <a:r>
              <a:rPr lang="en-US" dirty="0" smtClean="0"/>
              <a:t>the model </a:t>
            </a:r>
            <a:r>
              <a:rPr lang="en-US" dirty="0"/>
              <a:t>fits the </a:t>
            </a:r>
            <a:r>
              <a:rPr lang="en-US" dirty="0" smtClean="0"/>
              <a:t>data.</a:t>
            </a:r>
          </a:p>
          <a:p>
            <a:endParaRPr lang="en-US" dirty="0"/>
          </a:p>
          <a:p>
            <a:r>
              <a:rPr lang="en-US" dirty="0" smtClean="0"/>
              <a:t>We use </a:t>
            </a:r>
          </a:p>
          <a:p>
            <a:pPr lvl="1"/>
            <a:r>
              <a:rPr lang="en-US" dirty="0" smtClean="0"/>
              <a:t>RSE </a:t>
            </a:r>
            <a:r>
              <a:rPr lang="mr-IN" dirty="0" smtClean="0"/>
              <a:t>–</a:t>
            </a:r>
            <a:r>
              <a:rPr lang="en-US" dirty="0" smtClean="0"/>
              <a:t> Residual Standard Errors</a:t>
            </a:r>
          </a:p>
          <a:p>
            <a:pPr lvl="1"/>
            <a:r>
              <a:rPr lang="en-US" dirty="0" smtClean="0"/>
              <a:t>R 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6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Standard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209"/>
            <a:ext cx="10515600" cy="4351338"/>
          </a:xfrm>
        </p:spPr>
        <p:txBody>
          <a:bodyPr/>
          <a:lstStyle/>
          <a:p>
            <a:r>
              <a:rPr lang="en-US" dirty="0" smtClean="0"/>
              <a:t>Population Regression Line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RSE is an estimate of the </a:t>
            </a:r>
            <a:r>
              <a:rPr lang="en-US" dirty="0" smtClean="0"/>
              <a:t>standard deviation </a:t>
            </a:r>
            <a:r>
              <a:rPr lang="en-US" dirty="0"/>
              <a:t>of  </a:t>
            </a:r>
            <a:r>
              <a:rPr lang="en-US" dirty="0" smtClean="0"/>
              <a:t>e</a:t>
            </a:r>
          </a:p>
          <a:p>
            <a:r>
              <a:rPr lang="en-US" dirty="0" smtClean="0"/>
              <a:t>Roughly </a:t>
            </a:r>
            <a:r>
              <a:rPr lang="en-US" dirty="0"/>
              <a:t>speaking, it is the average amount that the </a:t>
            </a:r>
            <a:r>
              <a:rPr lang="en-US" dirty="0" smtClean="0"/>
              <a:t>response will </a:t>
            </a:r>
            <a:r>
              <a:rPr lang="en-US" dirty="0"/>
              <a:t>deviate from the true regression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08" y="2057400"/>
            <a:ext cx="1701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08" y="2430399"/>
            <a:ext cx="2540000" cy="43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472964"/>
            <a:ext cx="7479284" cy="23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1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RSE provides an absolute measure of lack of fit of the </a:t>
            </a:r>
            <a:r>
              <a:rPr lang="en-US" dirty="0" smtClean="0"/>
              <a:t>model to </a:t>
            </a:r>
            <a:r>
              <a:rPr lang="en-US" dirty="0"/>
              <a:t>the </a:t>
            </a:r>
            <a:r>
              <a:rPr lang="en-US" dirty="0" smtClean="0"/>
              <a:t>data. </a:t>
            </a:r>
            <a:r>
              <a:rPr lang="en-US" dirty="0"/>
              <a:t> But since it is measured in the units of </a:t>
            </a:r>
            <a:r>
              <a:rPr lang="en-US" dirty="0" smtClean="0"/>
              <a:t>Y, </a:t>
            </a:r>
            <a:r>
              <a:rPr lang="en-US" dirty="0"/>
              <a:t>it is not </a:t>
            </a:r>
            <a:r>
              <a:rPr lang="en-US" dirty="0" smtClean="0"/>
              <a:t>always clear </a:t>
            </a:r>
            <a:r>
              <a:rPr lang="en-US" dirty="0"/>
              <a:t>what constitutes a good RSE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/>
              <a:t> takes the form of a </a:t>
            </a:r>
            <a:r>
              <a:rPr lang="en-US" dirty="0" smtClean="0"/>
              <a:t>proportion - </a:t>
            </a:r>
            <a:r>
              <a:rPr lang="en-US" dirty="0"/>
              <a:t> the proportion of </a:t>
            </a:r>
            <a:r>
              <a:rPr lang="en-US" dirty="0" smtClean="0"/>
              <a:t>variance explained</a:t>
            </a:r>
          </a:p>
          <a:p>
            <a:pPr lvl="1"/>
            <a:r>
              <a:rPr lang="en-US" dirty="0"/>
              <a:t> takes on a value between 0 and 1, and </a:t>
            </a:r>
            <a:r>
              <a:rPr lang="en-US" dirty="0" smtClean="0"/>
              <a:t>is independent </a:t>
            </a:r>
            <a:r>
              <a:rPr lang="en-US" dirty="0"/>
              <a:t>of the scale of </a:t>
            </a:r>
            <a:r>
              <a:rPr lang="en-US" dirty="0" smtClean="0"/>
              <a:t>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5018532"/>
            <a:ext cx="6045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97" y="670560"/>
            <a:ext cx="9027805" cy="5957507"/>
          </a:xfrm>
        </p:spPr>
      </p:pic>
    </p:spTree>
    <p:extLst>
      <p:ext uri="{BB962C8B-B14F-4D97-AF65-F5344CB8AC3E}">
        <p14:creationId xmlns:p14="http://schemas.microsoft.com/office/powerpoint/2010/main" val="61613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Is there a relationship between advertising budget and sales?</a:t>
            </a:r>
          </a:p>
          <a:p>
            <a:r>
              <a:rPr lang="en-US" dirty="0"/>
              <a:t> How strong is the relationship between advertising budget and sales</a:t>
            </a:r>
            <a:r>
              <a:rPr lang="en-US" dirty="0" smtClean="0"/>
              <a:t>?</a:t>
            </a:r>
          </a:p>
          <a:p>
            <a:r>
              <a:rPr lang="en-US" dirty="0"/>
              <a:t> Which media contribute to sales?</a:t>
            </a:r>
          </a:p>
          <a:p>
            <a:r>
              <a:rPr lang="en-US" dirty="0"/>
              <a:t> How accurately can we estimate the effect of each medium on sales?</a:t>
            </a:r>
          </a:p>
          <a:p>
            <a:r>
              <a:rPr lang="en-US" dirty="0"/>
              <a:t> How accurately can we predict future sales?</a:t>
            </a:r>
          </a:p>
          <a:p>
            <a:r>
              <a:rPr lang="en-US" dirty="0"/>
              <a:t> Is the relationship linear?</a:t>
            </a:r>
          </a:p>
          <a:p>
            <a:r>
              <a:rPr lang="en-US" dirty="0"/>
              <a:t> Is there synergy among the advertising media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58" y="1438021"/>
            <a:ext cx="8204200" cy="2832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239768"/>
            <a:ext cx="8140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50" y="2551462"/>
            <a:ext cx="4787900" cy="558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4200144"/>
            <a:ext cx="67437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8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80" y="743077"/>
            <a:ext cx="7403040" cy="5811838"/>
          </a:xfrm>
        </p:spPr>
      </p:pic>
    </p:spTree>
    <p:extLst>
      <p:ext uri="{BB962C8B-B14F-4D97-AF65-F5344CB8AC3E}">
        <p14:creationId xmlns:p14="http://schemas.microsoft.com/office/powerpoint/2010/main" val="47742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450370"/>
            <a:ext cx="8305800" cy="2565400"/>
          </a:xfrm>
        </p:spPr>
      </p:pic>
    </p:spTree>
    <p:extLst>
      <p:ext uri="{BB962C8B-B14F-4D97-AF65-F5344CB8AC3E}">
        <p14:creationId xmlns:p14="http://schemas.microsoft.com/office/powerpoint/2010/main" val="1402410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</a:t>
            </a:r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03152"/>
            <a:ext cx="8382000" cy="3771900"/>
          </a:xfrm>
        </p:spPr>
      </p:pic>
    </p:spTree>
    <p:extLst>
      <p:ext uri="{BB962C8B-B14F-4D97-AF65-F5344CB8AC3E}">
        <p14:creationId xmlns:p14="http://schemas.microsoft.com/office/powerpoint/2010/main" val="168372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Relationship Between the Response and Predictors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0" y="2128044"/>
            <a:ext cx="8064500" cy="3746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12" y="6115050"/>
            <a:ext cx="22098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36" y="6165850"/>
            <a:ext cx="889000" cy="29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36" y="6115050"/>
            <a:ext cx="1333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23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961420"/>
            <a:ext cx="8191500" cy="2324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1127760"/>
            <a:ext cx="6743700" cy="4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4916932"/>
            <a:ext cx="8013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</a:t>
            </a:r>
            <a:r>
              <a:rPr lang="en-US" dirty="0"/>
              <a:t>all the predictors help to explain </a:t>
            </a:r>
            <a:r>
              <a:rPr lang="en-US" dirty="0" smtClean="0"/>
              <a:t>Y, </a:t>
            </a:r>
            <a:r>
              <a:rPr lang="en-US" dirty="0"/>
              <a:t>or is </a:t>
            </a:r>
            <a:r>
              <a:rPr lang="en-US" dirty="0" smtClean="0"/>
              <a:t>only a </a:t>
            </a:r>
            <a:r>
              <a:rPr lang="en-US" dirty="0"/>
              <a:t>subset of </a:t>
            </a:r>
            <a:r>
              <a:rPr lang="en-US" dirty="0" smtClean="0"/>
              <a:t>the predictors </a:t>
            </a:r>
            <a:r>
              <a:rPr lang="en-US" dirty="0"/>
              <a:t>useful?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task of determining which predictors are associated </a:t>
            </a:r>
            <a:r>
              <a:rPr lang="en-US" dirty="0" smtClean="0"/>
              <a:t>with the </a:t>
            </a:r>
            <a:r>
              <a:rPr lang="en-US" dirty="0"/>
              <a:t>response, in order to fit a single model involving only those </a:t>
            </a:r>
            <a:r>
              <a:rPr lang="en-US" dirty="0" smtClean="0"/>
              <a:t>predictors, is </a:t>
            </a:r>
            <a:r>
              <a:rPr lang="en-US" dirty="0" err="1" smtClean="0"/>
              <a:t>refe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  = 2, then we can consider four models: (1) a model </a:t>
            </a:r>
            <a:r>
              <a:rPr lang="en-US" dirty="0" smtClean="0"/>
              <a:t>containing no </a:t>
            </a:r>
            <a:r>
              <a:rPr lang="en-US" dirty="0"/>
              <a:t>variables, (2) a model containing X1  only, (3) a </a:t>
            </a:r>
            <a:r>
              <a:rPr lang="en-US" dirty="0" smtClean="0"/>
              <a:t>model containingX2</a:t>
            </a:r>
            <a:r>
              <a:rPr lang="en-US" dirty="0"/>
              <a:t>  only, and (4) a model containing both X1  and </a:t>
            </a:r>
            <a:r>
              <a:rPr lang="en-US" dirty="0" smtClean="0"/>
              <a:t>X2</a:t>
            </a:r>
          </a:p>
          <a:p>
            <a:endParaRPr lang="en-US" dirty="0"/>
          </a:p>
          <a:p>
            <a:r>
              <a:rPr lang="en-US" dirty="0" smtClean="0"/>
              <a:t>Unfortunately</a:t>
            </a:r>
            <a:r>
              <a:rPr lang="en-US" dirty="0"/>
              <a:t>, there are a total of 2p  models that contain subsets of </a:t>
            </a:r>
            <a:r>
              <a:rPr lang="en-US" dirty="0" smtClean="0"/>
              <a:t>p</a:t>
            </a:r>
            <a:r>
              <a:rPr lang="en-US" dirty="0"/>
              <a:t> 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p  = 30, then we must </a:t>
            </a:r>
            <a:r>
              <a:rPr lang="en-US" dirty="0" smtClean="0"/>
              <a:t>consider 230</a:t>
            </a:r>
            <a:r>
              <a:rPr lang="en-US" dirty="0"/>
              <a:t>  = 1, 073, 741, 824 models! This is not </a:t>
            </a:r>
            <a:r>
              <a:rPr lang="en-US" dirty="0" smtClean="0"/>
              <a:t>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8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Selection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89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need an </a:t>
            </a:r>
            <a:r>
              <a:rPr lang="en-US" dirty="0" smtClean="0"/>
              <a:t>automated and </a:t>
            </a:r>
            <a:r>
              <a:rPr lang="en-US" dirty="0"/>
              <a:t>efficient approach to choose a smaller set of models to </a:t>
            </a:r>
            <a:r>
              <a:rPr lang="en-US" dirty="0" smtClean="0"/>
              <a:t>consider. There are </a:t>
            </a:r>
            <a:r>
              <a:rPr lang="en-US" dirty="0"/>
              <a:t>three classical approaches for this task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Forward selection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Backward </a:t>
            </a:r>
            <a:r>
              <a:rPr lang="en-US" dirty="0"/>
              <a:t>selection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Mixed selection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80" y="2794794"/>
            <a:ext cx="7632700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80" y="4001294"/>
            <a:ext cx="7353300" cy="5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30" y="4769644"/>
            <a:ext cx="7569200" cy="1993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719328" y="57440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dirty="0" smtClean="0"/>
              <a:t>This is a combination of forward and </a:t>
            </a:r>
            <a:r>
              <a:rPr lang="en-US" smtClean="0"/>
              <a:t>backward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2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How well does the model fit the data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0" y="4720622"/>
            <a:ext cx="2222500" cy="609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4621"/>
            <a:ext cx="33274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2361803"/>
            <a:ext cx="2286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5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Given </a:t>
            </a:r>
            <a:r>
              <a:rPr lang="en-US" dirty="0"/>
              <a:t>a set of predictor values, what </a:t>
            </a:r>
            <a:r>
              <a:rPr lang="en-US" dirty="0" smtClean="0"/>
              <a:t>response value </a:t>
            </a:r>
            <a:r>
              <a:rPr lang="en-US" dirty="0"/>
              <a:t>should we </a:t>
            </a:r>
            <a:r>
              <a:rPr lang="en-US" dirty="0" smtClean="0"/>
              <a:t>predict, and </a:t>
            </a:r>
            <a:r>
              <a:rPr lang="en-US" dirty="0"/>
              <a:t>how accurate is our prediction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sorts </a:t>
            </a:r>
            <a:r>
              <a:rPr lang="en-US" dirty="0" smtClean="0"/>
              <a:t>of uncertainty associated </a:t>
            </a:r>
            <a:r>
              <a:rPr lang="en-US" smtClean="0"/>
              <a:t>with prediction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570988"/>
            <a:ext cx="8001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9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404938"/>
            <a:ext cx="8026400" cy="1790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875024"/>
            <a:ext cx="7848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86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5704"/>
            <a:ext cx="10515600" cy="1325563"/>
          </a:xfrm>
        </p:spPr>
        <p:txBody>
          <a:bodyPr/>
          <a:lstStyle/>
          <a:p>
            <a:r>
              <a:rPr lang="en-US" dirty="0"/>
              <a:t>Other Considerations in the Regression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0338"/>
            <a:ext cx="10515600" cy="4351338"/>
          </a:xfrm>
        </p:spPr>
        <p:txBody>
          <a:bodyPr/>
          <a:lstStyle/>
          <a:p>
            <a:r>
              <a:rPr lang="en-US" dirty="0"/>
              <a:t>Qualitative </a:t>
            </a:r>
            <a:r>
              <a:rPr lang="en-US" dirty="0" smtClean="0"/>
              <a:t>Predictors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283208"/>
            <a:ext cx="8572500" cy="303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4734147"/>
            <a:ext cx="8458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3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Qualitative Predictors with More than Two </a:t>
            </a:r>
            <a:r>
              <a:rPr lang="en-US" dirty="0" smtClean="0"/>
              <a:t>Levels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17" y="662781"/>
            <a:ext cx="6826566" cy="39054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438" y="4702374"/>
            <a:ext cx="6705123" cy="18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58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the Linear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makes highly </a:t>
            </a:r>
            <a:r>
              <a:rPr lang="en-US" dirty="0"/>
              <a:t>restrictive assumptions that are often violated in </a:t>
            </a:r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Additive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 polynomial </a:t>
            </a:r>
            <a:r>
              <a:rPr lang="en-US" dirty="0" smtClean="0"/>
              <a:t>regression.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3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olynomial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74" y="1463040"/>
            <a:ext cx="6516652" cy="5179904"/>
          </a:xfrm>
        </p:spPr>
      </p:pic>
    </p:spTree>
    <p:extLst>
      <p:ext uri="{BB962C8B-B14F-4D97-AF65-F5344CB8AC3E}">
        <p14:creationId xmlns:p14="http://schemas.microsoft.com/office/powerpoint/2010/main" val="1523791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690688"/>
            <a:ext cx="8166100" cy="4305300"/>
          </a:xfrm>
        </p:spPr>
      </p:pic>
    </p:spTree>
    <p:extLst>
      <p:ext uri="{BB962C8B-B14F-4D97-AF65-F5344CB8AC3E}">
        <p14:creationId xmlns:p14="http://schemas.microsoft.com/office/powerpoint/2010/main" val="1614880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863882"/>
            <a:ext cx="8280400" cy="2006600"/>
          </a:xfrm>
        </p:spPr>
      </p:pic>
      <p:sp>
        <p:nvSpPr>
          <p:cNvPr id="5" name="Rectangle 4"/>
          <p:cNvSpPr/>
          <p:nvPr/>
        </p:nvSpPr>
        <p:spPr>
          <a:xfrm>
            <a:off x="838200" y="195101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Helvetica" charset="0"/>
              </a:rPr>
              <a:t>If including </a:t>
            </a:r>
            <a:r>
              <a:rPr lang="en-US" dirty="0" smtClean="0">
                <a:solidFill>
                  <a:srgbClr val="A01300"/>
                </a:solidFill>
                <a:effectLst/>
                <a:latin typeface="Helvetica" charset="0"/>
              </a:rPr>
              <a:t>horsepower2 </a:t>
            </a:r>
            <a:r>
              <a:rPr lang="en-US" dirty="0" smtClean="0">
                <a:effectLst/>
                <a:latin typeface="Helvetica" charset="0"/>
              </a:rPr>
              <a:t> led to such a big improvement in the model, why </a:t>
            </a:r>
            <a:r>
              <a:rPr lang="en-US" dirty="0" smtClean="0">
                <a:solidFill>
                  <a:srgbClr val="000000"/>
                </a:solidFill>
                <a:effectLst/>
                <a:latin typeface="Helvetica" charset="0"/>
              </a:rPr>
              <a:t>not include </a:t>
            </a:r>
            <a:r>
              <a:rPr lang="en-US" dirty="0" smtClean="0">
                <a:solidFill>
                  <a:srgbClr val="A01300"/>
                </a:solidFill>
                <a:effectLst/>
                <a:latin typeface="Helvetica" charset="0"/>
              </a:rPr>
              <a:t>horsepower3</a:t>
            </a:r>
            <a:r>
              <a:rPr lang="en-US" dirty="0" smtClean="0">
                <a:solidFill>
                  <a:srgbClr val="000000"/>
                </a:solidFill>
                <a:effectLst/>
                <a:latin typeface="Helvetica" charset="0"/>
              </a:rPr>
              <a:t> , </a:t>
            </a:r>
            <a:r>
              <a:rPr lang="en-US" dirty="0" smtClean="0">
                <a:solidFill>
                  <a:srgbClr val="A01300"/>
                </a:solidFill>
                <a:effectLst/>
                <a:latin typeface="Helvetica" charset="0"/>
              </a:rPr>
              <a:t>horsepower4</a:t>
            </a:r>
            <a:r>
              <a:rPr lang="en-US" dirty="0" smtClean="0">
                <a:solidFill>
                  <a:srgbClr val="000000"/>
                </a:solidFill>
                <a:effectLst/>
                <a:latin typeface="Helvetica" charset="0"/>
              </a:rPr>
              <a:t> , or even </a:t>
            </a:r>
            <a:r>
              <a:rPr lang="en-US" dirty="0" smtClean="0">
                <a:solidFill>
                  <a:srgbClr val="A01300"/>
                </a:solidFill>
                <a:effectLst/>
                <a:latin typeface="Helvetica" charset="0"/>
              </a:rPr>
              <a:t>horsepower5</a:t>
            </a:r>
            <a:endParaRPr lang="en-US" dirty="0">
              <a:solidFill>
                <a:srgbClr val="A013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2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Linear </a:t>
            </a:r>
            <a:r>
              <a:rPr lang="en-US" dirty="0" smtClean="0"/>
              <a:t>Regression with </a:t>
            </a:r>
            <a:r>
              <a:rPr lang="en-US" dirty="0"/>
              <a:t>K-Nearest </a:t>
            </a:r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regression is an example of a </a:t>
            </a:r>
            <a:r>
              <a:rPr lang="en-US" dirty="0" smtClean="0"/>
              <a:t>parametric</a:t>
            </a:r>
          </a:p>
          <a:p>
            <a:pPr lvl="1"/>
            <a:r>
              <a:rPr lang="en-US" dirty="0"/>
              <a:t> assumes a linear functional form for f (X </a:t>
            </a:r>
            <a:r>
              <a:rPr lang="en-US" dirty="0" smtClean="0"/>
              <a:t>)</a:t>
            </a:r>
          </a:p>
          <a:p>
            <a:r>
              <a:rPr lang="en-US" dirty="0"/>
              <a:t> K-nearest neighbors regression</a:t>
            </a:r>
          </a:p>
          <a:p>
            <a:pPr lvl="1"/>
            <a:r>
              <a:rPr lang="en-US" dirty="0"/>
              <a:t> non-parametric methods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explicitly </a:t>
            </a:r>
            <a:r>
              <a:rPr lang="en-US" dirty="0" smtClean="0"/>
              <a:t>assume any function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056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56" y="1690688"/>
            <a:ext cx="7580488" cy="4351338"/>
          </a:xfrm>
        </p:spPr>
      </p:pic>
    </p:spTree>
    <p:extLst>
      <p:ext uri="{BB962C8B-B14F-4D97-AF65-F5344CB8AC3E}">
        <p14:creationId xmlns:p14="http://schemas.microsoft.com/office/powerpoint/2010/main" val="23054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88" y="719328"/>
            <a:ext cx="7298884" cy="5574253"/>
          </a:xfrm>
        </p:spPr>
      </p:pic>
    </p:spTree>
    <p:extLst>
      <p:ext uri="{BB962C8B-B14F-4D97-AF65-F5344CB8AC3E}">
        <p14:creationId xmlns:p14="http://schemas.microsoft.com/office/powerpoint/2010/main" val="207866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40" y="1850009"/>
            <a:ext cx="6985319" cy="4351338"/>
          </a:xfrm>
        </p:spPr>
      </p:pic>
    </p:spTree>
    <p:extLst>
      <p:ext uri="{BB962C8B-B14F-4D97-AF65-F5344CB8AC3E}">
        <p14:creationId xmlns:p14="http://schemas.microsoft.com/office/powerpoint/2010/main" val="63798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30" y="559848"/>
            <a:ext cx="8343900" cy="2908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680683"/>
            <a:ext cx="8280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3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4" y="1690688"/>
            <a:ext cx="7672095" cy="4351338"/>
          </a:xfrm>
        </p:spPr>
      </p:pic>
    </p:spTree>
    <p:extLst>
      <p:ext uri="{BB962C8B-B14F-4D97-AF65-F5344CB8AC3E}">
        <p14:creationId xmlns:p14="http://schemas.microsoft.com/office/powerpoint/2010/main" val="78565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the Accuracy of the </a:t>
            </a:r>
            <a:r>
              <a:rPr lang="en-US" dirty="0" smtClean="0"/>
              <a:t>Coefficient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Regression 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08" y="2471928"/>
            <a:ext cx="1701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08" y="2991231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1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30" y="216754"/>
            <a:ext cx="7762539" cy="5984593"/>
          </a:xfrm>
        </p:spPr>
      </p:pic>
    </p:spTree>
    <p:extLst>
      <p:ext uri="{BB962C8B-B14F-4D97-AF65-F5344CB8AC3E}">
        <p14:creationId xmlns:p14="http://schemas.microsoft.com/office/powerpoint/2010/main" val="52428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 regression line and</a:t>
            </a:r>
            <a:br>
              <a:rPr lang="en-US" dirty="0" smtClean="0"/>
            </a:br>
            <a:r>
              <a:rPr lang="en-US" dirty="0" smtClean="0"/>
              <a:t>the least squares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r>
              <a:rPr lang="en-US" dirty="0"/>
              <a:t>of these two lines is a natural extension of the standard </a:t>
            </a:r>
            <a:r>
              <a:rPr lang="en-US" dirty="0" smtClean="0"/>
              <a:t>statistical approach </a:t>
            </a:r>
            <a:r>
              <a:rPr lang="en-US" dirty="0"/>
              <a:t>of using information from a sample to estimate characteristics of </a:t>
            </a:r>
            <a:r>
              <a:rPr lang="en-US" dirty="0" smtClean="0"/>
              <a:t>a large population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2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322</Words>
  <Application>Microsoft Macintosh PowerPoint</Application>
  <PresentationFormat>Widescreen</PresentationFormat>
  <Paragraphs>75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Calibri Light</vt:lpstr>
      <vt:lpstr>Helvetica</vt:lpstr>
      <vt:lpstr>Mangal</vt:lpstr>
      <vt:lpstr>Arial</vt:lpstr>
      <vt:lpstr>Office Theme</vt:lpstr>
      <vt:lpstr>Linear Regression</vt:lpstr>
      <vt:lpstr>PowerPoint Presentation</vt:lpstr>
      <vt:lpstr>Simple Linear Regression</vt:lpstr>
      <vt:lpstr>PowerPoint Presentation</vt:lpstr>
      <vt:lpstr>PowerPoint Presentation</vt:lpstr>
      <vt:lpstr>PowerPoint Presentation</vt:lpstr>
      <vt:lpstr>Assessing the Accuracy of the Coefficient Estimates</vt:lpstr>
      <vt:lpstr>PowerPoint Presentation</vt:lpstr>
      <vt:lpstr>population regression line and the least squares line?</vt:lpstr>
      <vt:lpstr>PowerPoint Presentation</vt:lpstr>
      <vt:lpstr>PowerPoint Presentation</vt:lpstr>
      <vt:lpstr>PowerPoint Presentation</vt:lpstr>
      <vt:lpstr>PowerPoint Presentation</vt:lpstr>
      <vt:lpstr>t-statistics</vt:lpstr>
      <vt:lpstr>PowerPoint Presentation</vt:lpstr>
      <vt:lpstr>Assessing the Accuracy of the Model</vt:lpstr>
      <vt:lpstr>Residual Standard Error</vt:lpstr>
      <vt:lpstr>R2 Statistic</vt:lpstr>
      <vt:lpstr>PowerPoint Presentation</vt:lpstr>
      <vt:lpstr>PowerPoint Presentation</vt:lpstr>
      <vt:lpstr>Multiple Linear Regression</vt:lpstr>
      <vt:lpstr>PowerPoint Presentation</vt:lpstr>
      <vt:lpstr>PowerPoint Presentation</vt:lpstr>
      <vt:lpstr>Some Important Questions</vt:lpstr>
      <vt:lpstr>Is There a Relationship Between the Response and Predictors?</vt:lpstr>
      <vt:lpstr>PowerPoint Presentation</vt:lpstr>
      <vt:lpstr>Do all the predictors help to explain Y, or is only a subset of the predictors useful? </vt:lpstr>
      <vt:lpstr>Variable Selection Approaches</vt:lpstr>
      <vt:lpstr> How well does the model fit the data?</vt:lpstr>
      <vt:lpstr>Given a set of predictor values, what response value should we predict, and how accurate is our prediction?</vt:lpstr>
      <vt:lpstr>PowerPoint Presentation</vt:lpstr>
      <vt:lpstr>Other Considerations in the Regression Model</vt:lpstr>
      <vt:lpstr>Qualitative Predictors with More than Two Levels</vt:lpstr>
      <vt:lpstr>Extensions of the Linear Model</vt:lpstr>
      <vt:lpstr>Polynomial regression</vt:lpstr>
      <vt:lpstr>PowerPoint Presentation</vt:lpstr>
      <vt:lpstr>PowerPoint Presentation</vt:lpstr>
      <vt:lpstr>Comparison of Linear Regression with K-Nearest Neighbors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Microsoft Office User</dc:creator>
  <cp:lastModifiedBy>Microsoft Office User</cp:lastModifiedBy>
  <cp:revision>39</cp:revision>
  <dcterms:created xsi:type="dcterms:W3CDTF">2017-09-24T11:49:24Z</dcterms:created>
  <dcterms:modified xsi:type="dcterms:W3CDTF">2017-09-24T14:41:01Z</dcterms:modified>
</cp:coreProperties>
</file>