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61" r:id="rId5"/>
    <p:sldId id="258" r:id="rId6"/>
    <p:sldId id="259" r:id="rId7"/>
    <p:sldId id="260" r:id="rId8"/>
    <p:sldId id="267" r:id="rId9"/>
    <p:sldId id="262" r:id="rId10"/>
    <p:sldId id="263" r:id="rId11"/>
    <p:sldId id="264" r:id="rId12"/>
    <p:sldId id="265" r:id="rId13"/>
    <p:sldId id="268" r:id="rId14"/>
    <p:sldId id="269" r:id="rId15"/>
    <p:sldId id="271" r:id="rId16"/>
    <p:sldId id="270" r:id="rId17"/>
    <p:sldId id="279" r:id="rId18"/>
    <p:sldId id="272" r:id="rId19"/>
    <p:sldId id="273" r:id="rId20"/>
    <p:sldId id="274" r:id="rId21"/>
    <p:sldId id="276" r:id="rId22"/>
    <p:sldId id="277" r:id="rId23"/>
    <p:sldId id="278" r:id="rId24"/>
    <p:sldId id="280" r:id="rId25"/>
    <p:sldId id="281" r:id="rId26"/>
    <p:sldId id="282" r:id="rId27"/>
    <p:sldId id="283" r:id="rId28"/>
    <p:sldId id="284" r:id="rId29"/>
    <p:sldId id="289" r:id="rId30"/>
    <p:sldId id="285" r:id="rId31"/>
    <p:sldId id="290" r:id="rId32"/>
    <p:sldId id="288" r:id="rId33"/>
    <p:sldId id="287" r:id="rId34"/>
    <p:sldId id="291" r:id="rId35"/>
    <p:sldId id="292" r:id="rId36"/>
    <p:sldId id="293" r:id="rId37"/>
    <p:sldId id="294" r:id="rId38"/>
    <p:sldId id="295" r:id="rId39"/>
    <p:sldId id="297" r:id="rId40"/>
    <p:sldId id="296" r:id="rId41"/>
    <p:sldId id="299" r:id="rId42"/>
    <p:sldId id="300" r:id="rId43"/>
    <p:sldId id="301" r:id="rId44"/>
    <p:sldId id="302" r:id="rId45"/>
    <p:sldId id="303" r:id="rId46"/>
    <p:sldId id="304" r:id="rId47"/>
    <p:sldId id="305" r:id="rId48"/>
    <p:sldId id="30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run Ravi Varma" initials="VRV" lastIdx="1" clrIdx="0">
    <p:extLst>
      <p:ext uri="{19B8F6BF-5375-455C-9EA6-DF929625EA0E}">
        <p15:presenceInfo xmlns:p15="http://schemas.microsoft.com/office/powerpoint/2012/main" userId="S-1-5-21-436374069-484763869-1708537768-30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394" autoAdjust="0"/>
  </p:normalViewPr>
  <p:slideViewPr>
    <p:cSldViewPr snapToGrid="0">
      <p:cViewPr varScale="1">
        <p:scale>
          <a:sx n="89" d="100"/>
          <a:sy n="89" d="100"/>
        </p:scale>
        <p:origin x="326" y="72"/>
      </p:cViewPr>
      <p:guideLst/>
    </p:cSldViewPr>
  </p:slideViewPr>
  <p:notesTextViewPr>
    <p:cViewPr>
      <p:scale>
        <a:sx n="1" d="1"/>
        <a:sy n="1" d="1"/>
      </p:scale>
      <p:origin x="0" y="0"/>
    </p:cViewPr>
  </p:notesTextViewPr>
  <p:sorterViewPr>
    <p:cViewPr>
      <p:scale>
        <a:sx n="100" d="100"/>
        <a:sy n="100" d="100"/>
      </p:scale>
      <p:origin x="0" y="-2539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BE26D2D-E990-474B-AAF7-23681E586D2E}"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41077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26D2D-E990-474B-AAF7-23681E586D2E}"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367839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26D2D-E990-474B-AAF7-23681E586D2E}"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644136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BE26D2D-E990-474B-AAF7-23681E586D2E}"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2242201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BE26D2D-E990-474B-AAF7-23681E586D2E}" type="datetimeFigureOut">
              <a:rPr lang="en-US" smtClean="0"/>
              <a:t>11/6/2017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3716694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BE26D2D-E990-474B-AAF7-23681E586D2E}"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2843880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BE26D2D-E990-474B-AAF7-23681E586D2E}" type="datetimeFigureOut">
              <a:rPr lang="en-US" smtClean="0"/>
              <a:t>11/6/2017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2386630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BE26D2D-E990-474B-AAF7-23681E586D2E}" type="datetimeFigureOut">
              <a:rPr lang="en-US" smtClean="0"/>
              <a:t>11/6/2017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3243399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26D2D-E990-474B-AAF7-23681E586D2E}" type="datetimeFigureOut">
              <a:rPr lang="en-US" smtClean="0"/>
              <a:t>11/6/2017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837480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26D2D-E990-474B-AAF7-23681E586D2E}"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213973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BE26D2D-E990-474B-AAF7-23681E586D2E}" type="datetimeFigureOut">
              <a:rPr lang="en-US" smtClean="0"/>
              <a:t>11/6/2017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026FB9-F6EC-4FFC-9048-AB48532312C0}" type="slidenum">
              <a:rPr lang="en-US" smtClean="0"/>
              <a:t>‹#›</a:t>
            </a:fld>
            <a:endParaRPr lang="en-US"/>
          </a:p>
        </p:txBody>
      </p:sp>
    </p:spTree>
    <p:extLst>
      <p:ext uri="{BB962C8B-B14F-4D97-AF65-F5344CB8AC3E}">
        <p14:creationId xmlns:p14="http://schemas.microsoft.com/office/powerpoint/2010/main" val="2836452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26D2D-E990-474B-AAF7-23681E586D2E}" type="datetimeFigureOut">
              <a:rPr lang="en-US" smtClean="0"/>
              <a:t>11/6/2017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026FB9-F6EC-4FFC-9048-AB48532312C0}" type="slidenum">
              <a:rPr lang="en-US" smtClean="0"/>
              <a:t>‹#›</a:t>
            </a:fld>
            <a:endParaRPr lang="en-US"/>
          </a:p>
        </p:txBody>
      </p:sp>
    </p:spTree>
    <p:extLst>
      <p:ext uri="{BB962C8B-B14F-4D97-AF65-F5344CB8AC3E}">
        <p14:creationId xmlns:p14="http://schemas.microsoft.com/office/powerpoint/2010/main" val="3568235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7.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8.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Linear Model Selection</a:t>
            </a:r>
            <a:br>
              <a:rPr lang="en-US" dirty="0" smtClean="0"/>
            </a:br>
            <a:r>
              <a:rPr lang="en-US" dirty="0" smtClean="0"/>
              <a:t>and Regularization</a:t>
            </a:r>
            <a:endParaRPr lang="en-US" dirty="0"/>
          </a:p>
        </p:txBody>
      </p:sp>
    </p:spTree>
    <p:extLst>
      <p:ext uri="{BB962C8B-B14F-4D97-AF65-F5344CB8AC3E}">
        <p14:creationId xmlns:p14="http://schemas.microsoft.com/office/powerpoint/2010/main" val="94817861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Alternatives to using Least Squares:</a:t>
            </a:r>
          </a:p>
          <a:p>
            <a:pPr lvl="1"/>
            <a:r>
              <a:rPr lang="en-US" i="1" dirty="0" smtClean="0"/>
              <a:t>Subset Selection:</a:t>
            </a:r>
          </a:p>
          <a:p>
            <a:pPr lvl="2"/>
            <a:r>
              <a:rPr lang="en-US" dirty="0" smtClean="0"/>
              <a:t>This approach involves identifying a subset of the </a:t>
            </a:r>
            <a:r>
              <a:rPr lang="en-US" i="1" dirty="0" smtClean="0"/>
              <a:t>p </a:t>
            </a:r>
            <a:r>
              <a:rPr lang="en-US" dirty="0" smtClean="0"/>
              <a:t>predictors that we believe to be related to the response. </a:t>
            </a:r>
          </a:p>
          <a:p>
            <a:pPr lvl="2"/>
            <a:r>
              <a:rPr lang="en-US" dirty="0" smtClean="0"/>
              <a:t>Fit a model using least squares on the reduced set of variables.</a:t>
            </a:r>
          </a:p>
          <a:p>
            <a:pPr lvl="1"/>
            <a:r>
              <a:rPr lang="en-US" i="1" dirty="0" smtClean="0"/>
              <a:t>Shrinkage:</a:t>
            </a:r>
            <a:endParaRPr lang="en-US" dirty="0" smtClean="0"/>
          </a:p>
          <a:p>
            <a:pPr lvl="2"/>
            <a:r>
              <a:rPr lang="en-US" dirty="0" smtClean="0"/>
              <a:t>Fit a model involving all </a:t>
            </a:r>
            <a:r>
              <a:rPr lang="en-US" i="1" dirty="0" smtClean="0"/>
              <a:t>p</a:t>
            </a:r>
            <a:r>
              <a:rPr lang="en-US" dirty="0" smtClean="0"/>
              <a:t> predictors, the estimated coefficients are then shrunken towards zero relative to the least squares estimates.</a:t>
            </a:r>
          </a:p>
          <a:p>
            <a:pPr lvl="2"/>
            <a:r>
              <a:rPr lang="en-US" dirty="0" smtClean="0"/>
              <a:t>Shrinkage (or Regularization) reduces variance.</a:t>
            </a:r>
          </a:p>
          <a:p>
            <a:pPr lvl="2"/>
            <a:r>
              <a:rPr lang="en-US" dirty="0" smtClean="0"/>
              <a:t>Depending on what type of shrinkage is performed, some of the coefficients may be estimated to be exactly zero. Hence, shrinkage methods can also perform variable selection.</a:t>
            </a:r>
            <a:endParaRPr lang="en-US" dirty="0"/>
          </a:p>
        </p:txBody>
      </p:sp>
    </p:spTree>
    <p:extLst>
      <p:ext uri="{BB962C8B-B14F-4D97-AF65-F5344CB8AC3E}">
        <p14:creationId xmlns:p14="http://schemas.microsoft.com/office/powerpoint/2010/main" val="84618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1"/>
            <a:r>
              <a:rPr lang="en-US" i="1" dirty="0" smtClean="0"/>
              <a:t>Dimension Reduction:</a:t>
            </a:r>
          </a:p>
          <a:p>
            <a:pPr lvl="2"/>
            <a:r>
              <a:rPr lang="en-US" dirty="0" smtClean="0"/>
              <a:t>This approach involves projecting the </a:t>
            </a:r>
            <a:r>
              <a:rPr lang="en-US" i="1" dirty="0" smtClean="0"/>
              <a:t>p</a:t>
            </a:r>
            <a:r>
              <a:rPr lang="en-US" dirty="0" smtClean="0"/>
              <a:t> predictors into a </a:t>
            </a:r>
            <a:r>
              <a:rPr lang="en-US" i="1" dirty="0" smtClean="0"/>
              <a:t>M</a:t>
            </a:r>
            <a:r>
              <a:rPr lang="en-US" dirty="0" smtClean="0"/>
              <a:t>-dimensional subspace, where </a:t>
            </a:r>
            <a:r>
              <a:rPr lang="en-US" i="1" dirty="0" smtClean="0"/>
              <a:t>M &lt; p</a:t>
            </a:r>
            <a:r>
              <a:rPr lang="en-US" dirty="0" smtClean="0"/>
              <a:t>.</a:t>
            </a:r>
          </a:p>
          <a:p>
            <a:pPr lvl="2"/>
            <a:r>
              <a:rPr lang="en-US" dirty="0" smtClean="0"/>
              <a:t>The </a:t>
            </a:r>
            <a:r>
              <a:rPr lang="en-US" i="1" dirty="0" smtClean="0"/>
              <a:t>p</a:t>
            </a:r>
            <a:r>
              <a:rPr lang="en-US" dirty="0" smtClean="0"/>
              <a:t> predictors are projected into the reduced subspace, followed by regression with least squares in order to generate a model.</a:t>
            </a:r>
          </a:p>
          <a:p>
            <a:pPr lvl="1"/>
            <a:endParaRPr lang="en-US" dirty="0"/>
          </a:p>
        </p:txBody>
      </p:sp>
    </p:spTree>
    <p:extLst>
      <p:ext uri="{BB962C8B-B14F-4D97-AF65-F5344CB8AC3E}">
        <p14:creationId xmlns:p14="http://schemas.microsoft.com/office/powerpoint/2010/main" val="3976418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Best Subset Selection</a:t>
            </a:r>
            <a:endParaRPr lang="en-US" dirty="0"/>
          </a:p>
        </p:txBody>
      </p:sp>
      <p:sp>
        <p:nvSpPr>
          <p:cNvPr id="3" name="Content Placeholder 2"/>
          <p:cNvSpPr>
            <a:spLocks noGrp="1"/>
          </p:cNvSpPr>
          <p:nvPr>
            <p:ph idx="1"/>
          </p:nvPr>
        </p:nvSpPr>
        <p:spPr>
          <a:xfrm>
            <a:off x="838200" y="1809000"/>
            <a:ext cx="10515600" cy="4351338"/>
          </a:xfrm>
        </p:spPr>
        <p:txBody>
          <a:bodyPr>
            <a:noAutofit/>
          </a:bodyPr>
          <a:lstStyle/>
          <a:p>
            <a:r>
              <a:rPr lang="en-US" sz="3200" dirty="0" smtClean="0"/>
              <a:t>Let </a:t>
            </a:r>
            <a:r>
              <a:rPr lang="en-US" sz="3200" i="1" dirty="0"/>
              <a:t>M</a:t>
            </a:r>
            <a:r>
              <a:rPr lang="en-US" sz="3200" i="1" baseline="-25000" dirty="0"/>
              <a:t>0</a:t>
            </a:r>
            <a:r>
              <a:rPr lang="en-US" sz="3200" dirty="0"/>
              <a:t> denote the null model, which contains no predictors. </a:t>
            </a:r>
            <a:endParaRPr lang="en-US" sz="3200" dirty="0" smtClean="0"/>
          </a:p>
          <a:p>
            <a:r>
              <a:rPr lang="en-US" sz="3200" dirty="0" smtClean="0"/>
              <a:t>For </a:t>
            </a:r>
            <a:r>
              <a:rPr lang="en-US" sz="3200" i="1" dirty="0"/>
              <a:t>k = 1, 2,...p</a:t>
            </a:r>
            <a:r>
              <a:rPr lang="en-US" sz="3200" dirty="0"/>
              <a:t>: </a:t>
            </a:r>
            <a:endParaRPr lang="en-US" sz="3200" dirty="0" smtClean="0"/>
          </a:p>
          <a:p>
            <a:pPr lvl="1"/>
            <a:r>
              <a:rPr lang="en-US" sz="2800" dirty="0" smtClean="0"/>
              <a:t>Fit </a:t>
            </a:r>
            <a:r>
              <a:rPr lang="en-US" sz="2800" dirty="0"/>
              <a:t>all </a:t>
            </a:r>
            <a:r>
              <a:rPr lang="en-US" sz="3200" i="1" dirty="0" smtClean="0"/>
              <a:t>(</a:t>
            </a:r>
            <a:r>
              <a:rPr lang="en-US" sz="3200" i="1" baseline="30000" dirty="0" err="1" smtClean="0"/>
              <a:t>p</a:t>
            </a:r>
            <a:r>
              <a:rPr lang="en-US" sz="3200" i="1" baseline="-25000" dirty="0" err="1" smtClean="0"/>
              <a:t>k</a:t>
            </a:r>
            <a:r>
              <a:rPr lang="en-US" sz="3200" i="1" dirty="0"/>
              <a:t>)</a:t>
            </a:r>
            <a:r>
              <a:rPr lang="en-US" sz="2800" dirty="0" smtClean="0"/>
              <a:t> </a:t>
            </a:r>
            <a:r>
              <a:rPr lang="en-US" sz="2800" dirty="0"/>
              <a:t>models that contain exactly k predictors. </a:t>
            </a:r>
            <a:endParaRPr lang="en-US" sz="2800" dirty="0" smtClean="0"/>
          </a:p>
          <a:p>
            <a:pPr lvl="1"/>
            <a:r>
              <a:rPr lang="en-US" sz="2800" dirty="0" smtClean="0"/>
              <a:t>Pick </a:t>
            </a:r>
            <a:r>
              <a:rPr lang="en-US" sz="2800" dirty="0"/>
              <a:t>the best among these </a:t>
            </a:r>
            <a:r>
              <a:rPr lang="en-US" sz="3200" i="1" dirty="0"/>
              <a:t>(</a:t>
            </a:r>
            <a:r>
              <a:rPr lang="en-US" sz="3200" i="1" baseline="30000" dirty="0" err="1"/>
              <a:t>p</a:t>
            </a:r>
            <a:r>
              <a:rPr lang="en-US" sz="3200" i="1" baseline="-25000" dirty="0" err="1"/>
              <a:t>k</a:t>
            </a:r>
            <a:r>
              <a:rPr lang="en-US" sz="3200" i="1" dirty="0"/>
              <a:t>)</a:t>
            </a:r>
            <a:r>
              <a:rPr lang="en-US" sz="2800" dirty="0"/>
              <a:t> </a:t>
            </a:r>
            <a:r>
              <a:rPr lang="en-US" sz="2800" dirty="0" smtClean="0"/>
              <a:t>models</a:t>
            </a:r>
            <a:r>
              <a:rPr lang="en-US" sz="2800" dirty="0"/>
              <a:t>, and call it </a:t>
            </a:r>
            <a:r>
              <a:rPr lang="en-US" sz="2800" i="1" dirty="0" smtClean="0"/>
              <a:t>M</a:t>
            </a:r>
            <a:r>
              <a:rPr lang="en-US" sz="2800" i="1" baseline="-25000" dirty="0" smtClean="0"/>
              <a:t>k</a:t>
            </a:r>
            <a:endParaRPr lang="en-US" sz="2800" dirty="0" smtClean="0"/>
          </a:p>
          <a:p>
            <a:pPr lvl="1"/>
            <a:r>
              <a:rPr lang="en-US" sz="2800" dirty="0" smtClean="0"/>
              <a:t>Here </a:t>
            </a:r>
            <a:r>
              <a:rPr lang="en-US" sz="2800" dirty="0"/>
              <a:t>best is defined as having the smallest RSS, or equivalently largest </a:t>
            </a:r>
            <a:r>
              <a:rPr lang="en-US" sz="2800" dirty="0" smtClean="0"/>
              <a:t>R</a:t>
            </a:r>
            <a:r>
              <a:rPr lang="en-US" sz="2800" baseline="30000" dirty="0" smtClean="0"/>
              <a:t>2</a:t>
            </a:r>
            <a:endParaRPr lang="en-US" sz="2800" dirty="0" smtClean="0"/>
          </a:p>
          <a:p>
            <a:r>
              <a:rPr lang="en-US" sz="3200" dirty="0" smtClean="0"/>
              <a:t> </a:t>
            </a:r>
            <a:r>
              <a:rPr lang="en-US" sz="3200" dirty="0"/>
              <a:t>Select a single best model from among </a:t>
            </a:r>
            <a:r>
              <a:rPr lang="en-US" sz="3200" i="1" dirty="0"/>
              <a:t>M</a:t>
            </a:r>
            <a:r>
              <a:rPr lang="en-US" sz="3200" i="1" baseline="-25000" dirty="0"/>
              <a:t>0</a:t>
            </a:r>
            <a:r>
              <a:rPr lang="en-US" sz="3200" i="1" dirty="0"/>
              <a:t>,...,</a:t>
            </a:r>
            <a:r>
              <a:rPr lang="en-US" sz="3200" i="1" dirty="0" err="1"/>
              <a:t>M</a:t>
            </a:r>
            <a:r>
              <a:rPr lang="en-US" sz="3200" i="1" baseline="-25000" dirty="0" err="1"/>
              <a:t>p</a:t>
            </a:r>
            <a:r>
              <a:rPr lang="en-US" sz="3200" i="1" dirty="0"/>
              <a:t> </a:t>
            </a:r>
            <a:r>
              <a:rPr lang="en-US" sz="3200" dirty="0"/>
              <a:t>using </a:t>
            </a:r>
            <a:r>
              <a:rPr lang="en-US" sz="3200" dirty="0" smtClean="0"/>
              <a:t>cross validated </a:t>
            </a:r>
            <a:r>
              <a:rPr lang="en-US" sz="3200" dirty="0"/>
              <a:t>prediction error, </a:t>
            </a:r>
            <a:r>
              <a:rPr lang="en-US" sz="3200" dirty="0" err="1"/>
              <a:t>C</a:t>
            </a:r>
            <a:r>
              <a:rPr lang="en-US" sz="3200" baseline="-25000" dirty="0" err="1"/>
              <a:t>p</a:t>
            </a:r>
            <a:r>
              <a:rPr lang="en-US" sz="3200" dirty="0"/>
              <a:t> (AIC), BIC, or adjusted R</a:t>
            </a:r>
            <a:r>
              <a:rPr lang="en-US" sz="3200" baseline="30000" dirty="0"/>
              <a:t>2</a:t>
            </a:r>
            <a:r>
              <a:rPr lang="en-US" sz="3200" dirty="0"/>
              <a:t>.</a:t>
            </a:r>
          </a:p>
        </p:txBody>
      </p:sp>
    </p:spTree>
    <p:extLst>
      <p:ext uri="{BB962C8B-B14F-4D97-AF65-F5344CB8AC3E}">
        <p14:creationId xmlns:p14="http://schemas.microsoft.com/office/powerpoint/2010/main" val="2452451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Image result for best subset sel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1346662"/>
            <a:ext cx="1218247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304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Forward Stepwise Selection</a:t>
            </a:r>
          </a:p>
        </p:txBody>
      </p:sp>
      <p:sp>
        <p:nvSpPr>
          <p:cNvPr id="4" name="Content Placeholder 2"/>
          <p:cNvSpPr>
            <a:spLocks noGrp="1"/>
          </p:cNvSpPr>
          <p:nvPr>
            <p:ph idx="1"/>
          </p:nvPr>
        </p:nvSpPr>
        <p:spPr/>
        <p:txBody>
          <a:bodyPr>
            <a:noAutofit/>
          </a:bodyPr>
          <a:lstStyle/>
          <a:p>
            <a:r>
              <a:rPr lang="en-US" dirty="0" smtClean="0"/>
              <a:t>Let </a:t>
            </a:r>
            <a:r>
              <a:rPr lang="en-US" i="1" dirty="0"/>
              <a:t>M</a:t>
            </a:r>
            <a:r>
              <a:rPr lang="en-US" i="1" baseline="-25000" dirty="0"/>
              <a:t>0</a:t>
            </a:r>
            <a:r>
              <a:rPr lang="en-US" dirty="0"/>
              <a:t> denote the null model, which contains no </a:t>
            </a:r>
            <a:r>
              <a:rPr lang="en-US" dirty="0" smtClean="0"/>
              <a:t>predictors.</a:t>
            </a:r>
          </a:p>
          <a:p>
            <a:r>
              <a:rPr lang="en-US" dirty="0" smtClean="0"/>
              <a:t>For </a:t>
            </a:r>
            <a:r>
              <a:rPr lang="en-US" i="1" dirty="0"/>
              <a:t>k = 1, 2,...</a:t>
            </a:r>
            <a:r>
              <a:rPr lang="en-US" i="1" dirty="0" smtClean="0"/>
              <a:t>p-1</a:t>
            </a:r>
            <a:r>
              <a:rPr lang="en-US" dirty="0" smtClean="0"/>
              <a:t>: </a:t>
            </a:r>
          </a:p>
          <a:p>
            <a:pPr lvl="1"/>
            <a:r>
              <a:rPr lang="en-US" dirty="0" smtClean="0"/>
              <a:t>Consider all </a:t>
            </a:r>
            <a:r>
              <a:rPr lang="en-US" i="1" dirty="0"/>
              <a:t>p – </a:t>
            </a:r>
            <a:r>
              <a:rPr lang="en-US" i="1" dirty="0" smtClean="0"/>
              <a:t>k </a:t>
            </a:r>
            <a:r>
              <a:rPr lang="en-US" dirty="0" smtClean="0"/>
              <a:t>models that augment the predictors in </a:t>
            </a:r>
            <a:r>
              <a:rPr lang="en-US" i="1" dirty="0" smtClean="0"/>
              <a:t>M</a:t>
            </a:r>
            <a:r>
              <a:rPr lang="en-US" i="1" baseline="-25000" dirty="0" smtClean="0"/>
              <a:t>k</a:t>
            </a:r>
            <a:r>
              <a:rPr lang="en-US" dirty="0" smtClean="0"/>
              <a:t> with one additional predictor</a:t>
            </a:r>
          </a:p>
          <a:p>
            <a:pPr lvl="1"/>
            <a:r>
              <a:rPr lang="en-US" dirty="0" smtClean="0"/>
              <a:t>Pick </a:t>
            </a:r>
            <a:r>
              <a:rPr lang="en-US" dirty="0"/>
              <a:t>the best among these </a:t>
            </a:r>
            <a:r>
              <a:rPr lang="en-US" i="1" dirty="0" smtClean="0"/>
              <a:t>p – k </a:t>
            </a:r>
            <a:r>
              <a:rPr lang="en-US" dirty="0" smtClean="0"/>
              <a:t>models</a:t>
            </a:r>
            <a:r>
              <a:rPr lang="en-US" dirty="0"/>
              <a:t>, and call it </a:t>
            </a:r>
            <a:r>
              <a:rPr lang="en-US" i="1" dirty="0" smtClean="0"/>
              <a:t>M</a:t>
            </a:r>
            <a:r>
              <a:rPr lang="en-US" i="1" baseline="-25000" dirty="0" smtClean="0"/>
              <a:t>k+1</a:t>
            </a:r>
            <a:endParaRPr lang="en-US" dirty="0" smtClean="0"/>
          </a:p>
          <a:p>
            <a:pPr lvl="1"/>
            <a:r>
              <a:rPr lang="en-US" dirty="0" smtClean="0"/>
              <a:t>Here </a:t>
            </a:r>
            <a:r>
              <a:rPr lang="en-US" dirty="0"/>
              <a:t>best is defined as having the smallest RSS, or equivalently largest </a:t>
            </a:r>
            <a:r>
              <a:rPr lang="en-US" dirty="0" smtClean="0"/>
              <a:t>R</a:t>
            </a:r>
            <a:r>
              <a:rPr lang="en-US" baseline="30000" dirty="0" smtClean="0"/>
              <a:t>2</a:t>
            </a:r>
            <a:endParaRPr lang="en-US" dirty="0" smtClean="0"/>
          </a:p>
          <a:p>
            <a:r>
              <a:rPr lang="en-US" dirty="0" smtClean="0"/>
              <a:t> </a:t>
            </a:r>
            <a:r>
              <a:rPr lang="en-US" dirty="0"/>
              <a:t>Select a single best model from among </a:t>
            </a:r>
            <a:r>
              <a:rPr lang="en-US" i="1" dirty="0"/>
              <a:t>M</a:t>
            </a:r>
            <a:r>
              <a:rPr lang="en-US" i="1" baseline="-25000" dirty="0"/>
              <a:t>0</a:t>
            </a:r>
            <a:r>
              <a:rPr lang="en-US" i="1" dirty="0"/>
              <a:t>,...,</a:t>
            </a:r>
            <a:r>
              <a:rPr lang="en-US" i="1" dirty="0" err="1"/>
              <a:t>M</a:t>
            </a:r>
            <a:r>
              <a:rPr lang="en-US" i="1" baseline="-25000" dirty="0" err="1"/>
              <a:t>p</a:t>
            </a:r>
            <a:r>
              <a:rPr lang="en-US" i="1" dirty="0"/>
              <a:t> </a:t>
            </a:r>
            <a:r>
              <a:rPr lang="en-US" dirty="0"/>
              <a:t>using </a:t>
            </a:r>
            <a:r>
              <a:rPr lang="en-US" dirty="0" smtClean="0"/>
              <a:t>cross validated </a:t>
            </a:r>
            <a:r>
              <a:rPr lang="en-US" dirty="0"/>
              <a:t>prediction error, </a:t>
            </a:r>
            <a:r>
              <a:rPr lang="en-US" dirty="0" err="1"/>
              <a:t>C</a:t>
            </a:r>
            <a:r>
              <a:rPr lang="en-US" baseline="-25000" dirty="0" err="1"/>
              <a:t>p</a:t>
            </a:r>
            <a:r>
              <a:rPr lang="en-US" dirty="0"/>
              <a:t> (AIC), BIC, or adjusted R</a:t>
            </a:r>
            <a:r>
              <a:rPr lang="en-US" baseline="30000" dirty="0"/>
              <a:t>2</a:t>
            </a:r>
            <a:r>
              <a:rPr lang="en-US" dirty="0"/>
              <a:t>.</a:t>
            </a:r>
          </a:p>
        </p:txBody>
      </p:sp>
    </p:spTree>
    <p:extLst>
      <p:ext uri="{BB962C8B-B14F-4D97-AF65-F5344CB8AC3E}">
        <p14:creationId xmlns:p14="http://schemas.microsoft.com/office/powerpoint/2010/main" val="3964833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Backward Stepwise </a:t>
            </a:r>
            <a:r>
              <a:rPr lang="en-US" dirty="0"/>
              <a:t>Selection</a:t>
            </a:r>
          </a:p>
        </p:txBody>
      </p:sp>
      <p:sp>
        <p:nvSpPr>
          <p:cNvPr id="4" name="Content Placeholder 2"/>
          <p:cNvSpPr>
            <a:spLocks noGrp="1"/>
          </p:cNvSpPr>
          <p:nvPr>
            <p:ph idx="1"/>
          </p:nvPr>
        </p:nvSpPr>
        <p:spPr/>
        <p:txBody>
          <a:bodyPr>
            <a:noAutofit/>
          </a:bodyPr>
          <a:lstStyle/>
          <a:p>
            <a:r>
              <a:rPr lang="en-US" dirty="0" smtClean="0"/>
              <a:t>Let </a:t>
            </a:r>
            <a:r>
              <a:rPr lang="en-US" i="1" dirty="0"/>
              <a:t>M</a:t>
            </a:r>
            <a:r>
              <a:rPr lang="en-US" i="1" baseline="-25000" dirty="0"/>
              <a:t>0</a:t>
            </a:r>
            <a:r>
              <a:rPr lang="en-US" dirty="0"/>
              <a:t> denote the </a:t>
            </a:r>
            <a:r>
              <a:rPr lang="en-US" dirty="0" smtClean="0"/>
              <a:t>full model</a:t>
            </a:r>
            <a:r>
              <a:rPr lang="en-US" dirty="0"/>
              <a:t>, which contains </a:t>
            </a:r>
            <a:r>
              <a:rPr lang="en-US" dirty="0" smtClean="0"/>
              <a:t>all </a:t>
            </a:r>
            <a:r>
              <a:rPr lang="en-US" i="1" dirty="0" smtClean="0"/>
              <a:t>p</a:t>
            </a:r>
            <a:r>
              <a:rPr lang="en-US" dirty="0" smtClean="0"/>
              <a:t> predictors.</a:t>
            </a:r>
          </a:p>
          <a:p>
            <a:r>
              <a:rPr lang="en-US" dirty="0" smtClean="0"/>
              <a:t>For </a:t>
            </a:r>
            <a:r>
              <a:rPr lang="en-US" i="1" dirty="0"/>
              <a:t>k = </a:t>
            </a:r>
            <a:r>
              <a:rPr lang="en-US" i="1" dirty="0" smtClean="0"/>
              <a:t>p, p-1, …, 1</a:t>
            </a:r>
            <a:r>
              <a:rPr lang="en-US" dirty="0" smtClean="0"/>
              <a:t>: </a:t>
            </a:r>
          </a:p>
          <a:p>
            <a:pPr lvl="1"/>
            <a:r>
              <a:rPr lang="en-US" dirty="0"/>
              <a:t>Consider </a:t>
            </a:r>
            <a:r>
              <a:rPr lang="en-US" dirty="0" smtClean="0"/>
              <a:t>all </a:t>
            </a:r>
            <a:r>
              <a:rPr lang="en-US" i="1" dirty="0"/>
              <a:t>k </a:t>
            </a:r>
            <a:r>
              <a:rPr lang="en-US" dirty="0"/>
              <a:t>models that contain all but one of the predictors in </a:t>
            </a:r>
            <a:r>
              <a:rPr lang="en-US" i="1" dirty="0" smtClean="0"/>
              <a:t>M</a:t>
            </a:r>
            <a:r>
              <a:rPr lang="en-US" i="1" baseline="-25000" dirty="0" smtClean="0"/>
              <a:t>k</a:t>
            </a:r>
            <a:r>
              <a:rPr lang="en-US" i="1" dirty="0" smtClean="0"/>
              <a:t>, </a:t>
            </a:r>
            <a:r>
              <a:rPr lang="en-US" dirty="0" smtClean="0"/>
              <a:t>for a total of </a:t>
            </a:r>
            <a:r>
              <a:rPr lang="en-US" i="1" dirty="0" smtClean="0"/>
              <a:t>k - 1</a:t>
            </a:r>
            <a:r>
              <a:rPr lang="en-US" dirty="0" smtClean="0"/>
              <a:t> predictors</a:t>
            </a:r>
          </a:p>
          <a:p>
            <a:pPr lvl="1"/>
            <a:r>
              <a:rPr lang="en-US" dirty="0" smtClean="0"/>
              <a:t>Pick </a:t>
            </a:r>
            <a:r>
              <a:rPr lang="en-US" dirty="0"/>
              <a:t>the best among these </a:t>
            </a:r>
            <a:r>
              <a:rPr lang="en-US" i="1" dirty="0" smtClean="0"/>
              <a:t>k </a:t>
            </a:r>
            <a:r>
              <a:rPr lang="en-US" dirty="0" smtClean="0"/>
              <a:t>models</a:t>
            </a:r>
            <a:r>
              <a:rPr lang="en-US" dirty="0"/>
              <a:t>, and call it </a:t>
            </a:r>
            <a:r>
              <a:rPr lang="en-US" i="1" dirty="0" smtClean="0"/>
              <a:t>M</a:t>
            </a:r>
            <a:r>
              <a:rPr lang="en-US" i="1" baseline="-25000" dirty="0" smtClean="0"/>
              <a:t>k-1</a:t>
            </a:r>
            <a:endParaRPr lang="en-US" dirty="0" smtClean="0"/>
          </a:p>
          <a:p>
            <a:pPr lvl="1"/>
            <a:r>
              <a:rPr lang="en-US" dirty="0" smtClean="0"/>
              <a:t>Here </a:t>
            </a:r>
            <a:r>
              <a:rPr lang="en-US" dirty="0"/>
              <a:t>best is defined as having the smallest RSS, or equivalently largest </a:t>
            </a:r>
            <a:r>
              <a:rPr lang="en-US" dirty="0" smtClean="0"/>
              <a:t>R</a:t>
            </a:r>
            <a:r>
              <a:rPr lang="en-US" baseline="30000" dirty="0" smtClean="0"/>
              <a:t>2</a:t>
            </a:r>
            <a:endParaRPr lang="en-US" dirty="0" smtClean="0"/>
          </a:p>
          <a:p>
            <a:r>
              <a:rPr lang="en-US" dirty="0" smtClean="0"/>
              <a:t> </a:t>
            </a:r>
            <a:r>
              <a:rPr lang="en-US" dirty="0"/>
              <a:t>Select a single best model from among </a:t>
            </a:r>
            <a:r>
              <a:rPr lang="en-US" i="1" dirty="0"/>
              <a:t>M</a:t>
            </a:r>
            <a:r>
              <a:rPr lang="en-US" i="1" baseline="-25000" dirty="0"/>
              <a:t>0</a:t>
            </a:r>
            <a:r>
              <a:rPr lang="en-US" i="1" dirty="0"/>
              <a:t>,...,</a:t>
            </a:r>
            <a:r>
              <a:rPr lang="en-US" i="1" dirty="0" err="1"/>
              <a:t>M</a:t>
            </a:r>
            <a:r>
              <a:rPr lang="en-US" i="1" baseline="-25000" dirty="0" err="1"/>
              <a:t>p</a:t>
            </a:r>
            <a:r>
              <a:rPr lang="en-US" i="1" dirty="0"/>
              <a:t> </a:t>
            </a:r>
            <a:r>
              <a:rPr lang="en-US" dirty="0"/>
              <a:t>using </a:t>
            </a:r>
            <a:r>
              <a:rPr lang="en-US" dirty="0" smtClean="0"/>
              <a:t>cross validated </a:t>
            </a:r>
            <a:r>
              <a:rPr lang="en-US" dirty="0"/>
              <a:t>prediction error, </a:t>
            </a:r>
            <a:r>
              <a:rPr lang="en-US" dirty="0" err="1"/>
              <a:t>C</a:t>
            </a:r>
            <a:r>
              <a:rPr lang="en-US" baseline="-25000" dirty="0" err="1"/>
              <a:t>p</a:t>
            </a:r>
            <a:r>
              <a:rPr lang="en-US" dirty="0"/>
              <a:t> (AIC), BIC, or adjusted R</a:t>
            </a:r>
            <a:r>
              <a:rPr lang="en-US" baseline="30000" dirty="0"/>
              <a:t>2</a:t>
            </a:r>
            <a:r>
              <a:rPr lang="en-US" dirty="0"/>
              <a:t>.</a:t>
            </a:r>
          </a:p>
        </p:txBody>
      </p:sp>
    </p:spTree>
    <p:extLst>
      <p:ext uri="{BB962C8B-B14F-4D97-AF65-F5344CB8AC3E}">
        <p14:creationId xmlns:p14="http://schemas.microsoft.com/office/powerpoint/2010/main" val="261508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839787" y="365125"/>
            <a:ext cx="5157787" cy="823912"/>
          </a:xfrm>
        </p:spPr>
        <p:txBody>
          <a:bodyPr>
            <a:normAutofit/>
          </a:bodyPr>
          <a:lstStyle/>
          <a:p>
            <a:pPr algn="ctr">
              <a:lnSpc>
                <a:spcPct val="100000"/>
              </a:lnSpc>
              <a:spcBef>
                <a:spcPts val="0"/>
              </a:spcBef>
            </a:pPr>
            <a:r>
              <a:rPr lang="en-US" dirty="0" smtClean="0"/>
              <a:t>Best Subset Selection</a:t>
            </a:r>
          </a:p>
          <a:p>
            <a:pPr algn="ctr">
              <a:lnSpc>
                <a:spcPct val="100000"/>
              </a:lnSpc>
              <a:spcBef>
                <a:spcPts val="0"/>
              </a:spcBef>
            </a:pPr>
            <a:endParaRPr lang="en-US" dirty="0"/>
          </a:p>
        </p:txBody>
      </p:sp>
      <p:sp>
        <p:nvSpPr>
          <p:cNvPr id="6" name="Content Placeholder 5"/>
          <p:cNvSpPr>
            <a:spLocks noGrp="1"/>
          </p:cNvSpPr>
          <p:nvPr>
            <p:ph sz="half" idx="2"/>
          </p:nvPr>
        </p:nvSpPr>
        <p:spPr>
          <a:xfrm>
            <a:off x="839788" y="1189037"/>
            <a:ext cx="5157787" cy="5000626"/>
          </a:xfrm>
        </p:spPr>
        <p:txBody>
          <a:bodyPr/>
          <a:lstStyle/>
          <a:p>
            <a:r>
              <a:rPr lang="en-US" dirty="0" smtClean="0"/>
              <a:t>Selecting </a:t>
            </a:r>
            <a:r>
              <a:rPr lang="en-US" dirty="0"/>
              <a:t>the best model from among the 2</a:t>
            </a:r>
            <a:r>
              <a:rPr lang="en-US" baseline="30000" dirty="0"/>
              <a:t>p</a:t>
            </a:r>
            <a:r>
              <a:rPr lang="en-US" dirty="0"/>
              <a:t> </a:t>
            </a:r>
            <a:r>
              <a:rPr lang="en-US" dirty="0" smtClean="0"/>
              <a:t>possibilities</a:t>
            </a:r>
          </a:p>
          <a:p>
            <a:r>
              <a:rPr lang="en-US" dirty="0" smtClean="0"/>
              <a:t>Simple and conceptually appealing</a:t>
            </a:r>
          </a:p>
          <a:p>
            <a:r>
              <a:rPr lang="en-US" dirty="0" smtClean="0"/>
              <a:t>End </a:t>
            </a:r>
            <a:r>
              <a:rPr lang="en-US" dirty="0"/>
              <a:t>result is a number of models and their summary </a:t>
            </a:r>
            <a:r>
              <a:rPr lang="en-US" dirty="0" smtClean="0"/>
              <a:t>statistics</a:t>
            </a:r>
          </a:p>
          <a:p>
            <a:r>
              <a:rPr lang="en-US" dirty="0" smtClean="0"/>
              <a:t>Not suitable for large number of predictors as the possibilities become exponential</a:t>
            </a:r>
          </a:p>
          <a:p>
            <a:r>
              <a:rPr lang="en-US" dirty="0" smtClean="0"/>
              <a:t>Computationally expensive</a:t>
            </a:r>
            <a:endParaRPr lang="en-US" dirty="0"/>
          </a:p>
        </p:txBody>
      </p:sp>
      <p:sp>
        <p:nvSpPr>
          <p:cNvPr id="7" name="Text Placeholder 6"/>
          <p:cNvSpPr>
            <a:spLocks noGrp="1"/>
          </p:cNvSpPr>
          <p:nvPr>
            <p:ph type="body" sz="quarter" idx="3"/>
          </p:nvPr>
        </p:nvSpPr>
        <p:spPr>
          <a:xfrm>
            <a:off x="6172200" y="365125"/>
            <a:ext cx="5183188" cy="823912"/>
          </a:xfrm>
        </p:spPr>
        <p:txBody>
          <a:bodyPr/>
          <a:lstStyle/>
          <a:p>
            <a:pPr algn="ctr"/>
            <a:r>
              <a:rPr lang="en-US" dirty="0" smtClean="0"/>
              <a:t>Forward Stepwise Selection /</a:t>
            </a:r>
            <a:br>
              <a:rPr lang="en-US" dirty="0" smtClean="0"/>
            </a:br>
            <a:r>
              <a:rPr lang="en-US" dirty="0" smtClean="0"/>
              <a:t>Backward Stepwise Selection</a:t>
            </a:r>
            <a:endParaRPr lang="en-US" dirty="0"/>
          </a:p>
        </p:txBody>
      </p:sp>
      <p:sp>
        <p:nvSpPr>
          <p:cNvPr id="8" name="Content Placeholder 7"/>
          <p:cNvSpPr>
            <a:spLocks noGrp="1"/>
          </p:cNvSpPr>
          <p:nvPr>
            <p:ph sz="quarter" idx="4"/>
          </p:nvPr>
        </p:nvSpPr>
        <p:spPr>
          <a:xfrm>
            <a:off x="6172200" y="1189037"/>
            <a:ext cx="5183188" cy="5000626"/>
          </a:xfrm>
        </p:spPr>
        <p:txBody>
          <a:bodyPr/>
          <a:lstStyle/>
          <a:p>
            <a:r>
              <a:rPr lang="en-US" dirty="0" smtClean="0"/>
              <a:t>Select the best among </a:t>
            </a:r>
            <a:r>
              <a:rPr lang="en-US" i="1" dirty="0" smtClean="0"/>
              <a:t>1+p(p</a:t>
            </a:r>
            <a:r>
              <a:rPr lang="en-US" i="1" dirty="0"/>
              <a:t>+ 1)/</a:t>
            </a:r>
            <a:r>
              <a:rPr lang="en-US" i="1" dirty="0" smtClean="0"/>
              <a:t>2 </a:t>
            </a:r>
            <a:r>
              <a:rPr lang="en-US" dirty="0" smtClean="0"/>
              <a:t>models</a:t>
            </a:r>
          </a:p>
          <a:p>
            <a:r>
              <a:rPr lang="en-US" dirty="0" smtClean="0"/>
              <a:t>Complex steps, involves dropping variables at each iteration</a:t>
            </a:r>
          </a:p>
          <a:p>
            <a:r>
              <a:rPr lang="en-US" dirty="0" smtClean="0"/>
              <a:t>End result is a simple model</a:t>
            </a:r>
          </a:p>
          <a:p>
            <a:r>
              <a:rPr lang="en-US" dirty="0" smtClean="0"/>
              <a:t>Suited for large number of predictors</a:t>
            </a:r>
          </a:p>
          <a:p>
            <a:endParaRPr lang="en-US" dirty="0"/>
          </a:p>
          <a:p>
            <a:r>
              <a:rPr lang="en-US" dirty="0" smtClean="0"/>
              <a:t>Computationally less expensive</a:t>
            </a:r>
            <a:endParaRPr lang="en-US" dirty="0"/>
          </a:p>
        </p:txBody>
      </p:sp>
    </p:spTree>
    <p:extLst>
      <p:ext uri="{BB962C8B-B14F-4D97-AF65-F5344CB8AC3E}">
        <p14:creationId xmlns:p14="http://schemas.microsoft.com/office/powerpoint/2010/main" val="2653637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Maximum Likelihood Estimate</a:t>
            </a:r>
            <a:endParaRPr lang="en-US" dirty="0"/>
          </a:p>
        </p:txBody>
      </p:sp>
      <p:sp>
        <p:nvSpPr>
          <p:cNvPr id="3" name="Content Placeholder 2"/>
          <p:cNvSpPr>
            <a:spLocks noGrp="1"/>
          </p:cNvSpPr>
          <p:nvPr>
            <p:ph idx="1"/>
          </p:nvPr>
        </p:nvSpPr>
        <p:spPr/>
        <p:txBody>
          <a:bodyPr/>
          <a:lstStyle/>
          <a:p>
            <a:r>
              <a:rPr lang="en-US" dirty="0"/>
              <a:t>Maximum Likelihood Estimation (MLE) is a technique to find the most likely function that explains observed </a:t>
            </a:r>
            <a:r>
              <a:rPr lang="en-US" dirty="0" smtClean="0"/>
              <a:t>data</a:t>
            </a:r>
          </a:p>
          <a:p>
            <a:pPr marL="0" indent="0">
              <a:buNone/>
            </a:pPr>
            <a:endParaRPr lang="en-US" dirty="0" smtClean="0"/>
          </a:p>
          <a:p>
            <a:r>
              <a:rPr lang="en-US" dirty="0" smtClean="0"/>
              <a:t>Estimate </a:t>
            </a:r>
            <a:r>
              <a:rPr lang="en-US" dirty="0"/>
              <a:t>the parameters of a statistical model given </a:t>
            </a:r>
            <a:r>
              <a:rPr lang="en-US" dirty="0" smtClean="0"/>
              <a:t>the observations</a:t>
            </a:r>
            <a:r>
              <a:rPr lang="en-US" dirty="0"/>
              <a:t>, by finding the parameter values that maximize the </a:t>
            </a:r>
            <a:r>
              <a:rPr lang="en-US" dirty="0" smtClean="0"/>
              <a:t>likelihood/probability </a:t>
            </a:r>
            <a:r>
              <a:rPr lang="en-US" dirty="0"/>
              <a:t>of making the observations given the </a:t>
            </a:r>
            <a:r>
              <a:rPr lang="en-US" dirty="0" smtClean="0"/>
              <a:t>parameters</a:t>
            </a:r>
          </a:p>
          <a:p>
            <a:endParaRPr lang="en-US" dirty="0"/>
          </a:p>
        </p:txBody>
      </p:sp>
    </p:spTree>
    <p:extLst>
      <p:ext uri="{BB962C8B-B14F-4D97-AF65-F5344CB8AC3E}">
        <p14:creationId xmlns:p14="http://schemas.microsoft.com/office/powerpoint/2010/main" val="3878594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a:t>Choosing the Optimal Model</a:t>
            </a:r>
          </a:p>
        </p:txBody>
      </p:sp>
      <p:sp>
        <p:nvSpPr>
          <p:cNvPr id="8" name="Content Placeholder 7"/>
          <p:cNvSpPr>
            <a:spLocks noGrp="1"/>
          </p:cNvSpPr>
          <p:nvPr>
            <p:ph idx="1"/>
          </p:nvPr>
        </p:nvSpPr>
        <p:spPr/>
        <p:txBody>
          <a:bodyPr>
            <a:normAutofit fontScale="92500" lnSpcReduction="10000"/>
          </a:bodyPr>
          <a:lstStyle/>
          <a:p>
            <a:r>
              <a:rPr lang="en-US" dirty="0" smtClean="0"/>
              <a:t>Selection processes result in a creation of a set of models each of which contain a subset of the </a:t>
            </a:r>
            <a:r>
              <a:rPr lang="en-US" i="1" dirty="0" smtClean="0"/>
              <a:t>p</a:t>
            </a:r>
            <a:r>
              <a:rPr lang="en-US" dirty="0" smtClean="0"/>
              <a:t> different predictors</a:t>
            </a:r>
          </a:p>
          <a:p>
            <a:r>
              <a:rPr lang="en-US" dirty="0" smtClean="0"/>
              <a:t>The best model can be selected by:</a:t>
            </a:r>
          </a:p>
          <a:p>
            <a:pPr lvl="1"/>
            <a:r>
              <a:rPr lang="en-US" sz="2600" dirty="0" smtClean="0"/>
              <a:t>Estimating a test error on a validation set</a:t>
            </a:r>
          </a:p>
          <a:p>
            <a:pPr lvl="1"/>
            <a:r>
              <a:rPr lang="en-US" sz="2600" dirty="0" smtClean="0"/>
              <a:t>Indirect estimation of test error by adjusting the training error to account for a bias due to over fitting</a:t>
            </a:r>
          </a:p>
          <a:p>
            <a:r>
              <a:rPr lang="en-US" dirty="0" smtClean="0"/>
              <a:t>The optimality of a model can be assessed using the following parameters:</a:t>
            </a:r>
          </a:p>
          <a:p>
            <a:pPr lvl="1"/>
            <a:r>
              <a:rPr lang="en-US" sz="2600" dirty="0" smtClean="0"/>
              <a:t>Mallows’ </a:t>
            </a:r>
            <a:r>
              <a:rPr lang="en-US" sz="2600" dirty="0" err="1" smtClean="0"/>
              <a:t>C</a:t>
            </a:r>
            <a:r>
              <a:rPr lang="en-US" sz="2600" baseline="-25000" dirty="0" err="1" smtClean="0"/>
              <a:t>p</a:t>
            </a:r>
            <a:endParaRPr lang="en-US" sz="2600" dirty="0" smtClean="0"/>
          </a:p>
          <a:p>
            <a:pPr lvl="1"/>
            <a:r>
              <a:rPr lang="en-US" sz="2600" dirty="0" err="1" smtClean="0"/>
              <a:t>Akaike</a:t>
            </a:r>
            <a:r>
              <a:rPr lang="en-US" sz="2600" dirty="0" smtClean="0"/>
              <a:t> Information Criterion </a:t>
            </a:r>
          </a:p>
          <a:p>
            <a:pPr lvl="1"/>
            <a:r>
              <a:rPr lang="en-US" sz="2600" dirty="0" smtClean="0"/>
              <a:t>Bayesian Information Criterion</a:t>
            </a:r>
          </a:p>
          <a:p>
            <a:pPr lvl="1"/>
            <a:r>
              <a:rPr lang="en-US" sz="2600" dirty="0" smtClean="0"/>
              <a:t>Adjusted R</a:t>
            </a:r>
            <a:r>
              <a:rPr lang="en-US" sz="2600" baseline="30000" dirty="0" smtClean="0"/>
              <a:t>2</a:t>
            </a:r>
            <a:endParaRPr lang="en-US" sz="2600" dirty="0" smtClean="0"/>
          </a:p>
          <a:p>
            <a:endParaRPr lang="en-US" dirty="0"/>
          </a:p>
        </p:txBody>
      </p:sp>
    </p:spTree>
    <p:extLst>
      <p:ext uri="{BB962C8B-B14F-4D97-AF65-F5344CB8AC3E}">
        <p14:creationId xmlns:p14="http://schemas.microsoft.com/office/powerpoint/2010/main" val="464352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Mallows' </a:t>
            </a:r>
            <a:r>
              <a:rPr lang="en-US" dirty="0" err="1"/>
              <a:t>C</a:t>
            </a:r>
            <a:r>
              <a:rPr lang="en-US" baseline="-25000" dirty="0" err="1"/>
              <a:t>p</a:t>
            </a:r>
            <a:endParaRPr lang="en-US" baseline="-25000" dirty="0"/>
          </a:p>
        </p:txBody>
      </p:sp>
      <p:sp>
        <p:nvSpPr>
          <p:cNvPr id="3" name="Content Placeholder 2"/>
          <p:cNvSpPr>
            <a:spLocks noGrp="1"/>
          </p:cNvSpPr>
          <p:nvPr>
            <p:ph idx="1"/>
          </p:nvPr>
        </p:nvSpPr>
        <p:spPr/>
        <p:txBody>
          <a:bodyPr/>
          <a:lstStyle/>
          <a:p>
            <a:r>
              <a:rPr lang="en-US" dirty="0" smtClean="0"/>
              <a:t>Used to assess the fit of a regression model, estimated using Ordinary Least Squares, in </a:t>
            </a:r>
            <a:r>
              <a:rPr lang="en-US" dirty="0"/>
              <a:t>the context of model </a:t>
            </a:r>
            <a:r>
              <a:rPr lang="en-US" dirty="0" smtClean="0"/>
              <a:t>selection, where:</a:t>
            </a:r>
          </a:p>
          <a:p>
            <a:pPr lvl="1"/>
            <a:r>
              <a:rPr lang="en-US" dirty="0" smtClean="0"/>
              <a:t>A </a:t>
            </a:r>
            <a:r>
              <a:rPr lang="en-US" dirty="0"/>
              <a:t>number of predictor variables are available for predicting some </a:t>
            </a:r>
            <a:r>
              <a:rPr lang="en-US" dirty="0" smtClean="0"/>
              <a:t>outcome </a:t>
            </a:r>
          </a:p>
          <a:p>
            <a:pPr lvl="1"/>
            <a:r>
              <a:rPr lang="en-US" dirty="0" smtClean="0"/>
              <a:t>Goal </a:t>
            </a:r>
            <a:r>
              <a:rPr lang="en-US" dirty="0"/>
              <a:t>is to find the best model </a:t>
            </a:r>
            <a:r>
              <a:rPr lang="en-US" dirty="0" smtClean="0"/>
              <a:t>involving </a:t>
            </a:r>
            <a:r>
              <a:rPr lang="en-US" dirty="0"/>
              <a:t>a subset of these </a:t>
            </a:r>
            <a:r>
              <a:rPr lang="en-US" dirty="0" smtClean="0"/>
              <a:t>predictors</a:t>
            </a:r>
          </a:p>
          <a:p>
            <a:r>
              <a:rPr lang="en-US" dirty="0" smtClean="0"/>
              <a:t>Smaller value of </a:t>
            </a:r>
            <a:r>
              <a:rPr lang="en-US" dirty="0" err="1" smtClean="0"/>
              <a:t>C</a:t>
            </a:r>
            <a:r>
              <a:rPr lang="en-US" baseline="-25000" dirty="0" err="1" smtClean="0"/>
              <a:t>p</a:t>
            </a:r>
            <a:r>
              <a:rPr lang="en-US" dirty="0"/>
              <a:t> </a:t>
            </a:r>
            <a:r>
              <a:rPr lang="en-US" dirty="0" smtClean="0"/>
              <a:t>implies a relatively precise model</a:t>
            </a:r>
          </a:p>
          <a:p>
            <a:r>
              <a:rPr lang="en-US" dirty="0" smtClean="0"/>
              <a:t>Addresses the issue of overfitting</a:t>
            </a:r>
          </a:p>
          <a:p>
            <a:r>
              <a:rPr lang="en-US" dirty="0"/>
              <a:t>In a model selection statistic such as Residual Sum of Squares:</a:t>
            </a:r>
          </a:p>
          <a:p>
            <a:pPr lvl="1"/>
            <a:r>
              <a:rPr lang="en-US" dirty="0"/>
              <a:t>RSS keeps reducing as more predictors are added to the model</a:t>
            </a:r>
          </a:p>
          <a:p>
            <a:pPr lvl="1"/>
            <a:r>
              <a:rPr lang="en-US" dirty="0"/>
              <a:t>The model with the smallest RSS is always the model including all the variables</a:t>
            </a:r>
          </a:p>
          <a:p>
            <a:endParaRPr lang="en-US" dirty="0" smtClean="0"/>
          </a:p>
          <a:p>
            <a:endParaRPr lang="en-US" dirty="0" smtClean="0"/>
          </a:p>
        </p:txBody>
      </p:sp>
    </p:spTree>
    <p:extLst>
      <p:ext uri="{BB962C8B-B14F-4D97-AF65-F5344CB8AC3E}">
        <p14:creationId xmlns:p14="http://schemas.microsoft.com/office/powerpoint/2010/main" val="364325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images for machine learning model interpret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65" y="0"/>
            <a:ext cx="12249065" cy="6978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0814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5513"/>
            <a:ext cx="10515600" cy="5711450"/>
          </a:xfrm>
        </p:spPr>
        <p:txBody>
          <a:bodyPr>
            <a:normAutofit/>
          </a:bodyPr>
          <a:lstStyle/>
          <a:p>
            <a:r>
              <a:rPr lang="en-US" dirty="0" smtClean="0"/>
              <a:t>The </a:t>
            </a:r>
            <a:r>
              <a:rPr lang="en-US" dirty="0" err="1" smtClean="0"/>
              <a:t>C</a:t>
            </a:r>
            <a:r>
              <a:rPr lang="en-US" baseline="-25000" dirty="0" err="1" smtClean="0"/>
              <a:t>p</a:t>
            </a:r>
            <a:r>
              <a:rPr lang="en-US" dirty="0" smtClean="0"/>
              <a:t> Statistic calculated on a sample of data estimates the Mean Squared Prediction Error (MSPE) as its population target:</a:t>
            </a:r>
            <a:r>
              <a:rPr lang="en-US" dirty="0"/>
              <a:t/>
            </a:r>
            <a:br>
              <a:rPr lang="en-US" dirty="0"/>
            </a:br>
            <a:endParaRPr lang="en-US" dirty="0" smtClean="0"/>
          </a:p>
          <a:p>
            <a:endParaRPr lang="en-US" dirty="0"/>
          </a:p>
          <a:p>
            <a:r>
              <a:rPr lang="en-US" dirty="0"/>
              <a:t>MSPE will not automatically get smaller as more variables are added. The optimum model under this criterion is a compromise influenced by the sample size, the effect sizes of the different predictors, and the degree of collinearity between them</a:t>
            </a:r>
            <a:r>
              <a:rPr lang="en-US" dirty="0" smtClean="0"/>
              <a:t>.</a:t>
            </a:r>
          </a:p>
          <a:p>
            <a:r>
              <a:rPr lang="en-US" dirty="0" smtClean="0"/>
              <a:t>For </a:t>
            </a:r>
            <a:r>
              <a:rPr lang="en-US" i="1" dirty="0" smtClean="0"/>
              <a:t>p </a:t>
            </a:r>
            <a:r>
              <a:rPr lang="en-US" dirty="0" smtClean="0"/>
              <a:t> predictors, </a:t>
            </a:r>
            <a:r>
              <a:rPr lang="en-US" dirty="0" err="1" smtClean="0"/>
              <a:t>C</a:t>
            </a:r>
            <a:r>
              <a:rPr lang="en-US" baseline="-25000" dirty="0" err="1" smtClean="0"/>
              <a:t>p</a:t>
            </a:r>
            <a:r>
              <a:rPr lang="en-US" dirty="0" smtClean="0"/>
              <a:t> is defined as:</a:t>
            </a:r>
          </a:p>
          <a:p>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26430651"/>
              </p:ext>
            </p:extLst>
          </p:nvPr>
        </p:nvGraphicFramePr>
        <p:xfrm>
          <a:off x="4296667" y="1366089"/>
          <a:ext cx="3595199" cy="745346"/>
        </p:xfrm>
        <a:graphic>
          <a:graphicData uri="http://schemas.openxmlformats.org/presentationml/2006/ole">
            <mc:AlternateContent xmlns:mc="http://schemas.openxmlformats.org/markup-compatibility/2006">
              <mc:Choice xmlns:v="urn:schemas-microsoft-com:vml" Requires="v">
                <p:oleObj spid="_x0000_s4195" name="Equation" r:id="rId3" imgW="2082600" imgH="431640" progId="Equation.3">
                  <p:embed/>
                </p:oleObj>
              </mc:Choice>
              <mc:Fallback>
                <p:oleObj name="Equation" r:id="rId3" imgW="2082600" imgH="431640" progId="Equation.3">
                  <p:embed/>
                  <p:pic>
                    <p:nvPicPr>
                      <p:cNvPr id="0" name=""/>
                      <p:cNvPicPr/>
                      <p:nvPr/>
                    </p:nvPicPr>
                    <p:blipFill>
                      <a:blip r:embed="rId4"/>
                      <a:stretch>
                        <a:fillRect/>
                      </a:stretch>
                    </p:blipFill>
                    <p:spPr>
                      <a:xfrm>
                        <a:off x="4296667" y="1366089"/>
                        <a:ext cx="3595199" cy="745346"/>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12237624"/>
              </p:ext>
            </p:extLst>
          </p:nvPr>
        </p:nvGraphicFramePr>
        <p:xfrm>
          <a:off x="4745038" y="4648899"/>
          <a:ext cx="2697162" cy="825500"/>
        </p:xfrm>
        <a:graphic>
          <a:graphicData uri="http://schemas.openxmlformats.org/presentationml/2006/ole">
            <mc:AlternateContent xmlns:mc="http://schemas.openxmlformats.org/markup-compatibility/2006">
              <mc:Choice xmlns:v="urn:schemas-microsoft-com:vml" Requires="v">
                <p:oleObj spid="_x0000_s4196" name="Equation" r:id="rId5" imgW="1371600" imgH="419040" progId="Equation.3">
                  <p:embed/>
                </p:oleObj>
              </mc:Choice>
              <mc:Fallback>
                <p:oleObj name="Equation" r:id="rId5" imgW="1371600" imgH="419040" progId="Equation.3">
                  <p:embed/>
                  <p:pic>
                    <p:nvPicPr>
                      <p:cNvPr id="0" name=""/>
                      <p:cNvPicPr/>
                      <p:nvPr/>
                    </p:nvPicPr>
                    <p:blipFill>
                      <a:blip r:embed="rId6"/>
                      <a:stretch>
                        <a:fillRect/>
                      </a:stretch>
                    </p:blipFill>
                    <p:spPr>
                      <a:xfrm>
                        <a:off x="4745038" y="4648899"/>
                        <a:ext cx="2697162" cy="825500"/>
                      </a:xfrm>
                      <a:prstGeom prst="rect">
                        <a:avLst/>
                      </a:prstGeom>
                    </p:spPr>
                  </p:pic>
                </p:oleObj>
              </mc:Fallback>
            </mc:AlternateContent>
          </a:graphicData>
        </a:graphic>
      </p:graphicFrame>
    </p:spTree>
    <p:extLst>
      <p:ext uri="{BB962C8B-B14F-4D97-AF65-F5344CB8AC3E}">
        <p14:creationId xmlns:p14="http://schemas.microsoft.com/office/powerpoint/2010/main" val="1259368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Limitations and Usage of </a:t>
            </a:r>
            <a:r>
              <a:rPr lang="en-US" dirty="0" err="1" smtClean="0"/>
              <a:t>C</a:t>
            </a:r>
            <a:r>
              <a:rPr lang="en-US" baseline="-25000" dirty="0" err="1" smtClean="0"/>
              <a:t>p</a:t>
            </a:r>
            <a:endParaRPr lang="en-US" dirty="0"/>
          </a:p>
        </p:txBody>
      </p:sp>
      <p:sp>
        <p:nvSpPr>
          <p:cNvPr id="3" name="Content Placeholder 2"/>
          <p:cNvSpPr>
            <a:spLocks noGrp="1"/>
          </p:cNvSpPr>
          <p:nvPr>
            <p:ph idx="1"/>
          </p:nvPr>
        </p:nvSpPr>
        <p:spPr/>
        <p:txBody>
          <a:bodyPr/>
          <a:lstStyle/>
          <a:p>
            <a:r>
              <a:rPr lang="en-US" dirty="0" err="1" smtClean="0"/>
              <a:t>C</a:t>
            </a:r>
            <a:r>
              <a:rPr lang="en-US" baseline="-25000" dirty="0" err="1" smtClean="0"/>
              <a:t>p</a:t>
            </a:r>
            <a:r>
              <a:rPr lang="en-US" baseline="-25000" dirty="0" smtClean="0"/>
              <a:t> </a:t>
            </a:r>
            <a:r>
              <a:rPr lang="en-US" dirty="0" smtClean="0"/>
              <a:t>approximation has two major disadvantages:</a:t>
            </a:r>
          </a:p>
          <a:p>
            <a:pPr lvl="1"/>
            <a:r>
              <a:rPr lang="en-US" dirty="0" err="1" smtClean="0"/>
              <a:t>C</a:t>
            </a:r>
            <a:r>
              <a:rPr lang="en-US" baseline="-25000" dirty="0" err="1" smtClean="0"/>
              <a:t>p</a:t>
            </a:r>
            <a:r>
              <a:rPr lang="en-US" dirty="0" smtClean="0"/>
              <a:t> </a:t>
            </a:r>
            <a:r>
              <a:rPr lang="en-US" dirty="0"/>
              <a:t>approximation is only valid for large sample </a:t>
            </a:r>
            <a:r>
              <a:rPr lang="en-US" dirty="0" smtClean="0"/>
              <a:t>size</a:t>
            </a:r>
            <a:endParaRPr lang="en-US" dirty="0"/>
          </a:p>
          <a:p>
            <a:pPr lvl="1"/>
            <a:r>
              <a:rPr lang="en-US" dirty="0" err="1" smtClean="0"/>
              <a:t>C</a:t>
            </a:r>
            <a:r>
              <a:rPr lang="en-US" baseline="-25000" dirty="0" err="1" smtClean="0"/>
              <a:t>p</a:t>
            </a:r>
            <a:r>
              <a:rPr lang="en-US" dirty="0" smtClean="0"/>
              <a:t> </a:t>
            </a:r>
            <a:r>
              <a:rPr lang="en-US" dirty="0"/>
              <a:t>cannot handle complex collections of models as in the variable selection (or feature selection) </a:t>
            </a:r>
            <a:r>
              <a:rPr lang="en-US" dirty="0" smtClean="0"/>
              <a:t>problem</a:t>
            </a:r>
          </a:p>
          <a:p>
            <a:r>
              <a:rPr lang="en-US" dirty="0" smtClean="0"/>
              <a:t>Usage:</a:t>
            </a:r>
          </a:p>
          <a:p>
            <a:pPr lvl="1"/>
            <a:r>
              <a:rPr lang="en-US" dirty="0" err="1"/>
              <a:t>C</a:t>
            </a:r>
            <a:r>
              <a:rPr lang="en-US" baseline="-25000" dirty="0" err="1"/>
              <a:t>p</a:t>
            </a:r>
            <a:r>
              <a:rPr lang="en-US" dirty="0"/>
              <a:t> statistic is often used as a stopping rule for various forms of stepwise </a:t>
            </a:r>
            <a:r>
              <a:rPr lang="en-US" dirty="0" smtClean="0"/>
              <a:t>regression</a:t>
            </a:r>
          </a:p>
          <a:p>
            <a:pPr lvl="1"/>
            <a:r>
              <a:rPr lang="en-US" dirty="0"/>
              <a:t>Under a model not suffering from appreciable lack of fit (bias), </a:t>
            </a:r>
            <a:r>
              <a:rPr lang="en-US" dirty="0" err="1"/>
              <a:t>C</a:t>
            </a:r>
            <a:r>
              <a:rPr lang="en-US" baseline="-25000" dirty="0" err="1"/>
              <a:t>p</a:t>
            </a:r>
            <a:r>
              <a:rPr lang="en-US" dirty="0"/>
              <a:t> has expectation nearly equal to </a:t>
            </a:r>
            <a:r>
              <a:rPr lang="en-US" i="1" dirty="0" smtClean="0"/>
              <a:t>p</a:t>
            </a:r>
          </a:p>
          <a:p>
            <a:pPr lvl="1"/>
            <a:r>
              <a:rPr lang="en-US" dirty="0" smtClean="0"/>
              <a:t>In extreme cases, we can apply </a:t>
            </a:r>
            <a:r>
              <a:rPr lang="en-US" dirty="0" err="1" smtClean="0"/>
              <a:t>C</a:t>
            </a:r>
            <a:r>
              <a:rPr lang="en-US" baseline="-25000" dirty="0" err="1" smtClean="0"/>
              <a:t>p</a:t>
            </a:r>
            <a:r>
              <a:rPr lang="en-US" dirty="0" smtClean="0"/>
              <a:t>&lt;2</a:t>
            </a:r>
            <a:r>
              <a:rPr lang="en-US" i="1" dirty="0" smtClean="0"/>
              <a:t>p </a:t>
            </a:r>
            <a:r>
              <a:rPr lang="en-US" dirty="0" smtClean="0"/>
              <a:t>to adjust for the positive bias</a:t>
            </a:r>
            <a:endParaRPr lang="en-US" i="1" dirty="0" smtClean="0"/>
          </a:p>
        </p:txBody>
      </p:sp>
    </p:spTree>
    <p:extLst>
      <p:ext uri="{BB962C8B-B14F-4D97-AF65-F5344CB8AC3E}">
        <p14:creationId xmlns:p14="http://schemas.microsoft.com/office/powerpoint/2010/main" val="3334752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Akaike</a:t>
            </a:r>
            <a:r>
              <a:rPr lang="en-US" dirty="0" smtClean="0"/>
              <a:t> Information Criterion</a:t>
            </a:r>
            <a:endParaRPr lang="en-US" dirty="0"/>
          </a:p>
        </p:txBody>
      </p:sp>
      <p:sp>
        <p:nvSpPr>
          <p:cNvPr id="3" name="Content Placeholder 2"/>
          <p:cNvSpPr>
            <a:spLocks noGrp="1"/>
          </p:cNvSpPr>
          <p:nvPr>
            <p:ph idx="1"/>
          </p:nvPr>
        </p:nvSpPr>
        <p:spPr/>
        <p:txBody>
          <a:bodyPr/>
          <a:lstStyle/>
          <a:p>
            <a:r>
              <a:rPr lang="en-US" dirty="0" smtClean="0"/>
              <a:t>AIC is an </a:t>
            </a:r>
            <a:r>
              <a:rPr lang="en-US" dirty="0"/>
              <a:t>estimator of the relative quality of statistical models for a given set of </a:t>
            </a:r>
            <a:r>
              <a:rPr lang="en-US" dirty="0" smtClean="0"/>
              <a:t>data</a:t>
            </a:r>
          </a:p>
          <a:p>
            <a:r>
              <a:rPr lang="en-US" dirty="0"/>
              <a:t>Given a collection of models for the data, AIC estimates the quality of each model, relative to each of the other </a:t>
            </a:r>
            <a:r>
              <a:rPr lang="en-US" dirty="0" smtClean="0"/>
              <a:t>models</a:t>
            </a:r>
          </a:p>
          <a:p>
            <a:r>
              <a:rPr lang="en-US" dirty="0"/>
              <a:t>AIC is founded on information theory: </a:t>
            </a:r>
            <a:endParaRPr lang="en-US" dirty="0" smtClean="0"/>
          </a:p>
          <a:p>
            <a:pPr lvl="1"/>
            <a:r>
              <a:rPr lang="en-US" dirty="0" smtClean="0"/>
              <a:t>It offers </a:t>
            </a:r>
            <a:r>
              <a:rPr lang="en-US" dirty="0"/>
              <a:t>an estimate of the relative information lost when a given model is used to represent the process that generated the </a:t>
            </a:r>
            <a:r>
              <a:rPr lang="en-US" dirty="0" smtClean="0"/>
              <a:t>data</a:t>
            </a:r>
          </a:p>
          <a:p>
            <a:pPr lvl="1"/>
            <a:r>
              <a:rPr lang="en-US" dirty="0" smtClean="0"/>
              <a:t>In </a:t>
            </a:r>
            <a:r>
              <a:rPr lang="en-US" dirty="0"/>
              <a:t>doing so, it deals with the trade-off between the goodness of fit of the model and the complexity of the </a:t>
            </a:r>
            <a:r>
              <a:rPr lang="en-US" dirty="0" smtClean="0"/>
              <a:t>model</a:t>
            </a:r>
            <a:endParaRPr lang="en-US" dirty="0"/>
          </a:p>
        </p:txBody>
      </p:sp>
    </p:spTree>
    <p:extLst>
      <p:ext uri="{BB962C8B-B14F-4D97-AF65-F5344CB8AC3E}">
        <p14:creationId xmlns:p14="http://schemas.microsoft.com/office/powerpoint/2010/main" val="1153205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For a model of </a:t>
            </a:r>
            <a:r>
              <a:rPr lang="en-US" i="1" dirty="0" smtClean="0"/>
              <a:t>k</a:t>
            </a:r>
            <a:r>
              <a:rPr lang="en-US" dirty="0" smtClean="0"/>
              <a:t> estimated parameters and </a:t>
            </a:r>
            <a:r>
              <a:rPr lang="en-US" i="1" dirty="0" smtClean="0"/>
              <a:t>L </a:t>
            </a:r>
            <a:r>
              <a:rPr lang="en-US" dirty="0" smtClean="0"/>
              <a:t>being the</a:t>
            </a:r>
            <a:r>
              <a:rPr lang="en-US" i="1" dirty="0" smtClean="0"/>
              <a:t> </a:t>
            </a:r>
            <a:r>
              <a:rPr lang="en-US" dirty="0" smtClean="0"/>
              <a:t>maximum value of the likelihood function:</a:t>
            </a:r>
          </a:p>
          <a:p>
            <a:endParaRPr lang="en-US" dirty="0"/>
          </a:p>
          <a:p>
            <a:r>
              <a:rPr lang="en-US" dirty="0" smtClean="0"/>
              <a:t>Preferred model is the one with least AIC value</a:t>
            </a:r>
          </a:p>
          <a:p>
            <a:r>
              <a:rPr lang="en-US" dirty="0" smtClean="0"/>
              <a:t>AIC rewards goodness of fit as assessed by the likelihood function</a:t>
            </a:r>
          </a:p>
          <a:p>
            <a:r>
              <a:rPr lang="en-US" dirty="0" smtClean="0"/>
              <a:t>AIC also includes a penalty to discourage overfitting</a:t>
            </a:r>
            <a:endParaRPr lang="en-US" dirty="0"/>
          </a:p>
        </p:txBody>
      </p:sp>
      <p:graphicFrame>
        <p:nvGraphicFramePr>
          <p:cNvPr id="10" name="Object 9"/>
          <p:cNvGraphicFramePr>
            <a:graphicFrameLocks noChangeAspect="1"/>
          </p:cNvGraphicFramePr>
          <p:nvPr>
            <p:extLst>
              <p:ext uri="{D42A27DB-BD31-4B8C-83A1-F6EECF244321}">
                <p14:modId xmlns:p14="http://schemas.microsoft.com/office/powerpoint/2010/main" val="4190591229"/>
              </p:ext>
            </p:extLst>
          </p:nvPr>
        </p:nvGraphicFramePr>
        <p:xfrm>
          <a:off x="4834319" y="2776455"/>
          <a:ext cx="2510899" cy="436678"/>
        </p:xfrm>
        <a:graphic>
          <a:graphicData uri="http://schemas.openxmlformats.org/presentationml/2006/ole">
            <mc:AlternateContent xmlns:mc="http://schemas.openxmlformats.org/markup-compatibility/2006">
              <mc:Choice xmlns:v="urn:schemas-microsoft-com:vml" Requires="v">
                <p:oleObj spid="_x0000_s5170" name="Equation" r:id="rId3" imgW="1168200" imgH="203040" progId="Equation.3">
                  <p:embed/>
                </p:oleObj>
              </mc:Choice>
              <mc:Fallback>
                <p:oleObj name="Equation" r:id="rId3" imgW="1168200" imgH="203040" progId="Equation.3">
                  <p:embed/>
                  <p:pic>
                    <p:nvPicPr>
                      <p:cNvPr id="0" name=""/>
                      <p:cNvPicPr/>
                      <p:nvPr/>
                    </p:nvPicPr>
                    <p:blipFill>
                      <a:blip r:embed="rId4"/>
                      <a:stretch>
                        <a:fillRect/>
                      </a:stretch>
                    </p:blipFill>
                    <p:spPr>
                      <a:xfrm>
                        <a:off x="4834319" y="2776455"/>
                        <a:ext cx="2510899" cy="436678"/>
                      </a:xfrm>
                      <a:prstGeom prst="rect">
                        <a:avLst/>
                      </a:prstGeom>
                    </p:spPr>
                  </p:pic>
                </p:oleObj>
              </mc:Fallback>
            </mc:AlternateContent>
          </a:graphicData>
        </a:graphic>
      </p:graphicFrame>
    </p:spTree>
    <p:extLst>
      <p:ext uri="{BB962C8B-B14F-4D97-AF65-F5344CB8AC3E}">
        <p14:creationId xmlns:p14="http://schemas.microsoft.com/office/powerpoint/2010/main" val="2418099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Bayesian Information Criterion</a:t>
            </a:r>
            <a:endParaRPr lang="en-US" dirty="0"/>
          </a:p>
        </p:txBody>
      </p:sp>
      <p:sp>
        <p:nvSpPr>
          <p:cNvPr id="3" name="Content Placeholder 2"/>
          <p:cNvSpPr>
            <a:spLocks noGrp="1"/>
          </p:cNvSpPr>
          <p:nvPr>
            <p:ph idx="1"/>
          </p:nvPr>
        </p:nvSpPr>
        <p:spPr/>
        <p:txBody>
          <a:bodyPr/>
          <a:lstStyle/>
          <a:p>
            <a:r>
              <a:rPr lang="en-US" dirty="0" smtClean="0"/>
              <a:t>BIS is similar to AIC in the following aspects:</a:t>
            </a:r>
          </a:p>
          <a:p>
            <a:pPr lvl="1"/>
            <a:r>
              <a:rPr lang="en-US" dirty="0" smtClean="0"/>
              <a:t>Criterion for model selection among a finite set of models</a:t>
            </a:r>
          </a:p>
          <a:p>
            <a:pPr lvl="1"/>
            <a:r>
              <a:rPr lang="en-US" dirty="0" smtClean="0"/>
              <a:t>Models with the lowest BIC are preferred</a:t>
            </a:r>
          </a:p>
          <a:p>
            <a:pPr lvl="1"/>
            <a:r>
              <a:rPr lang="en-US" dirty="0" smtClean="0"/>
              <a:t>Based on the Maximum Likelihood Function</a:t>
            </a:r>
          </a:p>
          <a:p>
            <a:pPr lvl="1"/>
            <a:r>
              <a:rPr lang="en-US" dirty="0" smtClean="0"/>
              <a:t>Attempts to reduce overfitting by adding penalty terms</a:t>
            </a:r>
          </a:p>
          <a:p>
            <a:r>
              <a:rPr lang="en-US" dirty="0" smtClean="0"/>
              <a:t>Although BIC and AIC aim to reduce overfitting using penalty terms, BIC adds a larger penalty than AIC</a:t>
            </a:r>
          </a:p>
          <a:p>
            <a:r>
              <a:rPr lang="en-US" dirty="0"/>
              <a:t>For a model of </a:t>
            </a:r>
            <a:r>
              <a:rPr lang="en-US" i="1" dirty="0"/>
              <a:t>k</a:t>
            </a:r>
            <a:r>
              <a:rPr lang="en-US" dirty="0"/>
              <a:t> estimated parameters and </a:t>
            </a:r>
            <a:r>
              <a:rPr lang="en-US" i="1" dirty="0"/>
              <a:t>L </a:t>
            </a:r>
            <a:r>
              <a:rPr lang="en-US" dirty="0"/>
              <a:t>being the</a:t>
            </a:r>
            <a:r>
              <a:rPr lang="en-US" i="1" dirty="0"/>
              <a:t> </a:t>
            </a:r>
            <a:r>
              <a:rPr lang="en-US" dirty="0"/>
              <a:t>maximum value of the likelihood function:</a:t>
            </a:r>
          </a:p>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781278166"/>
              </p:ext>
            </p:extLst>
          </p:nvPr>
        </p:nvGraphicFramePr>
        <p:xfrm>
          <a:off x="4605830" y="5868787"/>
          <a:ext cx="2974910" cy="436684"/>
        </p:xfrm>
        <a:graphic>
          <a:graphicData uri="http://schemas.openxmlformats.org/presentationml/2006/ole">
            <mc:AlternateContent xmlns:mc="http://schemas.openxmlformats.org/markup-compatibility/2006">
              <mc:Choice xmlns:v="urn:schemas-microsoft-com:vml" Requires="v">
                <p:oleObj spid="_x0000_s7211" name="Equation" r:id="rId3" imgW="1384200" imgH="203040" progId="Equation.3">
                  <p:embed/>
                </p:oleObj>
              </mc:Choice>
              <mc:Fallback>
                <p:oleObj name="Equation" r:id="rId3" imgW="1384200" imgH="203040" progId="Equation.3">
                  <p:embed/>
                  <p:pic>
                    <p:nvPicPr>
                      <p:cNvPr id="0" name=""/>
                      <p:cNvPicPr/>
                      <p:nvPr/>
                    </p:nvPicPr>
                    <p:blipFill>
                      <a:blip r:embed="rId4"/>
                      <a:stretch>
                        <a:fillRect/>
                      </a:stretch>
                    </p:blipFill>
                    <p:spPr>
                      <a:xfrm>
                        <a:off x="4605830" y="5868787"/>
                        <a:ext cx="2974910" cy="436684"/>
                      </a:xfrm>
                      <a:prstGeom prst="rect">
                        <a:avLst/>
                      </a:prstGeom>
                    </p:spPr>
                  </p:pic>
                </p:oleObj>
              </mc:Fallback>
            </mc:AlternateContent>
          </a:graphicData>
        </a:graphic>
      </p:graphicFrame>
    </p:spTree>
    <p:extLst>
      <p:ext uri="{BB962C8B-B14F-4D97-AF65-F5344CB8AC3E}">
        <p14:creationId xmlns:p14="http://schemas.microsoft.com/office/powerpoint/2010/main" val="42367666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81891"/>
            <a:ext cx="10515600" cy="5595072"/>
          </a:xfrm>
        </p:spPr>
        <p:txBody>
          <a:bodyPr/>
          <a:lstStyle/>
          <a:p>
            <a:r>
              <a:rPr lang="en-US" dirty="0" smtClean="0"/>
              <a:t>Properties of BIC:</a:t>
            </a:r>
          </a:p>
          <a:p>
            <a:pPr lvl="1"/>
            <a:r>
              <a:rPr lang="en-US" dirty="0" smtClean="0"/>
              <a:t>BIC </a:t>
            </a:r>
            <a:r>
              <a:rPr lang="en-US" dirty="0"/>
              <a:t>is independent of the prior or the prior is "vague" (a constant).</a:t>
            </a:r>
          </a:p>
          <a:p>
            <a:pPr lvl="1"/>
            <a:r>
              <a:rPr lang="en-US" dirty="0" smtClean="0"/>
              <a:t>BIC can </a:t>
            </a:r>
            <a:r>
              <a:rPr lang="en-US" dirty="0"/>
              <a:t>measure the efficiency of the parameterized model in terms of predicting the data</a:t>
            </a:r>
            <a:r>
              <a:rPr lang="en-US" dirty="0" smtClean="0"/>
              <a:t>.</a:t>
            </a:r>
          </a:p>
          <a:p>
            <a:pPr lvl="1"/>
            <a:r>
              <a:rPr lang="en-US" dirty="0" smtClean="0"/>
              <a:t>BIC penalizes </a:t>
            </a:r>
            <a:r>
              <a:rPr lang="en-US" dirty="0"/>
              <a:t>the complexity of the model where complexity refers to the number of parameters in the model</a:t>
            </a:r>
            <a:r>
              <a:rPr lang="en-US" dirty="0" smtClean="0"/>
              <a:t>.</a:t>
            </a:r>
          </a:p>
          <a:p>
            <a:pPr lvl="1"/>
            <a:endParaRPr lang="en-US" dirty="0"/>
          </a:p>
          <a:p>
            <a:r>
              <a:rPr lang="en-US" dirty="0" smtClean="0"/>
              <a:t>Limitations of BIC:</a:t>
            </a:r>
          </a:p>
          <a:p>
            <a:pPr lvl="1"/>
            <a:r>
              <a:rPr lang="en-US" dirty="0" smtClean="0"/>
              <a:t>Approximation is valid only for sample size </a:t>
            </a:r>
            <a:r>
              <a:rPr lang="en-US" i="1" dirty="0" smtClean="0"/>
              <a:t>n</a:t>
            </a:r>
            <a:r>
              <a:rPr lang="en-US" dirty="0" smtClean="0"/>
              <a:t> much larger than the number of parameters </a:t>
            </a:r>
            <a:r>
              <a:rPr lang="en-US" i="1" dirty="0" smtClean="0"/>
              <a:t>k</a:t>
            </a:r>
            <a:r>
              <a:rPr lang="en-US" dirty="0" smtClean="0"/>
              <a:t> in the model</a:t>
            </a:r>
          </a:p>
          <a:p>
            <a:pPr lvl="1"/>
            <a:r>
              <a:rPr lang="en-US" dirty="0" smtClean="0"/>
              <a:t>BIC cannot handle complex collections of models as in the variable selection problem in higher-dimensions</a:t>
            </a:r>
            <a:endParaRPr lang="en-US" dirty="0"/>
          </a:p>
        </p:txBody>
      </p:sp>
    </p:spTree>
    <p:extLst>
      <p:ext uri="{BB962C8B-B14F-4D97-AF65-F5344CB8AC3E}">
        <p14:creationId xmlns:p14="http://schemas.microsoft.com/office/powerpoint/2010/main" val="20605221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Adjusted R</a:t>
            </a:r>
            <a:r>
              <a:rPr lang="en-US" baseline="30000" dirty="0" smtClean="0"/>
              <a:t>2</a:t>
            </a:r>
            <a:endParaRPr lang="en-US" dirty="0"/>
          </a:p>
        </p:txBody>
      </p:sp>
      <p:sp>
        <p:nvSpPr>
          <p:cNvPr id="3" name="Content Placeholder 2"/>
          <p:cNvSpPr>
            <a:spLocks noGrp="1"/>
          </p:cNvSpPr>
          <p:nvPr>
            <p:ph idx="1"/>
          </p:nvPr>
        </p:nvSpPr>
        <p:spPr/>
        <p:txBody>
          <a:bodyPr/>
          <a:lstStyle/>
          <a:p>
            <a:r>
              <a:rPr lang="en-US" dirty="0" smtClean="0"/>
              <a:t>The R</a:t>
            </a:r>
            <a:r>
              <a:rPr lang="en-US" baseline="30000" dirty="0" smtClean="0"/>
              <a:t>2</a:t>
            </a:r>
            <a:r>
              <a:rPr lang="en-US" dirty="0" smtClean="0"/>
              <a:t> statistic automatically and spuriously increases when more predictors are taken into account</a:t>
            </a:r>
          </a:p>
          <a:p>
            <a:pPr algn="just"/>
            <a:r>
              <a:rPr lang="en-US" dirty="0" smtClean="0"/>
              <a:t>Adjusted R</a:t>
            </a:r>
            <a:r>
              <a:rPr lang="en-US" baseline="30000" dirty="0" smtClean="0"/>
              <a:t>2</a:t>
            </a:r>
            <a:r>
              <a:rPr lang="en-US" dirty="0" smtClean="0"/>
              <a:t> attempts to reduce this effect</a:t>
            </a:r>
          </a:p>
          <a:p>
            <a:pPr algn="just"/>
            <a:endParaRPr lang="en-US" dirty="0"/>
          </a:p>
          <a:p>
            <a:pPr algn="just"/>
            <a:endParaRPr lang="en-US" dirty="0" smtClean="0"/>
          </a:p>
          <a:p>
            <a:pPr algn="just"/>
            <a:r>
              <a:rPr lang="en-US" dirty="0" smtClean="0"/>
              <a:t>Adjusted</a:t>
            </a:r>
            <a:r>
              <a:rPr lang="en-US" dirty="0"/>
              <a:t> R</a:t>
            </a:r>
            <a:r>
              <a:rPr lang="en-US" baseline="30000" dirty="0"/>
              <a:t>2</a:t>
            </a:r>
            <a:r>
              <a:rPr lang="en-US" dirty="0"/>
              <a:t> can be negative, and its value will always be less than or equal to that of </a:t>
            </a:r>
            <a:r>
              <a:rPr lang="en-US" dirty="0" smtClean="0"/>
              <a:t>R</a:t>
            </a:r>
            <a:r>
              <a:rPr lang="en-US" baseline="30000" dirty="0" smtClean="0"/>
              <a:t>2</a:t>
            </a:r>
          </a:p>
          <a:p>
            <a:pPr algn="just"/>
            <a:r>
              <a:rPr lang="en-US" dirty="0" smtClean="0"/>
              <a:t>Adjusted R</a:t>
            </a:r>
            <a:r>
              <a:rPr lang="en-US" baseline="30000" dirty="0" smtClean="0"/>
              <a:t>2</a:t>
            </a:r>
            <a:r>
              <a:rPr lang="en-US" dirty="0" smtClean="0"/>
              <a:t> increases only when the increase in R</a:t>
            </a:r>
            <a:r>
              <a:rPr lang="en-US" baseline="30000" dirty="0" smtClean="0"/>
              <a:t>2</a:t>
            </a:r>
            <a:r>
              <a:rPr lang="en-US" dirty="0" smtClean="0"/>
              <a:t> due to inclusion of a new predictor is more than one would expect to see by chance</a:t>
            </a:r>
            <a:endParaRPr lang="en-US" dirty="0"/>
          </a:p>
        </p:txBody>
      </p:sp>
      <p:graphicFrame>
        <p:nvGraphicFramePr>
          <p:cNvPr id="4" name="Object 3"/>
          <p:cNvGraphicFramePr>
            <a:graphicFrameLocks noChangeAspect="1"/>
          </p:cNvGraphicFramePr>
          <p:nvPr>
            <p:extLst>
              <p:ext uri="{D42A27DB-BD31-4B8C-83A1-F6EECF244321}">
                <p14:modId xmlns:p14="http://schemas.microsoft.com/office/powerpoint/2010/main" val="2152031708"/>
              </p:ext>
            </p:extLst>
          </p:nvPr>
        </p:nvGraphicFramePr>
        <p:xfrm>
          <a:off x="3302674" y="3298564"/>
          <a:ext cx="5588134" cy="807923"/>
        </p:xfrm>
        <a:graphic>
          <a:graphicData uri="http://schemas.openxmlformats.org/presentationml/2006/ole">
            <mc:AlternateContent xmlns:mc="http://schemas.openxmlformats.org/markup-compatibility/2006">
              <mc:Choice xmlns:v="urn:schemas-microsoft-com:vml" Requires="v">
                <p:oleObj spid="_x0000_s9259" name="Equation" r:id="rId3" imgW="3162240" imgH="457200" progId="Equation.3">
                  <p:embed/>
                </p:oleObj>
              </mc:Choice>
              <mc:Fallback>
                <p:oleObj name="Equation" r:id="rId3" imgW="3162240" imgH="457200" progId="Equation.3">
                  <p:embed/>
                  <p:pic>
                    <p:nvPicPr>
                      <p:cNvPr id="0" name=""/>
                      <p:cNvPicPr/>
                      <p:nvPr/>
                    </p:nvPicPr>
                    <p:blipFill>
                      <a:blip r:embed="rId4"/>
                      <a:stretch>
                        <a:fillRect/>
                      </a:stretch>
                    </p:blipFill>
                    <p:spPr>
                      <a:xfrm>
                        <a:off x="3302674" y="3298564"/>
                        <a:ext cx="5588134" cy="807923"/>
                      </a:xfrm>
                      <a:prstGeom prst="rect">
                        <a:avLst/>
                      </a:prstGeom>
                    </p:spPr>
                  </p:pic>
                </p:oleObj>
              </mc:Fallback>
            </mc:AlternateContent>
          </a:graphicData>
        </a:graphic>
      </p:graphicFrame>
    </p:spTree>
    <p:extLst>
      <p:ext uri="{BB962C8B-B14F-4D97-AF65-F5344CB8AC3E}">
        <p14:creationId xmlns:p14="http://schemas.microsoft.com/office/powerpoint/2010/main" val="894506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Validation and Cross Validation</a:t>
            </a:r>
            <a:endParaRPr lang="en-US" dirty="0"/>
          </a:p>
        </p:txBody>
      </p:sp>
      <p:sp>
        <p:nvSpPr>
          <p:cNvPr id="3" name="Content Placeholder 2"/>
          <p:cNvSpPr>
            <a:spLocks noGrp="1"/>
          </p:cNvSpPr>
          <p:nvPr>
            <p:ph idx="1"/>
          </p:nvPr>
        </p:nvSpPr>
        <p:spPr/>
        <p:txBody>
          <a:bodyPr/>
          <a:lstStyle/>
          <a:p>
            <a:r>
              <a:rPr lang="en-US" dirty="0" smtClean="0"/>
              <a:t>Test error can be directly estimated using Validation and Cross Validation approach</a:t>
            </a:r>
          </a:p>
          <a:p>
            <a:r>
              <a:rPr lang="en-US" dirty="0" smtClean="0"/>
              <a:t>This process is a direct approach to estimate the test error</a:t>
            </a:r>
          </a:p>
          <a:p>
            <a:r>
              <a:rPr lang="en-US" dirty="0" smtClean="0"/>
              <a:t>Cross validation is computationally expensive, hence only in cases where the dataset is large and has a large number of predictors would we opt for other methods of estimating the test error</a:t>
            </a:r>
          </a:p>
          <a:p>
            <a:pPr marL="0" indent="0">
              <a:buNone/>
            </a:pPr>
            <a:endParaRPr lang="en-US" dirty="0"/>
          </a:p>
        </p:txBody>
      </p:sp>
    </p:spTree>
    <p:extLst>
      <p:ext uri="{BB962C8B-B14F-4D97-AF65-F5344CB8AC3E}">
        <p14:creationId xmlns:p14="http://schemas.microsoft.com/office/powerpoint/2010/main" val="20035128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Shrinkage Methods</a:t>
            </a:r>
            <a:endParaRPr lang="en-US" dirty="0"/>
          </a:p>
        </p:txBody>
      </p:sp>
      <p:sp>
        <p:nvSpPr>
          <p:cNvPr id="3" name="Content Placeholder 2"/>
          <p:cNvSpPr>
            <a:spLocks noGrp="1"/>
          </p:cNvSpPr>
          <p:nvPr>
            <p:ph idx="1"/>
          </p:nvPr>
        </p:nvSpPr>
        <p:spPr/>
        <p:txBody>
          <a:bodyPr/>
          <a:lstStyle/>
          <a:p>
            <a:r>
              <a:rPr lang="en-US" dirty="0" smtClean="0"/>
              <a:t>Selection methods involve using ordinary least squares to fit a model to a subset of predictors</a:t>
            </a:r>
          </a:p>
          <a:p>
            <a:endParaRPr lang="en-US" dirty="0"/>
          </a:p>
          <a:p>
            <a:r>
              <a:rPr lang="en-US" dirty="0" smtClean="0"/>
              <a:t>Shrinkage methods or Regularization aims to fit a model using all </a:t>
            </a:r>
            <a:r>
              <a:rPr lang="en-US" i="1" dirty="0" smtClean="0"/>
              <a:t>p</a:t>
            </a:r>
            <a:r>
              <a:rPr lang="en-US" dirty="0" smtClean="0"/>
              <a:t> predictors by constraining the coefficient estimates towards zero</a:t>
            </a:r>
          </a:p>
          <a:p>
            <a:endParaRPr lang="en-US" dirty="0"/>
          </a:p>
          <a:p>
            <a:r>
              <a:rPr lang="en-US" dirty="0" smtClean="0"/>
              <a:t>Shrinkage reduces the variance of coefficient estimates significantly</a:t>
            </a:r>
            <a:endParaRPr lang="en-US" dirty="0"/>
          </a:p>
        </p:txBody>
      </p:sp>
    </p:spTree>
    <p:extLst>
      <p:ext uri="{BB962C8B-B14F-4D97-AF65-F5344CB8AC3E}">
        <p14:creationId xmlns:p14="http://schemas.microsoft.com/office/powerpoint/2010/main" val="1981917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Regularization</a:t>
            </a:r>
            <a:endParaRPr lang="en-US" dirty="0"/>
          </a:p>
        </p:txBody>
      </p:sp>
      <p:sp>
        <p:nvSpPr>
          <p:cNvPr id="3" name="Content Placeholder 2"/>
          <p:cNvSpPr>
            <a:spLocks noGrp="1"/>
          </p:cNvSpPr>
          <p:nvPr>
            <p:ph idx="1"/>
          </p:nvPr>
        </p:nvSpPr>
        <p:spPr/>
        <p:txBody>
          <a:bodyPr/>
          <a:lstStyle/>
          <a:p>
            <a:r>
              <a:rPr lang="en-US" dirty="0" smtClean="0"/>
              <a:t>Regularization is the process of introducing additional information in order to solve an ill-posed problem or to prevent overfitting</a:t>
            </a:r>
          </a:p>
          <a:p>
            <a:endParaRPr lang="en-US" dirty="0" smtClean="0"/>
          </a:p>
          <a:p>
            <a:r>
              <a:rPr lang="en-US" dirty="0" smtClean="0"/>
              <a:t>L1 Regularization: Least Absolute Deviations</a:t>
            </a:r>
          </a:p>
          <a:p>
            <a:pPr lvl="1"/>
            <a:r>
              <a:rPr lang="en-US" dirty="0" smtClean="0"/>
              <a:t>Minimizes the sum of the absolute differences between true value and predicted value</a:t>
            </a:r>
          </a:p>
          <a:p>
            <a:endParaRPr lang="en-US" dirty="0" smtClean="0"/>
          </a:p>
          <a:p>
            <a:r>
              <a:rPr lang="en-US" dirty="0" smtClean="0"/>
              <a:t>L2 Regularization: Least Squares Error</a:t>
            </a:r>
          </a:p>
          <a:p>
            <a:pPr lvl="1"/>
            <a:r>
              <a:rPr lang="en-US" dirty="0" smtClean="0"/>
              <a:t>Minimizes the sum of square of the differences between </a:t>
            </a:r>
            <a:r>
              <a:rPr lang="en-US" dirty="0"/>
              <a:t>true value and predicted value</a:t>
            </a:r>
          </a:p>
        </p:txBody>
      </p:sp>
    </p:spTree>
    <p:extLst>
      <p:ext uri="{BB962C8B-B14F-4D97-AF65-F5344CB8AC3E}">
        <p14:creationId xmlns:p14="http://schemas.microsoft.com/office/powerpoint/2010/main" val="300484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Recall: Linear Modelling</a:t>
            </a:r>
            <a:endParaRPr lang="en-US" dirty="0"/>
          </a:p>
        </p:txBody>
      </p:sp>
      <p:sp>
        <p:nvSpPr>
          <p:cNvPr id="3" name="Content Placeholder 2"/>
          <p:cNvSpPr>
            <a:spLocks noGrp="1"/>
          </p:cNvSpPr>
          <p:nvPr>
            <p:ph idx="1"/>
          </p:nvPr>
        </p:nvSpPr>
        <p:spPr/>
        <p:txBody>
          <a:bodyPr/>
          <a:lstStyle/>
          <a:p>
            <a:r>
              <a:rPr lang="en-US" dirty="0" smtClean="0"/>
              <a:t>Recall the simple linear model</a:t>
            </a:r>
          </a:p>
          <a:p>
            <a:pPr marL="457200" lvl="1" indent="0">
              <a:buNone/>
            </a:pPr>
            <a:r>
              <a:rPr lang="en-US" dirty="0" smtClean="0"/>
              <a:t>			Y = β0 + β1X1 + · · · + β</a:t>
            </a:r>
            <a:r>
              <a:rPr lang="en-US" dirty="0" err="1" smtClean="0"/>
              <a:t>pXp</a:t>
            </a:r>
            <a:r>
              <a:rPr lang="en-US" dirty="0" smtClean="0"/>
              <a:t> + </a:t>
            </a:r>
            <a:r>
              <a:rPr lang="en-US" i="1" dirty="0" smtClean="0"/>
              <a:t>e</a:t>
            </a:r>
          </a:p>
          <a:p>
            <a:pPr marL="457200" lvl="1" indent="0">
              <a:buNone/>
            </a:pPr>
            <a:endParaRPr lang="en-US" i="1" dirty="0" smtClean="0"/>
          </a:p>
          <a:p>
            <a:r>
              <a:rPr lang="en-US" dirty="0" smtClean="0"/>
              <a:t>Despite its simplicity, the linear model has distinct advantages in terms of its interpretability and often shows good predictive performance.</a:t>
            </a:r>
          </a:p>
          <a:p>
            <a:endParaRPr lang="en-US" dirty="0"/>
          </a:p>
          <a:p>
            <a:r>
              <a:rPr lang="en-US" dirty="0" smtClean="0"/>
              <a:t>The simple linear model uses, by default, Ordinary Least Squares fitting.</a:t>
            </a:r>
          </a:p>
          <a:p>
            <a:pPr marL="457200" lvl="1" indent="0">
              <a:buNone/>
            </a:pPr>
            <a:endParaRPr lang="en-US" i="1" dirty="0" smtClean="0"/>
          </a:p>
        </p:txBody>
      </p:sp>
    </p:spTree>
    <p:extLst>
      <p:ext uri="{BB962C8B-B14F-4D97-AF65-F5344CB8AC3E}">
        <p14:creationId xmlns:p14="http://schemas.microsoft.com/office/powerpoint/2010/main" val="149216143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Why Regularize</a:t>
            </a:r>
            <a:endParaRPr lang="en-US" dirty="0"/>
          </a:p>
        </p:txBody>
      </p:sp>
      <p:sp>
        <p:nvSpPr>
          <p:cNvPr id="3" name="Content Placeholder 2"/>
          <p:cNvSpPr>
            <a:spLocks noGrp="1"/>
          </p:cNvSpPr>
          <p:nvPr>
            <p:ph idx="1"/>
          </p:nvPr>
        </p:nvSpPr>
        <p:spPr/>
        <p:txBody>
          <a:bodyPr/>
          <a:lstStyle/>
          <a:p>
            <a:r>
              <a:rPr lang="en-US" dirty="0" smtClean="0"/>
              <a:t>Analyzing multiple regression data that suffer from multicollinearity</a:t>
            </a:r>
          </a:p>
          <a:p>
            <a:r>
              <a:rPr lang="en-US" dirty="0" smtClean="0"/>
              <a:t>Collinearity is the existence of near-linear relationships among independent variables</a:t>
            </a:r>
          </a:p>
          <a:p>
            <a:r>
              <a:rPr lang="en-US" dirty="0" smtClean="0"/>
              <a:t>During regression collinearity causes a division by near-zero values, distorting the output</a:t>
            </a:r>
          </a:p>
          <a:p>
            <a:r>
              <a:rPr lang="en-US" dirty="0"/>
              <a:t>When multicollinearity occurs, least squares estimates are unbiased, but their variances are large so they may be far from the true </a:t>
            </a:r>
            <a:r>
              <a:rPr lang="en-US" dirty="0" smtClean="0"/>
              <a:t>value</a:t>
            </a:r>
          </a:p>
        </p:txBody>
      </p:sp>
    </p:spTree>
    <p:extLst>
      <p:ext uri="{BB962C8B-B14F-4D97-AF65-F5344CB8AC3E}">
        <p14:creationId xmlns:p14="http://schemas.microsoft.com/office/powerpoint/2010/main" val="471983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Ridge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Ridge regression performs L2 </a:t>
                </a:r>
                <a:r>
                  <a:rPr lang="en-US" dirty="0"/>
                  <a:t>Regularization, adding a factor of sum of </a:t>
                </a:r>
                <a:r>
                  <a:rPr lang="en-US" dirty="0" smtClean="0"/>
                  <a:t>square of </a:t>
                </a:r>
                <a:r>
                  <a:rPr lang="en-US" dirty="0"/>
                  <a:t>coefficients in the optimization objective</a:t>
                </a:r>
              </a:p>
              <a:p>
                <a:pPr marL="0" indent="0" algn="ctr">
                  <a:buNone/>
                </a:pPr>
                <a:endParaRPr lang="en-US" i="1" dirty="0" smtClean="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𝑂𝑏𝑗𝑒𝑐𝑡𝑖𝑣𝑒</m:t>
                      </m:r>
                      <m:r>
                        <a:rPr lang="en-US" i="1">
                          <a:latin typeface="Cambria Math" panose="02040503050406030204" pitchFamily="18" charset="0"/>
                        </a:rPr>
                        <m:t>=</m:t>
                      </m:r>
                      <m:r>
                        <a:rPr lang="en-US" i="1">
                          <a:latin typeface="Cambria Math" panose="02040503050406030204" pitchFamily="18" charset="0"/>
                        </a:rPr>
                        <m:t>𝑅𝑆𝑆</m:t>
                      </m:r>
                      <m:r>
                        <a:rPr lang="en-US" i="1">
                          <a:latin typeface="Cambria Math" panose="02040503050406030204" pitchFamily="18" charset="0"/>
                        </a:rPr>
                        <m:t>+ </m:t>
                      </m:r>
                      <m:r>
                        <a:rPr lang="en-US" i="1">
                          <a:latin typeface="Cambria Math" panose="02040503050406030204" pitchFamily="18" charset="0"/>
                          <a:ea typeface="Cambria Math" panose="02040503050406030204" pitchFamily="18" charset="0"/>
                        </a:rPr>
                        <m:t>𝜆</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𝑠𝑢𝑚</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𝑜𝑓</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𝑠𝑞𝑢𝑎𝑟𝑒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𝑜𝑓</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𝑐𝑜𝑒𝑓𝑓𝑖𝑐𝑖𝑒𝑛𝑡𝑠</m:t>
                      </m:r>
                      <m:r>
                        <a:rPr lang="en-US" i="1">
                          <a:latin typeface="Cambria Math" panose="02040503050406030204" pitchFamily="18" charset="0"/>
                          <a:ea typeface="Cambria Math" panose="02040503050406030204" pitchFamily="18" charset="0"/>
                        </a:rPr>
                        <m:t>)</m:t>
                      </m:r>
                    </m:oMath>
                  </m:oMathPara>
                </a14:m>
                <a:endParaRPr lang="en-US" dirty="0"/>
              </a:p>
              <a:p>
                <a:endParaRPr lang="en-US" dirty="0" smtClean="0"/>
              </a:p>
              <a:p>
                <a:r>
                  <a:rPr lang="en-US" dirty="0"/>
                  <a:t>The objective is to arrive at a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value that balances the amount of emphasis given to minimizing RSS vs minimizing sum of square of coefficients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3568764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LASSO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LASSO stands for Least Absolute Shrinkage and Selection Operator</a:t>
                </a:r>
              </a:p>
              <a:p>
                <a:r>
                  <a:rPr lang="en-US" dirty="0" smtClean="0"/>
                  <a:t>LASSO performs L1 Regularization, adding a factor of sum of absolute value of coefficients in the optimization objective</a:t>
                </a:r>
              </a:p>
              <a:p>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𝑂𝑏𝑗𝑒𝑐𝑡𝑖𝑣𝑒</m:t>
                      </m:r>
                      <m:r>
                        <a:rPr lang="en-US" b="0" i="1" smtClean="0">
                          <a:latin typeface="Cambria Math" panose="02040503050406030204" pitchFamily="18" charset="0"/>
                        </a:rPr>
                        <m:t>=</m:t>
                      </m:r>
                      <m:r>
                        <a:rPr lang="en-US" b="0" i="1" smtClean="0">
                          <a:latin typeface="Cambria Math" panose="02040503050406030204" pitchFamily="18" charset="0"/>
                        </a:rPr>
                        <m:t>𝑅𝑆𝑆</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𝑠𝑢𝑚</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𝑎𝑏𝑠𝑜𝑙𝑢𝑡𝑒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𝑣𝑎𝑙𝑢𝑒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𝑐𝑜𝑒𝑓𝑓𝑖𝑐𝑖𝑒𝑛𝑡𝑠</m:t>
                      </m:r>
                      <m:r>
                        <a:rPr lang="en-US" b="0" i="1" smtClean="0">
                          <a:latin typeface="Cambria Math" panose="02040503050406030204" pitchFamily="18" charset="0"/>
                          <a:ea typeface="Cambria Math" panose="02040503050406030204" pitchFamily="18" charset="0"/>
                        </a:rPr>
                        <m:t>)</m:t>
                      </m:r>
                    </m:oMath>
                  </m:oMathPara>
                </a14:m>
                <a:endParaRPr lang="en-US" dirty="0" smtClean="0"/>
              </a:p>
              <a:p>
                <a:endParaRPr lang="en-US" dirty="0" smtClean="0"/>
              </a:p>
              <a:p>
                <a:r>
                  <a:rPr lang="en-US" dirty="0"/>
                  <a:t>The objective is to arrive at a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a:t> value that balances the amount of emphasis given to minimizing RSS vs minimizing sum of </a:t>
                </a:r>
                <a:r>
                  <a:rPr lang="en-US" dirty="0" smtClean="0"/>
                  <a:t>absolute value </a:t>
                </a:r>
                <a:r>
                  <a:rPr lang="en-US" dirty="0"/>
                  <a:t>of coefficients</a:t>
                </a:r>
              </a:p>
              <a:p>
                <a:endParaRPr lang="en-US" dirty="0" smtClean="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580"/>
                </a:stretch>
              </a:blipFill>
            </p:spPr>
            <p:txBody>
              <a:bodyPr/>
              <a:lstStyle/>
              <a:p>
                <a:r>
                  <a:rPr lang="en-US">
                    <a:noFill/>
                  </a:rPr>
                  <a:t> </a:t>
                </a:r>
              </a:p>
            </p:txBody>
          </p:sp>
        </mc:Fallback>
      </mc:AlternateContent>
    </p:spTree>
    <p:extLst>
      <p:ext uri="{BB962C8B-B14F-4D97-AF65-F5344CB8AC3E}">
        <p14:creationId xmlns:p14="http://schemas.microsoft.com/office/powerpoint/2010/main" val="3671127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Ridge Regression vs LASSO Regression</a:t>
            </a:r>
            <a:endParaRPr lang="en-US" dirty="0"/>
          </a:p>
        </p:txBody>
      </p:sp>
      <p:pic>
        <p:nvPicPr>
          <p:cNvPr id="11266" name="Picture 2" descr="https://onlinecourses.science.psu.edu/stat857/sites/onlinecourses.science.psu.edu.stat857/files/lesson05/image_0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0682" y="1690688"/>
            <a:ext cx="4590636" cy="4486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4494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idx="1"/>
          </p:nvPr>
        </p:nvSpPr>
        <p:spPr>
          <a:xfrm>
            <a:off x="839788" y="304801"/>
            <a:ext cx="5157787" cy="464239"/>
          </a:xfrm>
        </p:spPr>
        <p:txBody>
          <a:bodyPr>
            <a:noAutofit/>
          </a:bodyPr>
          <a:lstStyle/>
          <a:p>
            <a:pPr algn="ctr"/>
            <a:r>
              <a:rPr lang="en-US" sz="2800" dirty="0" smtClean="0"/>
              <a:t>Ridge Regression</a:t>
            </a:r>
            <a:endParaRPr lang="en-US" sz="2800" dirty="0"/>
          </a:p>
        </p:txBody>
      </p:sp>
      <p:sp>
        <p:nvSpPr>
          <p:cNvPr id="8" name="Content Placeholder 7"/>
          <p:cNvSpPr>
            <a:spLocks noGrp="1"/>
          </p:cNvSpPr>
          <p:nvPr>
            <p:ph sz="half" idx="2"/>
          </p:nvPr>
        </p:nvSpPr>
        <p:spPr>
          <a:xfrm>
            <a:off x="839788" y="808797"/>
            <a:ext cx="5157787" cy="1881395"/>
          </a:xfrm>
        </p:spPr>
        <p:txBody>
          <a:bodyPr>
            <a:normAutofit fontScale="92500" lnSpcReduction="20000"/>
          </a:bodyPr>
          <a:lstStyle/>
          <a:p>
            <a:r>
              <a:rPr lang="en-US" dirty="0" smtClean="0"/>
              <a:t>Non-sparse outputs</a:t>
            </a:r>
          </a:p>
          <a:p>
            <a:r>
              <a:rPr lang="en-US" dirty="0" smtClean="0"/>
              <a:t>Computationally efficient</a:t>
            </a:r>
          </a:p>
          <a:p>
            <a:pPr lvl="1"/>
            <a:endParaRPr lang="en-US" dirty="0"/>
          </a:p>
          <a:p>
            <a:r>
              <a:rPr lang="en-US" dirty="0" smtClean="0"/>
              <a:t>No feature selection</a:t>
            </a:r>
          </a:p>
          <a:p>
            <a:r>
              <a:rPr lang="en-US" dirty="0" smtClean="0"/>
              <a:t>Complex models</a:t>
            </a:r>
            <a:endParaRPr lang="en-US" dirty="0"/>
          </a:p>
        </p:txBody>
      </p:sp>
      <p:sp>
        <p:nvSpPr>
          <p:cNvPr id="9" name="Text Placeholder 8"/>
          <p:cNvSpPr>
            <a:spLocks noGrp="1"/>
          </p:cNvSpPr>
          <p:nvPr>
            <p:ph type="body" sz="quarter" idx="3"/>
          </p:nvPr>
        </p:nvSpPr>
        <p:spPr>
          <a:xfrm>
            <a:off x="6172200" y="304801"/>
            <a:ext cx="5183188" cy="464239"/>
          </a:xfrm>
        </p:spPr>
        <p:txBody>
          <a:bodyPr>
            <a:noAutofit/>
          </a:bodyPr>
          <a:lstStyle/>
          <a:p>
            <a:pPr algn="ctr"/>
            <a:r>
              <a:rPr lang="en-US" sz="2800" dirty="0" smtClean="0"/>
              <a:t>LASSO Regression</a:t>
            </a:r>
            <a:endParaRPr lang="en-US" sz="2800" dirty="0"/>
          </a:p>
        </p:txBody>
      </p:sp>
      <p:sp>
        <p:nvSpPr>
          <p:cNvPr id="10" name="Content Placeholder 9"/>
          <p:cNvSpPr>
            <a:spLocks noGrp="1"/>
          </p:cNvSpPr>
          <p:nvPr>
            <p:ph sz="quarter" idx="4"/>
          </p:nvPr>
        </p:nvSpPr>
        <p:spPr>
          <a:xfrm>
            <a:off x="6172200" y="808797"/>
            <a:ext cx="5183188" cy="1881395"/>
          </a:xfrm>
        </p:spPr>
        <p:txBody>
          <a:bodyPr>
            <a:normAutofit fontScale="92500" lnSpcReduction="20000"/>
          </a:bodyPr>
          <a:lstStyle/>
          <a:p>
            <a:r>
              <a:rPr lang="en-US" dirty="0" smtClean="0"/>
              <a:t>Sparse outputs</a:t>
            </a:r>
          </a:p>
          <a:p>
            <a:r>
              <a:rPr lang="en-US" dirty="0" smtClean="0"/>
              <a:t>Computationally inefficient on non-sparse inputs</a:t>
            </a:r>
          </a:p>
          <a:p>
            <a:r>
              <a:rPr lang="en-US" dirty="0" smtClean="0"/>
              <a:t>In-built feature selection</a:t>
            </a:r>
          </a:p>
          <a:p>
            <a:r>
              <a:rPr lang="en-US" dirty="0" smtClean="0"/>
              <a:t>Simpler models</a:t>
            </a:r>
            <a:endParaRPr lang="en-US" dirty="0"/>
          </a:p>
        </p:txBody>
      </p:sp>
      <p:pic>
        <p:nvPicPr>
          <p:cNvPr id="12290" name="Picture 2" descr="http://www.chioka.in/wp-content/uploads/2013/12/L1-norm-and-L2-norm-distan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97586" y="2922047"/>
            <a:ext cx="2800004" cy="2822768"/>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048000" y="5829805"/>
            <a:ext cx="6096000" cy="923330"/>
          </a:xfrm>
          <a:prstGeom prst="rect">
            <a:avLst/>
          </a:prstGeom>
        </p:spPr>
        <p:txBody>
          <a:bodyPr>
            <a:spAutoFit/>
          </a:bodyPr>
          <a:lstStyle/>
          <a:p>
            <a:r>
              <a:rPr lang="en-US" dirty="0">
                <a:solidFill>
                  <a:srgbClr val="454545"/>
                </a:solidFill>
                <a:latin typeface="PT Sans"/>
              </a:rPr>
              <a:t>The green line </a:t>
            </a:r>
            <a:r>
              <a:rPr lang="en-US" dirty="0" smtClean="0">
                <a:solidFill>
                  <a:srgbClr val="454545"/>
                </a:solidFill>
                <a:latin typeface="PT Sans"/>
              </a:rPr>
              <a:t>(Ridge regression) </a:t>
            </a:r>
            <a:r>
              <a:rPr lang="en-US" dirty="0">
                <a:solidFill>
                  <a:srgbClr val="454545"/>
                </a:solidFill>
                <a:latin typeface="PT Sans"/>
              </a:rPr>
              <a:t>is the unique shortest path, while the red, blue, yellow </a:t>
            </a:r>
            <a:r>
              <a:rPr lang="en-US" dirty="0" smtClean="0">
                <a:solidFill>
                  <a:srgbClr val="454545"/>
                </a:solidFill>
                <a:latin typeface="PT Sans"/>
              </a:rPr>
              <a:t>(LASSO regression) </a:t>
            </a:r>
            <a:r>
              <a:rPr lang="en-US" dirty="0">
                <a:solidFill>
                  <a:srgbClr val="454545"/>
                </a:solidFill>
                <a:latin typeface="PT Sans"/>
              </a:rPr>
              <a:t>are all same length (=12) for the same route. </a:t>
            </a:r>
            <a:endParaRPr lang="en-US" dirty="0"/>
          </a:p>
        </p:txBody>
      </p:sp>
    </p:spTree>
    <p:extLst>
      <p:ext uri="{BB962C8B-B14F-4D97-AF65-F5344CB8AC3E}">
        <p14:creationId xmlns:p14="http://schemas.microsoft.com/office/powerpoint/2010/main" val="34645489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itle 11"/>
              <p:cNvSpPr>
                <a:spLocks noGrp="1"/>
              </p:cNvSpPr>
              <p:nvPr>
                <p:ph type="title"/>
              </p:nvPr>
            </p:nvSpPr>
            <p:spPr/>
            <p:txBody>
              <a:bodyPr/>
              <a:lstStyle/>
              <a:p>
                <a:pPr algn="ctr"/>
                <a:r>
                  <a:rPr lang="en-US" dirty="0" smtClean="0"/>
                  <a:t>Selecting Tuning Parameter: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endParaRPr lang="en-US" dirty="0"/>
              </a:p>
            </p:txBody>
          </p:sp>
        </mc:Choice>
        <mc:Fallback xmlns="">
          <p:sp>
            <p:nvSpPr>
              <p:cNvPr id="12" name="Title 11"/>
              <p:cNvSpPr>
                <a:spLocks noGrp="1" noRot="1" noChangeAspect="1" noMove="1" noResize="1" noEditPoints="1" noAdjustHandles="1" noChangeArrowheads="1" noChangeShapeType="1" noTextEdit="1"/>
              </p:cNvSpPr>
              <p:nvPr>
                <p:ph type="title"/>
              </p:nvPr>
            </p:nvSpPr>
            <p:spPr>
              <a:blipFill rotWithShape="0">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12"/>
              <p:cNvSpPr>
                <a:spLocks noGrp="1"/>
              </p:cNvSpPr>
              <p:nvPr>
                <p:ph idx="1"/>
              </p:nvPr>
            </p:nvSpPr>
            <p:spPr/>
            <p:txBody>
              <a:bodyPr/>
              <a:lstStyle/>
              <a:p>
                <a:r>
                  <a:rPr lang="en-US" dirty="0" smtClean="0"/>
                  <a:t>Implement cross-validation to select the best tuning parameter for Ridge or LASSO regression</a:t>
                </a:r>
              </a:p>
              <a:p>
                <a:pPr lvl="1"/>
                <a:endParaRPr lang="en-US" dirty="0" smtClean="0"/>
              </a:p>
              <a:p>
                <a:pPr lvl="1"/>
                <a:endParaRPr lang="en-US" dirty="0"/>
              </a:p>
              <a:p>
                <a:r>
                  <a:rPr lang="en-US" dirty="0" smtClean="0"/>
                  <a:t>The process of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smtClean="0"/>
                  <a:t> selection is as follows</a:t>
                </a:r>
              </a:p>
              <a:p>
                <a:pPr lvl="1"/>
                <a:r>
                  <a:rPr lang="en-US" dirty="0" smtClean="0"/>
                  <a:t>Choose a grid of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r>
                  <a:rPr lang="en-US" dirty="0" smtClean="0"/>
                  <a:t> values</a:t>
                </a:r>
              </a:p>
              <a:p>
                <a:pPr lvl="1"/>
                <a:r>
                  <a:rPr lang="en-US" dirty="0" smtClean="0"/>
                  <a:t>Compute cross-validation errors for each  value of </a:t>
                </a:r>
                <a14:m>
                  <m:oMath xmlns:m="http://schemas.openxmlformats.org/officeDocument/2006/math">
                    <m:r>
                      <a:rPr lang="en-US" i="1" smtClean="0">
                        <a:latin typeface="Cambria Math" panose="02040503050406030204" pitchFamily="18" charset="0"/>
                        <a:ea typeface="Cambria Math" panose="02040503050406030204" pitchFamily="18" charset="0"/>
                      </a:rPr>
                      <m:t>𝜆</m:t>
                    </m:r>
                  </m:oMath>
                </a14:m>
                <a:endParaRPr lang="en-US" dirty="0" smtClean="0">
                  <a:ea typeface="Cambria Math" panose="02040503050406030204" pitchFamily="18" charset="0"/>
                </a:endParaRPr>
              </a:p>
              <a:p>
                <a:pPr lvl="1"/>
                <a:r>
                  <a:rPr lang="en-US" dirty="0" smtClean="0"/>
                  <a:t>Select </a:t>
                </a:r>
                <a14:m>
                  <m:oMath xmlns:m="http://schemas.openxmlformats.org/officeDocument/2006/math">
                    <m:r>
                      <a:rPr lang="en-US" i="1">
                        <a:latin typeface="Cambria Math" panose="02040503050406030204" pitchFamily="18" charset="0"/>
                        <a:ea typeface="Cambria Math" panose="02040503050406030204" pitchFamily="18" charset="0"/>
                      </a:rPr>
                      <m:t>𝜆</m:t>
                    </m:r>
                  </m:oMath>
                </a14:m>
                <a:r>
                  <a:rPr lang="en-US" dirty="0" smtClean="0"/>
                  <a:t> for which the cross-validation error is minimal</a:t>
                </a:r>
              </a:p>
              <a:p>
                <a:pPr lvl="1"/>
                <a:r>
                  <a:rPr lang="en-US" dirty="0" smtClean="0"/>
                  <a:t>Refit the model with the chosen selection parameter </a:t>
                </a:r>
                <a14:m>
                  <m:oMath xmlns:m="http://schemas.openxmlformats.org/officeDocument/2006/math">
                    <m:r>
                      <a:rPr lang="en-US" i="1">
                        <a:latin typeface="Cambria Math" panose="02040503050406030204" pitchFamily="18" charset="0"/>
                        <a:ea typeface="Cambria Math" panose="02040503050406030204" pitchFamily="18" charset="0"/>
                      </a:rPr>
                      <m:t>𝜆</m:t>
                    </m:r>
                    <m:r>
                      <a:rPr lang="en-US" b="0" i="0" smtClean="0">
                        <a:latin typeface="Cambria Math" panose="02040503050406030204" pitchFamily="18" charset="0"/>
                        <a:ea typeface="Cambria Math" panose="02040503050406030204" pitchFamily="18" charset="0"/>
                      </a:rPr>
                      <m:t> </m:t>
                    </m:r>
                  </m:oMath>
                </a14:m>
                <a:r>
                  <a:rPr lang="en-US" dirty="0" smtClean="0"/>
                  <a:t>over the entire range of available observations</a:t>
                </a:r>
              </a:p>
              <a:p>
                <a:endParaRPr lang="en-US" dirty="0"/>
              </a:p>
            </p:txBody>
          </p:sp>
        </mc:Choice>
        <mc:Fallback xmlns="">
          <p:sp>
            <p:nvSpPr>
              <p:cNvPr id="13" name="Content Placeholder 12"/>
              <p:cNvSpPr>
                <a:spLocks noGrp="1" noRot="1" noChangeAspect="1" noMove="1" noResize="1" noEditPoints="1" noAdjustHandles="1" noChangeArrowheads="1" noChangeShapeType="1" noTextEdit="1"/>
              </p:cNvSpPr>
              <p:nvPr>
                <p:ph idx="1"/>
              </p:nvPr>
            </p:nvSpPr>
            <p:spPr>
              <a:blipFill rotWithShape="0">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0300902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750"/>
            <a:ext cx="10515600" cy="1325563"/>
          </a:xfrm>
        </p:spPr>
        <p:txBody>
          <a:bodyPr/>
          <a:lstStyle/>
          <a:p>
            <a:pPr algn="ctr"/>
            <a:r>
              <a:rPr lang="en-US" dirty="0" smtClean="0"/>
              <a:t>Dimension Reduction Methods</a:t>
            </a:r>
            <a:endParaRPr lang="en-US" dirty="0"/>
          </a:p>
        </p:txBody>
      </p:sp>
      <p:sp>
        <p:nvSpPr>
          <p:cNvPr id="3" name="Content Placeholder 2"/>
          <p:cNvSpPr>
            <a:spLocks noGrp="1"/>
          </p:cNvSpPr>
          <p:nvPr>
            <p:ph idx="1"/>
          </p:nvPr>
        </p:nvSpPr>
        <p:spPr/>
        <p:txBody>
          <a:bodyPr/>
          <a:lstStyle/>
          <a:p>
            <a:r>
              <a:rPr lang="en-US" dirty="0" smtClean="0"/>
              <a:t>Methods discussed so far have controlled variance in the dataset using two approaches:</a:t>
            </a:r>
          </a:p>
          <a:p>
            <a:pPr lvl="1"/>
            <a:r>
              <a:rPr lang="en-US" dirty="0" smtClean="0"/>
              <a:t>Selecting a subset from the original variables</a:t>
            </a:r>
          </a:p>
          <a:p>
            <a:pPr lvl="1"/>
            <a:r>
              <a:rPr lang="en-US" dirty="0" smtClean="0"/>
              <a:t>Shrinking variable coefficients to zero</a:t>
            </a:r>
            <a:endParaRPr lang="en-US" dirty="0"/>
          </a:p>
          <a:p>
            <a:r>
              <a:rPr lang="en-US" dirty="0" smtClean="0"/>
              <a:t>The above methods are defined using the actual value of the predictors</a:t>
            </a:r>
          </a:p>
          <a:p>
            <a:r>
              <a:rPr lang="en-US" dirty="0" smtClean="0"/>
              <a:t>Dimension reduction methods </a:t>
            </a:r>
            <a:r>
              <a:rPr lang="en-US" i="1" dirty="0" smtClean="0"/>
              <a:t>transform</a:t>
            </a:r>
            <a:r>
              <a:rPr lang="en-US" dirty="0" smtClean="0"/>
              <a:t> the predictors and then fit a Least Squares model to the transformed variables</a:t>
            </a:r>
            <a:endParaRPr lang="en-US" dirty="0"/>
          </a:p>
        </p:txBody>
      </p:sp>
    </p:spTree>
    <p:extLst>
      <p:ext uri="{BB962C8B-B14F-4D97-AF65-F5344CB8AC3E}">
        <p14:creationId xmlns:p14="http://schemas.microsoft.com/office/powerpoint/2010/main" val="37395451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Combination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Let </a:t>
                </a:r>
                <a:r>
                  <a:rPr lang="en-US" i="1" dirty="0" smtClean="0"/>
                  <a:t>Z</a:t>
                </a:r>
                <a:r>
                  <a:rPr lang="en-US" i="1" baseline="-25000" dirty="0" smtClean="0"/>
                  <a:t>1</a:t>
                </a:r>
                <a:r>
                  <a:rPr lang="en-US" i="1" dirty="0" smtClean="0"/>
                  <a:t>, Z</a:t>
                </a:r>
                <a:r>
                  <a:rPr lang="en-US" i="1" baseline="-25000" dirty="0" smtClean="0"/>
                  <a:t>2</a:t>
                </a:r>
                <a:r>
                  <a:rPr lang="en-US" i="1" dirty="0" smtClean="0"/>
                  <a:t>,…, Z</a:t>
                </a:r>
                <a:r>
                  <a:rPr lang="en-US" i="1" baseline="-25000" dirty="0" smtClean="0"/>
                  <a:t>M</a:t>
                </a:r>
                <a:r>
                  <a:rPr lang="en-US" i="1" dirty="0" smtClean="0"/>
                  <a:t> </a:t>
                </a:r>
                <a:r>
                  <a:rPr lang="en-US" dirty="0" smtClean="0"/>
                  <a:t>represent </a:t>
                </a:r>
                <a:r>
                  <a:rPr lang="en-US" i="1" dirty="0" smtClean="0"/>
                  <a:t>M &lt; p</a:t>
                </a:r>
                <a:r>
                  <a:rPr lang="en-US" dirty="0" smtClean="0"/>
                  <a:t> linear combinations of our original </a:t>
                </a:r>
                <a:r>
                  <a:rPr lang="en-US" i="1" dirty="0" smtClean="0"/>
                  <a:t>p</a:t>
                </a:r>
                <a:r>
                  <a:rPr lang="en-US" dirty="0" smtClean="0"/>
                  <a:t> predictors</a:t>
                </a:r>
              </a:p>
              <a:p>
                <a:pPr marL="1828800" lvl="4"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𝑍</m:t>
                          </m:r>
                        </m:e>
                        <m:sub>
                          <m:r>
                            <a:rPr lang="en-US" sz="2400" b="0" i="1" smtClean="0">
                              <a:latin typeface="Cambria Math" panose="02040503050406030204" pitchFamily="18" charset="0"/>
                            </a:rPr>
                            <m:t>𝑚</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𝑗</m:t>
                          </m:r>
                          <m:r>
                            <a:rPr lang="en-US" sz="2400" b="0" i="1" smtClean="0">
                              <a:latin typeface="Cambria Math" panose="02040503050406030204" pitchFamily="18" charset="0"/>
                            </a:rPr>
                            <m:t>=1</m:t>
                          </m:r>
                        </m:sub>
                        <m:sup>
                          <m:r>
                            <a:rPr lang="en-US" sz="2400" b="0" i="1" smtClean="0">
                              <a:latin typeface="Cambria Math" panose="02040503050406030204" pitchFamily="18" charset="0"/>
                            </a:rPr>
                            <m:t>𝑝</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rPr>
                                <m:t>𝑗𝑚</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𝑗</m:t>
                              </m:r>
                            </m:sub>
                          </m:sSub>
                        </m:e>
                      </m:nary>
                    </m:oMath>
                  </m:oMathPara>
                </a14:m>
                <a:endParaRPr lang="en-US" sz="2400" b="0" dirty="0" smtClean="0"/>
              </a:p>
              <a:p>
                <a:pPr marL="1828800" lvl="4" indent="0">
                  <a:buNone/>
                </a:pPr>
                <a:r>
                  <a:rPr lang="en-US" sz="2800" dirty="0" smtClean="0"/>
                  <a:t>For some constants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ea typeface="Cambria Math" panose="02040503050406030204" pitchFamily="18" charset="0"/>
                          </a:rPr>
                          <m:t>1</m:t>
                        </m:r>
                        <m:r>
                          <a:rPr lang="en-US" sz="2400" i="1">
                            <a:latin typeface="Cambria Math" panose="02040503050406030204" pitchFamily="18" charset="0"/>
                          </a:rPr>
                          <m:t>𝑚</m:t>
                        </m:r>
                      </m:sub>
                    </m:sSub>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ea typeface="Cambria Math" panose="02040503050406030204" pitchFamily="18" charset="0"/>
                          </a:rPr>
                          <m:t>2</m:t>
                        </m:r>
                        <m:r>
                          <a:rPr lang="en-US" sz="2400" i="1">
                            <a:latin typeface="Cambria Math" panose="02040503050406030204" pitchFamily="18" charset="0"/>
                          </a:rPr>
                          <m:t>𝑚</m:t>
                        </m:r>
                      </m:sub>
                    </m:sSub>
                  </m:oMath>
                </a14:m>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𝜙</m:t>
                        </m:r>
                      </m:e>
                      <m:sub>
                        <m:r>
                          <a:rPr lang="en-US" sz="2400" b="0" i="1" smtClean="0">
                            <a:latin typeface="Cambria Math" panose="02040503050406030204" pitchFamily="18" charset="0"/>
                            <a:ea typeface="Cambria Math" panose="02040503050406030204" pitchFamily="18" charset="0"/>
                          </a:rPr>
                          <m:t>𝑝</m:t>
                        </m:r>
                        <m:r>
                          <a:rPr lang="en-US" sz="2400" i="1">
                            <a:latin typeface="Cambria Math" panose="02040503050406030204" pitchFamily="18" charset="0"/>
                          </a:rPr>
                          <m:t>𝑚</m:t>
                        </m:r>
                      </m:sub>
                    </m:sSub>
                  </m:oMath>
                </a14:m>
                <a:r>
                  <a:rPr lang="en-US" sz="2400" dirty="0" smtClean="0"/>
                  <a:t>, </a:t>
                </a:r>
                <a:r>
                  <a:rPr lang="en-US" sz="2400" i="1" dirty="0" smtClean="0"/>
                  <a:t>m=1, 2,…, M</a:t>
                </a:r>
                <a:endParaRPr lang="en-US" sz="2400" dirty="0" smtClean="0"/>
              </a:p>
              <a:p>
                <a:r>
                  <a:rPr lang="en-US" dirty="0" smtClean="0"/>
                  <a:t>We can then fit the linear model</a:t>
                </a: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rPr>
                            <m:t>0</m:t>
                          </m:r>
                        </m:sub>
                      </m:sSub>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𝑚</m:t>
                              </m:r>
                            </m:sub>
                          </m:sSub>
                          <m:sSub>
                            <m:sSubPr>
                              <m:ctrlPr>
                                <a:rPr lang="en-US" i="1">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ea typeface="Cambria Math" panose="02040503050406030204" pitchFamily="18" charset="0"/>
                                </a:rPr>
                                <m:t>𝑖𝑚</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𝑖</m:t>
                              </m:r>
                            </m:sub>
                          </m:sSub>
                        </m:e>
                      </m:nary>
                    </m:oMath>
                  </m:oMathPara>
                </a14:m>
                <a:endParaRPr lang="en-US" dirty="0" smtClean="0"/>
              </a:p>
              <a:p>
                <a:pPr marL="0" indent="0">
                  <a:buNone/>
                </a:pPr>
                <a:r>
                  <a:rPr lang="en-US" dirty="0"/>
                  <a:t>	</a:t>
                </a:r>
                <a:r>
                  <a:rPr lang="en-US" dirty="0" smtClean="0"/>
                  <a:t>for </a:t>
                </a:r>
                <a:r>
                  <a:rPr lang="en-US" i="1" dirty="0" err="1" smtClean="0"/>
                  <a:t>i</a:t>
                </a:r>
                <a:r>
                  <a:rPr lang="en-US" dirty="0" smtClean="0"/>
                  <a:t> = 1, 2,…, </a:t>
                </a:r>
                <a:r>
                  <a:rPr lang="en-US" i="1" dirty="0" smtClean="0"/>
                  <a:t>n </a:t>
                </a:r>
                <a:r>
                  <a:rPr lang="en-US" dirty="0" smtClean="0"/>
                  <a:t>using Least Squares</a:t>
                </a:r>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b="-3782"/>
                </a:stretch>
              </a:blipFill>
            </p:spPr>
            <p:txBody>
              <a:bodyPr/>
              <a:lstStyle/>
              <a:p>
                <a:r>
                  <a:rPr lang="en-US">
                    <a:noFill/>
                  </a:rPr>
                  <a:t> </a:t>
                </a:r>
              </a:p>
            </p:txBody>
          </p:sp>
        </mc:Fallback>
      </mc:AlternateContent>
    </p:spTree>
    <p:extLst>
      <p:ext uri="{BB962C8B-B14F-4D97-AF65-F5344CB8AC3E}">
        <p14:creationId xmlns:p14="http://schemas.microsoft.com/office/powerpoint/2010/main" val="948839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Principal Component Analysis</a:t>
            </a:r>
            <a:endParaRPr lang="en-US" dirty="0"/>
          </a:p>
        </p:txBody>
      </p:sp>
      <p:sp>
        <p:nvSpPr>
          <p:cNvPr id="3" name="Content Placeholder 2"/>
          <p:cNvSpPr>
            <a:spLocks noGrp="1"/>
          </p:cNvSpPr>
          <p:nvPr>
            <p:ph idx="1"/>
          </p:nvPr>
        </p:nvSpPr>
        <p:spPr/>
        <p:txBody>
          <a:bodyPr>
            <a:normAutofit lnSpcReduction="10000"/>
          </a:bodyPr>
          <a:lstStyle/>
          <a:p>
            <a:r>
              <a:rPr lang="en-US" dirty="0" smtClean="0"/>
              <a:t>PCA is a technique for reducing the dimension of a </a:t>
            </a:r>
            <a:r>
              <a:rPr lang="en-US" i="1" dirty="0" smtClean="0"/>
              <a:t>n*p</a:t>
            </a:r>
            <a:r>
              <a:rPr lang="en-US" dirty="0" smtClean="0"/>
              <a:t> data matrix X</a:t>
            </a:r>
          </a:p>
          <a:p>
            <a:r>
              <a:rPr lang="en-US" dirty="0" smtClean="0"/>
              <a:t>The </a:t>
            </a:r>
            <a:r>
              <a:rPr lang="en-US" i="1" dirty="0" smtClean="0"/>
              <a:t>first principal component </a:t>
            </a:r>
            <a:r>
              <a:rPr lang="en-US" dirty="0" smtClean="0"/>
              <a:t>direction of the data is along which the observations </a:t>
            </a:r>
            <a:r>
              <a:rPr lang="en-US" i="1" dirty="0" smtClean="0"/>
              <a:t>vary the most</a:t>
            </a:r>
          </a:p>
          <a:p>
            <a:r>
              <a:rPr lang="en-US" dirty="0"/>
              <a:t>The number of principal components is less than or equal to the smaller of the number of original variables or the number of </a:t>
            </a:r>
            <a:r>
              <a:rPr lang="en-US" dirty="0" smtClean="0"/>
              <a:t>observations</a:t>
            </a:r>
          </a:p>
          <a:p>
            <a:r>
              <a:rPr lang="en-US" dirty="0" smtClean="0"/>
              <a:t>This </a:t>
            </a:r>
            <a:r>
              <a:rPr lang="en-US" dirty="0"/>
              <a:t>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a:t>
            </a:r>
            <a:r>
              <a:rPr lang="en-US" dirty="0" smtClean="0"/>
              <a:t>components</a:t>
            </a:r>
            <a:endParaRPr lang="en-US" dirty="0"/>
          </a:p>
        </p:txBody>
      </p:sp>
    </p:spTree>
    <p:extLst>
      <p:ext uri="{BB962C8B-B14F-4D97-AF65-F5344CB8AC3E}">
        <p14:creationId xmlns:p14="http://schemas.microsoft.com/office/powerpoint/2010/main" val="262513594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Steps for PCA</a:t>
            </a:r>
            <a:endParaRPr lang="en-US" dirty="0"/>
          </a:p>
        </p:txBody>
      </p:sp>
      <p:sp>
        <p:nvSpPr>
          <p:cNvPr id="3" name="Content Placeholder 2"/>
          <p:cNvSpPr>
            <a:spLocks noGrp="1"/>
          </p:cNvSpPr>
          <p:nvPr>
            <p:ph idx="1"/>
          </p:nvPr>
        </p:nvSpPr>
        <p:spPr/>
        <p:txBody>
          <a:bodyPr>
            <a:normAutofit fontScale="92500"/>
          </a:bodyPr>
          <a:lstStyle/>
          <a:p>
            <a:pPr fontAlgn="base"/>
            <a:r>
              <a:rPr lang="en-US" u="sng" dirty="0" smtClean="0"/>
              <a:t>Standardize:</a:t>
            </a:r>
            <a:r>
              <a:rPr lang="en-US" dirty="0" smtClean="0"/>
              <a:t> Standardize </a:t>
            </a:r>
            <a:r>
              <a:rPr lang="en-US" dirty="0"/>
              <a:t>the scale of the data</a:t>
            </a:r>
            <a:r>
              <a:rPr lang="en-US" dirty="0" smtClean="0"/>
              <a:t>.</a:t>
            </a:r>
          </a:p>
          <a:p>
            <a:pPr fontAlgn="base"/>
            <a:r>
              <a:rPr lang="en-US" u="sng" dirty="0"/>
              <a:t>Calculate covariance</a:t>
            </a:r>
            <a:r>
              <a:rPr lang="en-US" u="sng" dirty="0" smtClean="0"/>
              <a:t>:</a:t>
            </a:r>
            <a:r>
              <a:rPr lang="en-US" dirty="0" smtClean="0"/>
              <a:t> Compute the covariance matrix for the data.</a:t>
            </a:r>
          </a:p>
          <a:p>
            <a:pPr fontAlgn="base"/>
            <a:r>
              <a:rPr lang="en-US" u="sng" dirty="0" smtClean="0"/>
              <a:t>Deduce </a:t>
            </a:r>
            <a:r>
              <a:rPr lang="en-US" u="sng" dirty="0" err="1" smtClean="0"/>
              <a:t>Eigens</a:t>
            </a:r>
            <a:r>
              <a:rPr lang="en-US" u="sng" dirty="0" smtClean="0"/>
              <a:t>:</a:t>
            </a:r>
            <a:r>
              <a:rPr lang="en-US" dirty="0" smtClean="0"/>
              <a:t> Compute the Eigen vectors that define the transformation of planes.</a:t>
            </a:r>
          </a:p>
          <a:p>
            <a:pPr fontAlgn="base"/>
            <a:r>
              <a:rPr lang="en-US" u="sng" dirty="0" smtClean="0"/>
              <a:t>Re-orient</a:t>
            </a:r>
            <a:r>
              <a:rPr lang="en-US" u="sng" dirty="0"/>
              <a:t> </a:t>
            </a:r>
            <a:r>
              <a:rPr lang="en-US" u="sng" dirty="0" smtClean="0"/>
              <a:t>data:</a:t>
            </a:r>
            <a:r>
              <a:rPr lang="en-US" dirty="0" smtClean="0"/>
              <a:t> Re-orient data to the reduced axes.</a:t>
            </a:r>
          </a:p>
          <a:p>
            <a:pPr fontAlgn="base"/>
            <a:r>
              <a:rPr lang="en-US" u="sng" dirty="0" smtClean="0"/>
              <a:t>Plot re-oriented data:</a:t>
            </a:r>
            <a:r>
              <a:rPr lang="en-US" dirty="0" smtClean="0"/>
              <a:t> Plot the rotated data on the lower dimension space.</a:t>
            </a:r>
          </a:p>
          <a:p>
            <a:pPr fontAlgn="base"/>
            <a:r>
              <a:rPr lang="en-US" u="sng" dirty="0" smtClean="0"/>
              <a:t>Complete bi-Plot:</a:t>
            </a:r>
            <a:r>
              <a:rPr lang="en-US" dirty="0" smtClean="0"/>
              <a:t> Plot the bi-plot to define</a:t>
            </a:r>
          </a:p>
          <a:p>
            <a:pPr lvl="2" fontAlgn="base"/>
            <a:r>
              <a:rPr lang="en-US" dirty="0" smtClean="0"/>
              <a:t>Axes: Principal Components</a:t>
            </a:r>
          </a:p>
          <a:p>
            <a:pPr lvl="2" fontAlgn="base"/>
            <a:r>
              <a:rPr lang="en-US" dirty="0" smtClean="0"/>
              <a:t>Points: Data points re-oriented to the new axes</a:t>
            </a:r>
          </a:p>
          <a:p>
            <a:pPr lvl="2" fontAlgn="base"/>
            <a:r>
              <a:rPr lang="en-US" dirty="0" smtClean="0"/>
              <a:t>Arrows: Arrows depicting the direction of increasing values for each variable</a:t>
            </a:r>
            <a:endParaRPr lang="en-US" dirty="0"/>
          </a:p>
          <a:p>
            <a:endParaRPr lang="en-US" dirty="0"/>
          </a:p>
        </p:txBody>
      </p:sp>
    </p:spTree>
    <p:extLst>
      <p:ext uri="{BB962C8B-B14F-4D97-AF65-F5344CB8AC3E}">
        <p14:creationId xmlns:p14="http://schemas.microsoft.com/office/powerpoint/2010/main" val="1205659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Simple Linear Regression</a:t>
            </a:r>
            <a:endParaRPr lang="en-US" dirty="0"/>
          </a:p>
        </p:txBody>
      </p:sp>
      <p:pic>
        <p:nvPicPr>
          <p:cNvPr id="2050" name="Picture 2" descr="https://www.spcforexcel.com/files/images/stepwise_pics/stepwise_reg_pfd.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776948"/>
            <a:ext cx="10515600" cy="4899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3491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Principal Components Regression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Based on implementing Principal Component Analysis to a Regression problem</a:t>
                </a:r>
              </a:p>
              <a:p>
                <a:r>
                  <a:rPr lang="en-US" dirty="0" smtClean="0"/>
                  <a:t>It considers </a:t>
                </a:r>
                <a:r>
                  <a:rPr lang="en-US" dirty="0"/>
                  <a:t>regressing the </a:t>
                </a:r>
                <a:r>
                  <a:rPr lang="en-US" dirty="0" smtClean="0"/>
                  <a:t>response variable on </a:t>
                </a:r>
                <a:r>
                  <a:rPr lang="en-US" dirty="0"/>
                  <a:t>a set of </a:t>
                </a:r>
                <a:r>
                  <a:rPr lang="en-US" dirty="0" smtClean="0"/>
                  <a:t>predictors </a:t>
                </a:r>
                <a:r>
                  <a:rPr lang="en-US" dirty="0"/>
                  <a:t>based on a standard linear regression model, but uses PCA for estimating the unknown regression coefficients in the </a:t>
                </a:r>
                <a:r>
                  <a:rPr lang="en-US" dirty="0" smtClean="0"/>
                  <a:t>model</a:t>
                </a:r>
              </a:p>
              <a:p>
                <a:r>
                  <a:rPr lang="en-US" dirty="0" smtClean="0"/>
                  <a:t>Often </a:t>
                </a:r>
                <a:r>
                  <a:rPr lang="en-US" dirty="0"/>
                  <a:t>a small number of </a:t>
                </a:r>
                <a:r>
                  <a:rPr lang="en-US" dirty="0" smtClean="0"/>
                  <a:t>principal components </a:t>
                </a:r>
                <a:r>
                  <a:rPr lang="en-US" dirty="0"/>
                  <a:t>suffice to explain most of the variability in the data, </a:t>
                </a:r>
                <a:r>
                  <a:rPr lang="en-US" dirty="0" smtClean="0"/>
                  <a:t>as well </a:t>
                </a:r>
                <a:r>
                  <a:rPr lang="en-US" dirty="0"/>
                  <a:t>as the relationship with the </a:t>
                </a:r>
                <a:r>
                  <a:rPr lang="en-US" dirty="0" smtClean="0"/>
                  <a:t>response</a:t>
                </a:r>
              </a:p>
              <a:p>
                <a:pPr lvl="1"/>
                <a:r>
                  <a:rPr lang="en-US" dirty="0"/>
                  <a:t>W</a:t>
                </a:r>
                <a:r>
                  <a:rPr lang="en-US" dirty="0" smtClean="0"/>
                  <a:t>e </a:t>
                </a:r>
                <a:r>
                  <a:rPr lang="en-US" dirty="0"/>
                  <a:t>assume </a:t>
                </a:r>
                <a:r>
                  <a:rPr lang="en-US" dirty="0" smtClean="0"/>
                  <a:t>that the </a:t>
                </a:r>
                <a:r>
                  <a:rPr lang="en-US" dirty="0"/>
                  <a:t>directions in which </a:t>
                </a:r>
                <a14:m>
                  <m:oMath xmlns:m="http://schemas.openxmlformats.org/officeDocument/2006/math">
                    <m:r>
                      <a:rPr lang="en-US" i="1" dirty="0" smtClean="0">
                        <a:latin typeface="Cambria Math" panose="02040503050406030204" pitchFamily="18" charset="0"/>
                      </a:rPr>
                      <m:t>𝑋</m:t>
                    </m:r>
                    <m:r>
                      <a:rPr lang="en-US" i="1" baseline="-25000" dirty="0" smtClean="0">
                        <a:latin typeface="Cambria Math" panose="02040503050406030204" pitchFamily="18" charset="0"/>
                      </a:rPr>
                      <m:t>1</m:t>
                    </m:r>
                    <m:r>
                      <a:rPr lang="en-US" i="1" dirty="0" smtClean="0">
                        <a:latin typeface="Cambria Math" panose="02040503050406030204" pitchFamily="18" charset="0"/>
                      </a:rPr>
                      <m:t>, . . .,</m:t>
                    </m:r>
                    <m:r>
                      <a:rPr lang="en-US" i="1" dirty="0" err="1">
                        <a:latin typeface="Cambria Math" panose="02040503050406030204" pitchFamily="18" charset="0"/>
                      </a:rPr>
                      <m:t>𝑋</m:t>
                    </m:r>
                    <m:r>
                      <a:rPr lang="en-US" i="1" baseline="-25000" dirty="0" err="1">
                        <a:latin typeface="Cambria Math" panose="02040503050406030204" pitchFamily="18" charset="0"/>
                      </a:rPr>
                      <m:t>𝑝</m:t>
                    </m:r>
                    <m:r>
                      <a:rPr lang="en-US" i="1" dirty="0">
                        <a:latin typeface="Cambria Math" panose="02040503050406030204" pitchFamily="18" charset="0"/>
                      </a:rPr>
                      <m:t> </m:t>
                    </m:r>
                  </m:oMath>
                </a14:m>
                <a:r>
                  <a:rPr lang="en-US" dirty="0"/>
                  <a:t>show the most variation are the </a:t>
                </a:r>
                <a:r>
                  <a:rPr lang="en-US" dirty="0" smtClean="0"/>
                  <a:t>directions that </a:t>
                </a:r>
                <a:r>
                  <a:rPr lang="en-US" dirty="0"/>
                  <a:t>are associated with </a:t>
                </a:r>
                <a14:m>
                  <m:oMath xmlns:m="http://schemas.openxmlformats.org/officeDocument/2006/math">
                    <m:r>
                      <a:rPr lang="en-US" i="1" dirty="0" smtClean="0">
                        <a:latin typeface="Cambria Math" panose="02040503050406030204" pitchFamily="18" charset="0"/>
                      </a:rPr>
                      <m:t>𝑌</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r="-1507"/>
                </a:stretch>
              </a:blipFill>
            </p:spPr>
            <p:txBody>
              <a:bodyPr/>
              <a:lstStyle/>
              <a:p>
                <a:r>
                  <a:rPr lang="en-US">
                    <a:noFill/>
                  </a:rPr>
                  <a:t> </a:t>
                </a:r>
              </a:p>
            </p:txBody>
          </p:sp>
        </mc:Fallback>
      </mc:AlternateContent>
    </p:spTree>
    <p:extLst>
      <p:ext uri="{BB962C8B-B14F-4D97-AF65-F5344CB8AC3E}">
        <p14:creationId xmlns:p14="http://schemas.microsoft.com/office/powerpoint/2010/main" val="11018181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365125"/>
                <a:ext cx="10515600" cy="5811838"/>
              </a:xfrm>
            </p:spPr>
            <p:txBody>
              <a:bodyPr/>
              <a:lstStyle/>
              <a:p>
                <a:r>
                  <a:rPr lang="en-US" dirty="0" smtClean="0"/>
                  <a:t>PCR involves constructing the first M principal components </a:t>
                </a:r>
                <a14:m>
                  <m:oMath xmlns:m="http://schemas.openxmlformats.org/officeDocument/2006/math">
                    <m:r>
                      <a:rPr lang="en-US" i="1" dirty="0" smtClean="0">
                        <a:latin typeface="Cambria Math" panose="02040503050406030204" pitchFamily="18" charset="0"/>
                      </a:rPr>
                      <m:t>𝑍</m:t>
                    </m:r>
                    <m:r>
                      <a:rPr lang="en-US" i="1" baseline="-25000"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𝑍</m:t>
                    </m:r>
                    <m:r>
                      <a:rPr lang="en-US" i="1" baseline="-25000"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𝑍𝑀</m:t>
                    </m:r>
                  </m:oMath>
                </a14:m>
                <a:r>
                  <a:rPr lang="en-US" dirty="0" smtClean="0"/>
                  <a:t> and then using these components as predictors in a linear regression model that is fit using Ordinary Least Squares</a:t>
                </a:r>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365125"/>
                <a:ext cx="10515600" cy="5811838"/>
              </a:xfrm>
              <a:blipFill rotWithShape="0">
                <a:blip r:embed="rId2"/>
                <a:stretch>
                  <a:fillRect l="-1043" t="-1784"/>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srcRect l="32182" t="17908" r="34409" b="40150"/>
          <a:stretch/>
        </p:blipFill>
        <p:spPr>
          <a:xfrm>
            <a:off x="2843130" y="1795549"/>
            <a:ext cx="6505739" cy="4381414"/>
          </a:xfrm>
          <a:prstGeom prst="rect">
            <a:avLst/>
          </a:prstGeom>
        </p:spPr>
      </p:pic>
    </p:spTree>
    <p:extLst>
      <p:ext uri="{BB962C8B-B14F-4D97-AF65-F5344CB8AC3E}">
        <p14:creationId xmlns:p14="http://schemas.microsoft.com/office/powerpoint/2010/main" val="107376950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Partial Least Squares</a:t>
            </a:r>
            <a:endParaRPr lang="en-US" dirty="0"/>
          </a:p>
        </p:txBody>
      </p:sp>
      <p:sp>
        <p:nvSpPr>
          <p:cNvPr id="3" name="Content Placeholder 2"/>
          <p:cNvSpPr>
            <a:spLocks noGrp="1"/>
          </p:cNvSpPr>
          <p:nvPr>
            <p:ph idx="1"/>
          </p:nvPr>
        </p:nvSpPr>
        <p:spPr/>
        <p:txBody>
          <a:bodyPr>
            <a:normAutofit/>
          </a:bodyPr>
          <a:lstStyle/>
          <a:p>
            <a:r>
              <a:rPr lang="en-US" dirty="0" smtClean="0"/>
              <a:t>PCR is an unsupervised way of dimension </a:t>
            </a:r>
            <a:r>
              <a:rPr lang="en-US" dirty="0" smtClean="0"/>
              <a:t>selection </a:t>
            </a:r>
            <a:r>
              <a:rPr lang="en-US" dirty="0" smtClean="0"/>
              <a:t>as it does not involve using the response variable to determine the predictors</a:t>
            </a:r>
          </a:p>
          <a:p>
            <a:r>
              <a:rPr lang="en-US" dirty="0" smtClean="0"/>
              <a:t>PLS is a supervised alternative to PCR</a:t>
            </a:r>
          </a:p>
          <a:p>
            <a:r>
              <a:rPr lang="en-US" dirty="0"/>
              <a:t>I</a:t>
            </a:r>
            <a:r>
              <a:rPr lang="en-US" dirty="0" smtClean="0"/>
              <a:t>nstead </a:t>
            </a:r>
            <a:r>
              <a:rPr lang="en-US" dirty="0"/>
              <a:t>of finding hyperplanes of maximum variance between the response and independent variables, it finds a linear regression model by projecting the predicted variables and the observable variables to a new space</a:t>
            </a:r>
          </a:p>
        </p:txBody>
      </p:sp>
    </p:spTree>
    <p:extLst>
      <p:ext uri="{BB962C8B-B14F-4D97-AF65-F5344CB8AC3E}">
        <p14:creationId xmlns:p14="http://schemas.microsoft.com/office/powerpoint/2010/main" val="283380984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Latent Structures</a:t>
            </a:r>
          </a:p>
        </p:txBody>
      </p:sp>
      <p:sp>
        <p:nvSpPr>
          <p:cNvPr id="3" name="Content Placeholder 2"/>
          <p:cNvSpPr>
            <a:spLocks noGrp="1"/>
          </p:cNvSpPr>
          <p:nvPr>
            <p:ph idx="1"/>
          </p:nvPr>
        </p:nvSpPr>
        <p:spPr/>
        <p:txBody>
          <a:bodyPr/>
          <a:lstStyle/>
          <a:p>
            <a:r>
              <a:rPr lang="en-US" dirty="0" smtClean="0"/>
              <a:t>Explain correlation between observed variables and hidden causes of those variables</a:t>
            </a:r>
          </a:p>
          <a:p>
            <a:r>
              <a:rPr lang="en-US" dirty="0" smtClean="0"/>
              <a:t>These variables induce some assumptions on the actual data</a:t>
            </a:r>
          </a:p>
          <a:p>
            <a:r>
              <a:rPr lang="en-US" dirty="0" smtClean="0"/>
              <a:t>Latent Structures attempt </a:t>
            </a:r>
            <a:r>
              <a:rPr lang="en-US" dirty="0"/>
              <a:t>to find directions that help explain both the response and the predictors</a:t>
            </a:r>
          </a:p>
          <a:p>
            <a:r>
              <a:rPr lang="en-US" dirty="0" smtClean="0"/>
              <a:t>Latent Structures determine </a:t>
            </a:r>
            <a:r>
              <a:rPr lang="en-US" dirty="0"/>
              <a:t>the covariance structures for the response and a </a:t>
            </a:r>
            <a:r>
              <a:rPr lang="en-US" dirty="0" err="1" smtClean="0"/>
              <a:t>predictorm</a:t>
            </a:r>
            <a:endParaRPr lang="en-US" dirty="0"/>
          </a:p>
        </p:txBody>
      </p:sp>
    </p:spTree>
    <p:extLst>
      <p:ext uri="{BB962C8B-B14F-4D97-AF65-F5344CB8AC3E}">
        <p14:creationId xmlns:p14="http://schemas.microsoft.com/office/powerpoint/2010/main" val="332972134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http://documentation.statsoft.com/STATISTICAHelp/MSPC/Images/PLS2PCAPLSTechFig9.gi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39142" y="1142051"/>
            <a:ext cx="7913716" cy="41945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7242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Linear Discriminant Analysis</a:t>
            </a:r>
            <a:endParaRPr lang="en-US" dirty="0"/>
          </a:p>
        </p:txBody>
      </p:sp>
      <p:sp>
        <p:nvSpPr>
          <p:cNvPr id="3" name="Content Placeholder 2"/>
          <p:cNvSpPr>
            <a:spLocks noGrp="1"/>
          </p:cNvSpPr>
          <p:nvPr>
            <p:ph idx="1"/>
          </p:nvPr>
        </p:nvSpPr>
        <p:spPr/>
        <p:txBody>
          <a:bodyPr/>
          <a:lstStyle/>
          <a:p>
            <a:r>
              <a:rPr lang="en-US" dirty="0" smtClean="0"/>
              <a:t>Used to find a linear combination of features that characterizes or separates two or more classes of objects</a:t>
            </a:r>
          </a:p>
          <a:p>
            <a:r>
              <a:rPr lang="en-US" dirty="0" smtClean="0"/>
              <a:t>Explicitly attempts to model the differences between classes of data</a:t>
            </a:r>
          </a:p>
          <a:p>
            <a:r>
              <a:rPr lang="en-US" dirty="0" smtClean="0"/>
              <a:t>LDA is a supervised technique</a:t>
            </a:r>
          </a:p>
          <a:p>
            <a:endParaRPr lang="en-US" dirty="0"/>
          </a:p>
        </p:txBody>
      </p:sp>
      <p:pic>
        <p:nvPicPr>
          <p:cNvPr id="6" name="Picture 5"/>
          <p:cNvPicPr>
            <a:picLocks noChangeAspect="1"/>
          </p:cNvPicPr>
          <p:nvPr/>
        </p:nvPicPr>
        <p:blipFill>
          <a:blip r:embed="rId2"/>
          <a:stretch>
            <a:fillRect/>
          </a:stretch>
        </p:blipFill>
        <p:spPr>
          <a:xfrm>
            <a:off x="838200" y="3852863"/>
            <a:ext cx="3707157" cy="3005137"/>
          </a:xfrm>
          <a:prstGeom prst="rect">
            <a:avLst/>
          </a:prstGeom>
        </p:spPr>
      </p:pic>
      <p:pic>
        <p:nvPicPr>
          <p:cNvPr id="7" name="Picture 6"/>
          <p:cNvPicPr>
            <a:picLocks noChangeAspect="1"/>
          </p:cNvPicPr>
          <p:nvPr/>
        </p:nvPicPr>
        <p:blipFill>
          <a:blip r:embed="rId3"/>
          <a:stretch>
            <a:fillRect/>
          </a:stretch>
        </p:blipFill>
        <p:spPr>
          <a:xfrm>
            <a:off x="8113222" y="3852863"/>
            <a:ext cx="3240578" cy="3003725"/>
          </a:xfrm>
          <a:prstGeom prst="rect">
            <a:avLst/>
          </a:prstGeom>
        </p:spPr>
      </p:pic>
    </p:spTree>
    <p:extLst>
      <p:ext uri="{BB962C8B-B14F-4D97-AF65-F5344CB8AC3E}">
        <p14:creationId xmlns:p14="http://schemas.microsoft.com/office/powerpoint/2010/main" val="19501772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Higher Dimensional Data</a:t>
            </a:r>
            <a:endParaRPr lang="en-US" dirty="0"/>
          </a:p>
        </p:txBody>
      </p:sp>
      <p:sp>
        <p:nvSpPr>
          <p:cNvPr id="3" name="Content Placeholder 2"/>
          <p:cNvSpPr>
            <a:spLocks noGrp="1"/>
          </p:cNvSpPr>
          <p:nvPr>
            <p:ph idx="1"/>
          </p:nvPr>
        </p:nvSpPr>
        <p:spPr/>
        <p:txBody>
          <a:bodyPr/>
          <a:lstStyle/>
          <a:p>
            <a:r>
              <a:rPr lang="en-US" dirty="0"/>
              <a:t>Data sets containing more features than observations are often </a:t>
            </a:r>
            <a:r>
              <a:rPr lang="en-US" dirty="0" smtClean="0"/>
              <a:t>referred to </a:t>
            </a:r>
            <a:r>
              <a:rPr lang="en-US" dirty="0"/>
              <a:t>as high-dimensional</a:t>
            </a:r>
            <a:r>
              <a:rPr lang="en-US" dirty="0" smtClean="0"/>
              <a:t>.</a:t>
            </a:r>
          </a:p>
          <a:p>
            <a:r>
              <a:rPr lang="en-US" dirty="0" smtClean="0"/>
              <a:t>Classical approaches are not suitable for such settings</a:t>
            </a:r>
          </a:p>
          <a:p>
            <a:r>
              <a:rPr lang="en-US" dirty="0" smtClean="0"/>
              <a:t>As dimensionality increases, there is an increased danger of over-fitting</a:t>
            </a:r>
          </a:p>
          <a:p>
            <a:r>
              <a:rPr lang="en-US" dirty="0" smtClean="0"/>
              <a:t>Possibility of high bias rising due to the number of predictors for a single row of data</a:t>
            </a:r>
          </a:p>
          <a:p>
            <a:endParaRPr lang="en-US" dirty="0"/>
          </a:p>
        </p:txBody>
      </p:sp>
    </p:spTree>
    <p:extLst>
      <p:ext uri="{BB962C8B-B14F-4D97-AF65-F5344CB8AC3E}">
        <p14:creationId xmlns:p14="http://schemas.microsoft.com/office/powerpoint/2010/main" val="2795843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Goes Wrong</a:t>
            </a:r>
            <a:endParaRPr lang="en-US" dirty="0"/>
          </a:p>
        </p:txBody>
      </p:sp>
      <p:sp>
        <p:nvSpPr>
          <p:cNvPr id="3" name="Content Placeholder 2"/>
          <p:cNvSpPr>
            <a:spLocks noGrp="1"/>
          </p:cNvSpPr>
          <p:nvPr>
            <p:ph idx="1"/>
          </p:nvPr>
        </p:nvSpPr>
        <p:spPr/>
        <p:txBody>
          <a:bodyPr/>
          <a:lstStyle/>
          <a:p>
            <a:r>
              <a:rPr lang="en-US" dirty="0" smtClean="0"/>
              <a:t>For higher dimensions, on applying a simple Linear Regression model:</a:t>
            </a:r>
          </a:p>
          <a:p>
            <a:pPr lvl="1"/>
            <a:r>
              <a:rPr lang="en-US" dirty="0"/>
              <a:t>regardless of whether </a:t>
            </a:r>
            <a:r>
              <a:rPr lang="en-US" dirty="0" smtClean="0"/>
              <a:t>or not </a:t>
            </a:r>
            <a:r>
              <a:rPr lang="en-US" dirty="0"/>
              <a:t>there truly is a relationship between the features and the </a:t>
            </a:r>
            <a:r>
              <a:rPr lang="en-US" dirty="0" smtClean="0"/>
              <a:t>response, least </a:t>
            </a:r>
            <a:r>
              <a:rPr lang="en-US" dirty="0"/>
              <a:t>squares will yield a set of coefficient estimates that result in a </a:t>
            </a:r>
            <a:r>
              <a:rPr lang="en-US" dirty="0" smtClean="0"/>
              <a:t>perfect fit </a:t>
            </a:r>
            <a:r>
              <a:rPr lang="en-US" dirty="0"/>
              <a:t>to the data, such that the residuals are </a:t>
            </a:r>
            <a:r>
              <a:rPr lang="en-US" dirty="0" smtClean="0"/>
              <a:t>zero</a:t>
            </a:r>
          </a:p>
          <a:p>
            <a:pPr lvl="1"/>
            <a:r>
              <a:rPr lang="en-US" dirty="0" smtClean="0"/>
              <a:t>predicts relationships even when the variables are completely unrelated</a:t>
            </a:r>
          </a:p>
          <a:p>
            <a:pPr lvl="1"/>
            <a:r>
              <a:rPr lang="en-US" dirty="0" smtClean="0"/>
              <a:t>increases error rates and the metric values become useless in selecting a model</a:t>
            </a:r>
            <a:endParaRPr lang="en-US" dirty="0"/>
          </a:p>
        </p:txBody>
      </p:sp>
    </p:spTree>
    <p:extLst>
      <p:ext uri="{BB962C8B-B14F-4D97-AF65-F5344CB8AC3E}">
        <p14:creationId xmlns:p14="http://schemas.microsoft.com/office/powerpoint/2010/main" val="39665521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Regression in Higher Dimensions</a:t>
            </a:r>
            <a:endParaRPr lang="en-US" dirty="0"/>
          </a:p>
        </p:txBody>
      </p:sp>
      <p:pic>
        <p:nvPicPr>
          <p:cNvPr id="4" name="Content Placeholder 3"/>
          <p:cNvPicPr>
            <a:picLocks noGrp="1" noChangeAspect="1"/>
          </p:cNvPicPr>
          <p:nvPr>
            <p:ph idx="1"/>
          </p:nvPr>
        </p:nvPicPr>
        <p:blipFill rotWithShape="1">
          <a:blip r:embed="rId2"/>
          <a:srcRect l="14882" t="26054" r="19118" b="19309"/>
          <a:stretch/>
        </p:blipFill>
        <p:spPr>
          <a:xfrm>
            <a:off x="2840874" y="1690689"/>
            <a:ext cx="6510251" cy="5167312"/>
          </a:xfrm>
          <a:prstGeom prst="rect">
            <a:avLst/>
          </a:prstGeom>
        </p:spPr>
      </p:pic>
    </p:spTree>
    <p:extLst>
      <p:ext uri="{BB962C8B-B14F-4D97-AF65-F5344CB8AC3E}">
        <p14:creationId xmlns:p14="http://schemas.microsoft.com/office/powerpoint/2010/main" val="264947753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Ordinary Least Squares</a:t>
            </a:r>
            <a:endParaRPr lang="en-US" dirty="0"/>
          </a:p>
        </p:txBody>
      </p:sp>
      <p:sp>
        <p:nvSpPr>
          <p:cNvPr id="3" name="Content Placeholder 2"/>
          <p:cNvSpPr>
            <a:spLocks noGrp="1"/>
          </p:cNvSpPr>
          <p:nvPr>
            <p:ph idx="1"/>
          </p:nvPr>
        </p:nvSpPr>
        <p:spPr/>
        <p:txBody>
          <a:bodyPr/>
          <a:lstStyle/>
          <a:p>
            <a:r>
              <a:rPr lang="en-US" dirty="0" smtClean="0"/>
              <a:t>In statistics, Ordinary Least Squares is a method for estimating the unknown parameters in a Linear Regression model, with the goal of minimizing the sum of the squares of the differences between the observed responses (values of the variable being predicted) in the given dataset and those predicted by a linear function of a set of explanatory variables.</a:t>
            </a:r>
          </a:p>
          <a:p>
            <a:r>
              <a:rPr lang="en-US" dirty="0" smtClean="0"/>
              <a:t>Visually this is seen as the sum of the squared vertical distances between each data point in the set and the corresponding point on the regression line – the smaller the differences, the better the model fits the data. </a:t>
            </a:r>
            <a:endParaRPr lang="en-US" dirty="0"/>
          </a:p>
        </p:txBody>
      </p:sp>
    </p:spTree>
    <p:extLst>
      <p:ext uri="{BB962C8B-B14F-4D97-AF65-F5344CB8AC3E}">
        <p14:creationId xmlns:p14="http://schemas.microsoft.com/office/powerpoint/2010/main" val="16639534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dirty="0" smtClean="0"/>
              <a:t>Why consider alternatives to least squares?</a:t>
            </a:r>
            <a:endParaRPr lang="en-US" dirty="0"/>
          </a:p>
        </p:txBody>
      </p:sp>
      <p:sp>
        <p:nvSpPr>
          <p:cNvPr id="13" name="Content Placeholder 12"/>
          <p:cNvSpPr>
            <a:spLocks noGrp="1"/>
          </p:cNvSpPr>
          <p:nvPr>
            <p:ph idx="1"/>
          </p:nvPr>
        </p:nvSpPr>
        <p:spPr/>
        <p:txBody>
          <a:bodyPr>
            <a:normAutofit/>
          </a:bodyPr>
          <a:lstStyle/>
          <a:p>
            <a:r>
              <a:rPr lang="en-US" i="1" dirty="0" smtClean="0"/>
              <a:t>Prediction Accuracy:</a:t>
            </a:r>
            <a:r>
              <a:rPr lang="en-US" dirty="0" smtClean="0"/>
              <a:t> </a:t>
            </a:r>
          </a:p>
          <a:p>
            <a:pPr lvl="1"/>
            <a:r>
              <a:rPr lang="en-US" dirty="0" smtClean="0"/>
              <a:t>Provided that the true relationship between the response and the predictors is approximately linear, the least squares estimates will have low bias. </a:t>
            </a:r>
          </a:p>
          <a:p>
            <a:pPr lvl="2"/>
            <a:r>
              <a:rPr lang="en-US" dirty="0" smtClean="0"/>
              <a:t>If </a:t>
            </a:r>
            <a:r>
              <a:rPr lang="en-US" i="1" dirty="0" smtClean="0"/>
              <a:t>n &gt;&gt; p</a:t>
            </a:r>
            <a:r>
              <a:rPr lang="en-US" dirty="0" smtClean="0"/>
              <a:t>, then the least squares estimates tend to also have low variance, and hence will perform well on test observations.</a:t>
            </a:r>
          </a:p>
          <a:p>
            <a:pPr lvl="2"/>
            <a:r>
              <a:rPr lang="en-US" dirty="0" smtClean="0"/>
              <a:t>If </a:t>
            </a:r>
            <a:r>
              <a:rPr lang="en-US" i="1" dirty="0" smtClean="0"/>
              <a:t>n &gt; p</a:t>
            </a:r>
            <a:r>
              <a:rPr lang="en-US" dirty="0" smtClean="0"/>
              <a:t>, then there can be a lot of variability in the least squares fit, resulting in overfitting and consequently poor predictions on future observations not used in model training.</a:t>
            </a:r>
          </a:p>
          <a:p>
            <a:pPr lvl="2"/>
            <a:r>
              <a:rPr lang="en-US" dirty="0" smtClean="0"/>
              <a:t>If </a:t>
            </a:r>
            <a:r>
              <a:rPr lang="en-US" i="1" dirty="0" smtClean="0"/>
              <a:t>n &lt; p</a:t>
            </a:r>
            <a:r>
              <a:rPr lang="en-US" dirty="0" smtClean="0"/>
              <a:t>, then there is no longer a unique least squares coefficient estimate: the variance is infinite so least square method cannot be used at all.</a:t>
            </a:r>
          </a:p>
          <a:p>
            <a:pPr lvl="1"/>
            <a:r>
              <a:rPr lang="en-US" dirty="0" smtClean="0"/>
              <a:t>By constraining or shrinking the estimated coefficients, we can often substantially reduce the variance at the cost of a negligible increase in bias.</a:t>
            </a:r>
          </a:p>
          <a:p>
            <a:pPr lvl="1"/>
            <a:endParaRPr lang="en-US" dirty="0"/>
          </a:p>
        </p:txBody>
      </p:sp>
    </p:spTree>
    <p:extLst>
      <p:ext uri="{BB962C8B-B14F-4D97-AF65-F5344CB8AC3E}">
        <p14:creationId xmlns:p14="http://schemas.microsoft.com/office/powerpoint/2010/main" val="16206789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i="1" dirty="0"/>
              <a:t>Model Interpretability</a:t>
            </a:r>
            <a:r>
              <a:rPr lang="en-US" dirty="0" smtClean="0"/>
              <a:t>:</a:t>
            </a:r>
          </a:p>
          <a:p>
            <a:pPr lvl="1"/>
            <a:r>
              <a:rPr lang="en-US" dirty="0" smtClean="0"/>
              <a:t>Including irrelevant variables leads to unnecessary complexity in the resulting model. </a:t>
            </a:r>
          </a:p>
          <a:p>
            <a:pPr lvl="1"/>
            <a:r>
              <a:rPr lang="en-US" dirty="0" smtClean="0"/>
              <a:t>By removing irrelevant variables—that is, by setting the corresponding coefficient estimates to zero—we can obtain a model that is more easily interpreted. </a:t>
            </a:r>
          </a:p>
          <a:p>
            <a:pPr lvl="1"/>
            <a:r>
              <a:rPr lang="en-US" dirty="0" smtClean="0"/>
              <a:t>Ordinary least squares is extremely unlikely to yield any coefficient estimates that are exactly zero.</a:t>
            </a:r>
            <a:endParaRPr lang="en-US" dirty="0"/>
          </a:p>
        </p:txBody>
      </p:sp>
    </p:spTree>
    <p:extLst>
      <p:ext uri="{BB962C8B-B14F-4D97-AF65-F5344CB8AC3E}">
        <p14:creationId xmlns:p14="http://schemas.microsoft.com/office/powerpoint/2010/main" val="418172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model interpretability vs accurac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590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Improving from Linear Regression</a:t>
            </a:r>
            <a:endParaRPr lang="en-US" dirty="0"/>
          </a:p>
        </p:txBody>
      </p:sp>
      <p:sp>
        <p:nvSpPr>
          <p:cNvPr id="3" name="Content Placeholder 2"/>
          <p:cNvSpPr>
            <a:spLocks noGrp="1"/>
          </p:cNvSpPr>
          <p:nvPr>
            <p:ph idx="1"/>
          </p:nvPr>
        </p:nvSpPr>
        <p:spPr/>
        <p:txBody>
          <a:bodyPr/>
          <a:lstStyle/>
          <a:p>
            <a:r>
              <a:rPr lang="en-US" dirty="0" smtClean="0"/>
              <a:t>Try other Regression models that do not use Ordinary Least Squares to compute error:</a:t>
            </a:r>
          </a:p>
          <a:p>
            <a:pPr lvl="1"/>
            <a:r>
              <a:rPr lang="en-US" dirty="0" smtClean="0"/>
              <a:t>Logistic Regression</a:t>
            </a:r>
          </a:p>
          <a:p>
            <a:pPr lvl="1"/>
            <a:r>
              <a:rPr lang="en-US" dirty="0" smtClean="0"/>
              <a:t>Polynomial Regression</a:t>
            </a:r>
          </a:p>
          <a:p>
            <a:pPr lvl="1"/>
            <a:r>
              <a:rPr lang="en-US" dirty="0" smtClean="0"/>
              <a:t>Stepwise Regression</a:t>
            </a:r>
          </a:p>
          <a:p>
            <a:pPr lvl="1"/>
            <a:r>
              <a:rPr lang="en-US" dirty="0" smtClean="0"/>
              <a:t>Ridge Regression</a:t>
            </a:r>
          </a:p>
          <a:p>
            <a:pPr lvl="1"/>
            <a:r>
              <a:rPr lang="en-US" dirty="0" smtClean="0"/>
              <a:t>Lasso Regression</a:t>
            </a:r>
          </a:p>
          <a:p>
            <a:pPr lvl="1"/>
            <a:r>
              <a:rPr lang="en-US" dirty="0" err="1" smtClean="0"/>
              <a:t>ElasticNet</a:t>
            </a:r>
            <a:r>
              <a:rPr lang="en-US" dirty="0" smtClean="0"/>
              <a:t> Regression</a:t>
            </a:r>
          </a:p>
          <a:p>
            <a:endParaRPr lang="en-US" dirty="0"/>
          </a:p>
        </p:txBody>
      </p:sp>
    </p:spTree>
    <p:extLst>
      <p:ext uri="{BB962C8B-B14F-4D97-AF65-F5344CB8AC3E}">
        <p14:creationId xmlns:p14="http://schemas.microsoft.com/office/powerpoint/2010/main" val="2327710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1827</TotalTime>
  <Words>2728</Words>
  <Application>Microsoft Office PowerPoint</Application>
  <PresentationFormat>Widescreen</PresentationFormat>
  <Paragraphs>261</Paragraphs>
  <Slides>48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5" baseType="lpstr">
      <vt:lpstr>Arial</vt:lpstr>
      <vt:lpstr>Calibri</vt:lpstr>
      <vt:lpstr>Calibri Light</vt:lpstr>
      <vt:lpstr>Cambria Math</vt:lpstr>
      <vt:lpstr>PT Sans</vt:lpstr>
      <vt:lpstr>Office Theme</vt:lpstr>
      <vt:lpstr>Equation</vt:lpstr>
      <vt:lpstr>Linear Model Selection and Regularization</vt:lpstr>
      <vt:lpstr>PowerPoint Presentation</vt:lpstr>
      <vt:lpstr>Recall: Linear Modelling</vt:lpstr>
      <vt:lpstr>Simple Linear Regression</vt:lpstr>
      <vt:lpstr>Ordinary Least Squares</vt:lpstr>
      <vt:lpstr>Why consider alternatives to least squares?</vt:lpstr>
      <vt:lpstr>PowerPoint Presentation</vt:lpstr>
      <vt:lpstr>PowerPoint Presentation</vt:lpstr>
      <vt:lpstr>Improving from Linear Regression</vt:lpstr>
      <vt:lpstr>PowerPoint Presentation</vt:lpstr>
      <vt:lpstr>PowerPoint Presentation</vt:lpstr>
      <vt:lpstr>Best Subset Selection</vt:lpstr>
      <vt:lpstr>PowerPoint Presentation</vt:lpstr>
      <vt:lpstr>Forward Stepwise Selection</vt:lpstr>
      <vt:lpstr>Backward Stepwise Selection</vt:lpstr>
      <vt:lpstr>PowerPoint Presentation</vt:lpstr>
      <vt:lpstr>Maximum Likelihood Estimate</vt:lpstr>
      <vt:lpstr>Choosing the Optimal Model</vt:lpstr>
      <vt:lpstr>Mallows' Cp</vt:lpstr>
      <vt:lpstr>PowerPoint Presentation</vt:lpstr>
      <vt:lpstr>Limitations and Usage of Cp</vt:lpstr>
      <vt:lpstr>Akaike Information Criterion</vt:lpstr>
      <vt:lpstr>PowerPoint Presentation</vt:lpstr>
      <vt:lpstr>Bayesian Information Criterion</vt:lpstr>
      <vt:lpstr>PowerPoint Presentation</vt:lpstr>
      <vt:lpstr>Adjusted R2</vt:lpstr>
      <vt:lpstr>Validation and Cross Validation</vt:lpstr>
      <vt:lpstr>Shrinkage Methods</vt:lpstr>
      <vt:lpstr>Regularization</vt:lpstr>
      <vt:lpstr>Why Regularize</vt:lpstr>
      <vt:lpstr>Ridge Regression</vt:lpstr>
      <vt:lpstr>LASSO Regression</vt:lpstr>
      <vt:lpstr>Ridge Regression vs LASSO Regression</vt:lpstr>
      <vt:lpstr>PowerPoint Presentation</vt:lpstr>
      <vt:lpstr>Selecting Tuning Parameter: λ</vt:lpstr>
      <vt:lpstr>Dimension Reduction Methods</vt:lpstr>
      <vt:lpstr>Linear Combination</vt:lpstr>
      <vt:lpstr>Principal Component Analysis</vt:lpstr>
      <vt:lpstr>Steps for PCA</vt:lpstr>
      <vt:lpstr>Principal Components Regression</vt:lpstr>
      <vt:lpstr>PowerPoint Presentation</vt:lpstr>
      <vt:lpstr>Partial Least Squares</vt:lpstr>
      <vt:lpstr>Latent Structures</vt:lpstr>
      <vt:lpstr>PowerPoint Presentation</vt:lpstr>
      <vt:lpstr>Linear Discriminant Analysis</vt:lpstr>
      <vt:lpstr>Higher Dimensional Data</vt:lpstr>
      <vt:lpstr>What Goes Wrong</vt:lpstr>
      <vt:lpstr>Regression in Higher Dimensions</vt:lpstr>
    </vt:vector>
  </TitlesOfParts>
  <Company>Neudesic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Selection and Regularization</dc:title>
  <dc:creator>Varun Ravi Varma</dc:creator>
  <cp:lastModifiedBy>Varun Ravi Varma</cp:lastModifiedBy>
  <cp:revision>89</cp:revision>
  <dcterms:created xsi:type="dcterms:W3CDTF">2017-10-13T05:32:01Z</dcterms:created>
  <dcterms:modified xsi:type="dcterms:W3CDTF">2017-11-06T09:59:01Z</dcterms:modified>
</cp:coreProperties>
</file>