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31" r:id="rId6"/>
    <p:sldId id="390" r:id="rId7"/>
    <p:sldId id="388" r:id="rId8"/>
    <p:sldId id="334" r:id="rId9"/>
    <p:sldId id="335" r:id="rId10"/>
    <p:sldId id="336" r:id="rId11"/>
    <p:sldId id="337" r:id="rId12"/>
    <p:sldId id="338" r:id="rId13"/>
    <p:sldId id="339" r:id="rId14"/>
    <p:sldId id="341" r:id="rId15"/>
    <p:sldId id="365" r:id="rId16"/>
    <p:sldId id="343" r:id="rId17"/>
    <p:sldId id="344" r:id="rId18"/>
    <p:sldId id="345" r:id="rId19"/>
    <p:sldId id="421" r:id="rId20"/>
    <p:sldId id="422" r:id="rId21"/>
    <p:sldId id="351" r:id="rId22"/>
    <p:sldId id="349" r:id="rId23"/>
    <p:sldId id="352" r:id="rId24"/>
    <p:sldId id="353" r:id="rId25"/>
    <p:sldId id="354" r:id="rId26"/>
    <p:sldId id="355" r:id="rId27"/>
    <p:sldId id="356" r:id="rId28"/>
    <p:sldId id="357" r:id="rId29"/>
    <p:sldId id="359" r:id="rId30"/>
    <p:sldId id="358" r:id="rId31"/>
    <p:sldId id="360" r:id="rId32"/>
    <p:sldId id="361" r:id="rId33"/>
    <p:sldId id="362" r:id="rId34"/>
    <p:sldId id="363" r:id="rId35"/>
    <p:sldId id="364" r:id="rId36"/>
    <p:sldId id="26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49B"/>
    <a:srgbClr val="0070C0"/>
    <a:srgbClr val="FFFFFF"/>
    <a:srgbClr val="FFE594"/>
    <a:srgbClr val="FF0000"/>
    <a:srgbClr val="7030A0"/>
    <a:srgbClr val="FFC000"/>
    <a:srgbClr val="92D050"/>
    <a:srgbClr val="00B0F0"/>
    <a:srgbClr val="F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4" autoAdjust="0"/>
    <p:restoredTop sz="94710" autoAdjust="0"/>
  </p:normalViewPr>
  <p:slideViewPr>
    <p:cSldViewPr snapToGrid="0">
      <p:cViewPr varScale="1">
        <p:scale>
          <a:sx n="67" d="100"/>
          <a:sy n="67" d="100"/>
        </p:scale>
        <p:origin x="68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/>
          <p:cNvPicPr>
            <a:picLocks noChangeAspect="1"/>
          </p:cNvPicPr>
          <p:nvPr userDrawn="1"/>
        </p:nvPicPr>
        <p:blipFill>
          <a:blip r:embed="rId2"/>
          <a:srcRect l="10873" b="11617"/>
          <a:stretch>
            <a:fillRect/>
          </a:stretch>
        </p:blipFill>
        <p:spPr>
          <a:xfrm>
            <a:off x="-15875" y="3491230"/>
            <a:ext cx="7068820" cy="337693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736850"/>
            <a:ext cx="10850880" cy="692150"/>
          </a:xfrm>
          <a:noFill/>
        </p:spPr>
        <p:txBody>
          <a:bodyPr anchor="ctr">
            <a:norm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80604020202020204" pitchFamily="34" charset="0"/>
              <a:buNone/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 l="10873" b="11617"/>
          <a:stretch>
            <a:fillRect/>
          </a:stretch>
        </p:blipFill>
        <p:spPr>
          <a:xfrm>
            <a:off x="-15875" y="3491230"/>
            <a:ext cx="7068820" cy="337693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310640"/>
            <a:ext cx="10850880" cy="4832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3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1" Type="http://schemas.openxmlformats.org/officeDocument/2006/relationships/notesSlide" Target="../notesSlides/notesSlide1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19.png"/><Relationship Id="rId2" Type="http://schemas.openxmlformats.org/officeDocument/2006/relationships/image" Target="../media/image45.png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44.png"/><Relationship Id="rId10" Type="http://schemas.openxmlformats.org/officeDocument/2006/relationships/image" Target="../media/image53.png"/><Relationship Id="rId1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2.png"/><Relationship Id="rId1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1.png"/><Relationship Id="rId2" Type="http://schemas.openxmlformats.org/officeDocument/2006/relationships/image" Target="../media/image44.png"/><Relationship Id="rId1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github.com/facebookresearch/faiss" TargetMode="External"/><Relationship Id="rId1" Type="http://schemas.openxmlformats.org/officeDocument/2006/relationships/hyperlink" Target="https://github.com/ahmetius/diffusion-retrieval" TargetMode="Externa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4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204470" y="3079750"/>
            <a:ext cx="11634470" cy="2228215"/>
          </a:xfrm>
        </p:spPr>
        <p:txBody>
          <a:bodyPr anchor="t" anchorCtr="0">
            <a:noAutofit/>
          </a:bodyPr>
          <a:lstStyle/>
          <a:p>
            <a:r>
              <a:rPr lang="en-US" altLang="en-US" sz="2000">
                <a:sym typeface="+mn-ea"/>
              </a:rPr>
              <a:t>Fan Yang</a:t>
            </a:r>
            <a:r>
              <a:rPr lang="en-US" altLang="en-US" sz="2000" baseline="30000">
                <a:sym typeface="+mn-ea"/>
              </a:rPr>
              <a:t>1,2</a:t>
            </a:r>
            <a:r>
              <a:rPr lang="en-US" altLang="en-US" sz="2000">
                <a:sym typeface="+mn-ea"/>
              </a:rPr>
              <a:t>, Ryota Hinami</a:t>
            </a:r>
            <a:r>
              <a:rPr lang="en-US" altLang="en-US" sz="2000" baseline="30000">
                <a:sym typeface="+mn-ea"/>
              </a:rPr>
              <a:t>1,2</a:t>
            </a:r>
            <a:r>
              <a:rPr lang="en-US" altLang="en-US" sz="2000">
                <a:sym typeface="+mn-ea"/>
              </a:rPr>
              <a:t>, Yusuke Matsui</a:t>
            </a:r>
            <a:r>
              <a:rPr lang="en-US" altLang="en-US" sz="2000" baseline="30000">
                <a:sym typeface="+mn-ea"/>
              </a:rPr>
              <a:t>1</a:t>
            </a:r>
            <a:r>
              <a:rPr lang="en-US" altLang="en-US" sz="2000">
                <a:sym typeface="+mn-ea"/>
              </a:rPr>
              <a:t>, Steven Ly</a:t>
            </a:r>
            <a:r>
              <a:rPr lang="en-US" altLang="en-US" sz="2000" baseline="30000">
                <a:sym typeface="+mn-ea"/>
              </a:rPr>
              <a:t>2,3</a:t>
            </a:r>
            <a:r>
              <a:rPr lang="en-US" altLang="en-US" sz="2000">
                <a:sym typeface="+mn-ea"/>
              </a:rPr>
              <a:t>, Shin'ichi Satoh</a:t>
            </a:r>
            <a:r>
              <a:rPr lang="en-US" altLang="en-US" sz="2000" baseline="30000">
                <a:sym typeface="+mn-ea"/>
              </a:rPr>
              <a:t>2,1</a:t>
            </a:r>
            <a:endParaRPr lang="en-US" altLang="en-US" sz="2000">
              <a:sym typeface="+mn-ea"/>
            </a:endParaRPr>
          </a:p>
          <a:p>
            <a:r>
              <a:rPr lang="en-US" altLang="en-US" sz="2000" baseline="30000" dirty="0">
                <a:sym typeface="+mn-ea"/>
              </a:rPr>
              <a:t>1</a:t>
            </a:r>
            <a:r>
              <a:rPr lang="en-US" altLang="en-US" sz="2000" dirty="0">
                <a:sym typeface="+mn-ea"/>
              </a:rPr>
              <a:t>The University of Tokyo, Japan</a:t>
            </a:r>
            <a:endParaRPr lang="en-US" altLang="en-US" sz="2000" dirty="0">
              <a:sym typeface="+mn-ea"/>
            </a:endParaRPr>
          </a:p>
          <a:p>
            <a:r>
              <a:rPr lang="en-US" altLang="en-US" sz="2000" baseline="30000" dirty="0">
                <a:sym typeface="+mn-ea"/>
              </a:rPr>
              <a:t>2</a:t>
            </a:r>
            <a:r>
              <a:rPr lang="en-US" altLang="en-US" sz="2000" dirty="0">
                <a:sym typeface="+mn-ea"/>
              </a:rPr>
              <a:t>National Institute of Informatics, Japan</a:t>
            </a:r>
            <a:endParaRPr lang="en-US" altLang="en-US" sz="2000" dirty="0">
              <a:sym typeface="+mn-ea"/>
            </a:endParaRPr>
          </a:p>
          <a:p>
            <a:r>
              <a:rPr lang="en-US" altLang="en-US" sz="2000" baseline="30000" dirty="0">
                <a:sym typeface="+mn-ea"/>
              </a:rPr>
              <a:t>3</a:t>
            </a:r>
            <a:r>
              <a:rPr lang="en-US" altLang="en-US" sz="2000" dirty="0">
                <a:sym typeface="+mn-ea"/>
              </a:rPr>
              <a:t>University of Southern California, USA</a:t>
            </a:r>
            <a:endParaRPr lang="en-US" altLang="en-US" sz="2000" dirty="0">
              <a:sym typeface="+mn-ea"/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457200" y="2051050"/>
            <a:ext cx="11381105" cy="749300"/>
          </a:xfrm>
        </p:spPr>
        <p:txBody>
          <a:bodyPr>
            <a:noAutofit/>
          </a:bodyPr>
          <a:lstStyle/>
          <a:p>
            <a:r>
              <a:rPr lang="zh-CN" altLang="en-US" sz="4000">
                <a:latin typeface="Noto Sans" panose="020B0602040504020204" charset="0"/>
                <a:ea typeface="Noto Sans" panose="020B0602040504020204" charset="0"/>
                <a:sym typeface="+mn-ea"/>
              </a:rPr>
              <a:t>Efficient Image Retrieval via Decoupling Diffusion </a:t>
            </a:r>
            <a:r>
              <a:rPr lang="en-US" altLang="zh-CN" sz="4000">
                <a:latin typeface="Noto Sans" panose="020B0602040504020204" charset="0"/>
                <a:ea typeface="Noto Sans" panose="020B0602040504020204" charset="0"/>
                <a:sym typeface="+mn-ea"/>
              </a:rPr>
              <a:t>into Online and Offline Processing</a:t>
            </a:r>
            <a:endParaRPr lang="en-US" altLang="zh-CN" sz="4000" dirty="0">
              <a:latin typeface="Noto Sans" panose="020B0602040504020204" charset="0"/>
              <a:ea typeface="Noto Sans" panose="020B0602040504020204" charset="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202305" y="1675301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Preliminaries of Diffusion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Random walk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05330" y="2018030"/>
            <a:ext cx="292100" cy="292100"/>
          </a:xfrm>
          <a:prstGeom prst="ellipse">
            <a:avLst/>
          </a:prstGeom>
          <a:solidFill>
            <a:srgbClr val="00B0F0">
              <a:alpha val="8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371600" y="202565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1600" y="259334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93975" y="2595245"/>
            <a:ext cx="292100" cy="292100"/>
          </a:xfrm>
          <a:prstGeom prst="ellipse">
            <a:avLst/>
          </a:prstGeom>
          <a:solidFill>
            <a:srgbClr val="00B0F0">
              <a:alpha val="21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03625" y="2972435"/>
            <a:ext cx="292100" cy="292100"/>
          </a:xfrm>
          <a:prstGeom prst="ellipse">
            <a:avLst/>
          </a:prstGeom>
          <a:solidFill>
            <a:srgbClr val="00B0F0">
              <a:alpha val="21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95930" y="2972435"/>
            <a:ext cx="292100" cy="292100"/>
          </a:xfrm>
          <a:prstGeom prst="ellipse">
            <a:avLst/>
          </a:prstGeom>
          <a:solidFill>
            <a:srgbClr val="00B0F0">
              <a:alpha val="29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09775" y="2595245"/>
            <a:ext cx="292100" cy="292100"/>
          </a:xfrm>
          <a:prstGeom prst="ellipse">
            <a:avLst/>
          </a:prstGeom>
          <a:solidFill>
            <a:srgbClr val="00B0F0">
              <a:alpha val="5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95930" y="3486150"/>
            <a:ext cx="292100" cy="292100"/>
          </a:xfrm>
          <a:prstGeom prst="ellipse">
            <a:avLst/>
          </a:prstGeom>
          <a:solidFill>
            <a:srgbClr val="00B0F0">
              <a:alpha val="21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85185" y="3915410"/>
            <a:ext cx="292100" cy="292100"/>
          </a:xfrm>
          <a:prstGeom prst="ellipse">
            <a:avLst/>
          </a:prstGeom>
          <a:solidFill>
            <a:srgbClr val="00B0F0">
              <a:alpha val="4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38425" y="3915410"/>
            <a:ext cx="292100" cy="292100"/>
          </a:xfrm>
          <a:prstGeom prst="ellipse">
            <a:avLst/>
          </a:prstGeom>
          <a:solidFill>
            <a:srgbClr val="00B0F0">
              <a:alpha val="4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038475" y="434276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603625" y="2256790"/>
            <a:ext cx="292100" cy="292100"/>
          </a:xfrm>
          <a:prstGeom prst="ellipse">
            <a:avLst/>
          </a:prstGeom>
          <a:solidFill>
            <a:srgbClr val="00B0F0">
              <a:alpha val="4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029710" y="2548890"/>
            <a:ext cx="292100" cy="292100"/>
          </a:xfrm>
          <a:prstGeom prst="ellipse">
            <a:avLst/>
          </a:prstGeom>
          <a:solidFill>
            <a:srgbClr val="00B0F0">
              <a:alpha val="7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>
            <a:stCxn id="6" idx="2"/>
            <a:endCxn id="7" idx="6"/>
          </p:cNvCxnSpPr>
          <p:nvPr/>
        </p:nvCxnSpPr>
        <p:spPr>
          <a:xfrm flipH="1">
            <a:off x="1663700" y="2164080"/>
            <a:ext cx="341630" cy="76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0"/>
            <a:endCxn id="6" idx="4"/>
          </p:cNvCxnSpPr>
          <p:nvPr/>
        </p:nvCxnSpPr>
        <p:spPr>
          <a:xfrm flipH="1" flipV="1">
            <a:off x="2151380" y="2310130"/>
            <a:ext cx="4445" cy="2851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6"/>
            <a:endCxn id="9" idx="2"/>
          </p:cNvCxnSpPr>
          <p:nvPr/>
        </p:nvCxnSpPr>
        <p:spPr>
          <a:xfrm>
            <a:off x="2301875" y="2741295"/>
            <a:ext cx="2921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5"/>
            <a:endCxn id="11" idx="1"/>
          </p:cNvCxnSpPr>
          <p:nvPr/>
        </p:nvCxnSpPr>
        <p:spPr>
          <a:xfrm>
            <a:off x="2843530" y="2844800"/>
            <a:ext cx="194945" cy="1701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4"/>
            <a:endCxn id="8" idx="0"/>
          </p:cNvCxnSpPr>
          <p:nvPr/>
        </p:nvCxnSpPr>
        <p:spPr>
          <a:xfrm>
            <a:off x="1517650" y="2317750"/>
            <a:ext cx="0" cy="27559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5"/>
            <a:endCxn id="9" idx="1"/>
          </p:cNvCxnSpPr>
          <p:nvPr/>
        </p:nvCxnSpPr>
        <p:spPr>
          <a:xfrm>
            <a:off x="2254885" y="2267585"/>
            <a:ext cx="381635" cy="3702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7"/>
            <a:endCxn id="18" idx="3"/>
          </p:cNvCxnSpPr>
          <p:nvPr/>
        </p:nvCxnSpPr>
        <p:spPr>
          <a:xfrm flipV="1">
            <a:off x="3853180" y="2798445"/>
            <a:ext cx="219075" cy="2165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6"/>
            <a:endCxn id="10" idx="2"/>
          </p:cNvCxnSpPr>
          <p:nvPr/>
        </p:nvCxnSpPr>
        <p:spPr>
          <a:xfrm>
            <a:off x="3288030" y="3118485"/>
            <a:ext cx="31559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4"/>
            <a:endCxn id="13" idx="0"/>
          </p:cNvCxnSpPr>
          <p:nvPr/>
        </p:nvCxnSpPr>
        <p:spPr>
          <a:xfrm>
            <a:off x="3141980" y="3264535"/>
            <a:ext cx="0" cy="2216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3" idx="3"/>
            <a:endCxn id="15" idx="7"/>
          </p:cNvCxnSpPr>
          <p:nvPr/>
        </p:nvCxnSpPr>
        <p:spPr>
          <a:xfrm flipH="1">
            <a:off x="2887980" y="3735705"/>
            <a:ext cx="150495" cy="2222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5"/>
            <a:endCxn id="14" idx="1"/>
          </p:cNvCxnSpPr>
          <p:nvPr/>
        </p:nvCxnSpPr>
        <p:spPr>
          <a:xfrm>
            <a:off x="3245485" y="3735705"/>
            <a:ext cx="182245" cy="2222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6" idx="7"/>
            <a:endCxn id="14" idx="3"/>
          </p:cNvCxnSpPr>
          <p:nvPr/>
        </p:nvCxnSpPr>
        <p:spPr>
          <a:xfrm flipV="1">
            <a:off x="3288030" y="4164965"/>
            <a:ext cx="139700" cy="220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5" idx="5"/>
            <a:endCxn id="16" idx="1"/>
          </p:cNvCxnSpPr>
          <p:nvPr/>
        </p:nvCxnSpPr>
        <p:spPr>
          <a:xfrm>
            <a:off x="2887980" y="4164965"/>
            <a:ext cx="193040" cy="220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8" idx="1"/>
            <a:endCxn id="17" idx="6"/>
          </p:cNvCxnSpPr>
          <p:nvPr/>
        </p:nvCxnSpPr>
        <p:spPr>
          <a:xfrm flipH="1" flipV="1">
            <a:off x="3895725" y="2402840"/>
            <a:ext cx="176530" cy="18859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045210" y="507555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37335" y="5037455"/>
            <a:ext cx="243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Node: image</a:t>
            </a:r>
            <a:endParaRPr lang="en-US" altLang="zh-CN"/>
          </a:p>
        </p:txBody>
      </p:sp>
      <p:cxnSp>
        <p:nvCxnSpPr>
          <p:cNvPr id="40" name="直接连接符 39"/>
          <p:cNvCxnSpPr/>
          <p:nvPr/>
        </p:nvCxnSpPr>
        <p:spPr>
          <a:xfrm>
            <a:off x="1026160" y="5691505"/>
            <a:ext cx="32956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543050" y="5507355"/>
            <a:ext cx="4312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ym typeface="+mn-ea"/>
              </a:rPr>
              <a:t>Edge: transition probabilities</a:t>
            </a:r>
            <a:endParaRPr lang="en-US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012690" y="1310640"/>
            <a:ext cx="65081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Start from a single node (place a droplet of ink onto the node)</a:t>
            </a:r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Random transition to other nodes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Converge to a stable state</a:t>
            </a:r>
            <a:endParaRPr lang="en-US" altLang="zh-CN"/>
          </a:p>
          <a:p>
            <a:pPr marL="285750" indent="-285750"/>
            <a:endParaRPr lang="en-US" altLang="zh-CN"/>
          </a:p>
          <a:p>
            <a:endParaRPr lang="en-US" altLang="zh-CN"/>
          </a:p>
        </p:txBody>
      </p:sp>
      <p:cxnSp>
        <p:nvCxnSpPr>
          <p:cNvPr id="56" name="直接连接符 55"/>
          <p:cNvCxnSpPr>
            <a:stCxn id="17" idx="4"/>
            <a:endCxn id="10" idx="0"/>
          </p:cNvCxnSpPr>
          <p:nvPr/>
        </p:nvCxnSpPr>
        <p:spPr>
          <a:xfrm>
            <a:off x="3749675" y="2548890"/>
            <a:ext cx="0" cy="423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8" idx="6"/>
          </p:cNvCxnSpPr>
          <p:nvPr/>
        </p:nvCxnSpPr>
        <p:spPr>
          <a:xfrm flipV="1">
            <a:off x="4321810" y="2692400"/>
            <a:ext cx="252095" cy="254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7" idx="7"/>
          </p:cNvCxnSpPr>
          <p:nvPr/>
        </p:nvCxnSpPr>
        <p:spPr>
          <a:xfrm flipV="1">
            <a:off x="3853180" y="2060575"/>
            <a:ext cx="195580" cy="2387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5" idx="6"/>
            <a:endCxn id="14" idx="2"/>
          </p:cNvCxnSpPr>
          <p:nvPr/>
        </p:nvCxnSpPr>
        <p:spPr>
          <a:xfrm>
            <a:off x="2930525" y="4061460"/>
            <a:ext cx="45466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6" idx="4"/>
          </p:cNvCxnSpPr>
          <p:nvPr/>
        </p:nvCxnSpPr>
        <p:spPr>
          <a:xfrm>
            <a:off x="3184525" y="4634865"/>
            <a:ext cx="8890" cy="2470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8" idx="6"/>
            <a:endCxn id="12" idx="2"/>
          </p:cNvCxnSpPr>
          <p:nvPr/>
        </p:nvCxnSpPr>
        <p:spPr>
          <a:xfrm>
            <a:off x="1663700" y="2739390"/>
            <a:ext cx="346075" cy="19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" idx="1"/>
          </p:cNvCxnSpPr>
          <p:nvPr/>
        </p:nvCxnSpPr>
        <p:spPr>
          <a:xfrm flipH="1" flipV="1">
            <a:off x="1261110" y="1877060"/>
            <a:ext cx="153035" cy="1911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8" idx="3"/>
          </p:cNvCxnSpPr>
          <p:nvPr/>
        </p:nvCxnSpPr>
        <p:spPr>
          <a:xfrm flipH="1">
            <a:off x="1231265" y="2842895"/>
            <a:ext cx="182880" cy="169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Preliminaries of Diffusion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Random walk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05330" y="2018030"/>
            <a:ext cx="292100" cy="292100"/>
          </a:xfrm>
          <a:prstGeom prst="ellipse">
            <a:avLst/>
          </a:prstGeom>
          <a:solidFill>
            <a:srgbClr val="00B0F0">
              <a:alpha val="8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371600" y="202565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1600" y="259334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93975" y="2595245"/>
            <a:ext cx="292100" cy="292100"/>
          </a:xfrm>
          <a:prstGeom prst="ellipse">
            <a:avLst/>
          </a:prstGeom>
          <a:solidFill>
            <a:srgbClr val="00B0F0">
              <a:alpha val="21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03625" y="2972435"/>
            <a:ext cx="292100" cy="292100"/>
          </a:xfrm>
          <a:prstGeom prst="ellipse">
            <a:avLst/>
          </a:prstGeom>
          <a:solidFill>
            <a:srgbClr val="00B0F0">
              <a:alpha val="21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95930" y="2972435"/>
            <a:ext cx="292100" cy="292100"/>
          </a:xfrm>
          <a:prstGeom prst="ellipse">
            <a:avLst/>
          </a:prstGeom>
          <a:solidFill>
            <a:srgbClr val="00B0F0">
              <a:alpha val="29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09775" y="2595245"/>
            <a:ext cx="292100" cy="292100"/>
          </a:xfrm>
          <a:prstGeom prst="ellipse">
            <a:avLst/>
          </a:prstGeom>
          <a:solidFill>
            <a:srgbClr val="00B0F0">
              <a:alpha val="5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95930" y="3486150"/>
            <a:ext cx="292100" cy="292100"/>
          </a:xfrm>
          <a:prstGeom prst="ellipse">
            <a:avLst/>
          </a:prstGeom>
          <a:solidFill>
            <a:srgbClr val="00B0F0">
              <a:alpha val="21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85185" y="3915410"/>
            <a:ext cx="292100" cy="292100"/>
          </a:xfrm>
          <a:prstGeom prst="ellipse">
            <a:avLst/>
          </a:prstGeom>
          <a:solidFill>
            <a:srgbClr val="00B0F0">
              <a:alpha val="4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38425" y="3915410"/>
            <a:ext cx="292100" cy="292100"/>
          </a:xfrm>
          <a:prstGeom prst="ellipse">
            <a:avLst/>
          </a:prstGeom>
          <a:solidFill>
            <a:srgbClr val="00B0F0">
              <a:alpha val="4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038475" y="434276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603625" y="2256790"/>
            <a:ext cx="292100" cy="292100"/>
          </a:xfrm>
          <a:prstGeom prst="ellipse">
            <a:avLst/>
          </a:prstGeom>
          <a:solidFill>
            <a:srgbClr val="00B0F0">
              <a:alpha val="4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029710" y="2548890"/>
            <a:ext cx="292100" cy="292100"/>
          </a:xfrm>
          <a:prstGeom prst="ellipse">
            <a:avLst/>
          </a:prstGeom>
          <a:solidFill>
            <a:srgbClr val="00B0F0">
              <a:alpha val="7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>
            <a:stCxn id="6" idx="2"/>
            <a:endCxn id="7" idx="6"/>
          </p:cNvCxnSpPr>
          <p:nvPr/>
        </p:nvCxnSpPr>
        <p:spPr>
          <a:xfrm flipH="1">
            <a:off x="1663700" y="2164080"/>
            <a:ext cx="341630" cy="76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0"/>
            <a:endCxn id="6" idx="4"/>
          </p:cNvCxnSpPr>
          <p:nvPr/>
        </p:nvCxnSpPr>
        <p:spPr>
          <a:xfrm flipH="1" flipV="1">
            <a:off x="2151380" y="2310130"/>
            <a:ext cx="4445" cy="2851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6"/>
            <a:endCxn id="9" idx="2"/>
          </p:cNvCxnSpPr>
          <p:nvPr/>
        </p:nvCxnSpPr>
        <p:spPr>
          <a:xfrm>
            <a:off x="2301875" y="2741295"/>
            <a:ext cx="2921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5"/>
            <a:endCxn id="11" idx="1"/>
          </p:cNvCxnSpPr>
          <p:nvPr/>
        </p:nvCxnSpPr>
        <p:spPr>
          <a:xfrm>
            <a:off x="2843530" y="2844800"/>
            <a:ext cx="194945" cy="1701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4"/>
            <a:endCxn id="8" idx="0"/>
          </p:cNvCxnSpPr>
          <p:nvPr/>
        </p:nvCxnSpPr>
        <p:spPr>
          <a:xfrm>
            <a:off x="1517650" y="2317750"/>
            <a:ext cx="0" cy="27559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5"/>
            <a:endCxn id="9" idx="1"/>
          </p:cNvCxnSpPr>
          <p:nvPr/>
        </p:nvCxnSpPr>
        <p:spPr>
          <a:xfrm>
            <a:off x="2254885" y="2267585"/>
            <a:ext cx="381635" cy="3702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7"/>
            <a:endCxn id="18" idx="3"/>
          </p:cNvCxnSpPr>
          <p:nvPr/>
        </p:nvCxnSpPr>
        <p:spPr>
          <a:xfrm flipV="1">
            <a:off x="3853180" y="2798445"/>
            <a:ext cx="219075" cy="2165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6"/>
            <a:endCxn id="10" idx="2"/>
          </p:cNvCxnSpPr>
          <p:nvPr/>
        </p:nvCxnSpPr>
        <p:spPr>
          <a:xfrm>
            <a:off x="3288030" y="3118485"/>
            <a:ext cx="31559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4"/>
            <a:endCxn id="13" idx="0"/>
          </p:cNvCxnSpPr>
          <p:nvPr/>
        </p:nvCxnSpPr>
        <p:spPr>
          <a:xfrm>
            <a:off x="3141980" y="3264535"/>
            <a:ext cx="0" cy="2216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3" idx="3"/>
            <a:endCxn id="15" idx="7"/>
          </p:cNvCxnSpPr>
          <p:nvPr/>
        </p:nvCxnSpPr>
        <p:spPr>
          <a:xfrm flipH="1">
            <a:off x="2887980" y="3735705"/>
            <a:ext cx="150495" cy="2222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5"/>
            <a:endCxn id="14" idx="1"/>
          </p:cNvCxnSpPr>
          <p:nvPr/>
        </p:nvCxnSpPr>
        <p:spPr>
          <a:xfrm>
            <a:off x="3245485" y="3735705"/>
            <a:ext cx="182245" cy="2222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6" idx="7"/>
            <a:endCxn id="14" idx="3"/>
          </p:cNvCxnSpPr>
          <p:nvPr/>
        </p:nvCxnSpPr>
        <p:spPr>
          <a:xfrm flipV="1">
            <a:off x="3288030" y="4164965"/>
            <a:ext cx="139700" cy="220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5" idx="5"/>
            <a:endCxn id="16" idx="1"/>
          </p:cNvCxnSpPr>
          <p:nvPr/>
        </p:nvCxnSpPr>
        <p:spPr>
          <a:xfrm>
            <a:off x="2887980" y="4164965"/>
            <a:ext cx="193040" cy="220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8" idx="1"/>
            <a:endCxn id="17" idx="6"/>
          </p:cNvCxnSpPr>
          <p:nvPr/>
        </p:nvCxnSpPr>
        <p:spPr>
          <a:xfrm flipH="1" flipV="1">
            <a:off x="3895725" y="2402840"/>
            <a:ext cx="176530" cy="18859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045210" y="507555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37335" y="5037455"/>
            <a:ext cx="243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Node: image</a:t>
            </a:r>
            <a:endParaRPr lang="en-US" altLang="zh-CN"/>
          </a:p>
        </p:txBody>
      </p:sp>
      <p:cxnSp>
        <p:nvCxnSpPr>
          <p:cNvPr id="40" name="直接连接符 39"/>
          <p:cNvCxnSpPr/>
          <p:nvPr/>
        </p:nvCxnSpPr>
        <p:spPr>
          <a:xfrm>
            <a:off x="1026160" y="5691505"/>
            <a:ext cx="32956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543050" y="5507355"/>
            <a:ext cx="4312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ym typeface="+mn-ea"/>
              </a:rPr>
              <a:t>Edge: transition probabilities</a:t>
            </a:r>
            <a:endParaRPr lang="en-US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012690" y="1310640"/>
            <a:ext cx="65081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Start from a single node </a:t>
            </a:r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(place a droplet of ink onto the node)</a:t>
            </a:r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Random transition to other nodes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Converge to a stable state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Obtain ranking scores (amount of ink on each node)</a:t>
            </a:r>
            <a:endParaRPr lang="en-US" altLang="zh-CN"/>
          </a:p>
          <a:p>
            <a:pPr marL="285750" indent="-285750"/>
            <a:endParaRPr lang="en-US" altLang="zh-CN"/>
          </a:p>
          <a:p>
            <a:endParaRPr lang="en-US" altLang="zh-CN"/>
          </a:p>
        </p:txBody>
      </p:sp>
      <p:cxnSp>
        <p:nvCxnSpPr>
          <p:cNvPr id="56" name="直接连接符 55"/>
          <p:cNvCxnSpPr>
            <a:stCxn id="17" idx="4"/>
            <a:endCxn id="10" idx="0"/>
          </p:cNvCxnSpPr>
          <p:nvPr/>
        </p:nvCxnSpPr>
        <p:spPr>
          <a:xfrm>
            <a:off x="3749675" y="2548890"/>
            <a:ext cx="0" cy="423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8" idx="6"/>
          </p:cNvCxnSpPr>
          <p:nvPr/>
        </p:nvCxnSpPr>
        <p:spPr>
          <a:xfrm flipV="1">
            <a:off x="4321810" y="2692400"/>
            <a:ext cx="252095" cy="254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7" idx="7"/>
          </p:cNvCxnSpPr>
          <p:nvPr/>
        </p:nvCxnSpPr>
        <p:spPr>
          <a:xfrm flipV="1">
            <a:off x="3853180" y="2060575"/>
            <a:ext cx="195580" cy="2387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5" idx="6"/>
            <a:endCxn id="14" idx="2"/>
          </p:cNvCxnSpPr>
          <p:nvPr/>
        </p:nvCxnSpPr>
        <p:spPr>
          <a:xfrm>
            <a:off x="2930525" y="4061460"/>
            <a:ext cx="45466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6" idx="4"/>
          </p:cNvCxnSpPr>
          <p:nvPr/>
        </p:nvCxnSpPr>
        <p:spPr>
          <a:xfrm>
            <a:off x="3184525" y="4634865"/>
            <a:ext cx="8890" cy="2470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8" idx="6"/>
            <a:endCxn id="12" idx="2"/>
          </p:cNvCxnSpPr>
          <p:nvPr/>
        </p:nvCxnSpPr>
        <p:spPr>
          <a:xfrm>
            <a:off x="1663700" y="2739390"/>
            <a:ext cx="346075" cy="19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" idx="1"/>
          </p:cNvCxnSpPr>
          <p:nvPr/>
        </p:nvCxnSpPr>
        <p:spPr>
          <a:xfrm flipH="1" flipV="1">
            <a:off x="1261110" y="1877060"/>
            <a:ext cx="153035" cy="1911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8" idx="3"/>
          </p:cNvCxnSpPr>
          <p:nvPr/>
        </p:nvCxnSpPr>
        <p:spPr>
          <a:xfrm flipH="1">
            <a:off x="1231265" y="2842895"/>
            <a:ext cx="182880" cy="169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/>
        </p:nvGraphicFramePr>
        <p:xfrm>
          <a:off x="5500370" y="4164965"/>
          <a:ext cx="2016125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795"/>
                <a:gridCol w="1243330"/>
              </a:tblGrid>
              <a:tr h="285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0"/>
                        <a:t>ID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0"/>
                        <a:t>Score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350"/>
                        <a:t>1</a:t>
                      </a:r>
                      <a:endParaRPr lang="en-US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0"/>
                        <a:t>0.</a:t>
                      </a:r>
                      <a:r>
                        <a:rPr lang="en-US" altLang="en-US" sz="1350"/>
                        <a:t>45</a:t>
                      </a:r>
                      <a:endParaRPr lang="en-US" altLang="en-US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350"/>
                        <a:t>4</a:t>
                      </a:r>
                      <a:endParaRPr lang="en-US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0"/>
                        <a:t>0.</a:t>
                      </a:r>
                      <a:r>
                        <a:rPr lang="en-US" altLang="en-US" sz="1350"/>
                        <a:t>23</a:t>
                      </a:r>
                      <a:endParaRPr lang="en-US" altLang="en-US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350"/>
                        <a:t>3</a:t>
                      </a:r>
                      <a:endParaRPr lang="en-US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0"/>
                        <a:t>0.</a:t>
                      </a:r>
                      <a:r>
                        <a:rPr lang="en-US" altLang="en-US" sz="1350"/>
                        <a:t>17</a:t>
                      </a:r>
                      <a:endParaRPr lang="en-US" altLang="en-US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350"/>
                        <a:t>2</a:t>
                      </a:r>
                      <a:endParaRPr lang="en-US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350"/>
                        <a:t>0.11</a:t>
                      </a:r>
                      <a:endParaRPr lang="en-US" altLang="en-US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0"/>
                        <a:t>...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0"/>
                        <a:t>...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 flipV="1">
            <a:off x="7579995" y="5031740"/>
            <a:ext cx="579755" cy="19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130540" y="5165725"/>
            <a:ext cx="2919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score vector</a:t>
            </a:r>
            <a:endParaRPr lang="en-US" altLang="zh-CN"/>
          </a:p>
        </p:txBody>
      </p:sp>
      <p:pic>
        <p:nvPicPr>
          <p:cNvPr id="39" name="图片 38" descr="equ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1340" y="4815840"/>
            <a:ext cx="3389630" cy="4229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Preliminaries of Diffusion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Random walk step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equ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0945" y="1944370"/>
            <a:ext cx="4688205" cy="4330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67425" y="1310640"/>
            <a:ext cx="268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the first droplet of ink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8" idx="2"/>
          </p:cNvCxnSpPr>
          <p:nvPr/>
        </p:nvCxnSpPr>
        <p:spPr>
          <a:xfrm flipH="1">
            <a:off x="7183755" y="1678940"/>
            <a:ext cx="224155" cy="2952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584575" y="2583180"/>
            <a:ext cx="2165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99% probability to transition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749925" y="2583815"/>
            <a:ext cx="1915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/>
              <a:t>1% probability to restart</a:t>
            </a:r>
            <a:endParaRPr lang="en-US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4524375" y="2396490"/>
            <a:ext cx="4978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5443220" y="2395220"/>
            <a:ext cx="899795" cy="25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0"/>
          </p:cNvCxnSpPr>
          <p:nvPr/>
        </p:nvCxnSpPr>
        <p:spPr>
          <a:xfrm flipV="1">
            <a:off x="4667250" y="2402205"/>
            <a:ext cx="141605" cy="1809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0"/>
          </p:cNvCxnSpPr>
          <p:nvPr/>
        </p:nvCxnSpPr>
        <p:spPr>
          <a:xfrm flipH="1" flipV="1">
            <a:off x="5944235" y="2400935"/>
            <a:ext cx="763270" cy="1828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icons8-water-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395" y="1221740"/>
            <a:ext cx="457200" cy="4572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278890" y="2722245"/>
            <a:ext cx="1769110" cy="368300"/>
            <a:chOff x="2014" y="4287"/>
            <a:chExt cx="2786" cy="580"/>
          </a:xfrm>
        </p:grpSpPr>
        <p:sp>
          <p:nvSpPr>
            <p:cNvPr id="17" name="文本框 16"/>
            <p:cNvSpPr txBox="1"/>
            <p:nvPr/>
          </p:nvSpPr>
          <p:spPr>
            <a:xfrm>
              <a:off x="2014" y="4287"/>
              <a:ext cx="27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when </a:t>
              </a:r>
              <a:endParaRPr lang="en-US" altLang="zh-CN"/>
            </a:p>
          </p:txBody>
        </p:sp>
        <p:pic>
          <p:nvPicPr>
            <p:cNvPr id="18" name="图片 17" descr="equati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9" y="4322"/>
              <a:ext cx="1661" cy="5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Preliminaries of Diffusion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Random walk step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Closed-form solution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equ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0945" y="1944370"/>
            <a:ext cx="4688205" cy="4330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67425" y="1310640"/>
            <a:ext cx="268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the first droplet of ink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8" idx="2"/>
          </p:cNvCxnSpPr>
          <p:nvPr/>
        </p:nvCxnSpPr>
        <p:spPr>
          <a:xfrm flipH="1">
            <a:off x="7183755" y="1678940"/>
            <a:ext cx="224155" cy="2952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584575" y="2583180"/>
            <a:ext cx="2165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99% probability to transition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749925" y="2583815"/>
            <a:ext cx="1915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/>
              <a:t>1% probability to restart</a:t>
            </a:r>
            <a:endParaRPr lang="en-US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4524375" y="2396490"/>
            <a:ext cx="4978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5443220" y="2395220"/>
            <a:ext cx="899795" cy="25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0"/>
          </p:cNvCxnSpPr>
          <p:nvPr/>
        </p:nvCxnSpPr>
        <p:spPr>
          <a:xfrm flipV="1">
            <a:off x="4667250" y="2402205"/>
            <a:ext cx="141605" cy="1809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0"/>
          </p:cNvCxnSpPr>
          <p:nvPr/>
        </p:nvCxnSpPr>
        <p:spPr>
          <a:xfrm flipH="1" flipV="1">
            <a:off x="5944235" y="2400935"/>
            <a:ext cx="763270" cy="1828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icons8-water-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395" y="1221740"/>
            <a:ext cx="457200" cy="4572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278890" y="2722245"/>
            <a:ext cx="1769110" cy="368300"/>
            <a:chOff x="2014" y="4287"/>
            <a:chExt cx="2786" cy="580"/>
          </a:xfrm>
        </p:grpSpPr>
        <p:sp>
          <p:nvSpPr>
            <p:cNvPr id="17" name="文本框 16"/>
            <p:cNvSpPr txBox="1"/>
            <p:nvPr/>
          </p:nvSpPr>
          <p:spPr>
            <a:xfrm>
              <a:off x="2014" y="4287"/>
              <a:ext cx="27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when </a:t>
              </a:r>
              <a:endParaRPr lang="en-US" altLang="zh-CN"/>
            </a:p>
          </p:txBody>
        </p:sp>
        <p:pic>
          <p:nvPicPr>
            <p:cNvPr id="18" name="图片 17" descr="equati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9" y="4322"/>
              <a:ext cx="1661" cy="509"/>
            </a:xfrm>
            <a:prstGeom prst="rect">
              <a:avLst/>
            </a:prstGeom>
          </p:spPr>
        </p:pic>
      </p:grpSp>
      <p:pic>
        <p:nvPicPr>
          <p:cNvPr id="21" name="图片 20" descr="equ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135" y="4052570"/>
            <a:ext cx="2859405" cy="43307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257040" y="4636770"/>
            <a:ext cx="181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score vector</a:t>
            </a:r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4737735" y="4479925"/>
            <a:ext cx="4978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4880610" y="4485640"/>
            <a:ext cx="141605" cy="1809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6343015" y="4477385"/>
            <a:ext cx="899795" cy="25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equ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9410" y="4636770"/>
            <a:ext cx="1511935" cy="35941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5932805" y="4636770"/>
            <a:ext cx="234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Laplacian matrix</a:t>
            </a:r>
            <a:endParaRPr lang="en-US" altLang="zh-CN"/>
          </a:p>
        </p:txBody>
      </p:sp>
      <p:cxnSp>
        <p:nvCxnSpPr>
          <p:cNvPr id="27" name="直接连接符 26"/>
          <p:cNvCxnSpPr>
            <a:stCxn id="26" idx="0"/>
          </p:cNvCxnSpPr>
          <p:nvPr/>
        </p:nvCxnSpPr>
        <p:spPr>
          <a:xfrm flipH="1" flipV="1">
            <a:off x="6774815" y="4481830"/>
            <a:ext cx="332105" cy="1549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弧形箭头 30"/>
          <p:cNvSpPr/>
          <p:nvPr/>
        </p:nvSpPr>
        <p:spPr>
          <a:xfrm>
            <a:off x="8405495" y="2115820"/>
            <a:ext cx="1085850" cy="2369820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597390" y="2656840"/>
            <a:ext cx="1923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/>
              <a:t>iterate steps</a:t>
            </a:r>
            <a:endParaRPr lang="en-US" altLang="en-US" sz="2400"/>
          </a:p>
        </p:txBody>
      </p:sp>
      <p:pic>
        <p:nvPicPr>
          <p:cNvPr id="34" name="图片 33" descr="equati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780" y="5210810"/>
            <a:ext cx="2072640" cy="433070"/>
          </a:xfrm>
          <a:prstGeom prst="rect">
            <a:avLst/>
          </a:prstGeom>
        </p:spPr>
      </p:pic>
      <p:pic>
        <p:nvPicPr>
          <p:cNvPr id="37" name="图片 36" descr="equati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9325" y="5210810"/>
            <a:ext cx="1207135" cy="408305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7935595" y="5252720"/>
            <a:ext cx="1672590" cy="368300"/>
            <a:chOff x="13447" y="8190"/>
            <a:chExt cx="2634" cy="580"/>
          </a:xfrm>
        </p:grpSpPr>
        <p:pic>
          <p:nvPicPr>
            <p:cNvPr id="36" name="图片 35" descr="equation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97" y="8206"/>
              <a:ext cx="1584" cy="509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13447" y="8190"/>
              <a:ext cx="15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solve</a:t>
              </a:r>
              <a:endParaRPr lang="en-US" altLang="zh-CN"/>
            </a:p>
          </p:txBody>
        </p:sp>
      </p:grpSp>
      <p:sp>
        <p:nvSpPr>
          <p:cNvPr id="42" name="右箭头 41"/>
          <p:cNvSpPr/>
          <p:nvPr/>
        </p:nvSpPr>
        <p:spPr>
          <a:xfrm>
            <a:off x="7376160" y="5339715"/>
            <a:ext cx="476885" cy="1758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5443220" y="5339715"/>
            <a:ext cx="476885" cy="1758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44235" y="5128260"/>
            <a:ext cx="1382395" cy="55689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Preliminaries of Diffusion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</a:t>
            </a:r>
            <a:r>
              <a:rPr lang="en-US" altLang="zh-CN"/>
              <a:t>andl</a:t>
            </a:r>
            <a:r>
              <a:rPr lang="en-US" altLang="en-US"/>
              <a:t>ing</a:t>
            </a:r>
            <a:r>
              <a:rPr lang="en-US" altLang="zh-CN"/>
              <a:t> unseen queries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005330" y="201803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>
                    <a:alpha val="8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1600" y="202565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371600" y="259334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593975" y="2595245"/>
            <a:ext cx="292100" cy="292100"/>
          </a:xfrm>
          <a:prstGeom prst="ellipse">
            <a:avLst/>
          </a:prstGeom>
          <a:solidFill>
            <a:srgbClr val="FF0000">
              <a:alpha val="26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>
                <a:solidFill>
                  <a:schemeClr val="tx1"/>
                </a:solidFill>
              </a:rPr>
              <a:t>2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603625" y="297243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>
                    <a:alpha val="21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>
                <a:solidFill>
                  <a:schemeClr val="tx1"/>
                </a:solidFill>
              </a:rPr>
              <a:t>3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995930" y="2972435"/>
            <a:ext cx="292100" cy="292100"/>
          </a:xfrm>
          <a:prstGeom prst="ellipse">
            <a:avLst/>
          </a:prstGeom>
          <a:solidFill>
            <a:srgbClr val="FF0000">
              <a:alpha val="38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>
                <a:solidFill>
                  <a:schemeClr val="tx1"/>
                </a:solidFill>
              </a:rPr>
              <a:t>1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09775" y="259524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>
                    <a:alpha val="5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995930" y="3486150"/>
            <a:ext cx="292100" cy="292100"/>
          </a:xfrm>
          <a:prstGeom prst="ellipse">
            <a:avLst/>
          </a:prstGeom>
          <a:solidFill>
            <a:srgbClr val="FF0000">
              <a:alpha val="26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>
                <a:solidFill>
                  <a:schemeClr val="tx1"/>
                </a:solidFill>
              </a:rPr>
              <a:t>4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85185" y="3915410"/>
            <a:ext cx="292100" cy="292100"/>
          </a:xfrm>
          <a:prstGeom prst="ellipse">
            <a:avLst/>
          </a:prstGeom>
          <a:solidFill>
            <a:srgbClr val="00B0F0">
              <a:alpha val="4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38425" y="3915410"/>
            <a:ext cx="292100" cy="292100"/>
          </a:xfrm>
          <a:prstGeom prst="ellipse">
            <a:avLst/>
          </a:prstGeom>
          <a:solidFill>
            <a:srgbClr val="00B0F0">
              <a:alpha val="4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038475" y="434276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603625" y="225679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>
                    <a:alpha val="4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029710" y="254889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>
                    <a:alpha val="7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>
            <a:stCxn id="7" idx="2"/>
            <a:endCxn id="8" idx="6"/>
          </p:cNvCxnSpPr>
          <p:nvPr/>
        </p:nvCxnSpPr>
        <p:spPr>
          <a:xfrm flipH="1">
            <a:off x="1663700" y="2164080"/>
            <a:ext cx="341630" cy="76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3" idx="0"/>
            <a:endCxn id="7" idx="4"/>
          </p:cNvCxnSpPr>
          <p:nvPr/>
        </p:nvCxnSpPr>
        <p:spPr>
          <a:xfrm flipH="1" flipV="1">
            <a:off x="2151380" y="2310130"/>
            <a:ext cx="4445" cy="2851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3" idx="6"/>
            <a:endCxn id="10" idx="2"/>
          </p:cNvCxnSpPr>
          <p:nvPr/>
        </p:nvCxnSpPr>
        <p:spPr>
          <a:xfrm>
            <a:off x="2301875" y="2741295"/>
            <a:ext cx="2921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5"/>
            <a:endCxn id="12" idx="1"/>
          </p:cNvCxnSpPr>
          <p:nvPr/>
        </p:nvCxnSpPr>
        <p:spPr>
          <a:xfrm>
            <a:off x="2843530" y="2844800"/>
            <a:ext cx="194945" cy="1701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8" idx="4"/>
            <a:endCxn id="9" idx="0"/>
          </p:cNvCxnSpPr>
          <p:nvPr/>
        </p:nvCxnSpPr>
        <p:spPr>
          <a:xfrm>
            <a:off x="1517650" y="2317750"/>
            <a:ext cx="0" cy="27559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5"/>
            <a:endCxn id="10" idx="1"/>
          </p:cNvCxnSpPr>
          <p:nvPr/>
        </p:nvCxnSpPr>
        <p:spPr>
          <a:xfrm>
            <a:off x="2254885" y="2267585"/>
            <a:ext cx="381635" cy="3702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7"/>
            <a:endCxn id="19" idx="3"/>
          </p:cNvCxnSpPr>
          <p:nvPr/>
        </p:nvCxnSpPr>
        <p:spPr>
          <a:xfrm flipV="1">
            <a:off x="3853180" y="2798445"/>
            <a:ext cx="219075" cy="2165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2" idx="6"/>
            <a:endCxn id="11" idx="2"/>
          </p:cNvCxnSpPr>
          <p:nvPr/>
        </p:nvCxnSpPr>
        <p:spPr>
          <a:xfrm>
            <a:off x="3288030" y="3118485"/>
            <a:ext cx="31559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2" idx="4"/>
            <a:endCxn id="14" idx="0"/>
          </p:cNvCxnSpPr>
          <p:nvPr/>
        </p:nvCxnSpPr>
        <p:spPr>
          <a:xfrm>
            <a:off x="3141980" y="3264535"/>
            <a:ext cx="0" cy="2216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4" idx="3"/>
            <a:endCxn id="16" idx="7"/>
          </p:cNvCxnSpPr>
          <p:nvPr/>
        </p:nvCxnSpPr>
        <p:spPr>
          <a:xfrm flipH="1">
            <a:off x="2887980" y="3735705"/>
            <a:ext cx="150495" cy="2222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4" idx="5"/>
            <a:endCxn id="15" idx="1"/>
          </p:cNvCxnSpPr>
          <p:nvPr/>
        </p:nvCxnSpPr>
        <p:spPr>
          <a:xfrm>
            <a:off x="3245485" y="3735705"/>
            <a:ext cx="182245" cy="2222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7" idx="7"/>
            <a:endCxn id="15" idx="3"/>
          </p:cNvCxnSpPr>
          <p:nvPr/>
        </p:nvCxnSpPr>
        <p:spPr>
          <a:xfrm flipV="1">
            <a:off x="3288030" y="4164965"/>
            <a:ext cx="139700" cy="220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6" idx="5"/>
            <a:endCxn id="17" idx="1"/>
          </p:cNvCxnSpPr>
          <p:nvPr/>
        </p:nvCxnSpPr>
        <p:spPr>
          <a:xfrm>
            <a:off x="2887980" y="4164965"/>
            <a:ext cx="193040" cy="220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9" idx="1"/>
            <a:endCxn id="18" idx="6"/>
          </p:cNvCxnSpPr>
          <p:nvPr/>
        </p:nvCxnSpPr>
        <p:spPr>
          <a:xfrm flipH="1" flipV="1">
            <a:off x="3895725" y="2402840"/>
            <a:ext cx="176530" cy="18859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045210" y="507555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37335" y="5037455"/>
            <a:ext cx="243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I</a:t>
            </a:r>
            <a:r>
              <a:rPr lang="en-US" altLang="zh-CN"/>
              <a:t>mage</a:t>
            </a:r>
            <a:r>
              <a:rPr lang="en-US" altLang="en-US"/>
              <a:t>s in database</a:t>
            </a:r>
            <a:endParaRPr lang="en-US" altLang="en-US"/>
          </a:p>
        </p:txBody>
      </p:sp>
      <p:cxnSp>
        <p:nvCxnSpPr>
          <p:cNvPr id="56" name="直接连接符 55"/>
          <p:cNvCxnSpPr>
            <a:stCxn id="18" idx="4"/>
            <a:endCxn id="11" idx="0"/>
          </p:cNvCxnSpPr>
          <p:nvPr/>
        </p:nvCxnSpPr>
        <p:spPr>
          <a:xfrm>
            <a:off x="3749675" y="2548890"/>
            <a:ext cx="0" cy="423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9" idx="6"/>
          </p:cNvCxnSpPr>
          <p:nvPr/>
        </p:nvCxnSpPr>
        <p:spPr>
          <a:xfrm flipV="1">
            <a:off x="4321810" y="2692400"/>
            <a:ext cx="252095" cy="254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8" idx="7"/>
          </p:cNvCxnSpPr>
          <p:nvPr/>
        </p:nvCxnSpPr>
        <p:spPr>
          <a:xfrm flipV="1">
            <a:off x="3853180" y="2060575"/>
            <a:ext cx="195580" cy="2387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6" idx="6"/>
            <a:endCxn id="15" idx="2"/>
          </p:cNvCxnSpPr>
          <p:nvPr/>
        </p:nvCxnSpPr>
        <p:spPr>
          <a:xfrm>
            <a:off x="2930525" y="4061460"/>
            <a:ext cx="45466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7" idx="4"/>
          </p:cNvCxnSpPr>
          <p:nvPr/>
        </p:nvCxnSpPr>
        <p:spPr>
          <a:xfrm>
            <a:off x="3184525" y="4634865"/>
            <a:ext cx="8890" cy="2470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9" idx="6"/>
            <a:endCxn id="13" idx="2"/>
          </p:cNvCxnSpPr>
          <p:nvPr/>
        </p:nvCxnSpPr>
        <p:spPr>
          <a:xfrm>
            <a:off x="1663700" y="2739390"/>
            <a:ext cx="346075" cy="19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8" idx="1"/>
          </p:cNvCxnSpPr>
          <p:nvPr/>
        </p:nvCxnSpPr>
        <p:spPr>
          <a:xfrm flipH="1" flipV="1">
            <a:off x="1261110" y="1877060"/>
            <a:ext cx="153035" cy="1911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9" idx="3"/>
          </p:cNvCxnSpPr>
          <p:nvPr/>
        </p:nvCxnSpPr>
        <p:spPr>
          <a:xfrm flipH="1">
            <a:off x="1231265" y="2842895"/>
            <a:ext cx="182880" cy="169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045210" y="5607050"/>
            <a:ext cx="292100" cy="292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37335" y="5568950"/>
            <a:ext cx="243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A</a:t>
            </a:r>
            <a:r>
              <a:rPr lang="en-US"/>
              <a:t> query image</a:t>
            </a:r>
            <a:endParaRPr lang="en-US"/>
          </a:p>
        </p:txBody>
      </p:sp>
      <p:sp>
        <p:nvSpPr>
          <p:cNvPr id="33" name="椭圆 32"/>
          <p:cNvSpPr/>
          <p:nvPr/>
        </p:nvSpPr>
        <p:spPr>
          <a:xfrm>
            <a:off x="2593975" y="3118485"/>
            <a:ext cx="292100" cy="2921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3" idx="0"/>
            <a:endCxn id="10" idx="4"/>
          </p:cNvCxnSpPr>
          <p:nvPr/>
        </p:nvCxnSpPr>
        <p:spPr>
          <a:xfrm flipV="1">
            <a:off x="2740025" y="2887345"/>
            <a:ext cx="0" cy="2311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3" idx="5"/>
            <a:endCxn id="14" idx="1"/>
          </p:cNvCxnSpPr>
          <p:nvPr/>
        </p:nvCxnSpPr>
        <p:spPr>
          <a:xfrm>
            <a:off x="2843530" y="3368040"/>
            <a:ext cx="194945" cy="16065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3" idx="6"/>
            <a:endCxn id="12" idx="3"/>
          </p:cNvCxnSpPr>
          <p:nvPr/>
        </p:nvCxnSpPr>
        <p:spPr>
          <a:xfrm flipV="1">
            <a:off x="2886075" y="3221990"/>
            <a:ext cx="152400" cy="4254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 descr="equ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2915" y="2256790"/>
            <a:ext cx="2243455" cy="1052195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5309235" y="1748155"/>
            <a:ext cx="57950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Decompose transition/stochastic matrix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Closed-form solution for any new queries</a:t>
            </a:r>
            <a:endParaRPr lang="en-US" altLang="zh-CN"/>
          </a:p>
        </p:txBody>
      </p:sp>
      <p:cxnSp>
        <p:nvCxnSpPr>
          <p:cNvPr id="49" name="直接连接符 48"/>
          <p:cNvCxnSpPr/>
          <p:nvPr/>
        </p:nvCxnSpPr>
        <p:spPr>
          <a:xfrm>
            <a:off x="9056370" y="4387850"/>
            <a:ext cx="13233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8060690" y="5035550"/>
            <a:ext cx="292100" cy="292100"/>
          </a:xfrm>
          <a:prstGeom prst="ellipse">
            <a:avLst/>
          </a:prstGeom>
          <a:solidFill>
            <a:srgbClr val="FF0000">
              <a:alpha val="38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>
                <a:solidFill>
                  <a:schemeClr val="tx1"/>
                </a:solidFill>
              </a:rPr>
              <a:t>1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8591550" y="5035550"/>
            <a:ext cx="292100" cy="292100"/>
          </a:xfrm>
          <a:prstGeom prst="ellipse">
            <a:avLst/>
          </a:prstGeom>
          <a:solidFill>
            <a:srgbClr val="FF0000">
              <a:alpha val="26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>
                <a:solidFill>
                  <a:schemeClr val="tx1"/>
                </a:solidFill>
              </a:rPr>
              <a:t>2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9368790" y="5035550"/>
            <a:ext cx="292100" cy="292100"/>
          </a:xfrm>
          <a:prstGeom prst="ellipse">
            <a:avLst/>
          </a:prstGeom>
          <a:solidFill>
            <a:srgbClr val="FF0000">
              <a:alpha val="26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>
                <a:solidFill>
                  <a:schemeClr val="tx1"/>
                </a:solidFill>
              </a:rPr>
              <a:t>4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492875" y="4997450"/>
            <a:ext cx="1623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query's NN:</a:t>
            </a:r>
            <a:endParaRPr lang="en-US" altLang="zh-CN"/>
          </a:p>
        </p:txBody>
      </p:sp>
      <p:pic>
        <p:nvPicPr>
          <p:cNvPr id="55" name="图片 54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375" y="4448810"/>
            <a:ext cx="3078480" cy="433070"/>
          </a:xfrm>
          <a:prstGeom prst="rect">
            <a:avLst/>
          </a:prstGeom>
        </p:spPr>
      </p:pic>
      <p:pic>
        <p:nvPicPr>
          <p:cNvPr id="65" name="图片 64" descr="equ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85" y="3766185"/>
            <a:ext cx="3995420" cy="607695"/>
          </a:xfrm>
          <a:prstGeom prst="rect">
            <a:avLst/>
          </a:prstGeom>
        </p:spPr>
      </p:pic>
      <p:pic>
        <p:nvPicPr>
          <p:cNvPr id="6" name="图片 5" descr="icons8-drop-of-blood-48"/>
          <p:cNvPicPr>
            <a:picLocks noChangeAspect="1"/>
          </p:cNvPicPr>
          <p:nvPr/>
        </p:nvPicPr>
        <p:blipFill>
          <a:blip r:embed="rId4">
            <a:lum contrast="48000"/>
          </a:blip>
          <a:stretch>
            <a:fillRect/>
          </a:stretch>
        </p:blipFill>
        <p:spPr>
          <a:xfrm>
            <a:off x="2511425" y="2091690"/>
            <a:ext cx="457200" cy="457200"/>
          </a:xfrm>
          <a:prstGeom prst="rect">
            <a:avLst/>
          </a:prstGeom>
        </p:spPr>
      </p:pic>
      <p:pic>
        <p:nvPicPr>
          <p:cNvPr id="39" name="图片 38" descr="icons8-drop-of-blood-48"/>
          <p:cNvPicPr>
            <a:picLocks noChangeAspect="1"/>
          </p:cNvPicPr>
          <p:nvPr/>
        </p:nvPicPr>
        <p:blipFill>
          <a:blip r:embed="rId4">
            <a:lum contrast="48000"/>
          </a:blip>
          <a:stretch>
            <a:fillRect/>
          </a:stretch>
        </p:blipFill>
        <p:spPr>
          <a:xfrm>
            <a:off x="2913380" y="2465070"/>
            <a:ext cx="457200" cy="457200"/>
          </a:xfrm>
          <a:prstGeom prst="rect">
            <a:avLst/>
          </a:prstGeom>
        </p:spPr>
      </p:pic>
      <p:pic>
        <p:nvPicPr>
          <p:cNvPr id="40" name="图片 39" descr="icons8-drop-of-blood-48"/>
          <p:cNvPicPr>
            <a:picLocks noChangeAspect="1"/>
          </p:cNvPicPr>
          <p:nvPr/>
        </p:nvPicPr>
        <p:blipFill>
          <a:blip r:embed="rId4">
            <a:lum contrast="48000"/>
          </a:blip>
          <a:stretch>
            <a:fillRect/>
          </a:stretch>
        </p:blipFill>
        <p:spPr>
          <a:xfrm>
            <a:off x="3216910" y="3221990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Preliminaries of Diffusion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Truncation</a:t>
            </a:r>
            <a:endParaRPr lang="en-US" altLang="zh-CN"/>
          </a:p>
          <a:p>
            <a:pPr lvl="1"/>
            <a:r>
              <a:rPr lang="en-US" altLang="zh-CN"/>
              <a:t>An approach to scale </a:t>
            </a:r>
            <a:r>
              <a:rPr lang="en-US" altLang="en-US"/>
              <a:t>up </a:t>
            </a:r>
            <a:r>
              <a:rPr lang="en-US" altLang="zh-CN"/>
              <a:t>diffusio</a:t>
            </a:r>
            <a:r>
              <a:rPr lang="en-US" altLang="en-US"/>
              <a:t>n</a:t>
            </a:r>
            <a:r>
              <a:rPr lang="en-US" altLang="zh-CN"/>
              <a:t> </a:t>
            </a:r>
            <a:r>
              <a:rPr lang="en-US" altLang="en-US"/>
              <a:t>for</a:t>
            </a:r>
            <a:r>
              <a:rPr lang="en-US" altLang="zh-CN"/>
              <a:t> large datasets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98700" y="295211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045335" y="320675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419350" y="320675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672715" y="330200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45335" y="363283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298700" y="346011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26080" y="312610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798445" y="287274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051810" y="337947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451860" y="337947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05175" y="312610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79445" y="287274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705225" y="312610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558540" y="287274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621405" y="442087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415030" y="425196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86505" y="412305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451860" y="399859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128135" y="416750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958590" y="442087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381500" y="399859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381500" y="442087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634865" y="425196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634865" y="386969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39870" y="391414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672080" y="3823970"/>
            <a:ext cx="253365" cy="253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578610" y="2729865"/>
            <a:ext cx="2440940" cy="244094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91970" y="277622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901825" y="467423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298700" y="475996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45335" y="492760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648460" y="501332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538605" y="467423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325245" y="437642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285240" y="492760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901825" y="521716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538605" y="526669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4984115" y="3747770"/>
            <a:ext cx="2350135" cy="4114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818380" y="3104515"/>
            <a:ext cx="266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/>
              <a:t>A</a:t>
            </a:r>
            <a:r>
              <a:rPr lang="en-US" altLang="zh-CN"/>
              <a:t>pply diffusion on the truncated graph</a:t>
            </a:r>
            <a:endParaRPr lang="en-US" altLang="zh-CN"/>
          </a:p>
        </p:txBody>
      </p:sp>
      <p:sp>
        <p:nvSpPr>
          <p:cNvPr id="49" name="椭圆 48"/>
          <p:cNvSpPr/>
          <p:nvPr/>
        </p:nvSpPr>
        <p:spPr>
          <a:xfrm>
            <a:off x="8216900" y="2997835"/>
            <a:ext cx="253365" cy="253365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963535" y="3252470"/>
            <a:ext cx="253365" cy="253365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8337550" y="3252470"/>
            <a:ext cx="253365" cy="253365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590915" y="3347720"/>
            <a:ext cx="253365" cy="253365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963535" y="3678555"/>
            <a:ext cx="253365" cy="253365"/>
          </a:xfrm>
          <a:prstGeom prst="ellipse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216900" y="3505835"/>
            <a:ext cx="253365" cy="253365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8844280" y="3171825"/>
            <a:ext cx="253365" cy="253365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8716645" y="2918460"/>
            <a:ext cx="253365" cy="253365"/>
          </a:xfrm>
          <a:prstGeom prst="ellipse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8970010" y="3425190"/>
            <a:ext cx="253365" cy="253365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9370060" y="3425190"/>
            <a:ext cx="253365" cy="253365"/>
          </a:xfrm>
          <a:prstGeom prst="ellipse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9223375" y="3171825"/>
            <a:ext cx="253365" cy="253365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9097645" y="2918460"/>
            <a:ext cx="253365" cy="253365"/>
          </a:xfrm>
          <a:prstGeom prst="ellipse">
            <a:avLst/>
          </a:prstGeom>
          <a:solidFill>
            <a:srgbClr val="FF000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9623425" y="317182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9476740" y="291846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9539605" y="4466590"/>
            <a:ext cx="253365" cy="253365"/>
          </a:xfrm>
          <a:prstGeom prst="ellipse">
            <a:avLst/>
          </a:prstGeom>
          <a:solidFill>
            <a:schemeClr val="bg1"/>
          </a:solidFill>
          <a:ln>
            <a:solidFill>
              <a:srgbClr val="69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9333230" y="4297680"/>
            <a:ext cx="253365" cy="253365"/>
          </a:xfrm>
          <a:prstGeom prst="ellipse">
            <a:avLst/>
          </a:prstGeom>
          <a:solidFill>
            <a:schemeClr val="bg1"/>
          </a:solidFill>
          <a:ln>
            <a:solidFill>
              <a:srgbClr val="69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9704705" y="4168775"/>
            <a:ext cx="253365" cy="253365"/>
          </a:xfrm>
          <a:prstGeom prst="ellipse">
            <a:avLst/>
          </a:prstGeom>
          <a:solidFill>
            <a:schemeClr val="bg1"/>
          </a:solidFill>
          <a:ln>
            <a:solidFill>
              <a:srgbClr val="69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9370060" y="4044315"/>
            <a:ext cx="253365" cy="253365"/>
          </a:xfrm>
          <a:prstGeom prst="ellipse">
            <a:avLst/>
          </a:prstGeom>
          <a:solidFill>
            <a:schemeClr val="bg1"/>
          </a:solidFill>
          <a:ln>
            <a:solidFill>
              <a:srgbClr val="69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0046335" y="421322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9876790" y="446659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10299700" y="404431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10299700" y="446659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10553065" y="429768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0553065" y="391541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9958070" y="395986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8590280" y="3869690"/>
            <a:ext cx="253365" cy="253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7496810" y="2775585"/>
            <a:ext cx="2440940" cy="244094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7710170" y="282194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7820025" y="4719955"/>
            <a:ext cx="253365" cy="253365"/>
          </a:xfrm>
          <a:prstGeom prst="ellipse">
            <a:avLst/>
          </a:prstGeom>
          <a:solidFill>
            <a:schemeClr val="bg1"/>
          </a:solidFill>
          <a:ln>
            <a:solidFill>
              <a:srgbClr val="69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8216900" y="4805680"/>
            <a:ext cx="253365" cy="253365"/>
          </a:xfrm>
          <a:prstGeom prst="ellipse">
            <a:avLst/>
          </a:prstGeom>
          <a:solidFill>
            <a:schemeClr val="bg1"/>
          </a:solidFill>
          <a:ln>
            <a:solidFill>
              <a:srgbClr val="69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7963535" y="497332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7566660" y="505904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7456805" y="471995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7243445" y="442214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7203440" y="497332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7820025" y="526288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7456805" y="531241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" name="图片 85" descr="equ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7890" y="2558415"/>
            <a:ext cx="2766060" cy="516890"/>
          </a:xfrm>
          <a:prstGeom prst="rect">
            <a:avLst/>
          </a:prstGeom>
        </p:spPr>
      </p:pic>
      <p:pic>
        <p:nvPicPr>
          <p:cNvPr id="89" name="图片 88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220" y="2129155"/>
            <a:ext cx="1637030" cy="646430"/>
          </a:xfrm>
          <a:prstGeom prst="rect">
            <a:avLst/>
          </a:prstGeom>
        </p:spPr>
      </p:pic>
      <p:sp>
        <p:nvSpPr>
          <p:cNvPr id="91" name="圆角矩形标注 90"/>
          <p:cNvSpPr/>
          <p:nvPr/>
        </p:nvSpPr>
        <p:spPr>
          <a:xfrm>
            <a:off x="3433445" y="5186680"/>
            <a:ext cx="1976120" cy="734695"/>
          </a:xfrm>
          <a:prstGeom prst="wedgeRoundRectCallout">
            <a:avLst>
              <a:gd name="adj1" fmla="val -51148"/>
              <a:gd name="adj2" fmla="val -99178"/>
              <a:gd name="adj3" fmla="val 16667"/>
            </a:avLst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>
                <a:solidFill>
                  <a:schemeClr val="tx1"/>
                </a:solidFill>
                <a:sym typeface="+mn-ea"/>
              </a:rPr>
              <a:t>Q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uery's L-NN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92" name="圆角矩形标注 91"/>
          <p:cNvSpPr/>
          <p:nvPr/>
        </p:nvSpPr>
        <p:spPr>
          <a:xfrm>
            <a:off x="9476740" y="2087245"/>
            <a:ext cx="1951990" cy="734695"/>
          </a:xfrm>
          <a:prstGeom prst="wedgeRoundRectCallout">
            <a:avLst>
              <a:gd name="adj1" fmla="val -70084"/>
              <a:gd name="adj2" fmla="val 54062"/>
              <a:gd name="adj3" fmla="val 16667"/>
            </a:avLst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Proposed Method</a:t>
            </a:r>
            <a:endParaRPr lang="en-US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en-US" dirty="0"/>
              <a:t>We propose an efficient diffusion with significant improvement in retrieval performance</a:t>
            </a: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Proposed Method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What makes the previous diffusion slow?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86" name="直接箭头连接符 85"/>
          <p:cNvCxnSpPr>
            <a:stCxn id="90" idx="3"/>
            <a:endCxn id="91" idx="1"/>
          </p:cNvCxnSpPr>
          <p:nvPr/>
        </p:nvCxnSpPr>
        <p:spPr>
          <a:xfrm>
            <a:off x="8517255" y="5408295"/>
            <a:ext cx="2275840" cy="6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图片 86" descr="equ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3890" y="5147310"/>
            <a:ext cx="560070" cy="521335"/>
          </a:xfrm>
          <a:prstGeom prst="rect">
            <a:avLst/>
          </a:prstGeom>
        </p:spPr>
      </p:pic>
      <p:pic>
        <p:nvPicPr>
          <p:cNvPr id="88" name="图片 87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015" y="5120640"/>
            <a:ext cx="519430" cy="574675"/>
          </a:xfrm>
          <a:prstGeom prst="rect">
            <a:avLst/>
          </a:prstGeom>
        </p:spPr>
      </p:pic>
      <p:pic>
        <p:nvPicPr>
          <p:cNvPr id="89" name="图片 88" descr="equ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705" y="5090160"/>
            <a:ext cx="443230" cy="635635"/>
          </a:xfrm>
          <a:prstGeom prst="rect">
            <a:avLst/>
          </a:prstGeom>
        </p:spPr>
      </p:pic>
      <p:pic>
        <p:nvPicPr>
          <p:cNvPr id="90" name="图片 89" descr="equ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625" y="5039995"/>
            <a:ext cx="1865630" cy="736600"/>
          </a:xfrm>
          <a:prstGeom prst="rect">
            <a:avLst/>
          </a:prstGeom>
        </p:spPr>
      </p:pic>
      <p:pic>
        <p:nvPicPr>
          <p:cNvPr id="91" name="图片 90" descr="equ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3095" y="5003165"/>
            <a:ext cx="594995" cy="810895"/>
          </a:xfrm>
          <a:prstGeom prst="rect">
            <a:avLst/>
          </a:prstGeom>
        </p:spPr>
      </p:pic>
      <p:sp>
        <p:nvSpPr>
          <p:cNvPr id="92" name="圆角矩形 91"/>
          <p:cNvSpPr/>
          <p:nvPr/>
        </p:nvSpPr>
        <p:spPr>
          <a:xfrm>
            <a:off x="2192655" y="2646680"/>
            <a:ext cx="1638300" cy="5372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k-NN search</a:t>
            </a:r>
            <a:endParaRPr lang="en-US" altLang="zh-CN"/>
          </a:p>
        </p:txBody>
      </p:sp>
      <p:cxnSp>
        <p:nvCxnSpPr>
          <p:cNvPr id="93" name="肘形连接符 92"/>
          <p:cNvCxnSpPr>
            <a:stCxn id="92" idx="1"/>
            <a:endCxn id="97" idx="0"/>
          </p:cNvCxnSpPr>
          <p:nvPr/>
        </p:nvCxnSpPr>
        <p:spPr>
          <a:xfrm rot="10800000" flipV="1">
            <a:off x="1191895" y="2914650"/>
            <a:ext cx="1000760" cy="115633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7" idx="3"/>
            <a:endCxn id="88" idx="1"/>
          </p:cNvCxnSpPr>
          <p:nvPr/>
        </p:nvCxnSpPr>
        <p:spPr>
          <a:xfrm>
            <a:off x="2473960" y="5408295"/>
            <a:ext cx="107505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810260" y="1861185"/>
            <a:ext cx="1103630" cy="471805"/>
          </a:xfrm>
          <a:prstGeom prst="rect">
            <a:avLst/>
          </a:prstGeom>
          <a:solidFill>
            <a:srgbClr val="FF7F7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Online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014855" y="1861185"/>
            <a:ext cx="1103630" cy="471805"/>
          </a:xfrm>
          <a:prstGeom prst="rect">
            <a:avLst/>
          </a:prstGeom>
          <a:solidFill>
            <a:srgbClr val="92D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Offline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69265" y="4071620"/>
            <a:ext cx="1444625" cy="616585"/>
          </a:xfrm>
          <a:prstGeom prst="rect">
            <a:avLst/>
          </a:prstGeom>
          <a:solidFill>
            <a:srgbClr val="92D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construct graph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98" name="肘形连接符 97"/>
          <p:cNvCxnSpPr>
            <a:stCxn id="97" idx="2"/>
            <a:endCxn id="87" idx="1"/>
          </p:cNvCxnSpPr>
          <p:nvPr/>
        </p:nvCxnSpPr>
        <p:spPr>
          <a:xfrm rot="5400000" flipV="1">
            <a:off x="1192530" y="4686935"/>
            <a:ext cx="720090" cy="72199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2373630" y="4144010"/>
            <a:ext cx="1275715" cy="471805"/>
          </a:xfrm>
          <a:prstGeom prst="rect">
            <a:avLst/>
          </a:prstGeom>
          <a:solidFill>
            <a:srgbClr val="FF7F7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truncate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99" idx="2"/>
          </p:cNvCxnSpPr>
          <p:nvPr/>
        </p:nvCxnSpPr>
        <p:spPr>
          <a:xfrm flipH="1">
            <a:off x="3006090" y="4615815"/>
            <a:ext cx="5715" cy="7854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4068445" y="4071620"/>
            <a:ext cx="1445260" cy="639445"/>
            <a:chOff x="6407" y="6412"/>
            <a:chExt cx="2276" cy="1007"/>
          </a:xfrm>
        </p:grpSpPr>
        <p:sp>
          <p:nvSpPr>
            <p:cNvPr id="102" name="矩形 101"/>
            <p:cNvSpPr/>
            <p:nvPr/>
          </p:nvSpPr>
          <p:spPr>
            <a:xfrm>
              <a:off x="6407" y="6412"/>
              <a:ext cx="2276" cy="971"/>
            </a:xfrm>
            <a:prstGeom prst="rect">
              <a:avLst/>
            </a:prstGeom>
            <a:solidFill>
              <a:srgbClr val="FF7F7F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normalize</a:t>
              </a:r>
              <a:endParaRPr lang="en-US" altLang="en-US">
                <a:solidFill>
                  <a:schemeClr val="tx1"/>
                </a:solidFill>
              </a:endParaRPr>
            </a:p>
            <a:p>
              <a:pPr algn="ctr"/>
              <a:endParaRPr lang="en-US" altLang="en-US">
                <a:solidFill>
                  <a:schemeClr val="tx1"/>
                </a:solidFill>
              </a:endParaRPr>
            </a:p>
          </p:txBody>
        </p:sp>
        <p:pic>
          <p:nvPicPr>
            <p:cNvPr id="103" name="图片 102" descr="equation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92" y="6795"/>
              <a:ext cx="1306" cy="624"/>
            </a:xfrm>
            <a:prstGeom prst="rect">
              <a:avLst/>
            </a:prstGeom>
          </p:spPr>
        </p:pic>
      </p:grpSp>
      <p:cxnSp>
        <p:nvCxnSpPr>
          <p:cNvPr id="104" name="直接箭头连接符 103"/>
          <p:cNvCxnSpPr>
            <a:stCxn id="88" idx="3"/>
            <a:endCxn id="89" idx="1"/>
          </p:cNvCxnSpPr>
          <p:nvPr/>
        </p:nvCxnSpPr>
        <p:spPr>
          <a:xfrm>
            <a:off x="4068445" y="5408295"/>
            <a:ext cx="144526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4788535" y="4685665"/>
            <a:ext cx="0" cy="7213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5956935" y="5408295"/>
            <a:ext cx="71374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7616825" y="4174490"/>
            <a:ext cx="1291590" cy="471805"/>
          </a:xfrm>
          <a:prstGeom prst="rect">
            <a:avLst/>
          </a:prstGeom>
          <a:solidFill>
            <a:srgbClr val="FF7F7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initialize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108" name="肘形连接符 107"/>
          <p:cNvCxnSpPr>
            <a:stCxn id="92" idx="3"/>
            <a:endCxn id="107" idx="0"/>
          </p:cNvCxnSpPr>
          <p:nvPr/>
        </p:nvCxnSpPr>
        <p:spPr>
          <a:xfrm>
            <a:off x="3830955" y="2915285"/>
            <a:ext cx="4431665" cy="125920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7" idx="2"/>
          </p:cNvCxnSpPr>
          <p:nvPr/>
        </p:nvCxnSpPr>
        <p:spPr>
          <a:xfrm>
            <a:off x="8262620" y="4646295"/>
            <a:ext cx="3810" cy="4419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/>
          <p:cNvGrpSpPr/>
          <p:nvPr/>
        </p:nvGrpSpPr>
        <p:grpSpPr>
          <a:xfrm>
            <a:off x="9069070" y="4102100"/>
            <a:ext cx="1445260" cy="640715"/>
            <a:chOff x="14721" y="6526"/>
            <a:chExt cx="2276" cy="1009"/>
          </a:xfrm>
        </p:grpSpPr>
        <p:sp>
          <p:nvSpPr>
            <p:cNvPr id="111" name="矩形 110"/>
            <p:cNvSpPr/>
            <p:nvPr/>
          </p:nvSpPr>
          <p:spPr>
            <a:xfrm>
              <a:off x="14721" y="6526"/>
              <a:ext cx="2276" cy="971"/>
            </a:xfrm>
            <a:prstGeom prst="rect">
              <a:avLst/>
            </a:prstGeom>
            <a:solidFill>
              <a:srgbClr val="FF7F7F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solve</a:t>
              </a:r>
              <a:endParaRPr lang="en-US" altLang="en-US">
                <a:solidFill>
                  <a:schemeClr val="tx1"/>
                </a:solidFill>
              </a:endParaRPr>
            </a:p>
            <a:p>
              <a:pPr algn="ctr"/>
              <a:endParaRPr lang="en-US" altLang="en-US">
                <a:solidFill>
                  <a:schemeClr val="tx1"/>
                </a:solidFill>
              </a:endParaRPr>
            </a:p>
          </p:txBody>
        </p:sp>
        <p:pic>
          <p:nvPicPr>
            <p:cNvPr id="112" name="图片 111" descr="equation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096" y="6911"/>
              <a:ext cx="1527" cy="624"/>
            </a:xfrm>
            <a:prstGeom prst="rect">
              <a:avLst/>
            </a:prstGeom>
          </p:spPr>
        </p:pic>
      </p:grpSp>
      <p:cxnSp>
        <p:nvCxnSpPr>
          <p:cNvPr id="113" name="直接箭头连接符 112"/>
          <p:cNvCxnSpPr>
            <a:stCxn id="112" idx="2"/>
          </p:cNvCxnSpPr>
          <p:nvPr/>
        </p:nvCxnSpPr>
        <p:spPr>
          <a:xfrm>
            <a:off x="9792335" y="4742815"/>
            <a:ext cx="0" cy="6521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92" idx="2"/>
            <a:endCxn id="99" idx="0"/>
          </p:cNvCxnSpPr>
          <p:nvPr/>
        </p:nvCxnSpPr>
        <p:spPr>
          <a:xfrm>
            <a:off x="3011805" y="3183890"/>
            <a:ext cx="0" cy="960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6670040" y="5089525"/>
            <a:ext cx="1847215" cy="63627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6" name="云形标注 115"/>
          <p:cNvSpPr/>
          <p:nvPr/>
        </p:nvSpPr>
        <p:spPr>
          <a:xfrm>
            <a:off x="7956550" y="1165860"/>
            <a:ext cx="3669665" cy="1982470"/>
          </a:xfrm>
          <a:prstGeom prst="cloudCallout">
            <a:avLst>
              <a:gd name="adj1" fmla="val -36416"/>
              <a:gd name="adj2" fmla="val 72069"/>
            </a:avLst>
          </a:prstGeom>
          <a:solidFill>
            <a:srgbClr val="00B0F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 i="1">
                <a:solidFill>
                  <a:schemeClr val="tx1"/>
                </a:solidFill>
              </a:rPr>
              <a:t>Can we move</a:t>
            </a:r>
            <a:endParaRPr lang="en-US" altLang="en-US" sz="2400" i="1">
              <a:solidFill>
                <a:schemeClr val="tx1"/>
              </a:solidFill>
            </a:endParaRPr>
          </a:p>
          <a:p>
            <a:pPr algn="ctr"/>
            <a:r>
              <a:rPr lang="en-US" altLang="en-US" sz="2400" i="1">
                <a:solidFill>
                  <a:schemeClr val="tx1"/>
                </a:solidFill>
              </a:rPr>
              <a:t>online steps offline?</a:t>
            </a:r>
            <a:endParaRPr lang="en-US" altLang="en-US" sz="2400" i="1">
              <a:solidFill>
                <a:schemeClr val="tx1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042660" y="5781040"/>
            <a:ext cx="3180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zh-CN" sz="2000"/>
              <a:t>closed-form solution</a:t>
            </a:r>
            <a:endParaRPr lang="" altLang="zh-CN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Proposed Method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>
                <a:sym typeface="+mn-ea"/>
              </a:rPr>
              <a:t>Overview of proposed method</a:t>
            </a:r>
            <a:endParaRPr lang="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753225" y="2673350"/>
            <a:ext cx="617855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154670" y="2680970"/>
            <a:ext cx="617855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247255" y="2791460"/>
            <a:ext cx="497840" cy="398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623175" y="5391785"/>
            <a:ext cx="1149350" cy="44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8" idx="3"/>
          </p:cNvCxnSpPr>
          <p:nvPr/>
        </p:nvCxnSpPr>
        <p:spPr>
          <a:xfrm>
            <a:off x="2475865" y="5412105"/>
            <a:ext cx="107505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4936490" y="4144010"/>
            <a:ext cx="1275715" cy="471805"/>
          </a:xfrm>
          <a:prstGeom prst="rect">
            <a:avLst/>
          </a:prstGeom>
          <a:solidFill>
            <a:srgbClr val="C1E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truncate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63" idx="2"/>
          </p:cNvCxnSpPr>
          <p:nvPr/>
        </p:nvCxnSpPr>
        <p:spPr>
          <a:xfrm flipH="1">
            <a:off x="5568950" y="4615815"/>
            <a:ext cx="5715" cy="7854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2287905" y="4070985"/>
            <a:ext cx="1445260" cy="639445"/>
            <a:chOff x="6407" y="6412"/>
            <a:chExt cx="2276" cy="1007"/>
          </a:xfrm>
        </p:grpSpPr>
        <p:sp>
          <p:nvSpPr>
            <p:cNvPr id="65" name="矩形 64"/>
            <p:cNvSpPr/>
            <p:nvPr/>
          </p:nvSpPr>
          <p:spPr>
            <a:xfrm>
              <a:off x="6407" y="6412"/>
              <a:ext cx="2276" cy="971"/>
            </a:xfrm>
            <a:prstGeom prst="rect">
              <a:avLst/>
            </a:prstGeom>
            <a:solidFill>
              <a:srgbClr val="C1E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normalize</a:t>
              </a:r>
              <a:endParaRPr lang="en-US" altLang="en-US">
                <a:solidFill>
                  <a:schemeClr val="tx1"/>
                </a:solidFill>
              </a:endParaRPr>
            </a:p>
            <a:p>
              <a:pPr algn="ctr"/>
              <a:endParaRPr lang="en-US" altLang="en-US">
                <a:solidFill>
                  <a:schemeClr val="tx1"/>
                </a:solidFill>
              </a:endParaRPr>
            </a:p>
          </p:txBody>
        </p:sp>
        <p:pic>
          <p:nvPicPr>
            <p:cNvPr id="66" name="图片 65" descr="equati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892" y="6795"/>
              <a:ext cx="1306" cy="624"/>
            </a:xfrm>
            <a:prstGeom prst="rect">
              <a:avLst/>
            </a:prstGeom>
          </p:spPr>
        </p:pic>
      </p:grpSp>
      <p:cxnSp>
        <p:nvCxnSpPr>
          <p:cNvPr id="68" name="直接箭头连接符 67"/>
          <p:cNvCxnSpPr/>
          <p:nvPr/>
        </p:nvCxnSpPr>
        <p:spPr>
          <a:xfrm>
            <a:off x="3997325" y="5410200"/>
            <a:ext cx="58801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3010535" y="4697095"/>
            <a:ext cx="0" cy="706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5217795" y="5410200"/>
            <a:ext cx="71374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300220" y="2680970"/>
            <a:ext cx="1291590" cy="471805"/>
          </a:xfrm>
          <a:prstGeom prst="rect">
            <a:avLst/>
          </a:prstGeom>
          <a:solidFill>
            <a:srgbClr val="FF7F7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initialize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19" idx="3"/>
            <a:endCxn id="71" idx="1"/>
          </p:cNvCxnSpPr>
          <p:nvPr/>
        </p:nvCxnSpPr>
        <p:spPr>
          <a:xfrm>
            <a:off x="3830955" y="2915285"/>
            <a:ext cx="469265" cy="19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7458710" y="4071620"/>
            <a:ext cx="1445260" cy="640715"/>
            <a:chOff x="14282" y="6460"/>
            <a:chExt cx="2276" cy="1009"/>
          </a:xfrm>
        </p:grpSpPr>
        <p:sp>
          <p:nvSpPr>
            <p:cNvPr id="75" name="矩形 74"/>
            <p:cNvSpPr/>
            <p:nvPr/>
          </p:nvSpPr>
          <p:spPr>
            <a:xfrm>
              <a:off x="14282" y="6460"/>
              <a:ext cx="2276" cy="971"/>
            </a:xfrm>
            <a:prstGeom prst="rect">
              <a:avLst/>
            </a:prstGeom>
            <a:solidFill>
              <a:srgbClr val="C1E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solve</a:t>
              </a:r>
              <a:endParaRPr lang="en-US" altLang="en-US">
                <a:solidFill>
                  <a:schemeClr val="tx1"/>
                </a:solidFill>
              </a:endParaRPr>
            </a:p>
            <a:p>
              <a:pPr algn="ctr"/>
              <a:endParaRPr lang="en-US" altLang="en-US">
                <a:solidFill>
                  <a:schemeClr val="tx1"/>
                </a:solidFill>
              </a:endParaRPr>
            </a:p>
          </p:txBody>
        </p:sp>
        <p:pic>
          <p:nvPicPr>
            <p:cNvPr id="77" name="图片 76" descr="equati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57" y="6845"/>
              <a:ext cx="1527" cy="624"/>
            </a:xfrm>
            <a:prstGeom prst="rect">
              <a:avLst/>
            </a:prstGeom>
          </p:spPr>
        </p:pic>
      </p:grpSp>
      <p:cxnSp>
        <p:nvCxnSpPr>
          <p:cNvPr id="79" name="直接箭头连接符 78"/>
          <p:cNvCxnSpPr/>
          <p:nvPr/>
        </p:nvCxnSpPr>
        <p:spPr>
          <a:xfrm flipH="1">
            <a:off x="8178800" y="4712335"/>
            <a:ext cx="3175" cy="6832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equ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920" y="5179060"/>
            <a:ext cx="393700" cy="483235"/>
          </a:xfrm>
          <a:prstGeom prst="rect">
            <a:avLst/>
          </a:prstGeom>
        </p:spPr>
      </p:pic>
      <p:pic>
        <p:nvPicPr>
          <p:cNvPr id="9" name="图片 8" descr="equ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080" y="5192395"/>
            <a:ext cx="640715" cy="523875"/>
          </a:xfrm>
          <a:prstGeom prst="rect">
            <a:avLst/>
          </a:prstGeom>
        </p:spPr>
      </p:pic>
      <p:pic>
        <p:nvPicPr>
          <p:cNvPr id="10" name="图片 9" descr="equ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615" y="5121275"/>
            <a:ext cx="1686560" cy="594995"/>
          </a:xfrm>
          <a:prstGeom prst="rect">
            <a:avLst/>
          </a:prstGeom>
        </p:spPr>
      </p:pic>
      <p:pic>
        <p:nvPicPr>
          <p:cNvPr id="11" name="图片 10" descr="equati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310" y="5170805"/>
            <a:ext cx="449580" cy="525780"/>
          </a:xfrm>
          <a:prstGeom prst="rect">
            <a:avLst/>
          </a:prstGeom>
        </p:spPr>
      </p:pic>
      <p:pic>
        <p:nvPicPr>
          <p:cNvPr id="43" name="图片 42" descr="equati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0220" y="2648585"/>
            <a:ext cx="3251835" cy="573405"/>
          </a:xfrm>
          <a:prstGeom prst="rect">
            <a:avLst/>
          </a:prstGeom>
        </p:spPr>
      </p:pic>
      <p:cxnSp>
        <p:nvCxnSpPr>
          <p:cNvPr id="12" name="肘形连接符 11"/>
          <p:cNvCxnSpPr/>
          <p:nvPr/>
        </p:nvCxnSpPr>
        <p:spPr>
          <a:xfrm rot="16200000">
            <a:off x="8534400" y="4001770"/>
            <a:ext cx="2182495" cy="622935"/>
          </a:xfrm>
          <a:prstGeom prst="bentConnector3">
            <a:avLst>
              <a:gd name="adj1" fmla="val 14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equati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7250" y="2623820"/>
            <a:ext cx="1764030" cy="622935"/>
          </a:xfrm>
          <a:prstGeom prst="rect">
            <a:avLst/>
          </a:prstGeom>
        </p:spPr>
      </p:pic>
      <p:cxnSp>
        <p:nvCxnSpPr>
          <p:cNvPr id="22" name="肘形连接符 21"/>
          <p:cNvCxnSpPr>
            <a:stCxn id="71" idx="2"/>
            <a:endCxn id="23" idx="2"/>
          </p:cNvCxnSpPr>
          <p:nvPr/>
        </p:nvCxnSpPr>
        <p:spPr>
          <a:xfrm rot="5400000" flipV="1">
            <a:off x="6202680" y="1911350"/>
            <a:ext cx="36830" cy="2550160"/>
          </a:xfrm>
          <a:prstGeom prst="bentConnector3">
            <a:avLst>
              <a:gd name="adj1" fmla="val 970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5" idx="0"/>
            <a:endCxn id="24" idx="0"/>
          </p:cNvCxnSpPr>
          <p:nvPr/>
        </p:nvCxnSpPr>
        <p:spPr>
          <a:xfrm rot="16200000" flipV="1">
            <a:off x="7759383" y="1991678"/>
            <a:ext cx="7620" cy="1401445"/>
          </a:xfrm>
          <a:prstGeom prst="bentConnector3">
            <a:avLst>
              <a:gd name="adj1" fmla="val 322916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10260" y="1861185"/>
            <a:ext cx="1103630" cy="471805"/>
          </a:xfrm>
          <a:prstGeom prst="rect">
            <a:avLst/>
          </a:prstGeom>
          <a:solidFill>
            <a:srgbClr val="FF7F7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Online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14855" y="1861185"/>
            <a:ext cx="1103630" cy="471805"/>
          </a:xfrm>
          <a:prstGeom prst="rect">
            <a:avLst/>
          </a:prstGeom>
          <a:solidFill>
            <a:srgbClr val="92D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Offline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16" name="肘形连接符 15"/>
          <p:cNvCxnSpPr>
            <a:stCxn id="19" idx="2"/>
            <a:endCxn id="63" idx="0"/>
          </p:cNvCxnSpPr>
          <p:nvPr/>
        </p:nvCxnSpPr>
        <p:spPr>
          <a:xfrm rot="5400000" flipV="1">
            <a:off x="3813175" y="2382520"/>
            <a:ext cx="960120" cy="2562860"/>
          </a:xfrm>
          <a:prstGeom prst="bentConnector3">
            <a:avLst>
              <a:gd name="adj1" fmla="val 6428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192655" y="2646680"/>
            <a:ext cx="1638300" cy="5372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k-NN search</a:t>
            </a:r>
            <a:endParaRPr lang="en-US" altLang="zh-CN"/>
          </a:p>
        </p:txBody>
      </p:sp>
      <p:pic>
        <p:nvPicPr>
          <p:cNvPr id="20" name="图片 19" descr="equation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3890" y="5147310"/>
            <a:ext cx="560070" cy="521335"/>
          </a:xfrm>
          <a:prstGeom prst="rect">
            <a:avLst/>
          </a:prstGeom>
        </p:spPr>
      </p:pic>
      <p:cxnSp>
        <p:nvCxnSpPr>
          <p:cNvPr id="21" name="肘形连接符 20"/>
          <p:cNvCxnSpPr>
            <a:endCxn id="27" idx="0"/>
          </p:cNvCxnSpPr>
          <p:nvPr/>
        </p:nvCxnSpPr>
        <p:spPr>
          <a:xfrm rot="10800000" flipV="1">
            <a:off x="1191895" y="2914650"/>
            <a:ext cx="1000760" cy="115633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69265" y="4071620"/>
            <a:ext cx="1444625" cy="616585"/>
          </a:xfrm>
          <a:prstGeom prst="rect">
            <a:avLst/>
          </a:prstGeom>
          <a:solidFill>
            <a:srgbClr val="92D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construct graph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28" name="肘形连接符 27"/>
          <p:cNvCxnSpPr>
            <a:stCxn id="27" idx="2"/>
            <a:endCxn id="20" idx="1"/>
          </p:cNvCxnSpPr>
          <p:nvPr/>
        </p:nvCxnSpPr>
        <p:spPr>
          <a:xfrm rot="5400000" flipV="1">
            <a:off x="1192530" y="4686935"/>
            <a:ext cx="720090" cy="72199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907405" y="1696720"/>
            <a:ext cx="1701165" cy="636270"/>
          </a:xfrm>
          <a:prstGeom prst="rect">
            <a:avLst/>
          </a:prstGeom>
          <a:solidFill>
            <a:srgbClr val="FF7F7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solidFill>
                  <a:schemeClr val="tx1"/>
                </a:solidFill>
              </a:rPr>
              <a:t>linear combination</a:t>
            </a:r>
            <a:endParaRPr lang="" altLang="en-US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34380" y="2673985"/>
            <a:ext cx="1847215" cy="51498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30" idx="2"/>
            <a:endCxn id="31" idx="0"/>
          </p:cNvCxnSpPr>
          <p:nvPr/>
        </p:nvCxnSpPr>
        <p:spPr>
          <a:xfrm>
            <a:off x="6758305" y="2332990"/>
            <a:ext cx="0" cy="3409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Proposed Method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Offline Pre-computations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2980690" y="1860550"/>
            <a:ext cx="4573270" cy="918210"/>
            <a:chOff x="5812" y="2939"/>
            <a:chExt cx="7202" cy="1446"/>
          </a:xfrm>
        </p:grpSpPr>
        <p:pic>
          <p:nvPicPr>
            <p:cNvPr id="16" name="图片 15" descr="equati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93" y="3260"/>
              <a:ext cx="2634" cy="862"/>
            </a:xfrm>
            <a:prstGeom prst="rect">
              <a:avLst/>
            </a:prstGeom>
          </p:spPr>
        </p:pic>
        <p:pic>
          <p:nvPicPr>
            <p:cNvPr id="20" name="图片 19" descr="equati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4" y="3230"/>
              <a:ext cx="2608" cy="921"/>
            </a:xfrm>
            <a:prstGeom prst="rect">
              <a:avLst/>
            </a:prstGeom>
          </p:spPr>
        </p:pic>
        <p:sp>
          <p:nvSpPr>
            <p:cNvPr id="21" name="圆角矩形 20"/>
            <p:cNvSpPr/>
            <p:nvPr/>
          </p:nvSpPr>
          <p:spPr>
            <a:xfrm>
              <a:off x="5812" y="2939"/>
              <a:ext cx="7203" cy="144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1842770" y="3197860"/>
            <a:ext cx="292100" cy="292100"/>
          </a:xfrm>
          <a:prstGeom prst="ellipse">
            <a:avLst/>
          </a:prstGeom>
          <a:solidFill>
            <a:srgbClr val="00B0F0">
              <a:alpha val="78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>
              <a:solidFill>
                <a:srgbClr val="FF0000"/>
              </a:solidFill>
              <a:latin typeface="Serif" charset="0"/>
              <a:ea typeface="Serif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209040" y="320548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209040" y="377317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431415" y="377507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441065" y="415226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833370" y="415226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847215" y="377507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33370" y="466598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222625" y="509524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475865" y="509524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875915" y="552259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441065" y="343662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867150" y="372872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连接符 34"/>
          <p:cNvCxnSpPr>
            <a:stCxn id="22" idx="2"/>
            <a:endCxn id="23" idx="6"/>
          </p:cNvCxnSpPr>
          <p:nvPr/>
        </p:nvCxnSpPr>
        <p:spPr>
          <a:xfrm flipH="1">
            <a:off x="1501140" y="3343910"/>
            <a:ext cx="341630" cy="76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8" idx="0"/>
            <a:endCxn id="22" idx="4"/>
          </p:cNvCxnSpPr>
          <p:nvPr/>
        </p:nvCxnSpPr>
        <p:spPr>
          <a:xfrm flipH="1" flipV="1">
            <a:off x="1988820" y="3489960"/>
            <a:ext cx="4445" cy="2851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8" idx="6"/>
            <a:endCxn id="25" idx="2"/>
          </p:cNvCxnSpPr>
          <p:nvPr/>
        </p:nvCxnSpPr>
        <p:spPr>
          <a:xfrm>
            <a:off x="2139315" y="3921125"/>
            <a:ext cx="2921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5" idx="5"/>
            <a:endCxn id="27" idx="1"/>
          </p:cNvCxnSpPr>
          <p:nvPr/>
        </p:nvCxnSpPr>
        <p:spPr>
          <a:xfrm>
            <a:off x="2680970" y="4024630"/>
            <a:ext cx="194945" cy="1701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3" idx="4"/>
            <a:endCxn id="24" idx="0"/>
          </p:cNvCxnSpPr>
          <p:nvPr/>
        </p:nvCxnSpPr>
        <p:spPr>
          <a:xfrm>
            <a:off x="1355090" y="3497580"/>
            <a:ext cx="0" cy="27559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2" idx="5"/>
            <a:endCxn id="25" idx="1"/>
          </p:cNvCxnSpPr>
          <p:nvPr/>
        </p:nvCxnSpPr>
        <p:spPr>
          <a:xfrm>
            <a:off x="2092325" y="3447415"/>
            <a:ext cx="381635" cy="3702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26" idx="7"/>
            <a:endCxn id="34" idx="3"/>
          </p:cNvCxnSpPr>
          <p:nvPr/>
        </p:nvCxnSpPr>
        <p:spPr>
          <a:xfrm flipV="1">
            <a:off x="3690620" y="3978275"/>
            <a:ext cx="219075" cy="2165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7" idx="6"/>
            <a:endCxn id="26" idx="2"/>
          </p:cNvCxnSpPr>
          <p:nvPr/>
        </p:nvCxnSpPr>
        <p:spPr>
          <a:xfrm>
            <a:off x="3125470" y="4298315"/>
            <a:ext cx="31559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7" idx="4"/>
            <a:endCxn id="29" idx="0"/>
          </p:cNvCxnSpPr>
          <p:nvPr/>
        </p:nvCxnSpPr>
        <p:spPr>
          <a:xfrm>
            <a:off x="2979420" y="4444365"/>
            <a:ext cx="0" cy="2216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9" idx="3"/>
            <a:endCxn id="31" idx="7"/>
          </p:cNvCxnSpPr>
          <p:nvPr/>
        </p:nvCxnSpPr>
        <p:spPr>
          <a:xfrm flipH="1">
            <a:off x="2725420" y="4915535"/>
            <a:ext cx="150495" cy="2222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9" idx="5"/>
            <a:endCxn id="30" idx="1"/>
          </p:cNvCxnSpPr>
          <p:nvPr/>
        </p:nvCxnSpPr>
        <p:spPr>
          <a:xfrm>
            <a:off x="3082925" y="4915535"/>
            <a:ext cx="182245" cy="2222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2" idx="7"/>
            <a:endCxn id="30" idx="3"/>
          </p:cNvCxnSpPr>
          <p:nvPr/>
        </p:nvCxnSpPr>
        <p:spPr>
          <a:xfrm flipV="1">
            <a:off x="3125470" y="5344795"/>
            <a:ext cx="139700" cy="220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31" idx="5"/>
            <a:endCxn id="32" idx="1"/>
          </p:cNvCxnSpPr>
          <p:nvPr/>
        </p:nvCxnSpPr>
        <p:spPr>
          <a:xfrm>
            <a:off x="2725420" y="5344795"/>
            <a:ext cx="193040" cy="220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4" idx="1"/>
            <a:endCxn id="33" idx="6"/>
          </p:cNvCxnSpPr>
          <p:nvPr/>
        </p:nvCxnSpPr>
        <p:spPr>
          <a:xfrm flipH="1" flipV="1">
            <a:off x="3733165" y="3582670"/>
            <a:ext cx="176530" cy="18859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3" idx="4"/>
            <a:endCxn id="26" idx="0"/>
          </p:cNvCxnSpPr>
          <p:nvPr/>
        </p:nvCxnSpPr>
        <p:spPr>
          <a:xfrm>
            <a:off x="3587115" y="3728720"/>
            <a:ext cx="0" cy="423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34" idx="6"/>
          </p:cNvCxnSpPr>
          <p:nvPr/>
        </p:nvCxnSpPr>
        <p:spPr>
          <a:xfrm flipV="1">
            <a:off x="4159250" y="3872230"/>
            <a:ext cx="252095" cy="254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33" idx="7"/>
          </p:cNvCxnSpPr>
          <p:nvPr/>
        </p:nvCxnSpPr>
        <p:spPr>
          <a:xfrm flipV="1">
            <a:off x="3690620" y="3240405"/>
            <a:ext cx="195580" cy="2387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31" idx="6"/>
            <a:endCxn id="30" idx="2"/>
          </p:cNvCxnSpPr>
          <p:nvPr/>
        </p:nvCxnSpPr>
        <p:spPr>
          <a:xfrm>
            <a:off x="2767965" y="5241290"/>
            <a:ext cx="45466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2" idx="4"/>
          </p:cNvCxnSpPr>
          <p:nvPr/>
        </p:nvCxnSpPr>
        <p:spPr>
          <a:xfrm>
            <a:off x="3021965" y="5814695"/>
            <a:ext cx="8890" cy="2470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4" idx="6"/>
            <a:endCxn id="28" idx="2"/>
          </p:cNvCxnSpPr>
          <p:nvPr/>
        </p:nvCxnSpPr>
        <p:spPr>
          <a:xfrm>
            <a:off x="1501140" y="3919220"/>
            <a:ext cx="346075" cy="19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23" idx="1"/>
          </p:cNvCxnSpPr>
          <p:nvPr/>
        </p:nvCxnSpPr>
        <p:spPr>
          <a:xfrm flipH="1" flipV="1">
            <a:off x="1098550" y="3056890"/>
            <a:ext cx="153035" cy="1911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24" idx="3"/>
          </p:cNvCxnSpPr>
          <p:nvPr/>
        </p:nvCxnSpPr>
        <p:spPr>
          <a:xfrm flipH="1">
            <a:off x="1068705" y="4022725"/>
            <a:ext cx="182880" cy="169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 descr="icons8-water-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65" y="2635885"/>
            <a:ext cx="457200" cy="457200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2150745" y="3163570"/>
            <a:ext cx="136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i-th node</a:t>
            </a:r>
            <a:endParaRPr lang="en-US" altLang="zh-CN"/>
          </a:p>
        </p:txBody>
      </p:sp>
      <p:sp>
        <p:nvSpPr>
          <p:cNvPr id="63" name="椭圆 62"/>
          <p:cNvSpPr/>
          <p:nvPr/>
        </p:nvSpPr>
        <p:spPr>
          <a:xfrm>
            <a:off x="6210300" y="3198495"/>
            <a:ext cx="292100" cy="292100"/>
          </a:xfrm>
          <a:prstGeom prst="ellipse">
            <a:avLst/>
          </a:prstGeom>
          <a:solidFill>
            <a:srgbClr val="00B0F0">
              <a:alpha val="58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>
              <a:solidFill>
                <a:srgbClr val="FF0000"/>
              </a:solidFill>
              <a:latin typeface="Serif" charset="0"/>
              <a:ea typeface="Serif" charset="0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5576570" y="3206115"/>
            <a:ext cx="292100" cy="292100"/>
          </a:xfrm>
          <a:prstGeom prst="ellipse">
            <a:avLst/>
          </a:prstGeom>
          <a:solidFill>
            <a:srgbClr val="00B0F0">
              <a:alpha val="42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576570" y="3773805"/>
            <a:ext cx="292100" cy="292100"/>
          </a:xfrm>
          <a:prstGeom prst="ellipse">
            <a:avLst/>
          </a:prstGeom>
          <a:solidFill>
            <a:srgbClr val="00B0F0">
              <a:alpha val="22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6798945" y="3775710"/>
            <a:ext cx="292100" cy="292100"/>
          </a:xfrm>
          <a:prstGeom prst="ellipse">
            <a:avLst/>
          </a:prstGeom>
          <a:solidFill>
            <a:srgbClr val="00B0F0">
              <a:alpha val="18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7808595" y="415290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7200900" y="415290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6214745" y="3775710"/>
            <a:ext cx="292100" cy="292100"/>
          </a:xfrm>
          <a:prstGeom prst="ellipse">
            <a:avLst/>
          </a:prstGeom>
          <a:solidFill>
            <a:srgbClr val="00B0F0">
              <a:alpha val="42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200900" y="466661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7590155" y="509587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6843395" y="509587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243445" y="552323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7808595" y="343725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8234680" y="372935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7" name="直接连接符 76"/>
          <p:cNvCxnSpPr>
            <a:stCxn id="63" idx="2"/>
            <a:endCxn id="65" idx="6"/>
          </p:cNvCxnSpPr>
          <p:nvPr/>
        </p:nvCxnSpPr>
        <p:spPr>
          <a:xfrm flipH="1">
            <a:off x="5855970" y="3344545"/>
            <a:ext cx="341630" cy="76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70" idx="0"/>
            <a:endCxn id="63" idx="4"/>
          </p:cNvCxnSpPr>
          <p:nvPr/>
        </p:nvCxnSpPr>
        <p:spPr>
          <a:xfrm flipH="1" flipV="1">
            <a:off x="6343650" y="3490595"/>
            <a:ext cx="4445" cy="2851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70" idx="6"/>
            <a:endCxn id="67" idx="2"/>
          </p:cNvCxnSpPr>
          <p:nvPr/>
        </p:nvCxnSpPr>
        <p:spPr>
          <a:xfrm>
            <a:off x="6494145" y="3921760"/>
            <a:ext cx="2921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7" idx="5"/>
            <a:endCxn id="69" idx="1"/>
          </p:cNvCxnSpPr>
          <p:nvPr/>
        </p:nvCxnSpPr>
        <p:spPr>
          <a:xfrm>
            <a:off x="7035800" y="4025265"/>
            <a:ext cx="194945" cy="1701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65" idx="4"/>
            <a:endCxn id="66" idx="0"/>
          </p:cNvCxnSpPr>
          <p:nvPr/>
        </p:nvCxnSpPr>
        <p:spPr>
          <a:xfrm>
            <a:off x="5709920" y="3498215"/>
            <a:ext cx="0" cy="27559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63" idx="5"/>
            <a:endCxn id="67" idx="1"/>
          </p:cNvCxnSpPr>
          <p:nvPr/>
        </p:nvCxnSpPr>
        <p:spPr>
          <a:xfrm>
            <a:off x="6447155" y="3448050"/>
            <a:ext cx="381635" cy="3702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68" idx="7"/>
            <a:endCxn id="76" idx="3"/>
          </p:cNvCxnSpPr>
          <p:nvPr/>
        </p:nvCxnSpPr>
        <p:spPr>
          <a:xfrm flipV="1">
            <a:off x="8045450" y="3978910"/>
            <a:ext cx="219075" cy="2165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69" idx="6"/>
            <a:endCxn id="68" idx="2"/>
          </p:cNvCxnSpPr>
          <p:nvPr/>
        </p:nvCxnSpPr>
        <p:spPr>
          <a:xfrm>
            <a:off x="7480300" y="4298950"/>
            <a:ext cx="31559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69" idx="4"/>
            <a:endCxn id="71" idx="0"/>
          </p:cNvCxnSpPr>
          <p:nvPr/>
        </p:nvCxnSpPr>
        <p:spPr>
          <a:xfrm>
            <a:off x="7334250" y="4445000"/>
            <a:ext cx="0" cy="2216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71" idx="3"/>
            <a:endCxn id="73" idx="7"/>
          </p:cNvCxnSpPr>
          <p:nvPr/>
        </p:nvCxnSpPr>
        <p:spPr>
          <a:xfrm flipH="1">
            <a:off x="7080250" y="4916170"/>
            <a:ext cx="150495" cy="2222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71" idx="5"/>
            <a:endCxn id="72" idx="1"/>
          </p:cNvCxnSpPr>
          <p:nvPr/>
        </p:nvCxnSpPr>
        <p:spPr>
          <a:xfrm>
            <a:off x="7437755" y="4916170"/>
            <a:ext cx="182245" cy="2222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74" idx="7"/>
            <a:endCxn id="72" idx="3"/>
          </p:cNvCxnSpPr>
          <p:nvPr/>
        </p:nvCxnSpPr>
        <p:spPr>
          <a:xfrm flipV="1">
            <a:off x="7480300" y="5345430"/>
            <a:ext cx="139700" cy="220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73" idx="5"/>
            <a:endCxn id="74" idx="1"/>
          </p:cNvCxnSpPr>
          <p:nvPr/>
        </p:nvCxnSpPr>
        <p:spPr>
          <a:xfrm>
            <a:off x="7080250" y="5345430"/>
            <a:ext cx="193040" cy="220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76" idx="1"/>
            <a:endCxn id="75" idx="6"/>
          </p:cNvCxnSpPr>
          <p:nvPr/>
        </p:nvCxnSpPr>
        <p:spPr>
          <a:xfrm flipH="1" flipV="1">
            <a:off x="8087995" y="3583305"/>
            <a:ext cx="176530" cy="18859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75" idx="4"/>
            <a:endCxn id="68" idx="0"/>
          </p:cNvCxnSpPr>
          <p:nvPr/>
        </p:nvCxnSpPr>
        <p:spPr>
          <a:xfrm>
            <a:off x="7941945" y="3729355"/>
            <a:ext cx="0" cy="423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76" idx="6"/>
          </p:cNvCxnSpPr>
          <p:nvPr/>
        </p:nvCxnSpPr>
        <p:spPr>
          <a:xfrm flipV="1">
            <a:off x="8514080" y="3872865"/>
            <a:ext cx="252095" cy="254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75" idx="7"/>
          </p:cNvCxnSpPr>
          <p:nvPr/>
        </p:nvCxnSpPr>
        <p:spPr>
          <a:xfrm flipV="1">
            <a:off x="8045450" y="3241040"/>
            <a:ext cx="195580" cy="2387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73" idx="6"/>
            <a:endCxn id="72" idx="2"/>
          </p:cNvCxnSpPr>
          <p:nvPr/>
        </p:nvCxnSpPr>
        <p:spPr>
          <a:xfrm>
            <a:off x="7122795" y="5241925"/>
            <a:ext cx="45466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74" idx="4"/>
          </p:cNvCxnSpPr>
          <p:nvPr/>
        </p:nvCxnSpPr>
        <p:spPr>
          <a:xfrm>
            <a:off x="7376795" y="5815330"/>
            <a:ext cx="8890" cy="2470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66" idx="6"/>
            <a:endCxn id="70" idx="2"/>
          </p:cNvCxnSpPr>
          <p:nvPr/>
        </p:nvCxnSpPr>
        <p:spPr>
          <a:xfrm>
            <a:off x="5855970" y="3919855"/>
            <a:ext cx="346075" cy="19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65" idx="1"/>
          </p:cNvCxnSpPr>
          <p:nvPr/>
        </p:nvCxnSpPr>
        <p:spPr>
          <a:xfrm flipH="1" flipV="1">
            <a:off x="5453380" y="3057525"/>
            <a:ext cx="153035" cy="1911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66" idx="3"/>
          </p:cNvCxnSpPr>
          <p:nvPr/>
        </p:nvCxnSpPr>
        <p:spPr>
          <a:xfrm flipH="1">
            <a:off x="5423535" y="4023360"/>
            <a:ext cx="182880" cy="169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518275" y="3164205"/>
            <a:ext cx="136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i-th node</a:t>
            </a:r>
            <a:endParaRPr lang="en-US" altLang="zh-CN"/>
          </a:p>
        </p:txBody>
      </p:sp>
      <p:sp>
        <p:nvSpPr>
          <p:cNvPr id="102" name="右箭头 101"/>
          <p:cNvSpPr/>
          <p:nvPr/>
        </p:nvSpPr>
        <p:spPr>
          <a:xfrm>
            <a:off x="4321175" y="4128135"/>
            <a:ext cx="931545" cy="5384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右箭头 103"/>
          <p:cNvSpPr/>
          <p:nvPr/>
        </p:nvSpPr>
        <p:spPr>
          <a:xfrm>
            <a:off x="8740775" y="4127500"/>
            <a:ext cx="997585" cy="53848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" name="图片 104" descr="equ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4440" y="4152900"/>
            <a:ext cx="574040" cy="55499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8570595" y="1200785"/>
            <a:ext cx="3001645" cy="2139315"/>
            <a:chOff x="13252" y="2418"/>
            <a:chExt cx="4727" cy="3369"/>
          </a:xfrm>
        </p:grpSpPr>
        <p:grpSp>
          <p:nvGrpSpPr>
            <p:cNvPr id="7" name="组合 6"/>
            <p:cNvGrpSpPr/>
            <p:nvPr/>
          </p:nvGrpSpPr>
          <p:grpSpPr>
            <a:xfrm>
              <a:off x="13252" y="2418"/>
              <a:ext cx="4727" cy="3369"/>
              <a:chOff x="10446" y="2615"/>
              <a:chExt cx="4727" cy="3369"/>
            </a:xfrm>
          </p:grpSpPr>
          <p:pic>
            <p:nvPicPr>
              <p:cNvPr id="8" name="图片 7" descr="equati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46" y="3401"/>
                <a:ext cx="3452" cy="2583"/>
              </a:xfrm>
              <a:prstGeom prst="rect">
                <a:avLst/>
              </a:prstGeom>
            </p:spPr>
          </p:pic>
          <p:pic>
            <p:nvPicPr>
              <p:cNvPr id="9" name="图片 8" descr="equation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06" y="2617"/>
                <a:ext cx="682" cy="662"/>
              </a:xfrm>
              <a:prstGeom prst="rect">
                <a:avLst/>
              </a:prstGeom>
            </p:spPr>
          </p:pic>
          <p:pic>
            <p:nvPicPr>
              <p:cNvPr id="10" name="图片 9" descr="equation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44" y="2617"/>
                <a:ext cx="682" cy="662"/>
              </a:xfrm>
              <a:prstGeom prst="rect">
                <a:avLst/>
              </a:prstGeom>
            </p:spPr>
          </p:pic>
          <p:pic>
            <p:nvPicPr>
              <p:cNvPr id="11" name="图片 10" descr="equation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37" y="2615"/>
                <a:ext cx="749" cy="643"/>
              </a:xfrm>
              <a:prstGeom prst="rect">
                <a:avLst/>
              </a:prstGeom>
            </p:spPr>
          </p:pic>
          <p:pic>
            <p:nvPicPr>
              <p:cNvPr id="12" name="图片 11" descr="equation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000" y="2814"/>
                <a:ext cx="811" cy="269"/>
              </a:xfrm>
              <a:prstGeom prst="rect">
                <a:avLst/>
              </a:prstGeom>
            </p:spPr>
          </p:pic>
          <p:pic>
            <p:nvPicPr>
              <p:cNvPr id="13" name="图片 12" descr="equation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790" y="5409"/>
                <a:ext cx="1383" cy="461"/>
              </a:xfrm>
              <a:prstGeom prst="rect">
                <a:avLst/>
              </a:prstGeom>
            </p:spPr>
          </p:pic>
          <p:sp>
            <p:nvSpPr>
              <p:cNvPr id="14" name="矩形 13"/>
              <p:cNvSpPr/>
              <p:nvPr/>
            </p:nvSpPr>
            <p:spPr>
              <a:xfrm>
                <a:off x="10878" y="2618"/>
                <a:ext cx="515" cy="3252"/>
              </a:xfrm>
              <a:prstGeom prst="rect">
                <a:avLst/>
              </a:prstGeom>
              <a:noFill/>
              <a:ln w="28575"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1445" y="2622"/>
                <a:ext cx="522" cy="3252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2921" y="2615"/>
                <a:ext cx="588" cy="3252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  <a:prstDash val="sys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13373" y="3118"/>
              <a:ext cx="3255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圆角矩形标注 35"/>
          <p:cNvSpPr/>
          <p:nvPr/>
        </p:nvSpPr>
        <p:spPr>
          <a:xfrm>
            <a:off x="8100695" y="5064125"/>
            <a:ext cx="3468370" cy="996950"/>
          </a:xfrm>
          <a:prstGeom prst="wedgeRoundRectCallout">
            <a:avLst>
              <a:gd name="adj1" fmla="val 15452"/>
              <a:gd name="adj2" fmla="val -88853"/>
              <a:gd name="adj3" fmla="val 16667"/>
            </a:avLst>
          </a:prstGeom>
          <a:noFill/>
          <a:ln w="190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43" name="图片 42" descr="equation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9275" y="5276215"/>
            <a:ext cx="3251835" cy="573405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9621520" y="3531870"/>
            <a:ext cx="2113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Amount of ink</a:t>
            </a:r>
            <a:endParaRPr lang="en-US" altLang="zh-CN"/>
          </a:p>
          <a:p>
            <a:r>
              <a:rPr lang="en-US" altLang="zh-CN"/>
              <a:t>on each node</a:t>
            </a:r>
            <a:endParaRPr lang="en-US" altLang="zh-CN"/>
          </a:p>
        </p:txBody>
      </p:sp>
      <p:pic>
        <p:nvPicPr>
          <p:cNvPr id="99" name="图片 98" descr="icons8-water-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235" y="3610610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</a:t>
            </a:r>
            <a:r>
              <a:rPr lang="en-US"/>
              <a:t>Diffusion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Mainly follow</a:t>
            </a:r>
            <a:r>
              <a:rPr lang="en-US" altLang="en-US" dirty="0"/>
              <a:t>s</a:t>
            </a:r>
            <a:r>
              <a:rPr lang="en-US" altLang="zh-CN" dirty="0"/>
              <a:t> Donoser et al. [CVPR2013] and Iscen et al. [CVPR2017]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69925" y="5419090"/>
            <a:ext cx="108508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Diffusion processes for retrieval revisited</a:t>
            </a:r>
            <a:r>
              <a:rPr lang="en-US" altLang="zh-CN" sz="1600"/>
              <a:t>, Donoser et al., CVPR 2013</a:t>
            </a:r>
            <a:endParaRPr lang="en-US" altLang="zh-CN" sz="1600"/>
          </a:p>
          <a:p>
            <a:r>
              <a:rPr lang="en-US" altLang="zh-CN" sz="1600"/>
              <a:t>Efficient diffusion on region manifolds: Recovering small objects with compact cnn representations, Iscen et al., CVPR 2017</a:t>
            </a:r>
            <a:endParaRPr lang="en-US" altLang="zh-CN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Proposed Method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Database-side truncation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98700" y="295211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045335" y="320675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419350" y="320675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672715" y="3302000"/>
            <a:ext cx="253365" cy="25336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045335" y="363283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298700" y="346011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26080" y="312610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798445" y="287274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051810" y="337947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451860" y="337947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05175" y="312610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79445" y="287274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705225" y="312610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558540" y="287274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621405" y="442087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415030" y="425196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86505" y="412305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451860" y="399859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128135" y="416750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958590" y="442087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381500" y="399859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381500" y="442087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634865" y="425196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634865" y="386969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039870" y="391414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564005" y="2200275"/>
            <a:ext cx="2440940" cy="244094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91970" y="277622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901825" y="467423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298700" y="475996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45335" y="492760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648460" y="501332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538605" y="467423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325245" y="437642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285240" y="492760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901825" y="521716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538605" y="526669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标注 28"/>
          <p:cNvSpPr/>
          <p:nvPr/>
        </p:nvSpPr>
        <p:spPr>
          <a:xfrm>
            <a:off x="3811905" y="1889125"/>
            <a:ext cx="2112010" cy="781685"/>
          </a:xfrm>
          <a:prstGeom prst="wedgeRoundRectCallout">
            <a:avLst>
              <a:gd name="adj1" fmla="val -46031"/>
              <a:gd name="adj2" fmla="val 96466"/>
              <a:gd name="adj3" fmla="val 16667"/>
            </a:avLst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database element's L-NN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" name="右箭头 46"/>
          <p:cNvSpPr/>
          <p:nvPr/>
        </p:nvSpPr>
        <p:spPr>
          <a:xfrm>
            <a:off x="5684520" y="3381375"/>
            <a:ext cx="1513205" cy="41148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333105" y="2903220"/>
            <a:ext cx="253365" cy="253365"/>
          </a:xfrm>
          <a:prstGeom prst="ellipse">
            <a:avLst/>
          </a:prstGeom>
          <a:solidFill>
            <a:srgbClr val="00B0F0">
              <a:alpha val="31000"/>
            </a:srgbClr>
          </a:solidFill>
          <a:ln>
            <a:solidFill>
              <a:srgbClr val="69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079740" y="3157855"/>
            <a:ext cx="253365" cy="253365"/>
          </a:xfrm>
          <a:prstGeom prst="ellipse">
            <a:avLst/>
          </a:prstGeom>
          <a:solidFill>
            <a:srgbClr val="00B0F0">
              <a:alpha val="27000"/>
            </a:srgbClr>
          </a:solidFill>
          <a:ln>
            <a:solidFill>
              <a:srgbClr val="69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453755" y="3157855"/>
            <a:ext cx="253365" cy="253365"/>
          </a:xfrm>
          <a:prstGeom prst="ellipse">
            <a:avLst/>
          </a:prstGeom>
          <a:solidFill>
            <a:srgbClr val="00B0F0">
              <a:alpha val="47000"/>
            </a:srgbClr>
          </a:solidFill>
          <a:ln>
            <a:solidFill>
              <a:srgbClr val="69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8707120" y="3253105"/>
            <a:ext cx="253365" cy="253365"/>
          </a:xfrm>
          <a:prstGeom prst="ellipse">
            <a:avLst/>
          </a:prstGeom>
          <a:solidFill>
            <a:srgbClr val="00B0F0">
              <a:alpha val="57000"/>
            </a:srgbClr>
          </a:solidFill>
          <a:ln>
            <a:solidFill>
              <a:srgbClr val="69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079740" y="3583940"/>
            <a:ext cx="253365" cy="253365"/>
          </a:xfrm>
          <a:prstGeom prst="ellipse">
            <a:avLst/>
          </a:prstGeom>
          <a:solidFill>
            <a:srgbClr val="00B0F0">
              <a:alpha val="15000"/>
            </a:srgbClr>
          </a:solidFill>
          <a:ln>
            <a:solidFill>
              <a:srgbClr val="69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8333105" y="3411220"/>
            <a:ext cx="253365" cy="253365"/>
          </a:xfrm>
          <a:prstGeom prst="ellipse">
            <a:avLst/>
          </a:prstGeom>
          <a:solidFill>
            <a:srgbClr val="00B0F0">
              <a:alpha val="42000"/>
            </a:srgbClr>
          </a:solidFill>
          <a:ln>
            <a:solidFill>
              <a:srgbClr val="69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8960485" y="3077210"/>
            <a:ext cx="253365" cy="253365"/>
          </a:xfrm>
          <a:prstGeom prst="ellipse">
            <a:avLst/>
          </a:prstGeom>
          <a:solidFill>
            <a:srgbClr val="00B0F0">
              <a:alpha val="51000"/>
            </a:srgbClr>
          </a:solidFill>
          <a:ln>
            <a:solidFill>
              <a:srgbClr val="69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832850" y="2823845"/>
            <a:ext cx="253365" cy="253365"/>
          </a:xfrm>
          <a:prstGeom prst="ellipse">
            <a:avLst/>
          </a:prstGeom>
          <a:solidFill>
            <a:srgbClr val="00B0F0">
              <a:alpha val="28000"/>
            </a:srgbClr>
          </a:solidFill>
          <a:ln>
            <a:solidFill>
              <a:srgbClr val="69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9086215" y="3330575"/>
            <a:ext cx="253365" cy="253365"/>
          </a:xfrm>
          <a:prstGeom prst="ellipse">
            <a:avLst/>
          </a:prstGeom>
          <a:solidFill>
            <a:srgbClr val="00B0F0">
              <a:alpha val="34000"/>
            </a:srgbClr>
          </a:solidFill>
          <a:ln>
            <a:solidFill>
              <a:srgbClr val="69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9486265" y="3330575"/>
            <a:ext cx="253365" cy="253365"/>
          </a:xfrm>
          <a:prstGeom prst="ellipse">
            <a:avLst/>
          </a:prstGeom>
          <a:solidFill>
            <a:srgbClr val="00B0F0">
              <a:alpha val="9000"/>
            </a:srgbClr>
          </a:solidFill>
          <a:ln>
            <a:solidFill>
              <a:srgbClr val="69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9339580" y="3077210"/>
            <a:ext cx="253365" cy="253365"/>
          </a:xfrm>
          <a:prstGeom prst="ellipse">
            <a:avLst/>
          </a:prstGeom>
          <a:solidFill>
            <a:srgbClr val="00B0F0">
              <a:alpha val="17000"/>
            </a:srgbClr>
          </a:solidFill>
          <a:ln>
            <a:solidFill>
              <a:srgbClr val="69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9213850" y="2823845"/>
            <a:ext cx="253365" cy="253365"/>
          </a:xfrm>
          <a:prstGeom prst="ellipse">
            <a:avLst/>
          </a:prstGeom>
          <a:solidFill>
            <a:srgbClr val="00B0F0">
              <a:alpha val="16000"/>
            </a:srgbClr>
          </a:solidFill>
          <a:ln>
            <a:solidFill>
              <a:srgbClr val="69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9739630" y="3077210"/>
            <a:ext cx="253365" cy="253365"/>
          </a:xfrm>
          <a:prstGeom prst="ellipse">
            <a:avLst/>
          </a:prstGeom>
          <a:solidFill>
            <a:srgbClr val="00B0F0">
              <a:alpha val="6000"/>
            </a:srgbClr>
          </a:solidFill>
          <a:ln>
            <a:solidFill>
              <a:srgbClr val="69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9592945" y="2823845"/>
            <a:ext cx="253365" cy="253365"/>
          </a:xfrm>
          <a:prstGeom prst="ellipse">
            <a:avLst/>
          </a:prstGeom>
          <a:solidFill>
            <a:srgbClr val="00B0F0">
              <a:alpha val="3000"/>
            </a:srgbClr>
          </a:solidFill>
          <a:ln>
            <a:solidFill>
              <a:srgbClr val="69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9655810" y="437197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9449435" y="420306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9820910" y="407416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9486265" y="3949700"/>
            <a:ext cx="253365" cy="253365"/>
          </a:xfrm>
          <a:prstGeom prst="ellipse">
            <a:avLst/>
          </a:prstGeom>
          <a:noFill/>
          <a:ln>
            <a:solidFill>
              <a:srgbClr val="698FC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0162540" y="411861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9992995" y="437197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0415905" y="394970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10415905" y="437197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0669270" y="420306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10669270" y="382079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10074275" y="386524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598410" y="2151380"/>
            <a:ext cx="2440940" cy="244094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7826375" y="2727325"/>
            <a:ext cx="253365" cy="253365"/>
          </a:xfrm>
          <a:prstGeom prst="ellipse">
            <a:avLst/>
          </a:prstGeom>
          <a:solidFill>
            <a:srgbClr val="00B0F0">
              <a:alpha val="8000"/>
            </a:srgbClr>
          </a:solidFill>
          <a:ln>
            <a:solidFill>
              <a:srgbClr val="698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936230" y="462534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8333105" y="471106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8079740" y="487870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7682865" y="496443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7573010" y="4625340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7359650" y="432752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7319645" y="487870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7936230" y="516826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7573010" y="5217795"/>
            <a:ext cx="253365" cy="25336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圆角矩形标注 81"/>
          <p:cNvSpPr/>
          <p:nvPr/>
        </p:nvSpPr>
        <p:spPr>
          <a:xfrm>
            <a:off x="9505950" y="1640205"/>
            <a:ext cx="1961515" cy="634365"/>
          </a:xfrm>
          <a:prstGeom prst="wedgeRoundRectCallout">
            <a:avLst>
              <a:gd name="adj1" fmla="val -46031"/>
              <a:gd name="adj2" fmla="val 96466"/>
              <a:gd name="adj3" fmla="val 16667"/>
            </a:avLst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368550" y="3700780"/>
            <a:ext cx="1322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F0"/>
                </a:solidFill>
              </a:rPr>
              <a:t>i-th node</a:t>
            </a:r>
            <a:endParaRPr lang="en-US" altLang="zh-CN">
              <a:solidFill>
                <a:srgbClr val="00B0F0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0074275" y="1688465"/>
            <a:ext cx="544195" cy="54419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6" name="图片 85" descr="equ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1220" y="1688465"/>
            <a:ext cx="1450975" cy="5118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Proposed Method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70C0"/>
                </a:solidFill>
              </a:rPr>
              <a:t>Early truncation</a:t>
            </a:r>
            <a:r>
              <a:rPr lang="en-US" altLang="zh-CN"/>
              <a:t> vs.</a:t>
            </a:r>
            <a:r>
              <a:rPr lang="en-US" altLang="zh-CN">
                <a:solidFill>
                  <a:srgbClr val="00B050"/>
                </a:solidFill>
              </a:rPr>
              <a:t> Late truncation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equ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7865" y="4568190"/>
            <a:ext cx="589280" cy="551180"/>
          </a:xfrm>
          <a:prstGeom prst="rect">
            <a:avLst/>
          </a:prstGeom>
        </p:spPr>
      </p:pic>
      <p:pic>
        <p:nvPicPr>
          <p:cNvPr id="7" name="图片 6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195" y="4601845"/>
            <a:ext cx="421640" cy="517525"/>
          </a:xfrm>
          <a:prstGeom prst="rect">
            <a:avLst/>
          </a:prstGeom>
        </p:spPr>
      </p:pic>
      <p:pic>
        <p:nvPicPr>
          <p:cNvPr id="8" name="图片 7" descr="equ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40" y="2494915"/>
            <a:ext cx="442595" cy="655320"/>
          </a:xfrm>
          <a:prstGeom prst="rect">
            <a:avLst/>
          </a:prstGeom>
        </p:spPr>
      </p:pic>
      <p:pic>
        <p:nvPicPr>
          <p:cNvPr id="9" name="图片 8" descr="equ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2494915"/>
            <a:ext cx="588645" cy="663575"/>
          </a:xfrm>
          <a:prstGeom prst="rect">
            <a:avLst/>
          </a:prstGeom>
        </p:spPr>
      </p:pic>
      <p:pic>
        <p:nvPicPr>
          <p:cNvPr id="10" name="图片 9" descr="equ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885" y="4611370"/>
            <a:ext cx="621665" cy="508000"/>
          </a:xfrm>
          <a:prstGeom prst="rect">
            <a:avLst/>
          </a:prstGeom>
        </p:spPr>
      </p:pic>
      <p:pic>
        <p:nvPicPr>
          <p:cNvPr id="11" name="图片 10" descr="equati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885" y="2549525"/>
            <a:ext cx="615315" cy="60071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3966845" y="4486275"/>
            <a:ext cx="1544955" cy="71501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normalize</a:t>
            </a: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3966845" y="2506345"/>
            <a:ext cx="1544955" cy="715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normalize</a:t>
            </a:r>
            <a:endParaRPr lang="en-US" altLang="zh-CN"/>
          </a:p>
        </p:txBody>
      </p:sp>
      <p:sp>
        <p:nvSpPr>
          <p:cNvPr id="14" name="右箭头 13"/>
          <p:cNvSpPr/>
          <p:nvPr/>
        </p:nvSpPr>
        <p:spPr>
          <a:xfrm>
            <a:off x="6412230" y="4502785"/>
            <a:ext cx="1544955" cy="71501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create</a:t>
            </a:r>
            <a:endParaRPr lang="en-US" altLang="en-US"/>
          </a:p>
        </p:txBody>
      </p:sp>
      <p:sp>
        <p:nvSpPr>
          <p:cNvPr id="15" name="右箭头 14"/>
          <p:cNvSpPr/>
          <p:nvPr/>
        </p:nvSpPr>
        <p:spPr>
          <a:xfrm>
            <a:off x="6412230" y="2506345"/>
            <a:ext cx="1544955" cy="715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create</a:t>
            </a:r>
            <a:endParaRPr lang="en-US" altLang="en-US"/>
          </a:p>
        </p:txBody>
      </p:sp>
      <p:sp>
        <p:nvSpPr>
          <p:cNvPr id="16" name="上箭头 15"/>
          <p:cNvSpPr/>
          <p:nvPr/>
        </p:nvSpPr>
        <p:spPr>
          <a:xfrm>
            <a:off x="3163570" y="3221355"/>
            <a:ext cx="738505" cy="126492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/>
              <a:t>truncate</a:t>
            </a:r>
            <a:endParaRPr lang="en-US" altLang="zh-CN"/>
          </a:p>
        </p:txBody>
      </p:sp>
      <p:sp>
        <p:nvSpPr>
          <p:cNvPr id="17" name="上箭头 16"/>
          <p:cNvSpPr/>
          <p:nvPr/>
        </p:nvSpPr>
        <p:spPr>
          <a:xfrm>
            <a:off x="7957185" y="3221355"/>
            <a:ext cx="738505" cy="126492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/>
              <a:t>truncate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3959225" y="3277870"/>
            <a:ext cx="690880" cy="55753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719955" y="3978910"/>
            <a:ext cx="3198495" cy="523875"/>
          </a:xfrm>
          <a:prstGeom prst="straightConnector1">
            <a:avLst/>
          </a:prstGeom>
          <a:ln w="190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59485" y="3392805"/>
            <a:ext cx="20085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0070C0"/>
                </a:solidFill>
              </a:rPr>
              <a:t>normalization after truncation</a:t>
            </a:r>
            <a:endParaRPr lang="en-US" altLang="zh-CN" sz="2000">
              <a:solidFill>
                <a:srgbClr val="0070C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894445" y="3392805"/>
            <a:ext cx="20237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00B050"/>
                </a:solidFill>
              </a:rPr>
              <a:t>norm</a:t>
            </a:r>
            <a:r>
              <a:rPr lang="en-US" altLang="en-US" sz="2000">
                <a:solidFill>
                  <a:srgbClr val="00B050"/>
                </a:solidFill>
              </a:rPr>
              <a:t>a</a:t>
            </a:r>
            <a:r>
              <a:rPr lang="en-US" altLang="zh-CN" sz="2000">
                <a:solidFill>
                  <a:srgbClr val="00B050"/>
                </a:solidFill>
              </a:rPr>
              <a:t>lization </a:t>
            </a:r>
            <a:r>
              <a:rPr lang="en-US" altLang="en-US" sz="2000">
                <a:solidFill>
                  <a:srgbClr val="00B050"/>
                </a:solidFill>
              </a:rPr>
              <a:t>before</a:t>
            </a:r>
            <a:endParaRPr lang="en-US" altLang="en-US" sz="2000">
              <a:solidFill>
                <a:srgbClr val="00B050"/>
              </a:solidFill>
            </a:endParaRPr>
          </a:p>
          <a:p>
            <a:pPr algn="ctr"/>
            <a:r>
              <a:rPr lang="en-US" altLang="zh-CN" sz="2000">
                <a:solidFill>
                  <a:srgbClr val="00B050"/>
                </a:solidFill>
              </a:rPr>
              <a:t>truncation</a:t>
            </a:r>
            <a:endParaRPr lang="en-US" altLang="zh-CN" sz="2000">
              <a:solidFill>
                <a:srgbClr val="00B050"/>
              </a:solidFill>
            </a:endParaRPr>
          </a:p>
          <a:p>
            <a:pPr algn="ctr"/>
            <a:r>
              <a:rPr lang="en-US" altLang="en-US" sz="2000">
                <a:solidFill>
                  <a:srgbClr val="FF0000"/>
                </a:solidFill>
              </a:rPr>
              <a:t>(proposed)</a:t>
            </a:r>
            <a:endParaRPr lang="en-US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Proposed Method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70C0"/>
                </a:solidFill>
                <a:sym typeface="+mn-ea"/>
              </a:rPr>
              <a:t>Early truncation</a:t>
            </a:r>
            <a:endParaRPr lang="en-US" altLang="zh-CN">
              <a:solidFill>
                <a:srgbClr val="00B050"/>
              </a:solidFill>
            </a:endParaRP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24990" y="3223895"/>
            <a:ext cx="343535" cy="3435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24990" y="3920490"/>
            <a:ext cx="343535" cy="3435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24990" y="4609465"/>
            <a:ext cx="343535" cy="3435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270375" y="3223895"/>
            <a:ext cx="343535" cy="3435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270375" y="3920490"/>
            <a:ext cx="343535" cy="3435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270375" y="4609465"/>
            <a:ext cx="343535" cy="3435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622550" y="3920490"/>
            <a:ext cx="343535" cy="3435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446145" y="3920490"/>
            <a:ext cx="343535" cy="3435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6" idx="6"/>
            <a:endCxn id="13" idx="1"/>
          </p:cNvCxnSpPr>
          <p:nvPr/>
        </p:nvCxnSpPr>
        <p:spPr>
          <a:xfrm>
            <a:off x="2168525" y="3395980"/>
            <a:ext cx="504190" cy="57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6"/>
            <a:endCxn id="13" idx="2"/>
          </p:cNvCxnSpPr>
          <p:nvPr/>
        </p:nvCxnSpPr>
        <p:spPr>
          <a:xfrm>
            <a:off x="2168525" y="4092575"/>
            <a:ext cx="454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6"/>
            <a:endCxn id="13" idx="3"/>
          </p:cNvCxnSpPr>
          <p:nvPr/>
        </p:nvCxnSpPr>
        <p:spPr>
          <a:xfrm flipV="1">
            <a:off x="2168525" y="4213860"/>
            <a:ext cx="504190" cy="56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3" idx="6"/>
            <a:endCxn id="14" idx="2"/>
          </p:cNvCxnSpPr>
          <p:nvPr/>
        </p:nvCxnSpPr>
        <p:spPr>
          <a:xfrm>
            <a:off x="2966085" y="4092575"/>
            <a:ext cx="480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4"/>
            <a:endCxn id="7" idx="0"/>
          </p:cNvCxnSpPr>
          <p:nvPr/>
        </p:nvCxnSpPr>
        <p:spPr>
          <a:xfrm>
            <a:off x="1997075" y="3567430"/>
            <a:ext cx="0" cy="35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4"/>
            <a:endCxn id="8" idx="0"/>
          </p:cNvCxnSpPr>
          <p:nvPr/>
        </p:nvCxnSpPr>
        <p:spPr>
          <a:xfrm>
            <a:off x="1997075" y="4264025"/>
            <a:ext cx="0" cy="34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2"/>
          </p:cNvCxnSpPr>
          <p:nvPr/>
        </p:nvCxnSpPr>
        <p:spPr>
          <a:xfrm flipH="1">
            <a:off x="1261745" y="4092575"/>
            <a:ext cx="56324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261745" y="3394075"/>
            <a:ext cx="56324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261745" y="4779010"/>
            <a:ext cx="56324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8" idx="4"/>
          </p:cNvCxnSpPr>
          <p:nvPr/>
        </p:nvCxnSpPr>
        <p:spPr>
          <a:xfrm>
            <a:off x="1997075" y="4953000"/>
            <a:ext cx="0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996440" y="2665095"/>
            <a:ext cx="0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4" idx="6"/>
            <a:endCxn id="10" idx="2"/>
          </p:cNvCxnSpPr>
          <p:nvPr/>
        </p:nvCxnSpPr>
        <p:spPr>
          <a:xfrm>
            <a:off x="3789680" y="4092575"/>
            <a:ext cx="480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0" idx="0"/>
            <a:endCxn id="9" idx="4"/>
          </p:cNvCxnSpPr>
          <p:nvPr/>
        </p:nvCxnSpPr>
        <p:spPr>
          <a:xfrm flipV="1">
            <a:off x="4442460" y="3567430"/>
            <a:ext cx="0" cy="35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0" idx="4"/>
            <a:endCxn id="11" idx="0"/>
          </p:cNvCxnSpPr>
          <p:nvPr/>
        </p:nvCxnSpPr>
        <p:spPr>
          <a:xfrm>
            <a:off x="4442460" y="4264025"/>
            <a:ext cx="0" cy="34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4" idx="7"/>
            <a:endCxn id="9" idx="2"/>
          </p:cNvCxnSpPr>
          <p:nvPr/>
        </p:nvCxnSpPr>
        <p:spPr>
          <a:xfrm flipV="1">
            <a:off x="3739515" y="3395980"/>
            <a:ext cx="530860" cy="57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4" idx="5"/>
            <a:endCxn id="11" idx="2"/>
          </p:cNvCxnSpPr>
          <p:nvPr/>
        </p:nvCxnSpPr>
        <p:spPr>
          <a:xfrm>
            <a:off x="3739515" y="4213860"/>
            <a:ext cx="530860" cy="56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442460" y="4953000"/>
            <a:ext cx="0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441825" y="2665095"/>
            <a:ext cx="0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4613910" y="4090035"/>
            <a:ext cx="56324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4613910" y="4779645"/>
            <a:ext cx="56324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4613910" y="3396615"/>
            <a:ext cx="56324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4269740" y="3223895"/>
            <a:ext cx="343535" cy="34353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269740" y="3920490"/>
            <a:ext cx="343535" cy="34353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269740" y="4609465"/>
            <a:ext cx="343535" cy="34353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3445510" y="3920490"/>
            <a:ext cx="343535" cy="34353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2910205" y="392049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0.4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2124710" y="392049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0.</a:t>
            </a:r>
            <a:r>
              <a:rPr lang="en-US" altLang="en-US"/>
              <a:t>9</a:t>
            </a:r>
            <a:endParaRPr lang="en-US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124710" y="349885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0.</a:t>
            </a:r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124710" y="436054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0.</a:t>
            </a:r>
            <a:r>
              <a:rPr lang="en-US" altLang="en-US"/>
              <a:t>8</a:t>
            </a:r>
            <a:endParaRPr lang="en-US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739515" y="431355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0.</a:t>
            </a:r>
            <a:r>
              <a:rPr lang="en-US" altLang="en-US"/>
              <a:t>9</a:t>
            </a:r>
            <a:endParaRPr lang="en-US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739515" y="389572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0.</a:t>
            </a:r>
            <a:r>
              <a:rPr lang="en-US" altLang="en-US"/>
              <a:t>8</a:t>
            </a:r>
            <a:endParaRPr lang="en-US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734435" y="349885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0.</a:t>
            </a:r>
            <a:r>
              <a:rPr lang="en-US" altLang="en-US"/>
              <a:t>6</a:t>
            </a:r>
            <a:endParaRPr lang="en-US" altLang="en-US"/>
          </a:p>
        </p:txBody>
      </p:sp>
      <p:sp>
        <p:nvSpPr>
          <p:cNvPr id="50" name="右箭头 49"/>
          <p:cNvSpPr/>
          <p:nvPr/>
        </p:nvSpPr>
        <p:spPr>
          <a:xfrm>
            <a:off x="5528945" y="3825240"/>
            <a:ext cx="755650" cy="5314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6501765" y="2667635"/>
            <a:ext cx="3915410" cy="2846705"/>
            <a:chOff x="1449" y="3697"/>
            <a:chExt cx="6166" cy="4483"/>
          </a:xfrm>
        </p:grpSpPr>
        <p:sp>
          <p:nvSpPr>
            <p:cNvPr id="51" name="椭圆 50"/>
            <p:cNvSpPr/>
            <p:nvPr/>
          </p:nvSpPr>
          <p:spPr>
            <a:xfrm>
              <a:off x="2336" y="4577"/>
              <a:ext cx="541" cy="54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36" y="5674"/>
              <a:ext cx="541" cy="54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36" y="6759"/>
              <a:ext cx="541" cy="54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6187" y="4577"/>
              <a:ext cx="541" cy="5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6187" y="5674"/>
              <a:ext cx="541" cy="5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187" y="6759"/>
              <a:ext cx="541" cy="5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592" y="5674"/>
              <a:ext cx="541" cy="54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889" y="5674"/>
              <a:ext cx="541" cy="5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>
              <a:stCxn id="51" idx="6"/>
              <a:endCxn id="57" idx="1"/>
            </p:cNvCxnSpPr>
            <p:nvPr/>
          </p:nvCxnSpPr>
          <p:spPr>
            <a:xfrm>
              <a:off x="2877" y="4848"/>
              <a:ext cx="794" cy="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2" idx="6"/>
              <a:endCxn id="57" idx="2"/>
            </p:cNvCxnSpPr>
            <p:nvPr/>
          </p:nvCxnSpPr>
          <p:spPr>
            <a:xfrm>
              <a:off x="2877" y="5945"/>
              <a:ext cx="7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3" idx="6"/>
              <a:endCxn id="57" idx="3"/>
            </p:cNvCxnSpPr>
            <p:nvPr/>
          </p:nvCxnSpPr>
          <p:spPr>
            <a:xfrm flipV="1">
              <a:off x="2877" y="6136"/>
              <a:ext cx="794" cy="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7" idx="6"/>
              <a:endCxn id="58" idx="2"/>
            </p:cNvCxnSpPr>
            <p:nvPr/>
          </p:nvCxnSpPr>
          <p:spPr>
            <a:xfrm>
              <a:off x="4133" y="5945"/>
              <a:ext cx="7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1" idx="4"/>
              <a:endCxn id="52" idx="0"/>
            </p:cNvCxnSpPr>
            <p:nvPr/>
          </p:nvCxnSpPr>
          <p:spPr>
            <a:xfrm>
              <a:off x="2607" y="5118"/>
              <a:ext cx="0" cy="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52" idx="4"/>
              <a:endCxn id="53" idx="0"/>
            </p:cNvCxnSpPr>
            <p:nvPr/>
          </p:nvCxnSpPr>
          <p:spPr>
            <a:xfrm>
              <a:off x="2607" y="6215"/>
              <a:ext cx="0" cy="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2" idx="2"/>
            </p:cNvCxnSpPr>
            <p:nvPr/>
          </p:nvCxnSpPr>
          <p:spPr>
            <a:xfrm flipH="1">
              <a:off x="1449" y="5945"/>
              <a:ext cx="887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1449" y="4845"/>
              <a:ext cx="887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1449" y="7026"/>
              <a:ext cx="887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53" idx="4"/>
            </p:cNvCxnSpPr>
            <p:nvPr/>
          </p:nvCxnSpPr>
          <p:spPr>
            <a:xfrm>
              <a:off x="2607" y="7300"/>
              <a:ext cx="0" cy="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2606" y="3697"/>
              <a:ext cx="0" cy="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58" idx="6"/>
              <a:endCxn id="55" idx="2"/>
            </p:cNvCxnSpPr>
            <p:nvPr/>
          </p:nvCxnSpPr>
          <p:spPr>
            <a:xfrm>
              <a:off x="5430" y="5945"/>
              <a:ext cx="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55" idx="0"/>
              <a:endCxn id="54" idx="4"/>
            </p:cNvCxnSpPr>
            <p:nvPr/>
          </p:nvCxnSpPr>
          <p:spPr>
            <a:xfrm flipV="1">
              <a:off x="6458" y="5118"/>
              <a:ext cx="0" cy="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55" idx="4"/>
              <a:endCxn id="56" idx="0"/>
            </p:cNvCxnSpPr>
            <p:nvPr/>
          </p:nvCxnSpPr>
          <p:spPr>
            <a:xfrm>
              <a:off x="6458" y="6215"/>
              <a:ext cx="0" cy="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58" idx="7"/>
              <a:endCxn id="54" idx="2"/>
            </p:cNvCxnSpPr>
            <p:nvPr/>
          </p:nvCxnSpPr>
          <p:spPr>
            <a:xfrm flipV="1">
              <a:off x="5351" y="4848"/>
              <a:ext cx="836" cy="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58" idx="5"/>
              <a:endCxn id="56" idx="2"/>
            </p:cNvCxnSpPr>
            <p:nvPr/>
          </p:nvCxnSpPr>
          <p:spPr>
            <a:xfrm>
              <a:off x="5351" y="6136"/>
              <a:ext cx="836" cy="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6458" y="7300"/>
              <a:ext cx="0" cy="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6457" y="3697"/>
              <a:ext cx="0" cy="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6728" y="5941"/>
              <a:ext cx="887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6728" y="7027"/>
              <a:ext cx="887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6728" y="4849"/>
              <a:ext cx="887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/>
          </p:nvSpPr>
          <p:spPr>
            <a:xfrm>
              <a:off x="6186" y="4577"/>
              <a:ext cx="541" cy="54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6186" y="5674"/>
              <a:ext cx="541" cy="54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6186" y="6759"/>
              <a:ext cx="541" cy="54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4888" y="5674"/>
              <a:ext cx="541" cy="54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3968" y="5369"/>
              <a:ext cx="11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25%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4770" y="6451"/>
              <a:ext cx="121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/>
                <a:t>31%</a:t>
              </a:r>
              <a:endParaRPr lang="en-US" altLang="en-US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299" y="5421"/>
              <a:ext cx="11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/>
                <a:t>23%</a:t>
              </a:r>
              <a:endParaRPr lang="en-US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4900" y="4789"/>
              <a:ext cx="138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21%</a:t>
              </a:r>
              <a:endParaRPr lang="en-US"/>
            </a:p>
          </p:txBody>
        </p:sp>
      </p:grpSp>
      <p:sp>
        <p:nvSpPr>
          <p:cNvPr id="93" name="椭圆 92"/>
          <p:cNvSpPr/>
          <p:nvPr/>
        </p:nvSpPr>
        <p:spPr>
          <a:xfrm>
            <a:off x="2273935" y="2752090"/>
            <a:ext cx="2688590" cy="268859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7512685" y="2762885"/>
            <a:ext cx="2688590" cy="268859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1310640" y="3569970"/>
            <a:ext cx="68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0.6</a:t>
            </a:r>
            <a:endParaRPr lang="en-US" altLang="zh-CN"/>
          </a:p>
        </p:txBody>
      </p:sp>
      <p:sp>
        <p:nvSpPr>
          <p:cNvPr id="99" name="文本框 98"/>
          <p:cNvSpPr txBox="1"/>
          <p:nvPr/>
        </p:nvSpPr>
        <p:spPr>
          <a:xfrm>
            <a:off x="1310640" y="4288790"/>
            <a:ext cx="68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0.</a:t>
            </a:r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441825" y="3569970"/>
            <a:ext cx="68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0.</a:t>
            </a:r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4441825" y="4264025"/>
            <a:ext cx="68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0.</a:t>
            </a:r>
            <a:r>
              <a:rPr lang="en-US" altLang="en-US"/>
              <a:t>5</a:t>
            </a:r>
            <a:endParaRPr lang="en-US" altLang="en-US"/>
          </a:p>
        </p:txBody>
      </p:sp>
      <p:pic>
        <p:nvPicPr>
          <p:cNvPr id="102" name="图片 101" descr="equ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110" y="1906905"/>
            <a:ext cx="563880" cy="527685"/>
          </a:xfrm>
          <a:prstGeom prst="rect">
            <a:avLst/>
          </a:prstGeom>
        </p:spPr>
      </p:pic>
      <p:pic>
        <p:nvPicPr>
          <p:cNvPr id="103" name="图片 102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1714500"/>
            <a:ext cx="638810" cy="720090"/>
          </a:xfrm>
          <a:prstGeom prst="rect">
            <a:avLst/>
          </a:prstGeom>
        </p:spPr>
      </p:pic>
      <p:pic>
        <p:nvPicPr>
          <p:cNvPr id="104" name="图片 103" descr="equ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765" y="1790065"/>
            <a:ext cx="448310" cy="662940"/>
          </a:xfrm>
          <a:prstGeom prst="rect">
            <a:avLst/>
          </a:prstGeom>
        </p:spPr>
      </p:pic>
      <p:sp>
        <p:nvSpPr>
          <p:cNvPr id="105" name="右箭头 104"/>
          <p:cNvSpPr/>
          <p:nvPr/>
        </p:nvSpPr>
        <p:spPr>
          <a:xfrm>
            <a:off x="1996440" y="1790065"/>
            <a:ext cx="1792605" cy="761365"/>
          </a:xfrm>
          <a:prstGeom prst="rightArrow">
            <a:avLst>
              <a:gd name="adj1" fmla="val 50000"/>
              <a:gd name="adj2" fmla="val 518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truncate</a:t>
            </a:r>
            <a:endParaRPr lang="en-US" altLang="zh-CN"/>
          </a:p>
        </p:txBody>
      </p:sp>
      <p:sp>
        <p:nvSpPr>
          <p:cNvPr id="106" name="右箭头 105"/>
          <p:cNvSpPr/>
          <p:nvPr/>
        </p:nvSpPr>
        <p:spPr>
          <a:xfrm>
            <a:off x="4613275" y="1790065"/>
            <a:ext cx="1792605" cy="761365"/>
          </a:xfrm>
          <a:prstGeom prst="rightArrow">
            <a:avLst>
              <a:gd name="adj1" fmla="val 50000"/>
              <a:gd name="adj2" fmla="val 518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normalize</a:t>
            </a:r>
            <a:endParaRPr lang="en-US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7065010" y="1986280"/>
            <a:ext cx="4638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We call this subgraph normalization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Proposed Method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B050"/>
                </a:solidFill>
                <a:sym typeface="+mn-ea"/>
              </a:rPr>
              <a:t>Late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 truncation</a:t>
            </a:r>
            <a:endParaRPr lang="en-US" altLang="zh-CN">
              <a:solidFill>
                <a:srgbClr val="00B050"/>
              </a:solidFill>
            </a:endParaRPr>
          </a:p>
          <a:p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>
            <a:off x="5528945" y="3825240"/>
            <a:ext cx="755650" cy="5314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6501765" y="2667635"/>
            <a:ext cx="3915410" cy="2846705"/>
            <a:chOff x="1449" y="3697"/>
            <a:chExt cx="6166" cy="4483"/>
          </a:xfrm>
        </p:grpSpPr>
        <p:sp>
          <p:nvSpPr>
            <p:cNvPr id="51" name="椭圆 50"/>
            <p:cNvSpPr/>
            <p:nvPr/>
          </p:nvSpPr>
          <p:spPr>
            <a:xfrm>
              <a:off x="2336" y="4577"/>
              <a:ext cx="541" cy="54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36" y="5674"/>
              <a:ext cx="541" cy="54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36" y="6759"/>
              <a:ext cx="541" cy="54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6187" y="4577"/>
              <a:ext cx="541" cy="5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6187" y="5674"/>
              <a:ext cx="541" cy="5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187" y="6759"/>
              <a:ext cx="541" cy="5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592" y="5674"/>
              <a:ext cx="541" cy="54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889" y="5674"/>
              <a:ext cx="541" cy="5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>
              <a:stCxn id="51" idx="6"/>
              <a:endCxn id="57" idx="1"/>
            </p:cNvCxnSpPr>
            <p:nvPr/>
          </p:nvCxnSpPr>
          <p:spPr>
            <a:xfrm>
              <a:off x="2877" y="4848"/>
              <a:ext cx="794" cy="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52" idx="6"/>
              <a:endCxn id="57" idx="2"/>
            </p:cNvCxnSpPr>
            <p:nvPr/>
          </p:nvCxnSpPr>
          <p:spPr>
            <a:xfrm>
              <a:off x="2877" y="5945"/>
              <a:ext cx="7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53" idx="6"/>
              <a:endCxn id="57" idx="3"/>
            </p:cNvCxnSpPr>
            <p:nvPr/>
          </p:nvCxnSpPr>
          <p:spPr>
            <a:xfrm flipV="1">
              <a:off x="2877" y="6136"/>
              <a:ext cx="794" cy="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57" idx="6"/>
              <a:endCxn id="58" idx="2"/>
            </p:cNvCxnSpPr>
            <p:nvPr/>
          </p:nvCxnSpPr>
          <p:spPr>
            <a:xfrm>
              <a:off x="4133" y="5945"/>
              <a:ext cx="7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51" idx="4"/>
              <a:endCxn id="52" idx="0"/>
            </p:cNvCxnSpPr>
            <p:nvPr/>
          </p:nvCxnSpPr>
          <p:spPr>
            <a:xfrm>
              <a:off x="2607" y="5118"/>
              <a:ext cx="0" cy="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52" idx="4"/>
              <a:endCxn id="53" idx="0"/>
            </p:cNvCxnSpPr>
            <p:nvPr/>
          </p:nvCxnSpPr>
          <p:spPr>
            <a:xfrm>
              <a:off x="2607" y="6215"/>
              <a:ext cx="0" cy="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2" idx="2"/>
            </p:cNvCxnSpPr>
            <p:nvPr/>
          </p:nvCxnSpPr>
          <p:spPr>
            <a:xfrm flipH="1">
              <a:off x="1449" y="5945"/>
              <a:ext cx="887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1449" y="4845"/>
              <a:ext cx="887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1449" y="7026"/>
              <a:ext cx="887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53" idx="4"/>
            </p:cNvCxnSpPr>
            <p:nvPr/>
          </p:nvCxnSpPr>
          <p:spPr>
            <a:xfrm>
              <a:off x="2607" y="7300"/>
              <a:ext cx="0" cy="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2606" y="3697"/>
              <a:ext cx="0" cy="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58" idx="6"/>
              <a:endCxn id="55" idx="2"/>
            </p:cNvCxnSpPr>
            <p:nvPr/>
          </p:nvCxnSpPr>
          <p:spPr>
            <a:xfrm>
              <a:off x="5430" y="5945"/>
              <a:ext cx="7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55" idx="0"/>
              <a:endCxn id="54" idx="4"/>
            </p:cNvCxnSpPr>
            <p:nvPr/>
          </p:nvCxnSpPr>
          <p:spPr>
            <a:xfrm flipV="1">
              <a:off x="6458" y="5118"/>
              <a:ext cx="0" cy="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55" idx="4"/>
              <a:endCxn id="56" idx="0"/>
            </p:cNvCxnSpPr>
            <p:nvPr/>
          </p:nvCxnSpPr>
          <p:spPr>
            <a:xfrm>
              <a:off x="6458" y="6215"/>
              <a:ext cx="0" cy="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58" idx="7"/>
              <a:endCxn id="54" idx="2"/>
            </p:cNvCxnSpPr>
            <p:nvPr/>
          </p:nvCxnSpPr>
          <p:spPr>
            <a:xfrm flipV="1">
              <a:off x="5351" y="4848"/>
              <a:ext cx="836" cy="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58" idx="5"/>
              <a:endCxn id="56" idx="2"/>
            </p:cNvCxnSpPr>
            <p:nvPr/>
          </p:nvCxnSpPr>
          <p:spPr>
            <a:xfrm>
              <a:off x="5351" y="6136"/>
              <a:ext cx="836" cy="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6458" y="7300"/>
              <a:ext cx="0" cy="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6457" y="3697"/>
              <a:ext cx="0" cy="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6728" y="5941"/>
              <a:ext cx="887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6728" y="7027"/>
              <a:ext cx="887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H="1">
              <a:off x="6728" y="4849"/>
              <a:ext cx="887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/>
          </p:nvSpPr>
          <p:spPr>
            <a:xfrm>
              <a:off x="6186" y="4577"/>
              <a:ext cx="541" cy="54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6186" y="5674"/>
              <a:ext cx="541" cy="54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6186" y="6759"/>
              <a:ext cx="541" cy="54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4888" y="5674"/>
              <a:ext cx="541" cy="54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3968" y="5369"/>
              <a:ext cx="11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>
                  <a:solidFill>
                    <a:srgbClr val="FF0000"/>
                  </a:solidFill>
                </a:rPr>
                <a:t>11%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4770" y="6451"/>
              <a:ext cx="121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/>
                <a:t>36%</a:t>
              </a:r>
              <a:endParaRPr lang="en-US" altLang="en-US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299" y="5421"/>
              <a:ext cx="11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/>
                <a:t>27%</a:t>
              </a:r>
              <a:endParaRPr lang="en-US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4900" y="4789"/>
              <a:ext cx="138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2</a:t>
              </a:r>
              <a:r>
                <a:rPr lang="en-US" altLang="en-US"/>
                <a:t>5</a:t>
              </a:r>
              <a:r>
                <a:rPr lang="en-US"/>
                <a:t>%</a:t>
              </a:r>
              <a:endParaRPr lang="en-US"/>
            </a:p>
          </p:txBody>
        </p:sp>
      </p:grpSp>
      <p:sp>
        <p:nvSpPr>
          <p:cNvPr id="94" name="椭圆 93"/>
          <p:cNvSpPr/>
          <p:nvPr/>
        </p:nvSpPr>
        <p:spPr>
          <a:xfrm>
            <a:off x="7512685" y="2762885"/>
            <a:ext cx="2688590" cy="268859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824990" y="3223895"/>
            <a:ext cx="343535" cy="3435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824990" y="3920490"/>
            <a:ext cx="343535" cy="3435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824990" y="4609465"/>
            <a:ext cx="343535" cy="3435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4270375" y="3223895"/>
            <a:ext cx="343535" cy="3435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4270375" y="3920490"/>
            <a:ext cx="343535" cy="3435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4270375" y="4609465"/>
            <a:ext cx="343535" cy="3435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2622550" y="3920490"/>
            <a:ext cx="343535" cy="3435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3446145" y="3920490"/>
            <a:ext cx="343535" cy="3435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/>
          <p:cNvCxnSpPr>
            <a:stCxn id="22" idx="6"/>
            <a:endCxn id="92" idx="1"/>
          </p:cNvCxnSpPr>
          <p:nvPr/>
        </p:nvCxnSpPr>
        <p:spPr>
          <a:xfrm>
            <a:off x="2168525" y="3395980"/>
            <a:ext cx="504190" cy="57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30" idx="6"/>
            <a:endCxn id="92" idx="2"/>
          </p:cNvCxnSpPr>
          <p:nvPr/>
        </p:nvCxnSpPr>
        <p:spPr>
          <a:xfrm>
            <a:off x="2168525" y="4092575"/>
            <a:ext cx="454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43" idx="6"/>
            <a:endCxn id="92" idx="3"/>
          </p:cNvCxnSpPr>
          <p:nvPr/>
        </p:nvCxnSpPr>
        <p:spPr>
          <a:xfrm flipV="1">
            <a:off x="2168525" y="4213860"/>
            <a:ext cx="504190" cy="56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92" idx="6"/>
            <a:endCxn id="95" idx="2"/>
          </p:cNvCxnSpPr>
          <p:nvPr/>
        </p:nvCxnSpPr>
        <p:spPr>
          <a:xfrm>
            <a:off x="2966085" y="4092575"/>
            <a:ext cx="480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22" idx="4"/>
            <a:endCxn id="30" idx="0"/>
          </p:cNvCxnSpPr>
          <p:nvPr/>
        </p:nvCxnSpPr>
        <p:spPr>
          <a:xfrm>
            <a:off x="1997075" y="3567430"/>
            <a:ext cx="0" cy="35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30" idx="4"/>
            <a:endCxn id="43" idx="0"/>
          </p:cNvCxnSpPr>
          <p:nvPr/>
        </p:nvCxnSpPr>
        <p:spPr>
          <a:xfrm>
            <a:off x="1997075" y="4264025"/>
            <a:ext cx="0" cy="34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30" idx="2"/>
          </p:cNvCxnSpPr>
          <p:nvPr/>
        </p:nvCxnSpPr>
        <p:spPr>
          <a:xfrm flipH="1">
            <a:off x="1261745" y="4092575"/>
            <a:ext cx="56324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1261745" y="3394075"/>
            <a:ext cx="56324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1261745" y="4779010"/>
            <a:ext cx="56324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43" idx="4"/>
          </p:cNvCxnSpPr>
          <p:nvPr/>
        </p:nvCxnSpPr>
        <p:spPr>
          <a:xfrm>
            <a:off x="1997075" y="4953000"/>
            <a:ext cx="0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1996440" y="2665095"/>
            <a:ext cx="0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95" idx="6"/>
            <a:endCxn id="86" idx="2"/>
          </p:cNvCxnSpPr>
          <p:nvPr/>
        </p:nvCxnSpPr>
        <p:spPr>
          <a:xfrm>
            <a:off x="3789680" y="4092575"/>
            <a:ext cx="480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86" idx="0"/>
            <a:endCxn id="85" idx="4"/>
          </p:cNvCxnSpPr>
          <p:nvPr/>
        </p:nvCxnSpPr>
        <p:spPr>
          <a:xfrm flipV="1">
            <a:off x="4442460" y="3567430"/>
            <a:ext cx="0" cy="35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86" idx="4"/>
            <a:endCxn id="87" idx="0"/>
          </p:cNvCxnSpPr>
          <p:nvPr/>
        </p:nvCxnSpPr>
        <p:spPr>
          <a:xfrm>
            <a:off x="4442460" y="4264025"/>
            <a:ext cx="0" cy="34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95" idx="7"/>
            <a:endCxn id="85" idx="2"/>
          </p:cNvCxnSpPr>
          <p:nvPr/>
        </p:nvCxnSpPr>
        <p:spPr>
          <a:xfrm flipV="1">
            <a:off x="3739515" y="3395980"/>
            <a:ext cx="530860" cy="57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95" idx="5"/>
            <a:endCxn id="87" idx="2"/>
          </p:cNvCxnSpPr>
          <p:nvPr/>
        </p:nvCxnSpPr>
        <p:spPr>
          <a:xfrm>
            <a:off x="3739515" y="4213860"/>
            <a:ext cx="530860" cy="56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4442460" y="4953000"/>
            <a:ext cx="0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4441825" y="2665095"/>
            <a:ext cx="0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H="1">
            <a:off x="4613910" y="4090035"/>
            <a:ext cx="56324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H="1">
            <a:off x="4613910" y="4779645"/>
            <a:ext cx="56324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H="1">
            <a:off x="4613910" y="3396615"/>
            <a:ext cx="56324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/>
          <p:cNvSpPr/>
          <p:nvPr/>
        </p:nvSpPr>
        <p:spPr>
          <a:xfrm>
            <a:off x="4269740" y="3223895"/>
            <a:ext cx="343535" cy="34353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269740" y="3920490"/>
            <a:ext cx="343535" cy="34353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269740" y="4609465"/>
            <a:ext cx="343535" cy="34353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3445510" y="3920490"/>
            <a:ext cx="343535" cy="34353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/>
          <p:cNvSpPr txBox="1"/>
          <p:nvPr/>
        </p:nvSpPr>
        <p:spPr>
          <a:xfrm>
            <a:off x="2910205" y="392049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0.4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2124710" y="392049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0.</a:t>
            </a:r>
            <a:r>
              <a:rPr lang="en-US" altLang="en-US"/>
              <a:t>9</a:t>
            </a:r>
            <a:endParaRPr lang="en-US" altLang="en-US"/>
          </a:p>
        </p:txBody>
      </p:sp>
      <p:sp>
        <p:nvSpPr>
          <p:cNvPr id="126" name="文本框 125"/>
          <p:cNvSpPr txBox="1"/>
          <p:nvPr/>
        </p:nvSpPr>
        <p:spPr>
          <a:xfrm>
            <a:off x="2124710" y="349885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0.</a:t>
            </a:r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127" name="文本框 126"/>
          <p:cNvSpPr txBox="1"/>
          <p:nvPr/>
        </p:nvSpPr>
        <p:spPr>
          <a:xfrm>
            <a:off x="2124710" y="436054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0.</a:t>
            </a:r>
            <a:r>
              <a:rPr lang="en-US" altLang="en-US"/>
              <a:t>8</a:t>
            </a:r>
            <a:endParaRPr lang="en-US" altLang="en-US"/>
          </a:p>
        </p:txBody>
      </p:sp>
      <p:sp>
        <p:nvSpPr>
          <p:cNvPr id="128" name="文本框 127"/>
          <p:cNvSpPr txBox="1"/>
          <p:nvPr/>
        </p:nvSpPr>
        <p:spPr>
          <a:xfrm>
            <a:off x="3739515" y="431355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0.</a:t>
            </a:r>
            <a:r>
              <a:rPr lang="en-US" altLang="en-US"/>
              <a:t>9</a:t>
            </a:r>
            <a:endParaRPr lang="en-US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3739515" y="389572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0.</a:t>
            </a:r>
            <a:r>
              <a:rPr lang="en-US" altLang="en-US"/>
              <a:t>8</a:t>
            </a:r>
            <a:endParaRPr lang="en-US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3734435" y="349885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0.</a:t>
            </a:r>
            <a:r>
              <a:rPr lang="en-US" altLang="en-US"/>
              <a:t>6</a:t>
            </a:r>
            <a:endParaRPr lang="en-US" altLang="en-US"/>
          </a:p>
        </p:txBody>
      </p:sp>
      <p:sp>
        <p:nvSpPr>
          <p:cNvPr id="132" name="文本框 131"/>
          <p:cNvSpPr txBox="1"/>
          <p:nvPr/>
        </p:nvSpPr>
        <p:spPr>
          <a:xfrm>
            <a:off x="1310640" y="3569970"/>
            <a:ext cx="68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0.6</a:t>
            </a:r>
            <a:endParaRPr lang="en-US" altLang="zh-CN"/>
          </a:p>
        </p:txBody>
      </p:sp>
      <p:sp>
        <p:nvSpPr>
          <p:cNvPr id="133" name="文本框 132"/>
          <p:cNvSpPr txBox="1"/>
          <p:nvPr/>
        </p:nvSpPr>
        <p:spPr>
          <a:xfrm>
            <a:off x="1310640" y="4288790"/>
            <a:ext cx="68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0.</a:t>
            </a:r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134" name="文本框 133"/>
          <p:cNvSpPr txBox="1"/>
          <p:nvPr/>
        </p:nvSpPr>
        <p:spPr>
          <a:xfrm>
            <a:off x="4441825" y="3569970"/>
            <a:ext cx="68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0.</a:t>
            </a:r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4441825" y="4264025"/>
            <a:ext cx="68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0.</a:t>
            </a:r>
            <a:r>
              <a:rPr lang="en-US" altLang="en-US"/>
              <a:t>5</a:t>
            </a:r>
            <a:endParaRPr lang="en-US" altLang="en-US"/>
          </a:p>
        </p:txBody>
      </p:sp>
      <p:pic>
        <p:nvPicPr>
          <p:cNvPr id="136" name="图片 135" descr="equ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110" y="1906905"/>
            <a:ext cx="563880" cy="527685"/>
          </a:xfrm>
          <a:prstGeom prst="rect">
            <a:avLst/>
          </a:prstGeom>
        </p:spPr>
      </p:pic>
      <p:pic>
        <p:nvPicPr>
          <p:cNvPr id="137" name="图片 136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765" y="1790065"/>
            <a:ext cx="448310" cy="662940"/>
          </a:xfrm>
          <a:prstGeom prst="rect">
            <a:avLst/>
          </a:prstGeom>
        </p:spPr>
      </p:pic>
      <p:sp>
        <p:nvSpPr>
          <p:cNvPr id="138" name="右箭头 137"/>
          <p:cNvSpPr/>
          <p:nvPr/>
        </p:nvSpPr>
        <p:spPr>
          <a:xfrm>
            <a:off x="1996440" y="1790065"/>
            <a:ext cx="1792605" cy="761365"/>
          </a:xfrm>
          <a:prstGeom prst="rightArrow">
            <a:avLst>
              <a:gd name="adj1" fmla="val 50000"/>
              <a:gd name="adj2" fmla="val 518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normalize</a:t>
            </a:r>
            <a:endParaRPr lang="en-US" altLang="en-US"/>
          </a:p>
        </p:txBody>
      </p:sp>
      <p:sp>
        <p:nvSpPr>
          <p:cNvPr id="139" name="右箭头 138"/>
          <p:cNvSpPr/>
          <p:nvPr/>
        </p:nvSpPr>
        <p:spPr>
          <a:xfrm>
            <a:off x="4613275" y="1790065"/>
            <a:ext cx="1792605" cy="761365"/>
          </a:xfrm>
          <a:prstGeom prst="rightArrow">
            <a:avLst>
              <a:gd name="adj1" fmla="val 50000"/>
              <a:gd name="adj2" fmla="val 518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/>
              <a:t>truncate</a:t>
            </a:r>
            <a:endParaRPr lang="en-US" altLang="en-US"/>
          </a:p>
        </p:txBody>
      </p:sp>
      <p:pic>
        <p:nvPicPr>
          <p:cNvPr id="140" name="图片 139" descr="equ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780" y="1883410"/>
            <a:ext cx="467995" cy="574675"/>
          </a:xfrm>
          <a:prstGeom prst="rect">
            <a:avLst/>
          </a:prstGeom>
        </p:spPr>
      </p:pic>
      <p:sp>
        <p:nvSpPr>
          <p:cNvPr id="141" name="文本框 140"/>
          <p:cNvSpPr txBox="1"/>
          <p:nvPr/>
        </p:nvSpPr>
        <p:spPr>
          <a:xfrm>
            <a:off x="7237095" y="1727835"/>
            <a:ext cx="4356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/>
              <a:t>I</a:t>
            </a:r>
            <a:r>
              <a:rPr lang="en-US" altLang="zh-CN" sz="2000"/>
              <a:t>n real implementation, we app</a:t>
            </a:r>
            <a:r>
              <a:rPr lang="en-US" altLang="en-US" sz="2000"/>
              <a:t>l</a:t>
            </a:r>
            <a:r>
              <a:rPr lang="en-US" altLang="zh-CN" sz="2000"/>
              <a:t>y truncation to Laplacian</a:t>
            </a:r>
            <a:endParaRPr lang="en-US" altLang="zh-CN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椭圆 86"/>
          <p:cNvSpPr/>
          <p:nvPr/>
        </p:nvSpPr>
        <p:spPr>
          <a:xfrm>
            <a:off x="1340485" y="3248660"/>
            <a:ext cx="1492250" cy="2688590"/>
          </a:xfrm>
          <a:prstGeom prst="ellipse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3350260" y="3236595"/>
            <a:ext cx="1492250" cy="2688590"/>
          </a:xfrm>
          <a:prstGeom prst="ellipse">
            <a:avLst/>
          </a:prstGeom>
          <a:solidFill>
            <a:srgbClr val="00B0F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8739505" y="3235960"/>
            <a:ext cx="1492250" cy="2688590"/>
          </a:xfrm>
          <a:prstGeom prst="ellipse">
            <a:avLst/>
          </a:prstGeom>
          <a:solidFill>
            <a:srgbClr val="00B0F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6704330" y="3235960"/>
            <a:ext cx="1492250" cy="2688590"/>
          </a:xfrm>
          <a:prstGeom prst="ellipse">
            <a:avLst/>
          </a:prstGeom>
          <a:solidFill>
            <a:srgbClr val="00B05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endCxn id="84" idx="0"/>
          </p:cNvCxnSpPr>
          <p:nvPr/>
        </p:nvCxnSpPr>
        <p:spPr>
          <a:xfrm>
            <a:off x="2609215" y="2877185"/>
            <a:ext cx="488950" cy="1331595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Proposed Method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01470" y="3712210"/>
            <a:ext cx="343535" cy="3435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601470" y="4408805"/>
            <a:ext cx="343535" cy="3435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601470" y="5097780"/>
            <a:ext cx="343535" cy="3435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50055" y="3712210"/>
            <a:ext cx="343535" cy="3435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250055" y="4408805"/>
            <a:ext cx="343535" cy="3435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250055" y="5097780"/>
            <a:ext cx="343535" cy="3435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2399030" y="4408805"/>
            <a:ext cx="343535" cy="3435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>
            <a:stCxn id="51" idx="6"/>
            <a:endCxn id="57" idx="1"/>
          </p:cNvCxnSpPr>
          <p:nvPr/>
        </p:nvCxnSpPr>
        <p:spPr>
          <a:xfrm>
            <a:off x="1945005" y="3884295"/>
            <a:ext cx="504190" cy="57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2" idx="6"/>
            <a:endCxn id="57" idx="2"/>
          </p:cNvCxnSpPr>
          <p:nvPr/>
        </p:nvCxnSpPr>
        <p:spPr>
          <a:xfrm>
            <a:off x="1945005" y="4580890"/>
            <a:ext cx="454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3" idx="6"/>
            <a:endCxn id="57" idx="3"/>
          </p:cNvCxnSpPr>
          <p:nvPr/>
        </p:nvCxnSpPr>
        <p:spPr>
          <a:xfrm flipV="1">
            <a:off x="1945005" y="4702175"/>
            <a:ext cx="504190" cy="56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83" idx="2"/>
          </p:cNvCxnSpPr>
          <p:nvPr/>
        </p:nvCxnSpPr>
        <p:spPr>
          <a:xfrm flipV="1">
            <a:off x="2742565" y="4580255"/>
            <a:ext cx="68199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1" idx="4"/>
            <a:endCxn id="52" idx="0"/>
          </p:cNvCxnSpPr>
          <p:nvPr/>
        </p:nvCxnSpPr>
        <p:spPr>
          <a:xfrm>
            <a:off x="1786255" y="4055745"/>
            <a:ext cx="0" cy="35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2" idx="4"/>
            <a:endCxn id="53" idx="0"/>
          </p:cNvCxnSpPr>
          <p:nvPr/>
        </p:nvCxnSpPr>
        <p:spPr>
          <a:xfrm>
            <a:off x="1786255" y="4752340"/>
            <a:ext cx="0" cy="34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endCxn id="55" idx="2"/>
          </p:cNvCxnSpPr>
          <p:nvPr/>
        </p:nvCxnSpPr>
        <p:spPr>
          <a:xfrm flipV="1">
            <a:off x="3732530" y="4580890"/>
            <a:ext cx="51752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5" idx="0"/>
            <a:endCxn id="54" idx="4"/>
          </p:cNvCxnSpPr>
          <p:nvPr/>
        </p:nvCxnSpPr>
        <p:spPr>
          <a:xfrm flipV="1">
            <a:off x="4434840" y="4055745"/>
            <a:ext cx="0" cy="35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5" idx="4"/>
            <a:endCxn id="56" idx="0"/>
          </p:cNvCxnSpPr>
          <p:nvPr/>
        </p:nvCxnSpPr>
        <p:spPr>
          <a:xfrm>
            <a:off x="4434840" y="4752340"/>
            <a:ext cx="0" cy="34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89" idx="1"/>
            <a:endCxn id="54" idx="2"/>
          </p:cNvCxnSpPr>
          <p:nvPr/>
        </p:nvCxnSpPr>
        <p:spPr>
          <a:xfrm flipV="1">
            <a:off x="3686175" y="3884295"/>
            <a:ext cx="563880" cy="548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83" idx="5"/>
            <a:endCxn id="56" idx="2"/>
          </p:cNvCxnSpPr>
          <p:nvPr/>
        </p:nvCxnSpPr>
        <p:spPr>
          <a:xfrm>
            <a:off x="3717925" y="4701540"/>
            <a:ext cx="532130" cy="56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/>
          <p:cNvSpPr/>
          <p:nvPr/>
        </p:nvSpPr>
        <p:spPr>
          <a:xfrm>
            <a:off x="4249420" y="3712210"/>
            <a:ext cx="343535" cy="34353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4249420" y="4408805"/>
            <a:ext cx="343535" cy="34353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4249420" y="5097780"/>
            <a:ext cx="343535" cy="34353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3424555" y="4408170"/>
            <a:ext cx="343535" cy="34353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2730500" y="4208780"/>
            <a:ext cx="734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>
                <a:solidFill>
                  <a:srgbClr val="FF0000"/>
                </a:solidFill>
              </a:rPr>
              <a:t>25%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350260" y="4902200"/>
            <a:ext cx="771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31%</a:t>
            </a:r>
            <a:endParaRPr lang="en-US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3686175" y="4248150"/>
            <a:ext cx="73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23%</a:t>
            </a:r>
            <a:endParaRPr lang="en-US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432810" y="3846830"/>
            <a:ext cx="815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21%</a:t>
            </a:r>
            <a:endParaRPr lang="en-US"/>
          </a:p>
        </p:txBody>
      </p:sp>
      <p:sp>
        <p:nvSpPr>
          <p:cNvPr id="94" name="椭圆 93"/>
          <p:cNvSpPr/>
          <p:nvPr/>
        </p:nvSpPr>
        <p:spPr>
          <a:xfrm>
            <a:off x="2252345" y="3248660"/>
            <a:ext cx="2688590" cy="268859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969760" y="3712210"/>
            <a:ext cx="343535" cy="3435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969760" y="4408805"/>
            <a:ext cx="343535" cy="3435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969760" y="5097780"/>
            <a:ext cx="343535" cy="3435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631045" y="3712210"/>
            <a:ext cx="343535" cy="3435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631045" y="4408805"/>
            <a:ext cx="343535" cy="3435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631045" y="5097780"/>
            <a:ext cx="343535" cy="3435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767320" y="4408805"/>
            <a:ext cx="343535" cy="34353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806815" y="4408805"/>
            <a:ext cx="343535" cy="34353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9" idx="6"/>
            <a:endCxn id="15" idx="1"/>
          </p:cNvCxnSpPr>
          <p:nvPr/>
        </p:nvCxnSpPr>
        <p:spPr>
          <a:xfrm>
            <a:off x="7303135" y="3884295"/>
            <a:ext cx="504190" cy="57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6"/>
            <a:endCxn id="15" idx="2"/>
          </p:cNvCxnSpPr>
          <p:nvPr/>
        </p:nvCxnSpPr>
        <p:spPr>
          <a:xfrm>
            <a:off x="7303135" y="4580890"/>
            <a:ext cx="454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1" idx="6"/>
            <a:endCxn id="15" idx="3"/>
          </p:cNvCxnSpPr>
          <p:nvPr/>
        </p:nvCxnSpPr>
        <p:spPr>
          <a:xfrm flipV="1">
            <a:off x="7303135" y="4702175"/>
            <a:ext cx="504190" cy="56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5" idx="6"/>
          </p:cNvCxnSpPr>
          <p:nvPr/>
        </p:nvCxnSpPr>
        <p:spPr>
          <a:xfrm>
            <a:off x="8100695" y="4580890"/>
            <a:ext cx="699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9" idx="4"/>
            <a:endCxn id="10" idx="0"/>
          </p:cNvCxnSpPr>
          <p:nvPr/>
        </p:nvCxnSpPr>
        <p:spPr>
          <a:xfrm>
            <a:off x="7131685" y="4055745"/>
            <a:ext cx="0" cy="35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0" idx="4"/>
            <a:endCxn id="11" idx="0"/>
          </p:cNvCxnSpPr>
          <p:nvPr/>
        </p:nvCxnSpPr>
        <p:spPr>
          <a:xfrm>
            <a:off x="7131685" y="4752340"/>
            <a:ext cx="0" cy="34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6" idx="6"/>
          </p:cNvCxnSpPr>
          <p:nvPr/>
        </p:nvCxnSpPr>
        <p:spPr>
          <a:xfrm>
            <a:off x="9140190" y="4580890"/>
            <a:ext cx="49212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3" idx="0"/>
            <a:endCxn id="12" idx="4"/>
          </p:cNvCxnSpPr>
          <p:nvPr/>
        </p:nvCxnSpPr>
        <p:spPr>
          <a:xfrm flipV="1">
            <a:off x="9792970" y="4055745"/>
            <a:ext cx="0" cy="35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3" idx="4"/>
            <a:endCxn id="14" idx="0"/>
          </p:cNvCxnSpPr>
          <p:nvPr/>
        </p:nvCxnSpPr>
        <p:spPr>
          <a:xfrm>
            <a:off x="9792970" y="4752340"/>
            <a:ext cx="0" cy="34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6" idx="7"/>
            <a:endCxn id="38" idx="2"/>
          </p:cNvCxnSpPr>
          <p:nvPr/>
        </p:nvCxnSpPr>
        <p:spPr>
          <a:xfrm flipV="1">
            <a:off x="9100185" y="3884295"/>
            <a:ext cx="530225" cy="57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6" idx="5"/>
            <a:endCxn id="40" idx="2"/>
          </p:cNvCxnSpPr>
          <p:nvPr/>
        </p:nvCxnSpPr>
        <p:spPr>
          <a:xfrm>
            <a:off x="9100185" y="4702175"/>
            <a:ext cx="530225" cy="56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9630410" y="3712210"/>
            <a:ext cx="343535" cy="34353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9630410" y="4408805"/>
            <a:ext cx="343535" cy="34353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630410" y="5097780"/>
            <a:ext cx="343535" cy="34353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806180" y="4408805"/>
            <a:ext cx="343535" cy="34353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094980" y="4226560"/>
            <a:ext cx="734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>
                <a:solidFill>
                  <a:srgbClr val="FF0000"/>
                </a:solidFill>
              </a:rPr>
              <a:t>11%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31250" y="4902200"/>
            <a:ext cx="771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36%</a:t>
            </a:r>
            <a:endParaRPr lang="en-US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9067165" y="4248150"/>
            <a:ext cx="73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27%</a:t>
            </a:r>
            <a:endParaRPr lang="en-US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813800" y="3846830"/>
            <a:ext cx="816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  <a:r>
              <a:rPr lang="en-US" altLang="en-US"/>
              <a:t>5</a:t>
            </a:r>
            <a:r>
              <a:rPr lang="en-US"/>
              <a:t>%</a:t>
            </a:r>
            <a:endParaRPr lang="en-US"/>
          </a:p>
        </p:txBody>
      </p:sp>
      <p:sp>
        <p:nvSpPr>
          <p:cNvPr id="46" name="椭圆 45"/>
          <p:cNvSpPr/>
          <p:nvPr/>
        </p:nvSpPr>
        <p:spPr>
          <a:xfrm>
            <a:off x="7633335" y="3248660"/>
            <a:ext cx="2688590" cy="268859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6849110" y="1319530"/>
            <a:ext cx="35509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000">
                <a:solidFill>
                  <a:srgbClr val="00B050"/>
                </a:solidFill>
                <a:sym typeface="+mn-ea"/>
              </a:rPr>
              <a:t>Late truncation</a:t>
            </a:r>
            <a:r>
              <a:rPr lang="en-US" altLang="zh-CN" sz="2000">
                <a:sym typeface="+mn-ea"/>
              </a:rPr>
              <a:t> utilizes the </a:t>
            </a:r>
            <a:r>
              <a:rPr lang="en-US" altLang="zh-CN" sz="2000" b="1">
                <a:sym typeface="+mn-ea"/>
              </a:rPr>
              <a:t>complete graph </a:t>
            </a:r>
            <a:r>
              <a:rPr lang="en-US" altLang="zh-CN" sz="2000">
                <a:sym typeface="+mn-ea"/>
              </a:rPr>
              <a:t>in normalization which avoids the </a:t>
            </a:r>
            <a:r>
              <a:rPr lang="en-US" altLang="en-US" sz="2000">
                <a:sym typeface="+mn-ea"/>
              </a:rPr>
              <a:t>problem in early truncation</a:t>
            </a:r>
            <a:endParaRPr lang="en-US" altLang="en-US" sz="2000"/>
          </a:p>
        </p:txBody>
      </p:sp>
      <p:sp>
        <p:nvSpPr>
          <p:cNvPr id="50" name="文本框 49"/>
          <p:cNvSpPr txBox="1"/>
          <p:nvPr/>
        </p:nvSpPr>
        <p:spPr>
          <a:xfrm>
            <a:off x="1279525" y="1319530"/>
            <a:ext cx="41503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70C0"/>
                </a:solidFill>
              </a:rPr>
              <a:t>Early truncation</a:t>
            </a:r>
            <a:r>
              <a:rPr lang="zh-CN" altLang="en-US" sz="2000"/>
              <a:t> utilizes the </a:t>
            </a:r>
            <a:r>
              <a:rPr lang="zh-CN" altLang="en-US" sz="2000" b="1"/>
              <a:t>truncated graph </a:t>
            </a:r>
            <a:r>
              <a:rPr lang="zh-CN" altLang="en-US" sz="2000"/>
              <a:t>in normalization</a:t>
            </a:r>
            <a:r>
              <a:rPr lang="zh-CN" altLang="en-US" sz="2000" b="1"/>
              <a:t> </a:t>
            </a:r>
            <a:r>
              <a:rPr lang="zh-CN" altLang="en-US" sz="2000"/>
              <a:t>and results in </a:t>
            </a:r>
            <a:r>
              <a:rPr lang="zh-CN" altLang="en-US" sz="2000">
                <a:solidFill>
                  <a:srgbClr val="FF0000"/>
                </a:solidFill>
              </a:rPr>
              <a:t>misleading high transition probabilities</a:t>
            </a:r>
            <a:r>
              <a:rPr lang="zh-CN" altLang="en-US" sz="2000"/>
              <a:t> to partial manifolds after truncation</a:t>
            </a:r>
            <a:endParaRPr lang="zh-CN" altLang="en-US" sz="2000"/>
          </a:p>
        </p:txBody>
      </p:sp>
      <p:cxnSp>
        <p:nvCxnSpPr>
          <p:cNvPr id="85" name="直接箭头连接符 84"/>
          <p:cNvCxnSpPr>
            <a:endCxn id="42" idx="0"/>
          </p:cNvCxnSpPr>
          <p:nvPr/>
        </p:nvCxnSpPr>
        <p:spPr>
          <a:xfrm>
            <a:off x="8275320" y="2889250"/>
            <a:ext cx="177165" cy="133731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5875655" y="1490345"/>
            <a:ext cx="0" cy="393319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Proposed Method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Sparsified structure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4555" y="1697990"/>
            <a:ext cx="6047105" cy="4445635"/>
          </a:xfrm>
          <a:prstGeom prst="rect">
            <a:avLst/>
          </a:prstGeom>
        </p:spPr>
      </p:pic>
      <p:pic>
        <p:nvPicPr>
          <p:cNvPr id="86" name="图片 85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35" y="2002790"/>
            <a:ext cx="1715770" cy="6051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9480" y="3065780"/>
            <a:ext cx="36417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We maintain a sparsified inverse of Laplacian, which takes </a:t>
            </a:r>
            <a:r>
              <a:rPr lang="en-US" altLang="zh-CN" sz="2000">
                <a:latin typeface="Droid Sans Fallback" panose="020B0502000000000001" charset="-122"/>
                <a:ea typeface="Droid Sans Fallback" panose="020B0502000000000001" charset="-122"/>
              </a:rPr>
              <a:t>Ο(L*n) memory.</a:t>
            </a:r>
            <a:endParaRPr lang="en-US" altLang="zh-CN" sz="2000">
              <a:latin typeface="Droid Sans Fallback" panose="020B0502000000000001" charset="-122"/>
              <a:ea typeface="Droid Sans Fallback" panose="020B0502000000000001" charset="-122"/>
            </a:endParaRPr>
          </a:p>
          <a:p>
            <a:r>
              <a:rPr lang="en-US" altLang="zh-CN" sz="2000">
                <a:latin typeface="Droid Sans Fallback" panose="020B0502000000000001" charset="-122"/>
                <a:ea typeface="Droid Sans Fallback" panose="020B0502000000000001" charset="-122"/>
              </a:rPr>
              <a:t>L&lt;&lt;n (e.g. L=2k, n=100k)</a:t>
            </a:r>
            <a:endParaRPr lang="en-US" altLang="zh-CN" sz="2000">
              <a:latin typeface="Droid Sans Fallback" panose="020B0502000000000001" charset="-122"/>
              <a:ea typeface="Droid Sans Fallback" panose="020B05020000000000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Proposed Method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Online search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equ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8970" y="2277745"/>
            <a:ext cx="1764030" cy="622935"/>
          </a:xfrm>
          <a:prstGeom prst="rect">
            <a:avLst/>
          </a:prstGeom>
        </p:spPr>
      </p:pic>
      <p:pic>
        <p:nvPicPr>
          <p:cNvPr id="6" name="图片 5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970" y="2900680"/>
            <a:ext cx="3251835" cy="5734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70" y="1945640"/>
            <a:ext cx="7258050" cy="384556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401685" y="3825240"/>
            <a:ext cx="2986405" cy="1485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bg1"/>
                </a:solidFill>
                <a:sym typeface="+mn-ea"/>
              </a:rPr>
              <a:t>This algorithm computes the above linear combination</a:t>
            </a:r>
            <a:endParaRPr lang="en-US" altLang="zh-CN" sz="2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Experiments and Results</a:t>
            </a:r>
            <a:endParaRPr lang="en-US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en-US" dirty="0"/>
              <a:t>We show that our method improved both the speed and the performance</a:t>
            </a: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Datasets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rcRect t="171" r="58977"/>
          <a:stretch>
            <a:fillRect/>
          </a:stretch>
        </p:blipFill>
        <p:spPr>
          <a:xfrm>
            <a:off x="669925" y="1181100"/>
            <a:ext cx="3785235" cy="4103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207" r="19827"/>
          <a:stretch>
            <a:fillRect/>
          </a:stretch>
        </p:blipFill>
        <p:spPr>
          <a:xfrm>
            <a:off x="4810125" y="1245870"/>
            <a:ext cx="6489700" cy="424624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454785" y="5528945"/>
            <a:ext cx="244602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000">
                <a:solidFill>
                  <a:srgbClr val="0070C0"/>
                </a:solidFill>
              </a:rPr>
              <a:t>55 query</a:t>
            </a:r>
            <a:endParaRPr lang="en-US" altLang="zh-CN" sz="2000">
              <a:solidFill>
                <a:srgbClr val="0070C0"/>
              </a:solidFill>
            </a:endParaRPr>
          </a:p>
          <a:p>
            <a:pPr algn="l"/>
            <a:r>
              <a:rPr lang="en-US" altLang="zh-CN" sz="2000">
                <a:solidFill>
                  <a:srgbClr val="0070C0"/>
                </a:solidFill>
              </a:rPr>
              <a:t>5062 gallery</a:t>
            </a:r>
            <a:endParaRPr lang="en-US" altLang="zh-CN" sz="200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93280" y="5534025"/>
            <a:ext cx="244602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000">
                <a:solidFill>
                  <a:srgbClr val="0070C0"/>
                </a:solidFill>
              </a:rPr>
              <a:t>55 query</a:t>
            </a:r>
            <a:endParaRPr lang="en-US" altLang="zh-CN" sz="2000">
              <a:solidFill>
                <a:srgbClr val="0070C0"/>
              </a:solidFill>
            </a:endParaRPr>
          </a:p>
          <a:p>
            <a:pPr algn="l"/>
            <a:r>
              <a:rPr lang="en-US" altLang="en-US" sz="2000">
                <a:solidFill>
                  <a:srgbClr val="0070C0"/>
                </a:solidFill>
              </a:rPr>
              <a:t>6412</a:t>
            </a:r>
            <a:r>
              <a:rPr lang="en-US" altLang="zh-CN" sz="2000">
                <a:solidFill>
                  <a:srgbClr val="0070C0"/>
                </a:solidFill>
              </a:rPr>
              <a:t> gallery</a:t>
            </a:r>
            <a:endParaRPr lang="en-US" altLang="zh-CN" sz="2000">
              <a:solidFill>
                <a:srgbClr val="0070C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55160" y="5559425"/>
            <a:ext cx="1743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Flickr 100k as distractors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13" idx="1"/>
          </p:cNvCxnSpPr>
          <p:nvPr/>
        </p:nvCxnSpPr>
        <p:spPr>
          <a:xfrm flipH="1">
            <a:off x="3173095" y="5882005"/>
            <a:ext cx="1282065" cy="1492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3"/>
          </p:cNvCxnSpPr>
          <p:nvPr/>
        </p:nvCxnSpPr>
        <p:spPr>
          <a:xfrm>
            <a:off x="6198235" y="5882005"/>
            <a:ext cx="1044575" cy="1638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Experiment Settings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Feature</a:t>
            </a:r>
            <a:r>
              <a:rPr lang="en-US" altLang="en-US"/>
              <a:t>s</a:t>
            </a:r>
            <a:endParaRPr lang="en-US" altLang="zh-CN"/>
          </a:p>
          <a:p>
            <a:pPr lvl="1"/>
            <a:r>
              <a:rPr lang="en-US" altLang="zh-CN"/>
              <a:t>512-d and 1,024-d R-MAC descriptors based on VGG and ResNet respectively (provided online by Iscen et al. </a:t>
            </a:r>
            <a:r>
              <a:rPr lang="en-US" altLang="zh-CN">
                <a:hlinkClick r:id="rId1" action="ppaction://hlinkfile"/>
              </a:rPr>
              <a:t>https://github.com/ahmetius/diffusion-retrieval</a:t>
            </a:r>
            <a:r>
              <a:rPr lang="en-US" altLang="zh-CN"/>
              <a:t>)</a:t>
            </a:r>
            <a:endParaRPr lang="en-US" altLang="zh-CN"/>
          </a:p>
          <a:p>
            <a:pPr lvl="0"/>
            <a:endParaRPr lang="en-US" altLang="zh-CN" sz="2400"/>
          </a:p>
          <a:p>
            <a:pPr lvl="0"/>
            <a:r>
              <a:rPr lang="en-US" altLang="zh-CN" sz="2400"/>
              <a:t>Parameter</a:t>
            </a:r>
            <a:r>
              <a:rPr lang="en-US" altLang="en-US" sz="2400"/>
              <a:t>s</a:t>
            </a:r>
            <a:endParaRPr lang="en-US" altLang="zh-CN" sz="2400"/>
          </a:p>
          <a:p>
            <a:pPr lvl="1"/>
            <a:r>
              <a:rPr lang="en-US" altLang="zh-CN" sz="2000"/>
              <a:t>We follow the parameters in previous works and we comfirm that deviating from these parameters results in worse performance</a:t>
            </a:r>
            <a:endParaRPr lang="en-US" altLang="zh-CN" sz="2000"/>
          </a:p>
          <a:p>
            <a:pPr lvl="1"/>
            <a:endParaRPr lang="en-US" altLang="zh-CN" sz="2000"/>
          </a:p>
          <a:p>
            <a:pPr lvl="0"/>
            <a:r>
              <a:rPr lang="en-US" altLang="zh-CN" sz="2400"/>
              <a:t>Library</a:t>
            </a:r>
            <a:endParaRPr lang="en-US" altLang="zh-CN" sz="2400"/>
          </a:p>
          <a:p>
            <a:pPr lvl="1"/>
            <a:r>
              <a:rPr lang="en-US" altLang="zh-CN" sz="2000"/>
              <a:t>We use Facebook FAISS (</a:t>
            </a:r>
            <a:r>
              <a:rPr lang="en-US" altLang="zh-CN" sz="2000">
                <a:hlinkClick r:id="rId2" action="ppaction://hlinkfile"/>
              </a:rPr>
              <a:t>https://github.com/facebookresearch/faiss</a:t>
            </a:r>
            <a:r>
              <a:rPr lang="en-US" altLang="zh-CN" sz="2000"/>
              <a:t>) to conduct k-NN search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Image Retrieval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885" y="1630680"/>
            <a:ext cx="953135" cy="114744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241040" y="1245235"/>
            <a:ext cx="12757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/>
              <a:t>Database</a:t>
            </a:r>
            <a:endParaRPr lang="en-US" altLang="en-US" sz="1600"/>
          </a:p>
        </p:txBody>
      </p:sp>
      <p:grpSp>
        <p:nvGrpSpPr>
          <p:cNvPr id="7" name="组合 6"/>
          <p:cNvGrpSpPr/>
          <p:nvPr/>
        </p:nvGrpSpPr>
        <p:grpSpPr>
          <a:xfrm>
            <a:off x="1984058" y="3206115"/>
            <a:ext cx="1837849" cy="1260634"/>
            <a:chOff x="5698" y="4539"/>
            <a:chExt cx="2894" cy="1985"/>
          </a:xfrm>
        </p:grpSpPr>
        <p:sp>
          <p:nvSpPr>
            <p:cNvPr id="13" name="立方体 12"/>
            <p:cNvSpPr/>
            <p:nvPr/>
          </p:nvSpPr>
          <p:spPr>
            <a:xfrm>
              <a:off x="5698" y="4539"/>
              <a:ext cx="774" cy="1985"/>
            </a:xfrm>
            <a:prstGeom prst="cube">
              <a:avLst>
                <a:gd name="adj" fmla="val 698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立方体 13"/>
            <p:cNvSpPr/>
            <p:nvPr/>
          </p:nvSpPr>
          <p:spPr>
            <a:xfrm>
              <a:off x="6100" y="4939"/>
              <a:ext cx="696" cy="1185"/>
            </a:xfrm>
            <a:prstGeom prst="cube">
              <a:avLst>
                <a:gd name="adj" fmla="val 411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立方体 14"/>
            <p:cNvSpPr/>
            <p:nvPr/>
          </p:nvSpPr>
          <p:spPr>
            <a:xfrm>
              <a:off x="6685" y="5225"/>
              <a:ext cx="797" cy="61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立方体 15"/>
            <p:cNvSpPr/>
            <p:nvPr/>
          </p:nvSpPr>
          <p:spPr>
            <a:xfrm>
              <a:off x="7481" y="5225"/>
              <a:ext cx="797" cy="61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立方体 17"/>
            <p:cNvSpPr/>
            <p:nvPr/>
          </p:nvSpPr>
          <p:spPr>
            <a:xfrm>
              <a:off x="8278" y="5225"/>
              <a:ext cx="314" cy="613"/>
            </a:xfrm>
            <a:prstGeom prst="cube">
              <a:avLst>
                <a:gd name="adj" fmla="val 491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>
            <a:off x="7617460" y="2788285"/>
            <a:ext cx="2118360" cy="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/>
          <p:nvPr/>
        </p:nvGraphicFramePr>
        <p:xfrm>
          <a:off x="10100310" y="2189480"/>
          <a:ext cx="1475740" cy="142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85"/>
                <a:gridCol w="909955"/>
              </a:tblGrid>
              <a:tr h="285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0"/>
                        <a:t>ID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0"/>
                        <a:t>Score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350"/>
                        <a:t>3</a:t>
                      </a:r>
                      <a:endParaRPr lang="en-US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0">
                          <a:solidFill>
                            <a:srgbClr val="00B050"/>
                          </a:solidFill>
                        </a:rPr>
                        <a:t>0.97</a:t>
                      </a:r>
                      <a:endParaRPr lang="en-US" altLang="zh-CN" sz="135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350"/>
                        <a:t>110</a:t>
                      </a:r>
                      <a:endParaRPr lang="en-US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0"/>
                        <a:t>0.91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350"/>
                        <a:t>57</a:t>
                      </a:r>
                      <a:endParaRPr lang="en-US" altLang="en-US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0"/>
                        <a:t>0.87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  <a:tr h="285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0"/>
                        <a:t>...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0"/>
                        <a:t>...</a:t>
                      </a:r>
                      <a:endParaRPr lang="en-US" altLang="zh-CN" sz="135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10262235" y="1747520"/>
            <a:ext cx="11468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/>
              <a:t>Ranking</a:t>
            </a:r>
            <a:endParaRPr lang="en-US" altLang="en-US" sz="1600"/>
          </a:p>
        </p:txBody>
      </p:sp>
      <p:grpSp>
        <p:nvGrpSpPr>
          <p:cNvPr id="61" name="组合 60"/>
          <p:cNvGrpSpPr/>
          <p:nvPr/>
        </p:nvGrpSpPr>
        <p:grpSpPr>
          <a:xfrm>
            <a:off x="3116580" y="1631315"/>
            <a:ext cx="1557020" cy="1627505"/>
            <a:chOff x="2852" y="4431"/>
            <a:chExt cx="2452" cy="2563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2" y="4431"/>
              <a:ext cx="1816" cy="163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3" y="4672"/>
              <a:ext cx="1425" cy="1745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4404" y="6524"/>
              <a:ext cx="900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/>
                <a:t>...</a:t>
              </a:r>
              <a:endParaRPr lang="en-US" altLang="zh-CN" sz="135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04" y="4926"/>
              <a:ext cx="1422" cy="1730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1077595" y="1216660"/>
            <a:ext cx="12757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/>
              <a:t>Query</a:t>
            </a:r>
            <a:endParaRPr lang="en-US" altLang="en-US" sz="1600"/>
          </a:p>
        </p:txBody>
      </p:sp>
      <p:pic>
        <p:nvPicPr>
          <p:cNvPr id="30" name="图片 29" descr="equ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920" y="4894580"/>
            <a:ext cx="646430" cy="1209040"/>
          </a:xfrm>
          <a:prstGeom prst="rect">
            <a:avLst/>
          </a:prstGeom>
        </p:spPr>
      </p:pic>
      <p:pic>
        <p:nvPicPr>
          <p:cNvPr id="33" name="图片 32" descr="equati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0225" y="4899660"/>
            <a:ext cx="1950720" cy="120396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6296025" y="2655570"/>
            <a:ext cx="421640" cy="1203960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>
            <a:stCxn id="9" idx="2"/>
            <a:endCxn id="30" idx="0"/>
          </p:cNvCxnSpPr>
          <p:nvPr/>
        </p:nvCxnSpPr>
        <p:spPr>
          <a:xfrm flipH="1">
            <a:off x="1715135" y="2778125"/>
            <a:ext cx="635" cy="21164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33" idx="0"/>
          </p:cNvCxnSpPr>
          <p:nvPr/>
        </p:nvCxnSpPr>
        <p:spPr>
          <a:xfrm flipH="1">
            <a:off x="4045585" y="3034030"/>
            <a:ext cx="7620" cy="18656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534035" y="3460115"/>
            <a:ext cx="1181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</a:t>
            </a:r>
            <a:r>
              <a:rPr lang="en-US" altLang="zh-CN"/>
              <a:t>xtract</a:t>
            </a:r>
            <a:endParaRPr lang="en-US" altLang="zh-CN"/>
          </a:p>
          <a:p>
            <a:r>
              <a:rPr lang="en-US" altLang="zh-CN"/>
              <a:t>feature</a:t>
            </a:r>
            <a:r>
              <a:rPr lang="en-US" altLang="en-US"/>
              <a:t>s</a:t>
            </a:r>
            <a:endParaRPr lang="en-US" altLang="en-US"/>
          </a:p>
        </p:txBody>
      </p:sp>
      <p:pic>
        <p:nvPicPr>
          <p:cNvPr id="65" name="图片 64" descr="equ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420" y="1216660"/>
            <a:ext cx="646430" cy="1209040"/>
          </a:xfrm>
          <a:prstGeom prst="rect">
            <a:avLst/>
          </a:prstGeom>
        </p:spPr>
      </p:pic>
      <p:pic>
        <p:nvPicPr>
          <p:cNvPr id="66" name="图片 65" descr="equati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3990" y="2672080"/>
            <a:ext cx="1950720" cy="1203960"/>
          </a:xfrm>
          <a:prstGeom prst="rect">
            <a:avLst/>
          </a:prstGeom>
        </p:spPr>
      </p:pic>
      <p:cxnSp>
        <p:nvCxnSpPr>
          <p:cNvPr id="71" name="直接箭头连接符 70"/>
          <p:cNvCxnSpPr>
            <a:stCxn id="65" idx="2"/>
          </p:cNvCxnSpPr>
          <p:nvPr/>
        </p:nvCxnSpPr>
        <p:spPr>
          <a:xfrm>
            <a:off x="6223635" y="2425700"/>
            <a:ext cx="333375" cy="214630"/>
          </a:xfrm>
          <a:prstGeom prst="straightConnector1">
            <a:avLst/>
          </a:prstGeom>
          <a:ln w="190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134610" y="1342390"/>
            <a:ext cx="0" cy="44831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7377430" y="1308735"/>
            <a:ext cx="2428240" cy="1350010"/>
            <a:chOff x="11618" y="2061"/>
            <a:chExt cx="3824" cy="2126"/>
          </a:xfrm>
        </p:grpSpPr>
        <p:pic>
          <p:nvPicPr>
            <p:cNvPr id="55" name="图片 54" descr="equation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24" y="2061"/>
              <a:ext cx="1136" cy="2126"/>
            </a:xfrm>
            <a:prstGeom prst="rect">
              <a:avLst/>
            </a:prstGeom>
          </p:spPr>
        </p:pic>
        <p:pic>
          <p:nvPicPr>
            <p:cNvPr id="56" name="图片 55" descr="equation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618" y="2693"/>
              <a:ext cx="600" cy="862"/>
            </a:xfrm>
            <a:prstGeom prst="rect">
              <a:avLst/>
            </a:prstGeom>
          </p:spPr>
        </p:pic>
        <p:pic>
          <p:nvPicPr>
            <p:cNvPr id="57" name="图片 56" descr="equation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098" y="2591"/>
              <a:ext cx="326" cy="1054"/>
            </a:xfrm>
            <a:prstGeom prst="rect">
              <a:avLst/>
            </a:prstGeom>
          </p:spPr>
        </p:pic>
        <p:pic>
          <p:nvPicPr>
            <p:cNvPr id="58" name="图片 57" descr="equation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116" y="2591"/>
              <a:ext cx="326" cy="1065"/>
            </a:xfrm>
            <a:prstGeom prst="rect">
              <a:avLst/>
            </a:prstGeom>
          </p:spPr>
        </p:pic>
        <p:pic>
          <p:nvPicPr>
            <p:cNvPr id="59" name="图片 58" descr="equation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560" y="3134"/>
              <a:ext cx="402" cy="510"/>
            </a:xfrm>
            <a:prstGeom prst="rect">
              <a:avLst/>
            </a:prstGeom>
          </p:spPr>
        </p:pic>
        <p:pic>
          <p:nvPicPr>
            <p:cNvPr id="86" name="图片 85" descr="equation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984" y="2061"/>
              <a:ext cx="1122" cy="2096"/>
            </a:xfrm>
            <a:prstGeom prst="rect">
              <a:avLst/>
            </a:prstGeom>
          </p:spPr>
        </p:pic>
      </p:grpSp>
      <p:sp>
        <p:nvSpPr>
          <p:cNvPr id="19" name="椭圆 18"/>
          <p:cNvSpPr/>
          <p:nvPr/>
        </p:nvSpPr>
        <p:spPr>
          <a:xfrm>
            <a:off x="6117590" y="3987800"/>
            <a:ext cx="4825365" cy="2141855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385685" y="5603875"/>
            <a:ext cx="2444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Ranking methods</a:t>
            </a:r>
            <a:endParaRPr lang="en-US" altLang="zh-CN" sz="2000"/>
          </a:p>
        </p:txBody>
      </p:sp>
      <p:sp>
        <p:nvSpPr>
          <p:cNvPr id="21" name="椭圆 20"/>
          <p:cNvSpPr/>
          <p:nvPr/>
        </p:nvSpPr>
        <p:spPr>
          <a:xfrm>
            <a:off x="6539865" y="4212590"/>
            <a:ext cx="1901190" cy="1391285"/>
          </a:xfrm>
          <a:prstGeom prst="ellipse">
            <a:avLst/>
          </a:prstGeom>
          <a:solidFill>
            <a:srgbClr val="FFC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610600" y="4212590"/>
            <a:ext cx="1901190" cy="1391285"/>
          </a:xfrm>
          <a:prstGeom prst="ellipse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6844665" y="4487545"/>
            <a:ext cx="1290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D</a:t>
            </a:r>
            <a:r>
              <a:rPr lang="en-US" altLang="zh-CN"/>
              <a:t>iffusion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8909685" y="4487545"/>
            <a:ext cx="12954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Euclidean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128760" y="4826635"/>
            <a:ext cx="9163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cosine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392920" y="5139055"/>
            <a:ext cx="4000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...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250430" y="4814570"/>
            <a:ext cx="4000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...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262235" y="4143375"/>
            <a:ext cx="1654175" cy="709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ym typeface="+mn-ea"/>
              </a:rPr>
              <a:t>D</a:t>
            </a:r>
            <a:r>
              <a:rPr lang="en-US" altLang="zh-CN">
                <a:sym typeface="+mn-ea"/>
              </a:rPr>
              <a:t>ata</a:t>
            </a:r>
            <a:r>
              <a:rPr lang="en-US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 </a:t>
            </a:r>
            <a:r>
              <a:rPr lang="en-US" altLang="en-US">
                <a:sym typeface="+mn-ea"/>
              </a:rPr>
              <a:t>in</a:t>
            </a:r>
            <a:r>
              <a:rPr lang="en-US" altLang="zh-CN">
                <a:sym typeface="+mn-ea"/>
              </a:rPr>
              <a:t>dependent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5375275" y="4143375"/>
            <a:ext cx="1469390" cy="7092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ym typeface="+mn-ea"/>
              </a:rPr>
              <a:t>D</a:t>
            </a:r>
            <a:r>
              <a:rPr lang="en-US" altLang="zh-CN">
                <a:sym typeface="+mn-ea"/>
              </a:rPr>
              <a:t>ata</a:t>
            </a:r>
            <a:r>
              <a:rPr lang="en-US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 dependent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5253990" y="5603875"/>
            <a:ext cx="1835150" cy="56896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 improved</a:t>
            </a:r>
            <a:endParaRPr lang="en-US" altLang="zh-CN"/>
          </a:p>
        </p:txBody>
      </p:sp>
      <p:cxnSp>
        <p:nvCxnSpPr>
          <p:cNvPr id="37" name="直接箭头连接符 36"/>
          <p:cNvCxnSpPr>
            <a:stCxn id="8" idx="0"/>
          </p:cNvCxnSpPr>
          <p:nvPr/>
        </p:nvCxnSpPr>
        <p:spPr>
          <a:xfrm flipV="1">
            <a:off x="6171565" y="4838065"/>
            <a:ext cx="1113155" cy="76581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25" idx="0"/>
          </p:cNvCxnSpPr>
          <p:nvPr/>
        </p:nvCxnSpPr>
        <p:spPr>
          <a:xfrm flipH="1" flipV="1">
            <a:off x="8712200" y="2655570"/>
            <a:ext cx="845185" cy="1831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2015" y="2355850"/>
            <a:ext cx="4811395" cy="2286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 Computational Efficiency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evaluate the computational efficiency between k-NN search, Iscen's method [CVPR2017], and our proposed method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r="944"/>
          <a:stretch>
            <a:fillRect/>
          </a:stretch>
        </p:blipFill>
        <p:spPr>
          <a:xfrm>
            <a:off x="1313815" y="2355850"/>
            <a:ext cx="4679950" cy="22942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0560" y="5662930"/>
            <a:ext cx="108508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/>
              <a:t>Efficient diffusion on region manifolds: Recovering small objects with compact cnn representations, Iscen et al., CVPR 2017</a:t>
            </a:r>
            <a:endParaRPr lang="en-US" altLang="zh-CN" sz="1600"/>
          </a:p>
        </p:txBody>
      </p:sp>
      <p:sp>
        <p:nvSpPr>
          <p:cNvPr id="12" name="矢印: 左右 11"/>
          <p:cNvSpPr/>
          <p:nvPr/>
        </p:nvSpPr>
        <p:spPr>
          <a:xfrm rot="16200000">
            <a:off x="-42545" y="2742565"/>
            <a:ext cx="2101215" cy="854710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chemeClr val="bg1"/>
                </a:solidFill>
              </a:rPr>
              <a:t>10</a:t>
            </a:r>
            <a:r>
              <a:rPr kumimoji="1" lang="en-US" altLang="en-US" sz="2000" b="1" dirty="0">
                <a:solidFill>
                  <a:schemeClr val="bg1"/>
                </a:solidFill>
              </a:rPr>
              <a:t>x </a:t>
            </a:r>
            <a:r>
              <a:rPr kumimoji="1" lang="en-US" altLang="ja-JP" sz="2000" b="1" dirty="0">
                <a:solidFill>
                  <a:schemeClr val="bg1"/>
                </a:solidFill>
              </a:rPr>
              <a:t>faster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086100" y="4462780"/>
            <a:ext cx="5582285" cy="1108710"/>
            <a:chOff x="5308" y="7485"/>
            <a:chExt cx="8791" cy="1746"/>
          </a:xfrm>
        </p:grpSpPr>
        <p:sp>
          <p:nvSpPr>
            <p:cNvPr id="11" name="文本框 10"/>
            <p:cNvSpPr txBox="1"/>
            <p:nvPr/>
          </p:nvSpPr>
          <p:spPr>
            <a:xfrm>
              <a:off x="5308" y="8210"/>
              <a:ext cx="408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/>
                <a:t>proposed method</a:t>
              </a:r>
              <a:endParaRPr lang="en-US" altLang="zh-CN" sz="20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499" y="8210"/>
              <a:ext cx="360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000"/>
                <a:t>k-NN search</a:t>
              </a:r>
              <a:endParaRPr lang="en-US" altLang="en-US" sz="20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439" y="7779"/>
              <a:ext cx="1340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5400">
                  <a:latin typeface="Arial" panose="02080604020202020204" pitchFamily="34" charset="0"/>
                  <a:cs typeface="Arial" panose="02080604020202020204" pitchFamily="34" charset="0"/>
                </a:rPr>
                <a:t>≈</a:t>
              </a:r>
              <a:endParaRPr lang="zh-CN" altLang="en-US" sz="540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012" y="7485"/>
              <a:ext cx="207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/>
                <a:t>speed</a:t>
              </a:r>
              <a:endParaRPr lang="en-US" altLang="zh-CN" sz="240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Pre-computational Efficiency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 adopt ANN (approximate nearest neighbor) search to accel</a:t>
            </a:r>
            <a:r>
              <a:rPr lang="en-US" altLang="en-US"/>
              <a:t>e</a:t>
            </a:r>
            <a:r>
              <a:rPr lang="en-US" altLang="zh-CN"/>
              <a:t>rate the offline computation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249170"/>
            <a:ext cx="5425440" cy="2955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25565" y="2249170"/>
            <a:ext cx="49803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000"/>
              <a:t>Truncation only requires a coarse set of the top results</a:t>
            </a:r>
            <a:endParaRPr lang="en-US" altLang="zh-CN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2000"/>
              <a:t>Graph construction is negatively affected by even small differences in the scores</a:t>
            </a:r>
            <a:endParaRPr lang="en-US" altLang="zh-CN" sz="2000"/>
          </a:p>
        </p:txBody>
      </p:sp>
      <p:sp>
        <p:nvSpPr>
          <p:cNvPr id="10" name="文本框 9"/>
          <p:cNvSpPr txBox="1"/>
          <p:nvPr/>
        </p:nvSpPr>
        <p:spPr>
          <a:xfrm>
            <a:off x="670560" y="5895340"/>
            <a:ext cx="108508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/>
              <a:t>Fast spectral ranking for similarity search, Iscen et al., CVPR 201</a:t>
            </a:r>
            <a:r>
              <a:rPr lang="en-US" altLang="en-US" sz="1600"/>
              <a:t>8</a:t>
            </a:r>
            <a:endParaRPr lang="en-US" altLang="en-US" sz="1600"/>
          </a:p>
        </p:txBody>
      </p:sp>
      <p:graphicFrame>
        <p:nvGraphicFramePr>
          <p:cNvPr id="12" name="表格 11"/>
          <p:cNvGraphicFramePr/>
          <p:nvPr/>
        </p:nvGraphicFramePr>
        <p:xfrm>
          <a:off x="6562090" y="4102100"/>
          <a:ext cx="470725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855"/>
                <a:gridCol w="1219200"/>
                <a:gridCol w="1727200"/>
              </a:tblGrid>
              <a:tr h="551180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/>
                        <a:t>100k~ Images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/>
                        <a:t>Ours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/>
                        <a:t>Iscen's</a:t>
                      </a:r>
                      <a:endParaRPr lang="en-US" altLang="zh-CN"/>
                    </a:p>
                    <a:p>
                      <a:pPr algn="ctr" fontAlgn="ctr">
                        <a:buNone/>
                      </a:pPr>
                      <a:r>
                        <a:rPr lang="en-US" altLang="zh-CN"/>
                        <a:t>[CVPR2018]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/>
                        <a:t>Offline </a:t>
                      </a:r>
                      <a:endParaRPr lang="en-US" altLang="zh-CN"/>
                    </a:p>
                    <a:p>
                      <a:pPr algn="ctr" fontAlgn="ctr">
                        <a:buNone/>
                      </a:pPr>
                      <a:r>
                        <a:rPr lang="en-US" altLang="zh-CN"/>
                        <a:t>Time Cost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/>
                        <a:t>~6mins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/>
                        <a:t>a few hours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Influence of Subgraph Normalization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 show the effectiveness of our proposed late truncation by using our proposed method and Iscen's method [CVPR2017]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635" y="1960245"/>
            <a:ext cx="6855460" cy="35331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0560" y="5652135"/>
            <a:ext cx="108508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/>
              <a:t>Efficient diffusion on region manifolds: Recovering small objects with compact cnn representations, Iscen et al., CVPR 2017</a:t>
            </a:r>
            <a:endParaRPr lang="en-US" altLang="zh-CN" sz="16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426585" y="2260600"/>
            <a:ext cx="0" cy="398780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8315960" y="2260600"/>
            <a:ext cx="0" cy="508000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069580" y="2756535"/>
            <a:ext cx="1355725" cy="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141470" y="2659380"/>
            <a:ext cx="1821180" cy="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矢印: 左右 11"/>
          <p:cNvSpPr/>
          <p:nvPr/>
        </p:nvSpPr>
        <p:spPr>
          <a:xfrm rot="16200000">
            <a:off x="1155700" y="2713990"/>
            <a:ext cx="2318385" cy="1252855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en-US" sz="2000" b="1" dirty="0">
                <a:solidFill>
                  <a:schemeClr val="bg1"/>
                </a:solidFill>
              </a:rPr>
              <a:t>performs better</a:t>
            </a:r>
            <a:endParaRPr kumimoji="1" lang="en-US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内容占位符 1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9835" y="1310640"/>
            <a:ext cx="9750425" cy="4832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Comparison to Other Methods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912100" y="2219960"/>
            <a:ext cx="2896235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912100" y="3085465"/>
            <a:ext cx="2896235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912100" y="4117975"/>
            <a:ext cx="2896235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12100" y="5170805"/>
            <a:ext cx="2896235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7342505" y="1720215"/>
            <a:ext cx="651510" cy="74549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zh-CN"/>
              <a:t>4%</a:t>
            </a:r>
            <a:endParaRPr lang="en-US" altLang="zh-CN"/>
          </a:p>
        </p:txBody>
      </p:sp>
      <p:sp>
        <p:nvSpPr>
          <p:cNvPr id="9" name="上箭头 8"/>
          <p:cNvSpPr/>
          <p:nvPr/>
        </p:nvSpPr>
        <p:spPr>
          <a:xfrm>
            <a:off x="7342505" y="2561590"/>
            <a:ext cx="651510" cy="74549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p>
            <a:pPr algn="ctr"/>
            <a:r>
              <a:rPr lang="en-US" altLang="en-US"/>
              <a:t>5</a:t>
            </a:r>
            <a:r>
              <a:rPr lang="en-US" altLang="zh-CN"/>
              <a:t>%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</a:t>
            </a:r>
            <a:r>
              <a:rPr lang="en-US" altLang="en-US" dirty="0"/>
              <a:t>you!</a:t>
            </a:r>
            <a:endParaRPr lang="en-US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6207126" y="3409925"/>
            <a:ext cx="4482645" cy="310871"/>
          </a:xfrm>
        </p:spPr>
        <p:txBody>
          <a:bodyPr>
            <a:noAutofit/>
          </a:bodyPr>
          <a:lstStyle/>
          <a:p>
            <a:r>
              <a:rPr lang="en-US" sz="2400" dirty="0"/>
              <a:t>Fan Yang</a:t>
            </a:r>
            <a:endParaRPr 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6207126" y="3725559"/>
            <a:ext cx="4482645" cy="310871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2018/11/13</a:t>
            </a:r>
            <a:endParaRPr lang="en-US" altLang="zh-CN" sz="20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直接连接符 258"/>
          <p:cNvCxnSpPr/>
          <p:nvPr/>
        </p:nvCxnSpPr>
        <p:spPr>
          <a:xfrm>
            <a:off x="1270000" y="3889375"/>
            <a:ext cx="789686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K-NN vs. Diffusion</a:t>
            </a:r>
            <a:endParaRPr lang="en-U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 rot="16200000">
            <a:off x="-281305" y="2529205"/>
            <a:ext cx="2368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rgbClr val="00B050"/>
                </a:solidFill>
              </a:rPr>
              <a:t>k-NN search</a:t>
            </a:r>
            <a:endParaRPr lang="en-US" altLang="zh-CN" sz="2800">
              <a:solidFill>
                <a:srgbClr val="00B05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 rot="16200000">
            <a:off x="-2540" y="4925060"/>
            <a:ext cx="1810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>
                <a:solidFill>
                  <a:srgbClr val="00B0F0"/>
                </a:solidFill>
              </a:rPr>
              <a:t>Diffusion</a:t>
            </a:r>
            <a:endParaRPr lang="en-US" altLang="en-US" sz="2800">
              <a:solidFill>
                <a:srgbClr val="00B0F0"/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4073525" y="2233930"/>
            <a:ext cx="159385" cy="159385"/>
          </a:xfrm>
          <a:prstGeom prst="ellipse">
            <a:avLst/>
          </a:prstGeom>
          <a:solidFill>
            <a:srgbClr val="FF0000">
              <a:alpha val="23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12" name="椭圆 111"/>
          <p:cNvSpPr/>
          <p:nvPr/>
        </p:nvSpPr>
        <p:spPr>
          <a:xfrm>
            <a:off x="4302760" y="2023110"/>
            <a:ext cx="159385" cy="159385"/>
          </a:xfrm>
          <a:prstGeom prst="ellipse">
            <a:avLst/>
          </a:prstGeom>
          <a:solidFill>
            <a:srgbClr val="FF0000">
              <a:alpha val="9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13" name="椭圆 112"/>
          <p:cNvSpPr/>
          <p:nvPr/>
        </p:nvSpPr>
        <p:spPr>
          <a:xfrm>
            <a:off x="4557395" y="186372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14" name="椭圆 113"/>
          <p:cNvSpPr/>
          <p:nvPr/>
        </p:nvSpPr>
        <p:spPr>
          <a:xfrm>
            <a:off x="4876165" y="183642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15" name="椭圆 114"/>
          <p:cNvSpPr/>
          <p:nvPr/>
        </p:nvSpPr>
        <p:spPr>
          <a:xfrm>
            <a:off x="5175250" y="189357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16" name="椭圆 115"/>
          <p:cNvSpPr/>
          <p:nvPr/>
        </p:nvSpPr>
        <p:spPr>
          <a:xfrm>
            <a:off x="5439410" y="206184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17" name="椭圆 116"/>
          <p:cNvSpPr/>
          <p:nvPr/>
        </p:nvSpPr>
        <p:spPr>
          <a:xfrm>
            <a:off x="5643245" y="233045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18" name="椭圆 117"/>
          <p:cNvSpPr/>
          <p:nvPr/>
        </p:nvSpPr>
        <p:spPr>
          <a:xfrm>
            <a:off x="3953510" y="2552065"/>
            <a:ext cx="159385" cy="159385"/>
          </a:xfrm>
          <a:prstGeom prst="ellipse">
            <a:avLst/>
          </a:prstGeom>
          <a:solidFill>
            <a:srgbClr val="FF0000">
              <a:alpha val="23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19" name="椭圆 118"/>
          <p:cNvSpPr/>
          <p:nvPr/>
        </p:nvSpPr>
        <p:spPr>
          <a:xfrm>
            <a:off x="3954780" y="2910840"/>
            <a:ext cx="159385" cy="159385"/>
          </a:xfrm>
          <a:prstGeom prst="ellipse">
            <a:avLst/>
          </a:prstGeom>
          <a:solidFill>
            <a:srgbClr val="FF0000">
              <a:alpha val="23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20" name="椭圆 119"/>
          <p:cNvSpPr/>
          <p:nvPr/>
        </p:nvSpPr>
        <p:spPr>
          <a:xfrm>
            <a:off x="4316730" y="345948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21" name="椭圆 120"/>
          <p:cNvSpPr/>
          <p:nvPr/>
        </p:nvSpPr>
        <p:spPr>
          <a:xfrm>
            <a:off x="4615180" y="358203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22" name="椭圆 121"/>
          <p:cNvSpPr/>
          <p:nvPr/>
        </p:nvSpPr>
        <p:spPr>
          <a:xfrm>
            <a:off x="4948555" y="359092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23" name="椭圆 122"/>
          <p:cNvSpPr/>
          <p:nvPr/>
        </p:nvSpPr>
        <p:spPr>
          <a:xfrm>
            <a:off x="5280660" y="347599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24" name="椭圆 123"/>
          <p:cNvSpPr/>
          <p:nvPr/>
        </p:nvSpPr>
        <p:spPr>
          <a:xfrm>
            <a:off x="4114165" y="3218815"/>
            <a:ext cx="159385" cy="159385"/>
          </a:xfrm>
          <a:prstGeom prst="ellipse">
            <a:avLst/>
          </a:prstGeom>
          <a:solidFill>
            <a:srgbClr val="FF0000">
              <a:alpha val="23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25" name="椭圆 124"/>
          <p:cNvSpPr/>
          <p:nvPr/>
        </p:nvSpPr>
        <p:spPr>
          <a:xfrm>
            <a:off x="5521325" y="325247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26" name="椭圆 125"/>
          <p:cNvSpPr/>
          <p:nvPr/>
        </p:nvSpPr>
        <p:spPr>
          <a:xfrm>
            <a:off x="5666740" y="299085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27" name="椭圆 126"/>
          <p:cNvSpPr/>
          <p:nvPr/>
        </p:nvSpPr>
        <p:spPr>
          <a:xfrm>
            <a:off x="5725795" y="264922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28" name="椭圆 127"/>
          <p:cNvSpPr/>
          <p:nvPr/>
        </p:nvSpPr>
        <p:spPr>
          <a:xfrm>
            <a:off x="4566285" y="2312670"/>
            <a:ext cx="159385" cy="159385"/>
          </a:xfrm>
          <a:prstGeom prst="ellipse">
            <a:avLst/>
          </a:prstGeom>
          <a:solidFill>
            <a:srgbClr val="FF0000">
              <a:alpha val="49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9" name="椭圆 128"/>
          <p:cNvSpPr/>
          <p:nvPr/>
        </p:nvSpPr>
        <p:spPr>
          <a:xfrm>
            <a:off x="4379595" y="2543175"/>
            <a:ext cx="159385" cy="159385"/>
          </a:xfrm>
          <a:prstGeom prst="ellipse">
            <a:avLst/>
          </a:prstGeom>
          <a:solidFill>
            <a:srgbClr val="FF0000">
              <a:alpha val="72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30" name="椭圆 129"/>
          <p:cNvSpPr/>
          <p:nvPr/>
        </p:nvSpPr>
        <p:spPr>
          <a:xfrm>
            <a:off x="4359275" y="2853055"/>
            <a:ext cx="159385" cy="159385"/>
          </a:xfrm>
          <a:prstGeom prst="ellipse">
            <a:avLst/>
          </a:prstGeom>
          <a:solidFill>
            <a:srgbClr val="FF0000">
              <a:alpha val="72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31" name="椭圆 130"/>
          <p:cNvSpPr/>
          <p:nvPr/>
        </p:nvSpPr>
        <p:spPr>
          <a:xfrm>
            <a:off x="4842510" y="2233930"/>
            <a:ext cx="159385" cy="159385"/>
          </a:xfrm>
          <a:prstGeom prst="ellipse">
            <a:avLst/>
          </a:prstGeom>
          <a:solidFill>
            <a:srgbClr val="FF0000">
              <a:alpha val="23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32" name="椭圆 131"/>
          <p:cNvSpPr/>
          <p:nvPr/>
        </p:nvSpPr>
        <p:spPr>
          <a:xfrm>
            <a:off x="5125085" y="235775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33" name="椭圆 132"/>
          <p:cNvSpPr/>
          <p:nvPr/>
        </p:nvSpPr>
        <p:spPr>
          <a:xfrm>
            <a:off x="5304155" y="262255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34" name="椭圆 133"/>
          <p:cNvSpPr/>
          <p:nvPr/>
        </p:nvSpPr>
        <p:spPr>
          <a:xfrm>
            <a:off x="5280025" y="291084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35" name="椭圆 134"/>
          <p:cNvSpPr/>
          <p:nvPr/>
        </p:nvSpPr>
        <p:spPr>
          <a:xfrm>
            <a:off x="5090795" y="311467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36" name="椭圆 135"/>
          <p:cNvSpPr/>
          <p:nvPr/>
        </p:nvSpPr>
        <p:spPr>
          <a:xfrm>
            <a:off x="4842510" y="3218815"/>
            <a:ext cx="159385" cy="159385"/>
          </a:xfrm>
          <a:prstGeom prst="ellipse">
            <a:avLst/>
          </a:prstGeom>
          <a:solidFill>
            <a:srgbClr val="FF0000">
              <a:alpha val="23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37" name="椭圆 136"/>
          <p:cNvSpPr/>
          <p:nvPr/>
        </p:nvSpPr>
        <p:spPr>
          <a:xfrm>
            <a:off x="4538980" y="3123565"/>
            <a:ext cx="159385" cy="159385"/>
          </a:xfrm>
          <a:prstGeom prst="ellipse">
            <a:avLst/>
          </a:prstGeom>
          <a:solidFill>
            <a:srgbClr val="FF0000">
              <a:alpha val="49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1" name="椭圆 140"/>
          <p:cNvSpPr/>
          <p:nvPr/>
        </p:nvSpPr>
        <p:spPr>
          <a:xfrm>
            <a:off x="4157980" y="456057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2" name="椭圆 141"/>
          <p:cNvSpPr/>
          <p:nvPr/>
        </p:nvSpPr>
        <p:spPr>
          <a:xfrm>
            <a:off x="4387215" y="434975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3" name="椭圆 142"/>
          <p:cNvSpPr/>
          <p:nvPr/>
        </p:nvSpPr>
        <p:spPr>
          <a:xfrm>
            <a:off x="4641850" y="419036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4" name="椭圆 143"/>
          <p:cNvSpPr/>
          <p:nvPr/>
        </p:nvSpPr>
        <p:spPr>
          <a:xfrm>
            <a:off x="4960620" y="416306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5" name="椭圆 144"/>
          <p:cNvSpPr/>
          <p:nvPr/>
        </p:nvSpPr>
        <p:spPr>
          <a:xfrm>
            <a:off x="5259705" y="422021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6" name="椭圆 145"/>
          <p:cNvSpPr/>
          <p:nvPr/>
        </p:nvSpPr>
        <p:spPr>
          <a:xfrm>
            <a:off x="5523865" y="438848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7" name="椭圆 146"/>
          <p:cNvSpPr/>
          <p:nvPr/>
        </p:nvSpPr>
        <p:spPr>
          <a:xfrm>
            <a:off x="5727700" y="465709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8" name="椭圆 147"/>
          <p:cNvSpPr/>
          <p:nvPr/>
        </p:nvSpPr>
        <p:spPr>
          <a:xfrm>
            <a:off x="4037965" y="487870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9" name="椭圆 148"/>
          <p:cNvSpPr/>
          <p:nvPr/>
        </p:nvSpPr>
        <p:spPr>
          <a:xfrm>
            <a:off x="4039235" y="523748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50" name="椭圆 149"/>
          <p:cNvSpPr/>
          <p:nvPr/>
        </p:nvSpPr>
        <p:spPr>
          <a:xfrm>
            <a:off x="4401185" y="578612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51" name="椭圆 150"/>
          <p:cNvSpPr/>
          <p:nvPr/>
        </p:nvSpPr>
        <p:spPr>
          <a:xfrm>
            <a:off x="4699635" y="590867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52" name="椭圆 151"/>
          <p:cNvSpPr/>
          <p:nvPr/>
        </p:nvSpPr>
        <p:spPr>
          <a:xfrm>
            <a:off x="5033010" y="591756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53" name="椭圆 152"/>
          <p:cNvSpPr/>
          <p:nvPr/>
        </p:nvSpPr>
        <p:spPr>
          <a:xfrm>
            <a:off x="5365115" y="580263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54" name="椭圆 153"/>
          <p:cNvSpPr/>
          <p:nvPr/>
        </p:nvSpPr>
        <p:spPr>
          <a:xfrm>
            <a:off x="4198620" y="554545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55" name="椭圆 154"/>
          <p:cNvSpPr/>
          <p:nvPr/>
        </p:nvSpPr>
        <p:spPr>
          <a:xfrm>
            <a:off x="5605780" y="557911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56" name="椭圆 155"/>
          <p:cNvSpPr/>
          <p:nvPr/>
        </p:nvSpPr>
        <p:spPr>
          <a:xfrm>
            <a:off x="5751195" y="531749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57" name="椭圆 156"/>
          <p:cNvSpPr/>
          <p:nvPr/>
        </p:nvSpPr>
        <p:spPr>
          <a:xfrm>
            <a:off x="5810250" y="497586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58" name="椭圆 157"/>
          <p:cNvSpPr/>
          <p:nvPr/>
        </p:nvSpPr>
        <p:spPr>
          <a:xfrm>
            <a:off x="4650740" y="4639310"/>
            <a:ext cx="159385" cy="159385"/>
          </a:xfrm>
          <a:prstGeom prst="ellipse">
            <a:avLst/>
          </a:prstGeom>
          <a:solidFill>
            <a:srgbClr val="FF0000">
              <a:alpha val="54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59" name="椭圆 158"/>
          <p:cNvSpPr/>
          <p:nvPr/>
        </p:nvSpPr>
        <p:spPr>
          <a:xfrm>
            <a:off x="4464050" y="4869815"/>
            <a:ext cx="159385" cy="159385"/>
          </a:xfrm>
          <a:prstGeom prst="ellipse">
            <a:avLst/>
          </a:prstGeom>
          <a:solidFill>
            <a:srgbClr val="FF0000">
              <a:alpha val="72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60" name="椭圆 159"/>
          <p:cNvSpPr/>
          <p:nvPr/>
        </p:nvSpPr>
        <p:spPr>
          <a:xfrm>
            <a:off x="4443730" y="5179695"/>
            <a:ext cx="159385" cy="159385"/>
          </a:xfrm>
          <a:prstGeom prst="ellipse">
            <a:avLst/>
          </a:prstGeom>
          <a:solidFill>
            <a:srgbClr val="FF0000">
              <a:alpha val="72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61" name="椭圆 160"/>
          <p:cNvSpPr/>
          <p:nvPr/>
        </p:nvSpPr>
        <p:spPr>
          <a:xfrm>
            <a:off x="4926965" y="4560570"/>
            <a:ext cx="159385" cy="159385"/>
          </a:xfrm>
          <a:prstGeom prst="ellipse">
            <a:avLst/>
          </a:prstGeom>
          <a:solidFill>
            <a:srgbClr val="FF0000">
              <a:alpha val="4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62" name="椭圆 161"/>
          <p:cNvSpPr/>
          <p:nvPr/>
        </p:nvSpPr>
        <p:spPr>
          <a:xfrm>
            <a:off x="5209540" y="4684395"/>
            <a:ext cx="159385" cy="159385"/>
          </a:xfrm>
          <a:prstGeom prst="ellipse">
            <a:avLst/>
          </a:prstGeom>
          <a:solidFill>
            <a:srgbClr val="FF0000">
              <a:alpha val="2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63" name="椭圆 162"/>
          <p:cNvSpPr/>
          <p:nvPr/>
        </p:nvSpPr>
        <p:spPr>
          <a:xfrm>
            <a:off x="5388610" y="4949190"/>
            <a:ext cx="159385" cy="159385"/>
          </a:xfrm>
          <a:prstGeom prst="ellipse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64" name="椭圆 163"/>
          <p:cNvSpPr/>
          <p:nvPr/>
        </p:nvSpPr>
        <p:spPr>
          <a:xfrm>
            <a:off x="5364480" y="5237480"/>
            <a:ext cx="159385" cy="159385"/>
          </a:xfrm>
          <a:prstGeom prst="ellipse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65" name="椭圆 164"/>
          <p:cNvSpPr/>
          <p:nvPr/>
        </p:nvSpPr>
        <p:spPr>
          <a:xfrm>
            <a:off x="5175250" y="5441315"/>
            <a:ext cx="159385" cy="159385"/>
          </a:xfrm>
          <a:prstGeom prst="ellipse">
            <a:avLst/>
          </a:prstGeom>
          <a:solidFill>
            <a:srgbClr val="FF0000">
              <a:alpha val="2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66" name="椭圆 165"/>
          <p:cNvSpPr/>
          <p:nvPr/>
        </p:nvSpPr>
        <p:spPr>
          <a:xfrm>
            <a:off x="4926965" y="5545455"/>
            <a:ext cx="159385" cy="159385"/>
          </a:xfrm>
          <a:prstGeom prst="ellipse">
            <a:avLst/>
          </a:prstGeom>
          <a:solidFill>
            <a:srgbClr val="FF0000">
              <a:alpha val="4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67" name="椭圆 166"/>
          <p:cNvSpPr/>
          <p:nvPr/>
        </p:nvSpPr>
        <p:spPr>
          <a:xfrm>
            <a:off x="4623435" y="5450205"/>
            <a:ext cx="159385" cy="159385"/>
          </a:xfrm>
          <a:prstGeom prst="ellipse">
            <a:avLst/>
          </a:prstGeom>
          <a:solidFill>
            <a:srgbClr val="FF0000">
              <a:alpha val="54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70" name="椭圆 169"/>
          <p:cNvSpPr/>
          <p:nvPr/>
        </p:nvSpPr>
        <p:spPr>
          <a:xfrm>
            <a:off x="6607810" y="2364740"/>
            <a:ext cx="159385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71" name="椭圆 170"/>
          <p:cNvSpPr/>
          <p:nvPr/>
        </p:nvSpPr>
        <p:spPr>
          <a:xfrm>
            <a:off x="6819265" y="2209800"/>
            <a:ext cx="159385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72" name="椭圆 171"/>
          <p:cNvSpPr/>
          <p:nvPr/>
        </p:nvSpPr>
        <p:spPr>
          <a:xfrm>
            <a:off x="7046595" y="2152650"/>
            <a:ext cx="159385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73" name="椭圆 172"/>
          <p:cNvSpPr/>
          <p:nvPr/>
        </p:nvSpPr>
        <p:spPr>
          <a:xfrm>
            <a:off x="7302500" y="2129790"/>
            <a:ext cx="159385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74" name="椭圆 173"/>
          <p:cNvSpPr/>
          <p:nvPr/>
        </p:nvSpPr>
        <p:spPr>
          <a:xfrm>
            <a:off x="7580630" y="2152650"/>
            <a:ext cx="159385" cy="159385"/>
          </a:xfrm>
          <a:prstGeom prst="ellipse">
            <a:avLst/>
          </a:prstGeom>
          <a:solidFill>
            <a:srgbClr val="FF0000">
              <a:alpha val="23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75" name="椭圆 174"/>
          <p:cNvSpPr/>
          <p:nvPr/>
        </p:nvSpPr>
        <p:spPr>
          <a:xfrm>
            <a:off x="7828280" y="2232025"/>
            <a:ext cx="159385" cy="159385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76" name="椭圆 175"/>
          <p:cNvSpPr/>
          <p:nvPr/>
        </p:nvSpPr>
        <p:spPr>
          <a:xfrm>
            <a:off x="8049260" y="2345690"/>
            <a:ext cx="159385" cy="159385"/>
          </a:xfrm>
          <a:prstGeom prst="ellipse">
            <a:avLst/>
          </a:prstGeom>
          <a:solidFill>
            <a:srgbClr val="FF0000">
              <a:alpha val="57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77" name="椭圆 176"/>
          <p:cNvSpPr/>
          <p:nvPr/>
        </p:nvSpPr>
        <p:spPr>
          <a:xfrm>
            <a:off x="8253730" y="2505075"/>
            <a:ext cx="159385" cy="159385"/>
          </a:xfrm>
          <a:prstGeom prst="ellipse">
            <a:avLst/>
          </a:prstGeom>
          <a:solidFill>
            <a:srgbClr val="FF0000">
              <a:alpha val="7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78" name="椭圆 177"/>
          <p:cNvSpPr/>
          <p:nvPr/>
        </p:nvSpPr>
        <p:spPr>
          <a:xfrm>
            <a:off x="8413115" y="2693670"/>
            <a:ext cx="159385" cy="159385"/>
          </a:xfrm>
          <a:prstGeom prst="ellipse">
            <a:avLst/>
          </a:prstGeom>
          <a:solidFill>
            <a:srgbClr val="FF0000">
              <a:alpha val="57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79" name="椭圆 178"/>
          <p:cNvSpPr/>
          <p:nvPr/>
        </p:nvSpPr>
        <p:spPr>
          <a:xfrm>
            <a:off x="6473190" y="2550795"/>
            <a:ext cx="159385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81" name="椭圆 180"/>
          <p:cNvSpPr/>
          <p:nvPr/>
        </p:nvSpPr>
        <p:spPr>
          <a:xfrm>
            <a:off x="7477125" y="3065780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82" name="椭圆 181"/>
          <p:cNvSpPr/>
          <p:nvPr/>
        </p:nvSpPr>
        <p:spPr>
          <a:xfrm>
            <a:off x="7703820" y="3187065"/>
            <a:ext cx="158750" cy="159385"/>
          </a:xfrm>
          <a:prstGeom prst="ellipse">
            <a:avLst/>
          </a:prstGeom>
          <a:solidFill>
            <a:srgbClr val="FF0000">
              <a:alpha val="23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83" name="椭圆 182"/>
          <p:cNvSpPr/>
          <p:nvPr/>
        </p:nvSpPr>
        <p:spPr>
          <a:xfrm>
            <a:off x="7937500" y="3278505"/>
            <a:ext cx="158750" cy="159385"/>
          </a:xfrm>
          <a:prstGeom prst="ellipse">
            <a:avLst/>
          </a:prstGeom>
          <a:solidFill>
            <a:srgbClr val="FF0000">
              <a:alpha val="23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84" name="椭圆 183"/>
          <p:cNvSpPr/>
          <p:nvPr/>
        </p:nvSpPr>
        <p:spPr>
          <a:xfrm>
            <a:off x="8184515" y="3317875"/>
            <a:ext cx="158750" cy="159385"/>
          </a:xfrm>
          <a:prstGeom prst="ellipse">
            <a:avLst/>
          </a:prstGeom>
          <a:solidFill>
            <a:srgbClr val="FF0000">
              <a:alpha val="23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85" name="椭圆 184"/>
          <p:cNvSpPr/>
          <p:nvPr/>
        </p:nvSpPr>
        <p:spPr>
          <a:xfrm>
            <a:off x="8419465" y="3312160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86" name="椭圆 185"/>
          <p:cNvSpPr/>
          <p:nvPr/>
        </p:nvSpPr>
        <p:spPr>
          <a:xfrm>
            <a:off x="8642985" y="3255645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87" name="椭圆 186"/>
          <p:cNvSpPr/>
          <p:nvPr/>
        </p:nvSpPr>
        <p:spPr>
          <a:xfrm>
            <a:off x="8862060" y="3187065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88" name="椭圆 187"/>
          <p:cNvSpPr/>
          <p:nvPr/>
        </p:nvSpPr>
        <p:spPr>
          <a:xfrm>
            <a:off x="9010015" y="2997200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90" name="椭圆 189"/>
          <p:cNvSpPr/>
          <p:nvPr/>
        </p:nvSpPr>
        <p:spPr>
          <a:xfrm>
            <a:off x="7283450" y="2906395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91" name="椭圆 190"/>
          <p:cNvSpPr/>
          <p:nvPr/>
        </p:nvSpPr>
        <p:spPr>
          <a:xfrm>
            <a:off x="7124065" y="2693670"/>
            <a:ext cx="159385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93" name="椭圆 192"/>
          <p:cNvSpPr/>
          <p:nvPr/>
        </p:nvSpPr>
        <p:spPr>
          <a:xfrm>
            <a:off x="6598285" y="4677410"/>
            <a:ext cx="159385" cy="159385"/>
          </a:xfrm>
          <a:prstGeom prst="ellipse">
            <a:avLst/>
          </a:prstGeom>
          <a:solidFill>
            <a:srgbClr val="FF0000">
              <a:alpha val="1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94" name="椭圆 193"/>
          <p:cNvSpPr/>
          <p:nvPr/>
        </p:nvSpPr>
        <p:spPr>
          <a:xfrm>
            <a:off x="6809740" y="4522470"/>
            <a:ext cx="159385" cy="159385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95" name="椭圆 194"/>
          <p:cNvSpPr/>
          <p:nvPr/>
        </p:nvSpPr>
        <p:spPr>
          <a:xfrm>
            <a:off x="7037070" y="4465320"/>
            <a:ext cx="159385" cy="159385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96" name="椭圆 195"/>
          <p:cNvSpPr/>
          <p:nvPr/>
        </p:nvSpPr>
        <p:spPr>
          <a:xfrm>
            <a:off x="7292975" y="4442460"/>
            <a:ext cx="159385" cy="159385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97" name="椭圆 196"/>
          <p:cNvSpPr/>
          <p:nvPr/>
        </p:nvSpPr>
        <p:spPr>
          <a:xfrm>
            <a:off x="7571105" y="4465320"/>
            <a:ext cx="159385" cy="159385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98" name="椭圆 197"/>
          <p:cNvSpPr/>
          <p:nvPr/>
        </p:nvSpPr>
        <p:spPr>
          <a:xfrm>
            <a:off x="7818755" y="4544695"/>
            <a:ext cx="159385" cy="159385"/>
          </a:xfrm>
          <a:prstGeom prst="ellipse">
            <a:avLst/>
          </a:prstGeom>
          <a:solidFill>
            <a:srgbClr val="FF0000">
              <a:alpha val="59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99" name="椭圆 198"/>
          <p:cNvSpPr/>
          <p:nvPr/>
        </p:nvSpPr>
        <p:spPr>
          <a:xfrm>
            <a:off x="8039735" y="4658360"/>
            <a:ext cx="159385" cy="159385"/>
          </a:xfrm>
          <a:prstGeom prst="ellipse">
            <a:avLst/>
          </a:prstGeom>
          <a:solidFill>
            <a:srgbClr val="FF0000">
              <a:alpha val="8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00" name="椭圆 199"/>
          <p:cNvSpPr/>
          <p:nvPr/>
        </p:nvSpPr>
        <p:spPr>
          <a:xfrm>
            <a:off x="8244205" y="4817745"/>
            <a:ext cx="159385" cy="159385"/>
          </a:xfrm>
          <a:prstGeom prst="ellipse">
            <a:avLst/>
          </a:prstGeom>
          <a:solidFill>
            <a:srgbClr val="FF0000">
              <a:alpha val="92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01" name="椭圆 200"/>
          <p:cNvSpPr/>
          <p:nvPr/>
        </p:nvSpPr>
        <p:spPr>
          <a:xfrm>
            <a:off x="8403590" y="5006340"/>
            <a:ext cx="159385" cy="159385"/>
          </a:xfrm>
          <a:prstGeom prst="ellipse">
            <a:avLst/>
          </a:prstGeom>
          <a:solidFill>
            <a:srgbClr val="FF0000">
              <a:alpha val="8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02" name="椭圆 201"/>
          <p:cNvSpPr/>
          <p:nvPr/>
        </p:nvSpPr>
        <p:spPr>
          <a:xfrm>
            <a:off x="6463665" y="4863465"/>
            <a:ext cx="159385" cy="159385"/>
          </a:xfrm>
          <a:prstGeom prst="ellipse">
            <a:avLst/>
          </a:prstGeom>
          <a:solidFill>
            <a:srgbClr val="FF0000">
              <a:alpha val="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04" name="椭圆 203"/>
          <p:cNvSpPr/>
          <p:nvPr/>
        </p:nvSpPr>
        <p:spPr>
          <a:xfrm>
            <a:off x="7467600" y="5378450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05" name="椭圆 204"/>
          <p:cNvSpPr/>
          <p:nvPr/>
        </p:nvSpPr>
        <p:spPr>
          <a:xfrm>
            <a:off x="7694295" y="5499735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06" name="椭圆 205"/>
          <p:cNvSpPr/>
          <p:nvPr/>
        </p:nvSpPr>
        <p:spPr>
          <a:xfrm>
            <a:off x="7927975" y="5591175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07" name="椭圆 206"/>
          <p:cNvSpPr/>
          <p:nvPr/>
        </p:nvSpPr>
        <p:spPr>
          <a:xfrm>
            <a:off x="8174990" y="5630545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08" name="椭圆 207"/>
          <p:cNvSpPr/>
          <p:nvPr/>
        </p:nvSpPr>
        <p:spPr>
          <a:xfrm>
            <a:off x="8409940" y="5624830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09" name="椭圆 208"/>
          <p:cNvSpPr/>
          <p:nvPr/>
        </p:nvSpPr>
        <p:spPr>
          <a:xfrm>
            <a:off x="8633460" y="5568315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10" name="椭圆 209"/>
          <p:cNvSpPr/>
          <p:nvPr/>
        </p:nvSpPr>
        <p:spPr>
          <a:xfrm>
            <a:off x="8852535" y="5499735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11" name="椭圆 210"/>
          <p:cNvSpPr/>
          <p:nvPr/>
        </p:nvSpPr>
        <p:spPr>
          <a:xfrm>
            <a:off x="9000490" y="5309870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13" name="椭圆 212"/>
          <p:cNvSpPr/>
          <p:nvPr/>
        </p:nvSpPr>
        <p:spPr>
          <a:xfrm>
            <a:off x="7273925" y="5219065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14" name="椭圆 213"/>
          <p:cNvSpPr/>
          <p:nvPr/>
        </p:nvSpPr>
        <p:spPr>
          <a:xfrm>
            <a:off x="7114540" y="5006340"/>
            <a:ext cx="159385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18" name="椭圆 217"/>
          <p:cNvSpPr/>
          <p:nvPr/>
        </p:nvSpPr>
        <p:spPr>
          <a:xfrm>
            <a:off x="1647825" y="2350135"/>
            <a:ext cx="159385" cy="159385"/>
          </a:xfrm>
          <a:prstGeom prst="ellipse">
            <a:avLst/>
          </a:prstGeom>
          <a:solidFill>
            <a:srgbClr val="FF0000">
              <a:alpha val="4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19" name="椭圆 218"/>
          <p:cNvSpPr/>
          <p:nvPr/>
        </p:nvSpPr>
        <p:spPr>
          <a:xfrm>
            <a:off x="1807210" y="2162175"/>
            <a:ext cx="159385" cy="159385"/>
          </a:xfrm>
          <a:prstGeom prst="ellipse">
            <a:avLst/>
          </a:prstGeom>
          <a:solidFill>
            <a:srgbClr val="FF0000">
              <a:alpha val="4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20" name="椭圆 219"/>
          <p:cNvSpPr/>
          <p:nvPr/>
        </p:nvSpPr>
        <p:spPr>
          <a:xfrm>
            <a:off x="1882775" y="2445385"/>
            <a:ext cx="159385" cy="159385"/>
          </a:xfrm>
          <a:prstGeom prst="ellipse">
            <a:avLst/>
          </a:prstGeom>
          <a:solidFill>
            <a:srgbClr val="FF0000">
              <a:alpha val="6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21" name="椭圆 220"/>
          <p:cNvSpPr/>
          <p:nvPr/>
        </p:nvSpPr>
        <p:spPr>
          <a:xfrm>
            <a:off x="2995930" y="329247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22" name="椭圆 221"/>
          <p:cNvSpPr/>
          <p:nvPr/>
        </p:nvSpPr>
        <p:spPr>
          <a:xfrm>
            <a:off x="1882775" y="1983740"/>
            <a:ext cx="159385" cy="159385"/>
          </a:xfrm>
          <a:prstGeom prst="ellipse">
            <a:avLst/>
          </a:prstGeom>
          <a:solidFill>
            <a:srgbClr val="FF0000">
              <a:alpha val="2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23" name="椭圆 222"/>
          <p:cNvSpPr/>
          <p:nvPr/>
        </p:nvSpPr>
        <p:spPr>
          <a:xfrm>
            <a:off x="2059305" y="2081530"/>
            <a:ext cx="159385" cy="159385"/>
          </a:xfrm>
          <a:prstGeom prst="ellipse">
            <a:avLst/>
          </a:prstGeom>
          <a:solidFill>
            <a:srgbClr val="FF0000">
              <a:alpha val="4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24" name="椭圆 223"/>
          <p:cNvSpPr/>
          <p:nvPr/>
        </p:nvSpPr>
        <p:spPr>
          <a:xfrm>
            <a:off x="1966595" y="2302510"/>
            <a:ext cx="159385" cy="159385"/>
          </a:xfrm>
          <a:prstGeom prst="ellipse">
            <a:avLst/>
          </a:prstGeom>
          <a:solidFill>
            <a:srgbClr val="FF0000">
              <a:alpha val="6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25" name="椭圆 224"/>
          <p:cNvSpPr/>
          <p:nvPr/>
        </p:nvSpPr>
        <p:spPr>
          <a:xfrm>
            <a:off x="2136775" y="2237740"/>
            <a:ext cx="159385" cy="159385"/>
          </a:xfrm>
          <a:prstGeom prst="ellipse">
            <a:avLst/>
          </a:prstGeom>
          <a:solidFill>
            <a:srgbClr val="FF0000">
              <a:alpha val="5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27" name="椭圆 226"/>
          <p:cNvSpPr/>
          <p:nvPr/>
        </p:nvSpPr>
        <p:spPr>
          <a:xfrm>
            <a:off x="2595880" y="314198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28" name="椭圆 227"/>
          <p:cNvSpPr/>
          <p:nvPr/>
        </p:nvSpPr>
        <p:spPr>
          <a:xfrm>
            <a:off x="2836545" y="316484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29" name="椭圆 228"/>
          <p:cNvSpPr/>
          <p:nvPr/>
        </p:nvSpPr>
        <p:spPr>
          <a:xfrm>
            <a:off x="2755265" y="334581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30" name="椭圆 229"/>
          <p:cNvSpPr/>
          <p:nvPr/>
        </p:nvSpPr>
        <p:spPr>
          <a:xfrm>
            <a:off x="2595880" y="334581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31" name="椭圆 230"/>
          <p:cNvSpPr/>
          <p:nvPr/>
        </p:nvSpPr>
        <p:spPr>
          <a:xfrm>
            <a:off x="2755265" y="358965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32" name="椭圆 231"/>
          <p:cNvSpPr/>
          <p:nvPr/>
        </p:nvSpPr>
        <p:spPr>
          <a:xfrm>
            <a:off x="2914650" y="346075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33" name="椭圆 232"/>
          <p:cNvSpPr/>
          <p:nvPr/>
        </p:nvSpPr>
        <p:spPr>
          <a:xfrm>
            <a:off x="3155315" y="350520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234" name="直接连接符 233"/>
          <p:cNvCxnSpPr/>
          <p:nvPr/>
        </p:nvCxnSpPr>
        <p:spPr>
          <a:xfrm>
            <a:off x="3528695" y="1228090"/>
            <a:ext cx="0" cy="480822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>
            <a:off x="6254750" y="1258570"/>
            <a:ext cx="0" cy="477774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本框 236"/>
          <p:cNvSpPr txBox="1"/>
          <p:nvPr/>
        </p:nvSpPr>
        <p:spPr>
          <a:xfrm>
            <a:off x="4238625" y="1212850"/>
            <a:ext cx="1296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/>
              <a:t>Circles</a:t>
            </a:r>
            <a:endParaRPr lang="en-US" altLang="en-US" sz="2400"/>
          </a:p>
        </p:txBody>
      </p:sp>
      <p:sp>
        <p:nvSpPr>
          <p:cNvPr id="238" name="文本框 237"/>
          <p:cNvSpPr txBox="1"/>
          <p:nvPr/>
        </p:nvSpPr>
        <p:spPr>
          <a:xfrm>
            <a:off x="7101840" y="1212850"/>
            <a:ext cx="1296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/>
              <a:t>Moons</a:t>
            </a:r>
            <a:endParaRPr lang="en-US" altLang="en-US" sz="2400"/>
          </a:p>
        </p:txBody>
      </p:sp>
      <p:sp>
        <p:nvSpPr>
          <p:cNvPr id="239" name="椭圆 238"/>
          <p:cNvSpPr/>
          <p:nvPr/>
        </p:nvSpPr>
        <p:spPr>
          <a:xfrm>
            <a:off x="2059305" y="2461895"/>
            <a:ext cx="159385" cy="159385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40" name="椭圆 239"/>
          <p:cNvSpPr/>
          <p:nvPr/>
        </p:nvSpPr>
        <p:spPr>
          <a:xfrm>
            <a:off x="4518660" y="2702560"/>
            <a:ext cx="159385" cy="159385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41" name="椭圆 240"/>
          <p:cNvSpPr/>
          <p:nvPr/>
        </p:nvSpPr>
        <p:spPr>
          <a:xfrm>
            <a:off x="8084820" y="2649220"/>
            <a:ext cx="159385" cy="159385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42" name="椭圆 241"/>
          <p:cNvSpPr/>
          <p:nvPr/>
        </p:nvSpPr>
        <p:spPr>
          <a:xfrm>
            <a:off x="1640205" y="4637405"/>
            <a:ext cx="159385" cy="159385"/>
          </a:xfrm>
          <a:prstGeom prst="ellipse">
            <a:avLst/>
          </a:prstGeom>
          <a:solidFill>
            <a:srgbClr val="FF0000">
              <a:alpha val="37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43" name="椭圆 242"/>
          <p:cNvSpPr/>
          <p:nvPr/>
        </p:nvSpPr>
        <p:spPr>
          <a:xfrm>
            <a:off x="1799590" y="4449445"/>
            <a:ext cx="159385" cy="159385"/>
          </a:xfrm>
          <a:prstGeom prst="ellipse">
            <a:avLst/>
          </a:prstGeom>
          <a:solidFill>
            <a:srgbClr val="FF0000">
              <a:alpha val="37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44" name="椭圆 243"/>
          <p:cNvSpPr/>
          <p:nvPr/>
        </p:nvSpPr>
        <p:spPr>
          <a:xfrm>
            <a:off x="1875155" y="4732655"/>
            <a:ext cx="159385" cy="159385"/>
          </a:xfrm>
          <a:prstGeom prst="ellipse">
            <a:avLst/>
          </a:prstGeom>
          <a:solidFill>
            <a:srgbClr val="FF0000">
              <a:alpha val="7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45" name="椭圆 244"/>
          <p:cNvSpPr/>
          <p:nvPr/>
        </p:nvSpPr>
        <p:spPr>
          <a:xfrm>
            <a:off x="2988310" y="557974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46" name="椭圆 245"/>
          <p:cNvSpPr/>
          <p:nvPr/>
        </p:nvSpPr>
        <p:spPr>
          <a:xfrm>
            <a:off x="1875155" y="4271010"/>
            <a:ext cx="159385" cy="159385"/>
          </a:xfrm>
          <a:prstGeom prst="ellipse">
            <a:avLst/>
          </a:prstGeom>
          <a:solidFill>
            <a:srgbClr val="FF0000">
              <a:alpha val="21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47" name="椭圆 246"/>
          <p:cNvSpPr/>
          <p:nvPr/>
        </p:nvSpPr>
        <p:spPr>
          <a:xfrm>
            <a:off x="2051685" y="4368800"/>
            <a:ext cx="159385" cy="159385"/>
          </a:xfrm>
          <a:prstGeom prst="ellipse">
            <a:avLst/>
          </a:prstGeom>
          <a:solidFill>
            <a:srgbClr val="FF0000">
              <a:alpha val="37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48" name="椭圆 247"/>
          <p:cNvSpPr/>
          <p:nvPr/>
        </p:nvSpPr>
        <p:spPr>
          <a:xfrm>
            <a:off x="1958975" y="4589780"/>
            <a:ext cx="159385" cy="159385"/>
          </a:xfrm>
          <a:prstGeom prst="ellipse">
            <a:avLst/>
          </a:prstGeom>
          <a:solidFill>
            <a:srgbClr val="FF0000">
              <a:alpha val="7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49" name="椭圆 248"/>
          <p:cNvSpPr/>
          <p:nvPr/>
        </p:nvSpPr>
        <p:spPr>
          <a:xfrm>
            <a:off x="2129155" y="4525010"/>
            <a:ext cx="159385" cy="159385"/>
          </a:xfrm>
          <a:prstGeom prst="ellipse">
            <a:avLst/>
          </a:prstGeom>
          <a:solidFill>
            <a:srgbClr val="FF0000">
              <a:alpha val="53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50" name="椭圆 249"/>
          <p:cNvSpPr/>
          <p:nvPr/>
        </p:nvSpPr>
        <p:spPr>
          <a:xfrm>
            <a:off x="1596390" y="4365625"/>
            <a:ext cx="159385" cy="159385"/>
          </a:xfrm>
          <a:prstGeom prst="ellipse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51" name="椭圆 250"/>
          <p:cNvSpPr/>
          <p:nvPr/>
        </p:nvSpPr>
        <p:spPr>
          <a:xfrm>
            <a:off x="2588260" y="542925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52" name="椭圆 251"/>
          <p:cNvSpPr/>
          <p:nvPr/>
        </p:nvSpPr>
        <p:spPr>
          <a:xfrm>
            <a:off x="2828925" y="545211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53" name="椭圆 252"/>
          <p:cNvSpPr/>
          <p:nvPr/>
        </p:nvSpPr>
        <p:spPr>
          <a:xfrm>
            <a:off x="2747645" y="563308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54" name="椭圆 253"/>
          <p:cNvSpPr/>
          <p:nvPr/>
        </p:nvSpPr>
        <p:spPr>
          <a:xfrm>
            <a:off x="2588260" y="563308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55" name="椭圆 254"/>
          <p:cNvSpPr/>
          <p:nvPr/>
        </p:nvSpPr>
        <p:spPr>
          <a:xfrm>
            <a:off x="2747645" y="587692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56" name="椭圆 255"/>
          <p:cNvSpPr/>
          <p:nvPr/>
        </p:nvSpPr>
        <p:spPr>
          <a:xfrm>
            <a:off x="2907030" y="574802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57" name="椭圆 256"/>
          <p:cNvSpPr/>
          <p:nvPr/>
        </p:nvSpPr>
        <p:spPr>
          <a:xfrm>
            <a:off x="3147695" y="579247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58" name="椭圆 257"/>
          <p:cNvSpPr/>
          <p:nvPr/>
        </p:nvSpPr>
        <p:spPr>
          <a:xfrm>
            <a:off x="2052320" y="4749165"/>
            <a:ext cx="159385" cy="159385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61" name="椭圆 260"/>
          <p:cNvSpPr/>
          <p:nvPr/>
        </p:nvSpPr>
        <p:spPr>
          <a:xfrm>
            <a:off x="4598670" y="5023485"/>
            <a:ext cx="159385" cy="159385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62" name="椭圆 261"/>
          <p:cNvSpPr/>
          <p:nvPr/>
        </p:nvSpPr>
        <p:spPr>
          <a:xfrm>
            <a:off x="8084820" y="4975860"/>
            <a:ext cx="159385" cy="159385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63" name="椭圆 262"/>
          <p:cNvSpPr/>
          <p:nvPr/>
        </p:nvSpPr>
        <p:spPr>
          <a:xfrm>
            <a:off x="1400810" y="1820545"/>
            <a:ext cx="1461770" cy="146177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文本框 235"/>
          <p:cNvSpPr txBox="1"/>
          <p:nvPr/>
        </p:nvSpPr>
        <p:spPr>
          <a:xfrm>
            <a:off x="1824355" y="1212850"/>
            <a:ext cx="1129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B</a:t>
            </a:r>
            <a:r>
              <a:rPr lang="en-US" altLang="zh-CN" sz="2400"/>
              <a:t>lobs</a:t>
            </a:r>
            <a:endParaRPr lang="en-US" altLang="zh-CN" sz="2400"/>
          </a:p>
        </p:txBody>
      </p:sp>
      <p:sp>
        <p:nvSpPr>
          <p:cNvPr id="264" name="椭圆 263"/>
          <p:cNvSpPr/>
          <p:nvPr/>
        </p:nvSpPr>
        <p:spPr>
          <a:xfrm>
            <a:off x="3842385" y="2042160"/>
            <a:ext cx="1461770" cy="146177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433945" y="1971040"/>
            <a:ext cx="1461770" cy="146177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1613535" y="2084070"/>
            <a:ext cx="159385" cy="159385"/>
          </a:xfrm>
          <a:prstGeom prst="ellipse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75" name="圆角矩形 274"/>
          <p:cNvSpPr/>
          <p:nvPr/>
        </p:nvSpPr>
        <p:spPr>
          <a:xfrm>
            <a:off x="9121775" y="151765"/>
            <a:ext cx="2694940" cy="1300480"/>
          </a:xfrm>
          <a:prstGeom prst="roundRect">
            <a:avLst>
              <a:gd name="adj" fmla="val 113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73" name="组合 272"/>
          <p:cNvGrpSpPr/>
          <p:nvPr/>
        </p:nvGrpSpPr>
        <p:grpSpPr>
          <a:xfrm rot="0">
            <a:off x="9280525" y="236220"/>
            <a:ext cx="2536190" cy="1109980"/>
            <a:chOff x="12222" y="10931"/>
            <a:chExt cx="3994" cy="1748"/>
          </a:xfrm>
        </p:grpSpPr>
        <p:sp>
          <p:nvSpPr>
            <p:cNvPr id="266" name="椭圆 265"/>
            <p:cNvSpPr/>
            <p:nvPr/>
          </p:nvSpPr>
          <p:spPr>
            <a:xfrm>
              <a:off x="12222" y="11095"/>
              <a:ext cx="251" cy="25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12605" y="10931"/>
              <a:ext cx="194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Q</a:t>
              </a:r>
              <a:r>
                <a:rPr lang="en-US" altLang="zh-CN"/>
                <a:t>uery</a:t>
              </a:r>
              <a:endParaRPr lang="en-US" altLang="zh-CN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12222" y="11703"/>
              <a:ext cx="251" cy="251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F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269" name="文本框 268"/>
            <p:cNvSpPr txBox="1"/>
            <p:nvPr/>
          </p:nvSpPr>
          <p:spPr>
            <a:xfrm>
              <a:off x="12605" y="11519"/>
              <a:ext cx="36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Database element</a:t>
              </a:r>
              <a:endParaRPr lang="en-US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12222" y="12274"/>
              <a:ext cx="251" cy="251"/>
            </a:xfrm>
            <a:prstGeom prst="ellipse">
              <a:avLst/>
            </a:prstGeom>
            <a:solidFill>
              <a:srgbClr val="FF0000">
                <a:alpha val="45000"/>
              </a:srgb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271" name="文本框 270"/>
            <p:cNvSpPr txBox="1"/>
            <p:nvPr/>
          </p:nvSpPr>
          <p:spPr>
            <a:xfrm>
              <a:off x="12605" y="12099"/>
              <a:ext cx="36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Retrieved result</a:t>
              </a:r>
              <a:endParaRPr lang="en-US" altLang="en-US"/>
            </a:p>
          </p:txBody>
        </p:sp>
      </p:grpSp>
      <p:cxnSp>
        <p:nvCxnSpPr>
          <p:cNvPr id="274" name="直接连接符 273"/>
          <p:cNvCxnSpPr/>
          <p:nvPr/>
        </p:nvCxnSpPr>
        <p:spPr>
          <a:xfrm>
            <a:off x="1270000" y="1673225"/>
            <a:ext cx="788416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 292"/>
          <p:cNvSpPr/>
          <p:nvPr/>
        </p:nvSpPr>
        <p:spPr>
          <a:xfrm>
            <a:off x="9255125" y="2094865"/>
            <a:ext cx="2378710" cy="1169670"/>
          </a:xfrm>
          <a:prstGeom prst="rect">
            <a:avLst/>
          </a:prstGeom>
          <a:solidFill>
            <a:srgbClr val="92D050">
              <a:alpha val="38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文本框 276"/>
          <p:cNvSpPr txBox="1"/>
          <p:nvPr/>
        </p:nvSpPr>
        <p:spPr>
          <a:xfrm>
            <a:off x="9231630" y="2208530"/>
            <a:ext cx="2238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30000"/>
              </a:lnSpc>
            </a:pPr>
            <a:endParaRPr lang="en-US" altLang="zh-CN" sz="2000"/>
          </a:p>
          <a:p>
            <a:pPr>
              <a:lnSpc>
                <a:spcPct val="30000"/>
              </a:lnSpc>
            </a:pPr>
            <a:endParaRPr lang="en-US" altLang="zh-CN" sz="2000"/>
          </a:p>
          <a:p>
            <a:pPr>
              <a:lnSpc>
                <a:spcPct val="10000"/>
              </a:lnSpc>
            </a:pPr>
            <a:r>
              <a:rPr lang="en-US" altLang="en-US" sz="2000"/>
              <a:t>S</a:t>
            </a:r>
            <a:r>
              <a:rPr lang="en-US" altLang="zh-CN" sz="2000"/>
              <a:t>peed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en-US" sz="2000"/>
              <a:t>P</a:t>
            </a:r>
            <a:r>
              <a:rPr lang="en-US" altLang="zh-CN" sz="2000"/>
              <a:t>erformance</a:t>
            </a:r>
            <a:endParaRPr lang="en-US" altLang="zh-CN" sz="2000"/>
          </a:p>
        </p:txBody>
      </p:sp>
      <p:pic>
        <p:nvPicPr>
          <p:cNvPr id="287" name="图片 286" descr="if_smile_emoticon_emoticons_emoji_emote_2_29936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0960" y="2129155"/>
            <a:ext cx="502285" cy="502285"/>
          </a:xfrm>
          <a:prstGeom prst="rect">
            <a:avLst/>
          </a:prstGeom>
        </p:spPr>
      </p:pic>
      <p:pic>
        <p:nvPicPr>
          <p:cNvPr id="288" name="图片 287" descr="if_cry_emoticon_emoticons_emoji_emote_1_29936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190" y="2686685"/>
            <a:ext cx="502920" cy="502920"/>
          </a:xfrm>
          <a:prstGeom prst="rect">
            <a:avLst/>
          </a:prstGeom>
        </p:spPr>
      </p:pic>
      <p:sp>
        <p:nvSpPr>
          <p:cNvPr id="294" name="矩形 293"/>
          <p:cNvSpPr/>
          <p:nvPr/>
        </p:nvSpPr>
        <p:spPr>
          <a:xfrm>
            <a:off x="9229725" y="4391025"/>
            <a:ext cx="2404110" cy="1169670"/>
          </a:xfrm>
          <a:prstGeom prst="rect">
            <a:avLst/>
          </a:prstGeom>
          <a:solidFill>
            <a:srgbClr val="00B0F0">
              <a:alpha val="32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91" name="图片 290" descr="if_smile_emoticon_emoticons_emoji_emote_2_29936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8995" y="5015230"/>
            <a:ext cx="502285" cy="502285"/>
          </a:xfrm>
          <a:prstGeom prst="rect">
            <a:avLst/>
          </a:prstGeom>
        </p:spPr>
      </p:pic>
      <p:pic>
        <p:nvPicPr>
          <p:cNvPr id="292" name="图片 291" descr="if_cry_emoticon_emoticons_emoji_emote_1_29936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5" y="4445635"/>
            <a:ext cx="502920" cy="502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31630" y="4551680"/>
            <a:ext cx="2238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30000"/>
              </a:lnSpc>
            </a:pPr>
            <a:endParaRPr lang="en-US" altLang="zh-CN" sz="2000"/>
          </a:p>
          <a:p>
            <a:pPr>
              <a:lnSpc>
                <a:spcPct val="30000"/>
              </a:lnSpc>
            </a:pPr>
            <a:endParaRPr lang="en-US" altLang="zh-CN" sz="2000"/>
          </a:p>
          <a:p>
            <a:pPr>
              <a:lnSpc>
                <a:spcPct val="10000"/>
              </a:lnSpc>
            </a:pPr>
            <a:r>
              <a:rPr lang="en-US" altLang="en-US" sz="2000"/>
              <a:t>S</a:t>
            </a:r>
            <a:r>
              <a:rPr lang="en-US" altLang="zh-CN" sz="2000"/>
              <a:t>peed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en-US" sz="2000"/>
              <a:t>P</a:t>
            </a:r>
            <a:r>
              <a:rPr lang="en-US" altLang="zh-CN" sz="2000"/>
              <a:t>erformance</a:t>
            </a:r>
            <a:endParaRPr lang="en-US" altLang="zh-CN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K-NN vs. Diffusion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 rot="16200000">
            <a:off x="-281305" y="2529205"/>
            <a:ext cx="2368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rgbClr val="00B050"/>
                </a:solidFill>
              </a:rPr>
              <a:t>k-NN search</a:t>
            </a:r>
            <a:endParaRPr lang="en-US" altLang="zh-CN" sz="2800">
              <a:solidFill>
                <a:srgbClr val="00B050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 rot="16200000">
            <a:off x="-2540" y="4925060"/>
            <a:ext cx="1810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>
                <a:solidFill>
                  <a:srgbClr val="00B0F0"/>
                </a:solidFill>
              </a:rPr>
              <a:t>Diffusion</a:t>
            </a:r>
            <a:endParaRPr lang="en-US" altLang="en-US" sz="2800">
              <a:solidFill>
                <a:srgbClr val="00B0F0"/>
              </a:solidFill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4073525" y="2233930"/>
            <a:ext cx="159385" cy="159385"/>
          </a:xfrm>
          <a:prstGeom prst="ellipse">
            <a:avLst/>
          </a:prstGeom>
          <a:solidFill>
            <a:srgbClr val="FF0000">
              <a:alpha val="23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12" name="椭圆 111"/>
          <p:cNvSpPr/>
          <p:nvPr/>
        </p:nvSpPr>
        <p:spPr>
          <a:xfrm>
            <a:off x="4302760" y="2023110"/>
            <a:ext cx="159385" cy="159385"/>
          </a:xfrm>
          <a:prstGeom prst="ellipse">
            <a:avLst/>
          </a:prstGeom>
          <a:solidFill>
            <a:srgbClr val="FF0000">
              <a:alpha val="9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13" name="椭圆 112"/>
          <p:cNvSpPr/>
          <p:nvPr/>
        </p:nvSpPr>
        <p:spPr>
          <a:xfrm>
            <a:off x="4557395" y="186372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14" name="椭圆 113"/>
          <p:cNvSpPr/>
          <p:nvPr/>
        </p:nvSpPr>
        <p:spPr>
          <a:xfrm>
            <a:off x="4876165" y="183642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15" name="椭圆 114"/>
          <p:cNvSpPr/>
          <p:nvPr/>
        </p:nvSpPr>
        <p:spPr>
          <a:xfrm>
            <a:off x="5175250" y="189357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16" name="椭圆 115"/>
          <p:cNvSpPr/>
          <p:nvPr/>
        </p:nvSpPr>
        <p:spPr>
          <a:xfrm>
            <a:off x="5439410" y="206184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17" name="椭圆 116"/>
          <p:cNvSpPr/>
          <p:nvPr/>
        </p:nvSpPr>
        <p:spPr>
          <a:xfrm>
            <a:off x="5643245" y="233045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18" name="椭圆 117"/>
          <p:cNvSpPr/>
          <p:nvPr/>
        </p:nvSpPr>
        <p:spPr>
          <a:xfrm>
            <a:off x="3953510" y="2552065"/>
            <a:ext cx="159385" cy="159385"/>
          </a:xfrm>
          <a:prstGeom prst="ellipse">
            <a:avLst/>
          </a:prstGeom>
          <a:solidFill>
            <a:srgbClr val="FF0000">
              <a:alpha val="23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19" name="椭圆 118"/>
          <p:cNvSpPr/>
          <p:nvPr/>
        </p:nvSpPr>
        <p:spPr>
          <a:xfrm>
            <a:off x="3954780" y="2910840"/>
            <a:ext cx="159385" cy="159385"/>
          </a:xfrm>
          <a:prstGeom prst="ellipse">
            <a:avLst/>
          </a:prstGeom>
          <a:solidFill>
            <a:srgbClr val="FF0000">
              <a:alpha val="23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20" name="椭圆 119"/>
          <p:cNvSpPr/>
          <p:nvPr/>
        </p:nvSpPr>
        <p:spPr>
          <a:xfrm>
            <a:off x="4316730" y="345948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21" name="椭圆 120"/>
          <p:cNvSpPr/>
          <p:nvPr/>
        </p:nvSpPr>
        <p:spPr>
          <a:xfrm>
            <a:off x="4615180" y="358203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22" name="椭圆 121"/>
          <p:cNvSpPr/>
          <p:nvPr/>
        </p:nvSpPr>
        <p:spPr>
          <a:xfrm>
            <a:off x="4948555" y="359092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23" name="椭圆 122"/>
          <p:cNvSpPr/>
          <p:nvPr/>
        </p:nvSpPr>
        <p:spPr>
          <a:xfrm>
            <a:off x="5280660" y="347599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24" name="椭圆 123"/>
          <p:cNvSpPr/>
          <p:nvPr/>
        </p:nvSpPr>
        <p:spPr>
          <a:xfrm>
            <a:off x="4114165" y="3218815"/>
            <a:ext cx="159385" cy="159385"/>
          </a:xfrm>
          <a:prstGeom prst="ellipse">
            <a:avLst/>
          </a:prstGeom>
          <a:solidFill>
            <a:srgbClr val="FF0000">
              <a:alpha val="23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25" name="椭圆 124"/>
          <p:cNvSpPr/>
          <p:nvPr/>
        </p:nvSpPr>
        <p:spPr>
          <a:xfrm>
            <a:off x="5521325" y="325247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26" name="椭圆 125"/>
          <p:cNvSpPr/>
          <p:nvPr/>
        </p:nvSpPr>
        <p:spPr>
          <a:xfrm>
            <a:off x="5666740" y="299085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27" name="椭圆 126"/>
          <p:cNvSpPr/>
          <p:nvPr/>
        </p:nvSpPr>
        <p:spPr>
          <a:xfrm>
            <a:off x="5725795" y="264922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28" name="椭圆 127"/>
          <p:cNvSpPr/>
          <p:nvPr/>
        </p:nvSpPr>
        <p:spPr>
          <a:xfrm>
            <a:off x="4566285" y="2312670"/>
            <a:ext cx="159385" cy="159385"/>
          </a:xfrm>
          <a:prstGeom prst="ellipse">
            <a:avLst/>
          </a:prstGeom>
          <a:solidFill>
            <a:srgbClr val="FF0000">
              <a:alpha val="49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9" name="椭圆 128"/>
          <p:cNvSpPr/>
          <p:nvPr/>
        </p:nvSpPr>
        <p:spPr>
          <a:xfrm>
            <a:off x="4379595" y="2543175"/>
            <a:ext cx="159385" cy="159385"/>
          </a:xfrm>
          <a:prstGeom prst="ellipse">
            <a:avLst/>
          </a:prstGeom>
          <a:solidFill>
            <a:srgbClr val="FF0000">
              <a:alpha val="72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30" name="椭圆 129"/>
          <p:cNvSpPr/>
          <p:nvPr/>
        </p:nvSpPr>
        <p:spPr>
          <a:xfrm>
            <a:off x="4359275" y="2853055"/>
            <a:ext cx="159385" cy="159385"/>
          </a:xfrm>
          <a:prstGeom prst="ellipse">
            <a:avLst/>
          </a:prstGeom>
          <a:solidFill>
            <a:srgbClr val="FF0000">
              <a:alpha val="72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31" name="椭圆 130"/>
          <p:cNvSpPr/>
          <p:nvPr/>
        </p:nvSpPr>
        <p:spPr>
          <a:xfrm>
            <a:off x="4842510" y="2233930"/>
            <a:ext cx="159385" cy="159385"/>
          </a:xfrm>
          <a:prstGeom prst="ellipse">
            <a:avLst/>
          </a:prstGeom>
          <a:solidFill>
            <a:srgbClr val="FF0000">
              <a:alpha val="23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32" name="椭圆 131"/>
          <p:cNvSpPr/>
          <p:nvPr/>
        </p:nvSpPr>
        <p:spPr>
          <a:xfrm>
            <a:off x="5125085" y="235775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33" name="椭圆 132"/>
          <p:cNvSpPr/>
          <p:nvPr/>
        </p:nvSpPr>
        <p:spPr>
          <a:xfrm>
            <a:off x="5304155" y="262255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34" name="椭圆 133"/>
          <p:cNvSpPr/>
          <p:nvPr/>
        </p:nvSpPr>
        <p:spPr>
          <a:xfrm>
            <a:off x="5280025" y="291084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35" name="椭圆 134"/>
          <p:cNvSpPr/>
          <p:nvPr/>
        </p:nvSpPr>
        <p:spPr>
          <a:xfrm>
            <a:off x="5090795" y="311467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36" name="椭圆 135"/>
          <p:cNvSpPr/>
          <p:nvPr/>
        </p:nvSpPr>
        <p:spPr>
          <a:xfrm>
            <a:off x="4842510" y="3218815"/>
            <a:ext cx="159385" cy="159385"/>
          </a:xfrm>
          <a:prstGeom prst="ellipse">
            <a:avLst/>
          </a:prstGeom>
          <a:solidFill>
            <a:srgbClr val="FF0000">
              <a:alpha val="23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37" name="椭圆 136"/>
          <p:cNvSpPr/>
          <p:nvPr/>
        </p:nvSpPr>
        <p:spPr>
          <a:xfrm>
            <a:off x="4538980" y="3123565"/>
            <a:ext cx="159385" cy="159385"/>
          </a:xfrm>
          <a:prstGeom prst="ellipse">
            <a:avLst/>
          </a:prstGeom>
          <a:solidFill>
            <a:srgbClr val="FF0000">
              <a:alpha val="49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1" name="椭圆 140"/>
          <p:cNvSpPr/>
          <p:nvPr/>
        </p:nvSpPr>
        <p:spPr>
          <a:xfrm>
            <a:off x="4157980" y="456057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2" name="椭圆 141"/>
          <p:cNvSpPr/>
          <p:nvPr/>
        </p:nvSpPr>
        <p:spPr>
          <a:xfrm>
            <a:off x="4387215" y="434975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3" name="椭圆 142"/>
          <p:cNvSpPr/>
          <p:nvPr/>
        </p:nvSpPr>
        <p:spPr>
          <a:xfrm>
            <a:off x="4641850" y="419036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4" name="椭圆 143"/>
          <p:cNvSpPr/>
          <p:nvPr/>
        </p:nvSpPr>
        <p:spPr>
          <a:xfrm>
            <a:off x="4960620" y="416306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5" name="椭圆 144"/>
          <p:cNvSpPr/>
          <p:nvPr/>
        </p:nvSpPr>
        <p:spPr>
          <a:xfrm>
            <a:off x="5259705" y="422021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6" name="椭圆 145"/>
          <p:cNvSpPr/>
          <p:nvPr/>
        </p:nvSpPr>
        <p:spPr>
          <a:xfrm>
            <a:off x="5523865" y="438848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7" name="椭圆 146"/>
          <p:cNvSpPr/>
          <p:nvPr/>
        </p:nvSpPr>
        <p:spPr>
          <a:xfrm>
            <a:off x="5727700" y="465709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8" name="椭圆 147"/>
          <p:cNvSpPr/>
          <p:nvPr/>
        </p:nvSpPr>
        <p:spPr>
          <a:xfrm>
            <a:off x="4037965" y="487870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49" name="椭圆 148"/>
          <p:cNvSpPr/>
          <p:nvPr/>
        </p:nvSpPr>
        <p:spPr>
          <a:xfrm>
            <a:off x="4039235" y="523748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50" name="椭圆 149"/>
          <p:cNvSpPr/>
          <p:nvPr/>
        </p:nvSpPr>
        <p:spPr>
          <a:xfrm>
            <a:off x="4401185" y="578612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51" name="椭圆 150"/>
          <p:cNvSpPr/>
          <p:nvPr/>
        </p:nvSpPr>
        <p:spPr>
          <a:xfrm>
            <a:off x="4699635" y="590867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52" name="椭圆 151"/>
          <p:cNvSpPr/>
          <p:nvPr/>
        </p:nvSpPr>
        <p:spPr>
          <a:xfrm>
            <a:off x="5033010" y="591756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53" name="椭圆 152"/>
          <p:cNvSpPr/>
          <p:nvPr/>
        </p:nvSpPr>
        <p:spPr>
          <a:xfrm>
            <a:off x="5365115" y="580263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54" name="椭圆 153"/>
          <p:cNvSpPr/>
          <p:nvPr/>
        </p:nvSpPr>
        <p:spPr>
          <a:xfrm>
            <a:off x="4198620" y="554545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55" name="椭圆 154"/>
          <p:cNvSpPr/>
          <p:nvPr/>
        </p:nvSpPr>
        <p:spPr>
          <a:xfrm>
            <a:off x="5605780" y="557911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56" name="椭圆 155"/>
          <p:cNvSpPr/>
          <p:nvPr/>
        </p:nvSpPr>
        <p:spPr>
          <a:xfrm>
            <a:off x="5751195" y="531749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57" name="椭圆 156"/>
          <p:cNvSpPr/>
          <p:nvPr/>
        </p:nvSpPr>
        <p:spPr>
          <a:xfrm>
            <a:off x="5810250" y="497586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58" name="椭圆 157"/>
          <p:cNvSpPr/>
          <p:nvPr/>
        </p:nvSpPr>
        <p:spPr>
          <a:xfrm>
            <a:off x="4650740" y="4639310"/>
            <a:ext cx="159385" cy="159385"/>
          </a:xfrm>
          <a:prstGeom prst="ellipse">
            <a:avLst/>
          </a:prstGeom>
          <a:solidFill>
            <a:srgbClr val="FF0000">
              <a:alpha val="54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59" name="椭圆 158"/>
          <p:cNvSpPr/>
          <p:nvPr/>
        </p:nvSpPr>
        <p:spPr>
          <a:xfrm>
            <a:off x="4464050" y="4869815"/>
            <a:ext cx="159385" cy="159385"/>
          </a:xfrm>
          <a:prstGeom prst="ellipse">
            <a:avLst/>
          </a:prstGeom>
          <a:solidFill>
            <a:srgbClr val="FF0000">
              <a:alpha val="72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60" name="椭圆 159"/>
          <p:cNvSpPr/>
          <p:nvPr/>
        </p:nvSpPr>
        <p:spPr>
          <a:xfrm>
            <a:off x="4443730" y="5179695"/>
            <a:ext cx="159385" cy="159385"/>
          </a:xfrm>
          <a:prstGeom prst="ellipse">
            <a:avLst/>
          </a:prstGeom>
          <a:solidFill>
            <a:srgbClr val="FF0000">
              <a:alpha val="72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61" name="椭圆 160"/>
          <p:cNvSpPr/>
          <p:nvPr/>
        </p:nvSpPr>
        <p:spPr>
          <a:xfrm>
            <a:off x="4926965" y="4560570"/>
            <a:ext cx="159385" cy="159385"/>
          </a:xfrm>
          <a:prstGeom prst="ellipse">
            <a:avLst/>
          </a:prstGeom>
          <a:solidFill>
            <a:srgbClr val="FF0000">
              <a:alpha val="4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62" name="椭圆 161"/>
          <p:cNvSpPr/>
          <p:nvPr/>
        </p:nvSpPr>
        <p:spPr>
          <a:xfrm>
            <a:off x="5209540" y="4684395"/>
            <a:ext cx="159385" cy="159385"/>
          </a:xfrm>
          <a:prstGeom prst="ellipse">
            <a:avLst/>
          </a:prstGeom>
          <a:solidFill>
            <a:srgbClr val="FF0000">
              <a:alpha val="2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63" name="椭圆 162"/>
          <p:cNvSpPr/>
          <p:nvPr/>
        </p:nvSpPr>
        <p:spPr>
          <a:xfrm>
            <a:off x="5388610" y="4949190"/>
            <a:ext cx="159385" cy="159385"/>
          </a:xfrm>
          <a:prstGeom prst="ellipse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64" name="椭圆 163"/>
          <p:cNvSpPr/>
          <p:nvPr/>
        </p:nvSpPr>
        <p:spPr>
          <a:xfrm>
            <a:off x="5364480" y="5237480"/>
            <a:ext cx="159385" cy="159385"/>
          </a:xfrm>
          <a:prstGeom prst="ellipse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65" name="椭圆 164"/>
          <p:cNvSpPr/>
          <p:nvPr/>
        </p:nvSpPr>
        <p:spPr>
          <a:xfrm>
            <a:off x="5175250" y="5441315"/>
            <a:ext cx="159385" cy="159385"/>
          </a:xfrm>
          <a:prstGeom prst="ellipse">
            <a:avLst/>
          </a:prstGeom>
          <a:solidFill>
            <a:srgbClr val="FF0000">
              <a:alpha val="2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66" name="椭圆 165"/>
          <p:cNvSpPr/>
          <p:nvPr/>
        </p:nvSpPr>
        <p:spPr>
          <a:xfrm>
            <a:off x="4926965" y="5545455"/>
            <a:ext cx="159385" cy="159385"/>
          </a:xfrm>
          <a:prstGeom prst="ellipse">
            <a:avLst/>
          </a:prstGeom>
          <a:solidFill>
            <a:srgbClr val="FF0000">
              <a:alpha val="4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67" name="椭圆 166"/>
          <p:cNvSpPr/>
          <p:nvPr/>
        </p:nvSpPr>
        <p:spPr>
          <a:xfrm>
            <a:off x="4623435" y="5450205"/>
            <a:ext cx="159385" cy="159385"/>
          </a:xfrm>
          <a:prstGeom prst="ellipse">
            <a:avLst/>
          </a:prstGeom>
          <a:solidFill>
            <a:srgbClr val="FF0000">
              <a:alpha val="54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70" name="椭圆 169"/>
          <p:cNvSpPr/>
          <p:nvPr/>
        </p:nvSpPr>
        <p:spPr>
          <a:xfrm>
            <a:off x="6607810" y="2364740"/>
            <a:ext cx="159385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71" name="椭圆 170"/>
          <p:cNvSpPr/>
          <p:nvPr/>
        </p:nvSpPr>
        <p:spPr>
          <a:xfrm>
            <a:off x="6819265" y="2209800"/>
            <a:ext cx="159385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72" name="椭圆 171"/>
          <p:cNvSpPr/>
          <p:nvPr/>
        </p:nvSpPr>
        <p:spPr>
          <a:xfrm>
            <a:off x="7046595" y="2152650"/>
            <a:ext cx="159385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73" name="椭圆 172"/>
          <p:cNvSpPr/>
          <p:nvPr/>
        </p:nvSpPr>
        <p:spPr>
          <a:xfrm>
            <a:off x="7302500" y="2129790"/>
            <a:ext cx="159385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74" name="椭圆 173"/>
          <p:cNvSpPr/>
          <p:nvPr/>
        </p:nvSpPr>
        <p:spPr>
          <a:xfrm>
            <a:off x="7580630" y="2152650"/>
            <a:ext cx="159385" cy="159385"/>
          </a:xfrm>
          <a:prstGeom prst="ellipse">
            <a:avLst/>
          </a:prstGeom>
          <a:solidFill>
            <a:srgbClr val="FF0000">
              <a:alpha val="23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75" name="椭圆 174"/>
          <p:cNvSpPr/>
          <p:nvPr/>
        </p:nvSpPr>
        <p:spPr>
          <a:xfrm>
            <a:off x="7828280" y="2232025"/>
            <a:ext cx="159385" cy="159385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76" name="椭圆 175"/>
          <p:cNvSpPr/>
          <p:nvPr/>
        </p:nvSpPr>
        <p:spPr>
          <a:xfrm>
            <a:off x="8049260" y="2345690"/>
            <a:ext cx="159385" cy="159385"/>
          </a:xfrm>
          <a:prstGeom prst="ellipse">
            <a:avLst/>
          </a:prstGeom>
          <a:solidFill>
            <a:srgbClr val="FF0000">
              <a:alpha val="57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77" name="椭圆 176"/>
          <p:cNvSpPr/>
          <p:nvPr/>
        </p:nvSpPr>
        <p:spPr>
          <a:xfrm>
            <a:off x="8253730" y="2505075"/>
            <a:ext cx="159385" cy="159385"/>
          </a:xfrm>
          <a:prstGeom prst="ellipse">
            <a:avLst/>
          </a:prstGeom>
          <a:solidFill>
            <a:srgbClr val="FF0000">
              <a:alpha val="7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78" name="椭圆 177"/>
          <p:cNvSpPr/>
          <p:nvPr/>
        </p:nvSpPr>
        <p:spPr>
          <a:xfrm>
            <a:off x="8413115" y="2693670"/>
            <a:ext cx="159385" cy="159385"/>
          </a:xfrm>
          <a:prstGeom prst="ellipse">
            <a:avLst/>
          </a:prstGeom>
          <a:solidFill>
            <a:srgbClr val="FF0000">
              <a:alpha val="57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79" name="椭圆 178"/>
          <p:cNvSpPr/>
          <p:nvPr/>
        </p:nvSpPr>
        <p:spPr>
          <a:xfrm>
            <a:off x="6473190" y="2550795"/>
            <a:ext cx="159385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81" name="椭圆 180"/>
          <p:cNvSpPr/>
          <p:nvPr/>
        </p:nvSpPr>
        <p:spPr>
          <a:xfrm>
            <a:off x="7477125" y="3065780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82" name="椭圆 181"/>
          <p:cNvSpPr/>
          <p:nvPr/>
        </p:nvSpPr>
        <p:spPr>
          <a:xfrm>
            <a:off x="7703820" y="3187065"/>
            <a:ext cx="158750" cy="159385"/>
          </a:xfrm>
          <a:prstGeom prst="ellipse">
            <a:avLst/>
          </a:prstGeom>
          <a:solidFill>
            <a:srgbClr val="FF0000">
              <a:alpha val="23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83" name="椭圆 182"/>
          <p:cNvSpPr/>
          <p:nvPr/>
        </p:nvSpPr>
        <p:spPr>
          <a:xfrm>
            <a:off x="7937500" y="3278505"/>
            <a:ext cx="158750" cy="159385"/>
          </a:xfrm>
          <a:prstGeom prst="ellipse">
            <a:avLst/>
          </a:prstGeom>
          <a:solidFill>
            <a:srgbClr val="FF0000">
              <a:alpha val="23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84" name="椭圆 183"/>
          <p:cNvSpPr/>
          <p:nvPr/>
        </p:nvSpPr>
        <p:spPr>
          <a:xfrm>
            <a:off x="8184515" y="3317875"/>
            <a:ext cx="158750" cy="159385"/>
          </a:xfrm>
          <a:prstGeom prst="ellipse">
            <a:avLst/>
          </a:prstGeom>
          <a:solidFill>
            <a:srgbClr val="FF0000">
              <a:alpha val="23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85" name="椭圆 184"/>
          <p:cNvSpPr/>
          <p:nvPr/>
        </p:nvSpPr>
        <p:spPr>
          <a:xfrm>
            <a:off x="8419465" y="3312160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86" name="椭圆 185"/>
          <p:cNvSpPr/>
          <p:nvPr/>
        </p:nvSpPr>
        <p:spPr>
          <a:xfrm>
            <a:off x="8642985" y="3255645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87" name="椭圆 186"/>
          <p:cNvSpPr/>
          <p:nvPr/>
        </p:nvSpPr>
        <p:spPr>
          <a:xfrm>
            <a:off x="8862060" y="3187065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88" name="椭圆 187"/>
          <p:cNvSpPr/>
          <p:nvPr/>
        </p:nvSpPr>
        <p:spPr>
          <a:xfrm>
            <a:off x="9010015" y="2997200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90" name="椭圆 189"/>
          <p:cNvSpPr/>
          <p:nvPr/>
        </p:nvSpPr>
        <p:spPr>
          <a:xfrm>
            <a:off x="7283450" y="2906395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91" name="椭圆 190"/>
          <p:cNvSpPr/>
          <p:nvPr/>
        </p:nvSpPr>
        <p:spPr>
          <a:xfrm>
            <a:off x="7124065" y="2693670"/>
            <a:ext cx="159385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93" name="椭圆 192"/>
          <p:cNvSpPr/>
          <p:nvPr/>
        </p:nvSpPr>
        <p:spPr>
          <a:xfrm>
            <a:off x="6598285" y="4677410"/>
            <a:ext cx="159385" cy="159385"/>
          </a:xfrm>
          <a:prstGeom prst="ellipse">
            <a:avLst/>
          </a:prstGeom>
          <a:solidFill>
            <a:srgbClr val="FF0000">
              <a:alpha val="1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94" name="椭圆 193"/>
          <p:cNvSpPr/>
          <p:nvPr/>
        </p:nvSpPr>
        <p:spPr>
          <a:xfrm>
            <a:off x="6809740" y="4522470"/>
            <a:ext cx="159385" cy="159385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95" name="椭圆 194"/>
          <p:cNvSpPr/>
          <p:nvPr/>
        </p:nvSpPr>
        <p:spPr>
          <a:xfrm>
            <a:off x="7037070" y="4465320"/>
            <a:ext cx="159385" cy="159385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96" name="椭圆 195"/>
          <p:cNvSpPr/>
          <p:nvPr/>
        </p:nvSpPr>
        <p:spPr>
          <a:xfrm>
            <a:off x="7292975" y="4442460"/>
            <a:ext cx="159385" cy="159385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97" name="椭圆 196"/>
          <p:cNvSpPr/>
          <p:nvPr/>
        </p:nvSpPr>
        <p:spPr>
          <a:xfrm>
            <a:off x="7571105" y="4465320"/>
            <a:ext cx="159385" cy="159385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98" name="椭圆 197"/>
          <p:cNvSpPr/>
          <p:nvPr/>
        </p:nvSpPr>
        <p:spPr>
          <a:xfrm>
            <a:off x="7818755" y="4544695"/>
            <a:ext cx="159385" cy="159385"/>
          </a:xfrm>
          <a:prstGeom prst="ellipse">
            <a:avLst/>
          </a:prstGeom>
          <a:solidFill>
            <a:srgbClr val="FF0000">
              <a:alpha val="59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199" name="椭圆 198"/>
          <p:cNvSpPr/>
          <p:nvPr/>
        </p:nvSpPr>
        <p:spPr>
          <a:xfrm>
            <a:off x="8039735" y="4658360"/>
            <a:ext cx="159385" cy="159385"/>
          </a:xfrm>
          <a:prstGeom prst="ellipse">
            <a:avLst/>
          </a:prstGeom>
          <a:solidFill>
            <a:srgbClr val="FF0000">
              <a:alpha val="8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00" name="椭圆 199"/>
          <p:cNvSpPr/>
          <p:nvPr/>
        </p:nvSpPr>
        <p:spPr>
          <a:xfrm>
            <a:off x="8244205" y="4817745"/>
            <a:ext cx="159385" cy="159385"/>
          </a:xfrm>
          <a:prstGeom prst="ellipse">
            <a:avLst/>
          </a:prstGeom>
          <a:solidFill>
            <a:srgbClr val="FF0000">
              <a:alpha val="92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01" name="椭圆 200"/>
          <p:cNvSpPr/>
          <p:nvPr/>
        </p:nvSpPr>
        <p:spPr>
          <a:xfrm>
            <a:off x="8403590" y="5006340"/>
            <a:ext cx="159385" cy="159385"/>
          </a:xfrm>
          <a:prstGeom prst="ellipse">
            <a:avLst/>
          </a:prstGeom>
          <a:solidFill>
            <a:srgbClr val="FF0000">
              <a:alpha val="81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02" name="椭圆 201"/>
          <p:cNvSpPr/>
          <p:nvPr/>
        </p:nvSpPr>
        <p:spPr>
          <a:xfrm>
            <a:off x="6463665" y="4863465"/>
            <a:ext cx="159385" cy="159385"/>
          </a:xfrm>
          <a:prstGeom prst="ellipse">
            <a:avLst/>
          </a:prstGeom>
          <a:solidFill>
            <a:srgbClr val="FF0000">
              <a:alpha val="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04" name="椭圆 203"/>
          <p:cNvSpPr/>
          <p:nvPr/>
        </p:nvSpPr>
        <p:spPr>
          <a:xfrm>
            <a:off x="7467600" y="5378450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05" name="椭圆 204"/>
          <p:cNvSpPr/>
          <p:nvPr/>
        </p:nvSpPr>
        <p:spPr>
          <a:xfrm>
            <a:off x="7694295" y="5499735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06" name="椭圆 205"/>
          <p:cNvSpPr/>
          <p:nvPr/>
        </p:nvSpPr>
        <p:spPr>
          <a:xfrm>
            <a:off x="7927975" y="5591175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07" name="椭圆 206"/>
          <p:cNvSpPr/>
          <p:nvPr/>
        </p:nvSpPr>
        <p:spPr>
          <a:xfrm>
            <a:off x="8174990" y="5630545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08" name="椭圆 207"/>
          <p:cNvSpPr/>
          <p:nvPr/>
        </p:nvSpPr>
        <p:spPr>
          <a:xfrm>
            <a:off x="8409940" y="5624830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09" name="椭圆 208"/>
          <p:cNvSpPr/>
          <p:nvPr/>
        </p:nvSpPr>
        <p:spPr>
          <a:xfrm>
            <a:off x="8633460" y="5568315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10" name="椭圆 209"/>
          <p:cNvSpPr/>
          <p:nvPr/>
        </p:nvSpPr>
        <p:spPr>
          <a:xfrm>
            <a:off x="8852535" y="5499735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11" name="椭圆 210"/>
          <p:cNvSpPr/>
          <p:nvPr/>
        </p:nvSpPr>
        <p:spPr>
          <a:xfrm>
            <a:off x="9000490" y="5309870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13" name="椭圆 212"/>
          <p:cNvSpPr/>
          <p:nvPr/>
        </p:nvSpPr>
        <p:spPr>
          <a:xfrm>
            <a:off x="7273925" y="5219065"/>
            <a:ext cx="158750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14" name="椭圆 213"/>
          <p:cNvSpPr/>
          <p:nvPr/>
        </p:nvSpPr>
        <p:spPr>
          <a:xfrm>
            <a:off x="7114540" y="5006340"/>
            <a:ext cx="159385" cy="15938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sp>
        <p:nvSpPr>
          <p:cNvPr id="218" name="椭圆 217"/>
          <p:cNvSpPr/>
          <p:nvPr/>
        </p:nvSpPr>
        <p:spPr>
          <a:xfrm>
            <a:off x="1647825" y="2350135"/>
            <a:ext cx="159385" cy="159385"/>
          </a:xfrm>
          <a:prstGeom prst="ellipse">
            <a:avLst/>
          </a:prstGeom>
          <a:solidFill>
            <a:srgbClr val="FF0000">
              <a:alpha val="4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19" name="椭圆 218"/>
          <p:cNvSpPr/>
          <p:nvPr/>
        </p:nvSpPr>
        <p:spPr>
          <a:xfrm>
            <a:off x="1807210" y="2162175"/>
            <a:ext cx="159385" cy="159385"/>
          </a:xfrm>
          <a:prstGeom prst="ellipse">
            <a:avLst/>
          </a:prstGeom>
          <a:solidFill>
            <a:srgbClr val="FF0000">
              <a:alpha val="4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20" name="椭圆 219"/>
          <p:cNvSpPr/>
          <p:nvPr/>
        </p:nvSpPr>
        <p:spPr>
          <a:xfrm>
            <a:off x="1882775" y="2445385"/>
            <a:ext cx="159385" cy="159385"/>
          </a:xfrm>
          <a:prstGeom prst="ellipse">
            <a:avLst/>
          </a:prstGeom>
          <a:solidFill>
            <a:srgbClr val="FF0000">
              <a:alpha val="6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21" name="椭圆 220"/>
          <p:cNvSpPr/>
          <p:nvPr/>
        </p:nvSpPr>
        <p:spPr>
          <a:xfrm>
            <a:off x="2995930" y="329247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22" name="椭圆 221"/>
          <p:cNvSpPr/>
          <p:nvPr/>
        </p:nvSpPr>
        <p:spPr>
          <a:xfrm>
            <a:off x="1882775" y="1983740"/>
            <a:ext cx="159385" cy="159385"/>
          </a:xfrm>
          <a:prstGeom prst="ellipse">
            <a:avLst/>
          </a:prstGeom>
          <a:solidFill>
            <a:srgbClr val="FF0000">
              <a:alpha val="2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23" name="椭圆 222"/>
          <p:cNvSpPr/>
          <p:nvPr/>
        </p:nvSpPr>
        <p:spPr>
          <a:xfrm>
            <a:off x="2059305" y="2081530"/>
            <a:ext cx="159385" cy="159385"/>
          </a:xfrm>
          <a:prstGeom prst="ellipse">
            <a:avLst/>
          </a:prstGeom>
          <a:solidFill>
            <a:srgbClr val="FF0000">
              <a:alpha val="4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24" name="椭圆 223"/>
          <p:cNvSpPr/>
          <p:nvPr/>
        </p:nvSpPr>
        <p:spPr>
          <a:xfrm>
            <a:off x="1966595" y="2302510"/>
            <a:ext cx="159385" cy="159385"/>
          </a:xfrm>
          <a:prstGeom prst="ellipse">
            <a:avLst/>
          </a:prstGeom>
          <a:solidFill>
            <a:srgbClr val="FF0000">
              <a:alpha val="6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25" name="椭圆 224"/>
          <p:cNvSpPr/>
          <p:nvPr/>
        </p:nvSpPr>
        <p:spPr>
          <a:xfrm>
            <a:off x="2136775" y="2237740"/>
            <a:ext cx="159385" cy="159385"/>
          </a:xfrm>
          <a:prstGeom prst="ellipse">
            <a:avLst/>
          </a:prstGeom>
          <a:solidFill>
            <a:srgbClr val="FF0000">
              <a:alpha val="5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27" name="椭圆 226"/>
          <p:cNvSpPr/>
          <p:nvPr/>
        </p:nvSpPr>
        <p:spPr>
          <a:xfrm>
            <a:off x="2595880" y="314198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28" name="椭圆 227"/>
          <p:cNvSpPr/>
          <p:nvPr/>
        </p:nvSpPr>
        <p:spPr>
          <a:xfrm>
            <a:off x="2836545" y="316484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29" name="椭圆 228"/>
          <p:cNvSpPr/>
          <p:nvPr/>
        </p:nvSpPr>
        <p:spPr>
          <a:xfrm>
            <a:off x="2755265" y="334581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30" name="椭圆 229"/>
          <p:cNvSpPr/>
          <p:nvPr/>
        </p:nvSpPr>
        <p:spPr>
          <a:xfrm>
            <a:off x="2595880" y="334581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31" name="椭圆 230"/>
          <p:cNvSpPr/>
          <p:nvPr/>
        </p:nvSpPr>
        <p:spPr>
          <a:xfrm>
            <a:off x="2755265" y="358965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32" name="椭圆 231"/>
          <p:cNvSpPr/>
          <p:nvPr/>
        </p:nvSpPr>
        <p:spPr>
          <a:xfrm>
            <a:off x="2914650" y="346075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33" name="椭圆 232"/>
          <p:cNvSpPr/>
          <p:nvPr/>
        </p:nvSpPr>
        <p:spPr>
          <a:xfrm>
            <a:off x="3155315" y="350520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234" name="直接连接符 233"/>
          <p:cNvCxnSpPr/>
          <p:nvPr/>
        </p:nvCxnSpPr>
        <p:spPr>
          <a:xfrm>
            <a:off x="3528695" y="1228090"/>
            <a:ext cx="0" cy="480822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>
            <a:off x="6254750" y="1258570"/>
            <a:ext cx="0" cy="477774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椭圆 238"/>
          <p:cNvSpPr/>
          <p:nvPr/>
        </p:nvSpPr>
        <p:spPr>
          <a:xfrm>
            <a:off x="2059305" y="2461895"/>
            <a:ext cx="159385" cy="159385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40" name="椭圆 239"/>
          <p:cNvSpPr/>
          <p:nvPr/>
        </p:nvSpPr>
        <p:spPr>
          <a:xfrm>
            <a:off x="4518660" y="2702560"/>
            <a:ext cx="159385" cy="159385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41" name="椭圆 240"/>
          <p:cNvSpPr/>
          <p:nvPr/>
        </p:nvSpPr>
        <p:spPr>
          <a:xfrm>
            <a:off x="8084820" y="2649220"/>
            <a:ext cx="159385" cy="159385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42" name="椭圆 241"/>
          <p:cNvSpPr/>
          <p:nvPr/>
        </p:nvSpPr>
        <p:spPr>
          <a:xfrm>
            <a:off x="1640205" y="4637405"/>
            <a:ext cx="159385" cy="159385"/>
          </a:xfrm>
          <a:prstGeom prst="ellipse">
            <a:avLst/>
          </a:prstGeom>
          <a:solidFill>
            <a:srgbClr val="FF0000">
              <a:alpha val="37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43" name="椭圆 242"/>
          <p:cNvSpPr/>
          <p:nvPr/>
        </p:nvSpPr>
        <p:spPr>
          <a:xfrm>
            <a:off x="1799590" y="4449445"/>
            <a:ext cx="159385" cy="159385"/>
          </a:xfrm>
          <a:prstGeom prst="ellipse">
            <a:avLst/>
          </a:prstGeom>
          <a:solidFill>
            <a:srgbClr val="FF0000">
              <a:alpha val="37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44" name="椭圆 243"/>
          <p:cNvSpPr/>
          <p:nvPr/>
        </p:nvSpPr>
        <p:spPr>
          <a:xfrm>
            <a:off x="1875155" y="4732655"/>
            <a:ext cx="159385" cy="159385"/>
          </a:xfrm>
          <a:prstGeom prst="ellipse">
            <a:avLst/>
          </a:prstGeom>
          <a:solidFill>
            <a:srgbClr val="FF0000">
              <a:alpha val="7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45" name="椭圆 244"/>
          <p:cNvSpPr/>
          <p:nvPr/>
        </p:nvSpPr>
        <p:spPr>
          <a:xfrm>
            <a:off x="2988310" y="557974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46" name="椭圆 245"/>
          <p:cNvSpPr/>
          <p:nvPr/>
        </p:nvSpPr>
        <p:spPr>
          <a:xfrm>
            <a:off x="1875155" y="4271010"/>
            <a:ext cx="159385" cy="159385"/>
          </a:xfrm>
          <a:prstGeom prst="ellipse">
            <a:avLst/>
          </a:prstGeom>
          <a:solidFill>
            <a:srgbClr val="FF0000">
              <a:alpha val="21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47" name="椭圆 246"/>
          <p:cNvSpPr/>
          <p:nvPr/>
        </p:nvSpPr>
        <p:spPr>
          <a:xfrm>
            <a:off x="2051685" y="4368800"/>
            <a:ext cx="159385" cy="159385"/>
          </a:xfrm>
          <a:prstGeom prst="ellipse">
            <a:avLst/>
          </a:prstGeom>
          <a:solidFill>
            <a:srgbClr val="FF0000">
              <a:alpha val="37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48" name="椭圆 247"/>
          <p:cNvSpPr/>
          <p:nvPr/>
        </p:nvSpPr>
        <p:spPr>
          <a:xfrm>
            <a:off x="1958975" y="4589780"/>
            <a:ext cx="159385" cy="159385"/>
          </a:xfrm>
          <a:prstGeom prst="ellipse">
            <a:avLst/>
          </a:prstGeom>
          <a:solidFill>
            <a:srgbClr val="FF0000">
              <a:alpha val="7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49" name="椭圆 248"/>
          <p:cNvSpPr/>
          <p:nvPr/>
        </p:nvSpPr>
        <p:spPr>
          <a:xfrm>
            <a:off x="2129155" y="4525010"/>
            <a:ext cx="159385" cy="159385"/>
          </a:xfrm>
          <a:prstGeom prst="ellipse">
            <a:avLst/>
          </a:prstGeom>
          <a:solidFill>
            <a:srgbClr val="FF0000">
              <a:alpha val="53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50" name="椭圆 249"/>
          <p:cNvSpPr/>
          <p:nvPr/>
        </p:nvSpPr>
        <p:spPr>
          <a:xfrm>
            <a:off x="1596390" y="4365625"/>
            <a:ext cx="159385" cy="159385"/>
          </a:xfrm>
          <a:prstGeom prst="ellipse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51" name="椭圆 250"/>
          <p:cNvSpPr/>
          <p:nvPr/>
        </p:nvSpPr>
        <p:spPr>
          <a:xfrm>
            <a:off x="2588260" y="542925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52" name="椭圆 251"/>
          <p:cNvSpPr/>
          <p:nvPr/>
        </p:nvSpPr>
        <p:spPr>
          <a:xfrm>
            <a:off x="2828925" y="545211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53" name="椭圆 252"/>
          <p:cNvSpPr/>
          <p:nvPr/>
        </p:nvSpPr>
        <p:spPr>
          <a:xfrm>
            <a:off x="2747645" y="563308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54" name="椭圆 253"/>
          <p:cNvSpPr/>
          <p:nvPr/>
        </p:nvSpPr>
        <p:spPr>
          <a:xfrm>
            <a:off x="2588260" y="563308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55" name="椭圆 254"/>
          <p:cNvSpPr/>
          <p:nvPr/>
        </p:nvSpPr>
        <p:spPr>
          <a:xfrm>
            <a:off x="2747645" y="5876925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56" name="椭圆 255"/>
          <p:cNvSpPr/>
          <p:nvPr/>
        </p:nvSpPr>
        <p:spPr>
          <a:xfrm>
            <a:off x="2907030" y="574802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57" name="椭圆 256"/>
          <p:cNvSpPr/>
          <p:nvPr/>
        </p:nvSpPr>
        <p:spPr>
          <a:xfrm>
            <a:off x="3147695" y="5792470"/>
            <a:ext cx="159385" cy="159385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58" name="椭圆 257"/>
          <p:cNvSpPr/>
          <p:nvPr/>
        </p:nvSpPr>
        <p:spPr>
          <a:xfrm>
            <a:off x="2052320" y="4749165"/>
            <a:ext cx="159385" cy="159385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61" name="椭圆 260"/>
          <p:cNvSpPr/>
          <p:nvPr/>
        </p:nvSpPr>
        <p:spPr>
          <a:xfrm>
            <a:off x="4598670" y="5023485"/>
            <a:ext cx="159385" cy="159385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62" name="椭圆 261"/>
          <p:cNvSpPr/>
          <p:nvPr/>
        </p:nvSpPr>
        <p:spPr>
          <a:xfrm>
            <a:off x="8084820" y="4975860"/>
            <a:ext cx="159385" cy="159385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63" name="椭圆 262"/>
          <p:cNvSpPr/>
          <p:nvPr/>
        </p:nvSpPr>
        <p:spPr>
          <a:xfrm>
            <a:off x="1400810" y="1820545"/>
            <a:ext cx="1461770" cy="146177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3842385" y="2042160"/>
            <a:ext cx="1461770" cy="146177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433945" y="1971040"/>
            <a:ext cx="1461770" cy="146177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1613535" y="2084070"/>
            <a:ext cx="159385" cy="159385"/>
          </a:xfrm>
          <a:prstGeom prst="ellipse">
            <a:avLst/>
          </a:prstGeom>
          <a:solidFill>
            <a:srgbClr val="FF0000">
              <a:alpha val="20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75" name="圆角矩形 274"/>
          <p:cNvSpPr/>
          <p:nvPr/>
        </p:nvSpPr>
        <p:spPr>
          <a:xfrm>
            <a:off x="9121775" y="151765"/>
            <a:ext cx="2694940" cy="1300480"/>
          </a:xfrm>
          <a:prstGeom prst="roundRect">
            <a:avLst>
              <a:gd name="adj" fmla="val 113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73" name="组合 272"/>
          <p:cNvGrpSpPr/>
          <p:nvPr/>
        </p:nvGrpSpPr>
        <p:grpSpPr>
          <a:xfrm rot="0">
            <a:off x="9280525" y="236220"/>
            <a:ext cx="2536190" cy="1109980"/>
            <a:chOff x="12222" y="10931"/>
            <a:chExt cx="3994" cy="1748"/>
          </a:xfrm>
        </p:grpSpPr>
        <p:sp>
          <p:nvSpPr>
            <p:cNvPr id="266" name="椭圆 265"/>
            <p:cNvSpPr/>
            <p:nvPr/>
          </p:nvSpPr>
          <p:spPr>
            <a:xfrm>
              <a:off x="12222" y="11095"/>
              <a:ext cx="251" cy="251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12605" y="10931"/>
              <a:ext cx="194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Q</a:t>
              </a:r>
              <a:r>
                <a:rPr lang="en-US" altLang="zh-CN"/>
                <a:t>uery</a:t>
              </a:r>
              <a:endParaRPr lang="en-US" altLang="zh-CN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12222" y="11703"/>
              <a:ext cx="251" cy="251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F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269" name="文本框 268"/>
            <p:cNvSpPr txBox="1"/>
            <p:nvPr/>
          </p:nvSpPr>
          <p:spPr>
            <a:xfrm>
              <a:off x="12605" y="11519"/>
              <a:ext cx="36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Database element</a:t>
              </a:r>
              <a:endParaRPr lang="en-US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12222" y="12274"/>
              <a:ext cx="251" cy="251"/>
            </a:xfrm>
            <a:prstGeom prst="ellipse">
              <a:avLst/>
            </a:prstGeom>
            <a:solidFill>
              <a:srgbClr val="FF0000">
                <a:alpha val="45000"/>
              </a:srgb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271" name="文本框 270"/>
            <p:cNvSpPr txBox="1"/>
            <p:nvPr/>
          </p:nvSpPr>
          <p:spPr>
            <a:xfrm>
              <a:off x="12605" y="12099"/>
              <a:ext cx="36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/>
                <a:t>Retrieved result</a:t>
              </a:r>
              <a:endParaRPr lang="en-US" altLang="en-US"/>
            </a:p>
          </p:txBody>
        </p:sp>
      </p:grpSp>
      <p:sp>
        <p:nvSpPr>
          <p:cNvPr id="16" name="下箭头标注 15"/>
          <p:cNvSpPr/>
          <p:nvPr/>
        </p:nvSpPr>
        <p:spPr>
          <a:xfrm>
            <a:off x="9399270" y="3515995"/>
            <a:ext cx="2574925" cy="875030"/>
          </a:xfrm>
          <a:prstGeom prst="downArrowCallo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Our contributions</a:t>
            </a:r>
            <a:endParaRPr lang="en-US" altLang="zh-CN" b="1"/>
          </a:p>
        </p:txBody>
      </p:sp>
      <p:sp>
        <p:nvSpPr>
          <p:cNvPr id="21" name="矩形 20"/>
          <p:cNvSpPr/>
          <p:nvPr/>
        </p:nvSpPr>
        <p:spPr>
          <a:xfrm>
            <a:off x="9255125" y="2094865"/>
            <a:ext cx="2378710" cy="1169670"/>
          </a:xfrm>
          <a:prstGeom prst="rect">
            <a:avLst/>
          </a:prstGeom>
          <a:solidFill>
            <a:srgbClr val="92D050">
              <a:alpha val="38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231630" y="2208530"/>
            <a:ext cx="2238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30000"/>
              </a:lnSpc>
            </a:pPr>
            <a:endParaRPr lang="en-US" altLang="zh-CN" sz="2000"/>
          </a:p>
          <a:p>
            <a:pPr>
              <a:lnSpc>
                <a:spcPct val="30000"/>
              </a:lnSpc>
            </a:pPr>
            <a:endParaRPr lang="en-US" altLang="zh-CN" sz="2000"/>
          </a:p>
          <a:p>
            <a:pPr>
              <a:lnSpc>
                <a:spcPct val="10000"/>
              </a:lnSpc>
            </a:pPr>
            <a:r>
              <a:rPr lang="en-US" altLang="en-US" sz="2000"/>
              <a:t>S</a:t>
            </a:r>
            <a:r>
              <a:rPr lang="en-US" altLang="zh-CN" sz="2000"/>
              <a:t>peed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en-US" sz="2000"/>
              <a:t>P</a:t>
            </a:r>
            <a:r>
              <a:rPr lang="en-US" altLang="zh-CN" sz="2000"/>
              <a:t>erformance</a:t>
            </a:r>
            <a:endParaRPr lang="en-US" altLang="zh-CN" sz="2000"/>
          </a:p>
        </p:txBody>
      </p:sp>
      <p:pic>
        <p:nvPicPr>
          <p:cNvPr id="23" name="图片 22" descr="if_smile_emoticon_emoticons_emoji_emote_2_29936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0960" y="2129155"/>
            <a:ext cx="502285" cy="502285"/>
          </a:xfrm>
          <a:prstGeom prst="rect">
            <a:avLst/>
          </a:prstGeom>
        </p:spPr>
      </p:pic>
      <p:pic>
        <p:nvPicPr>
          <p:cNvPr id="24" name="图片 23" descr="if_cry_emoticon_emoticons_emoji_emote_1_29936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190" y="2686685"/>
            <a:ext cx="502920" cy="502920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9229725" y="4391025"/>
            <a:ext cx="2842260" cy="1169670"/>
          </a:xfrm>
          <a:prstGeom prst="rect">
            <a:avLst/>
          </a:prstGeom>
          <a:solidFill>
            <a:srgbClr val="00B0F0">
              <a:alpha val="32000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4" name="图片 33" descr="if_smile_emoticon_emoticons_emoji_emote_2_29936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8995" y="5015230"/>
            <a:ext cx="502285" cy="502285"/>
          </a:xfrm>
          <a:prstGeom prst="rect">
            <a:avLst/>
          </a:prstGeom>
        </p:spPr>
      </p:pic>
      <p:pic>
        <p:nvPicPr>
          <p:cNvPr id="35" name="图片 34" descr="if_cry_emoticon_emoticons_emoji_emote_1_29936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5" y="4445635"/>
            <a:ext cx="502920" cy="50292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9231630" y="4551680"/>
            <a:ext cx="2238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30000"/>
              </a:lnSpc>
            </a:pPr>
            <a:endParaRPr lang="en-US" altLang="zh-CN" sz="2000"/>
          </a:p>
          <a:p>
            <a:pPr>
              <a:lnSpc>
                <a:spcPct val="30000"/>
              </a:lnSpc>
            </a:pPr>
            <a:endParaRPr lang="en-US" altLang="zh-CN" sz="2000"/>
          </a:p>
          <a:p>
            <a:pPr>
              <a:lnSpc>
                <a:spcPct val="10000"/>
              </a:lnSpc>
            </a:pPr>
            <a:r>
              <a:rPr lang="en-US" altLang="en-US" sz="2000"/>
              <a:t>S</a:t>
            </a:r>
            <a:r>
              <a:rPr lang="en-US" altLang="zh-CN" sz="2000"/>
              <a:t>peed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en-US" sz="2000"/>
              <a:t>P</a:t>
            </a:r>
            <a:r>
              <a:rPr lang="en-US" altLang="zh-CN" sz="2000"/>
              <a:t>erformance</a:t>
            </a:r>
            <a:endParaRPr lang="en-US" altLang="zh-CN" sz="2000"/>
          </a:p>
        </p:txBody>
      </p:sp>
      <p:pic>
        <p:nvPicPr>
          <p:cNvPr id="37" name="图片 36" descr="if_smile_emoticon_emoticons_emoji_emote_2_29936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3505" y="5015230"/>
            <a:ext cx="502285" cy="502285"/>
          </a:xfrm>
          <a:prstGeom prst="rect">
            <a:avLst/>
          </a:prstGeom>
        </p:spPr>
      </p:pic>
      <p:sp>
        <p:nvSpPr>
          <p:cNvPr id="32" name="乘号 31"/>
          <p:cNvSpPr/>
          <p:nvPr/>
        </p:nvSpPr>
        <p:spPr>
          <a:xfrm>
            <a:off x="10003790" y="4248785"/>
            <a:ext cx="859790" cy="859790"/>
          </a:xfrm>
          <a:prstGeom prst="mathMultiply">
            <a:avLst>
              <a:gd name="adj1" fmla="val 531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8" name="图片 37" descr="if_smile_emoticon_emoticons_emoji_emote_2_29936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3245" y="4449445"/>
            <a:ext cx="502285" cy="50228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4238625" y="1212850"/>
            <a:ext cx="1296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/>
              <a:t>Circles</a:t>
            </a:r>
            <a:endParaRPr lang="en-US" altLang="en-US" sz="2400"/>
          </a:p>
        </p:txBody>
      </p:sp>
      <p:sp>
        <p:nvSpPr>
          <p:cNvPr id="40" name="文本框 39"/>
          <p:cNvSpPr txBox="1"/>
          <p:nvPr/>
        </p:nvSpPr>
        <p:spPr>
          <a:xfrm>
            <a:off x="7101840" y="1212850"/>
            <a:ext cx="1296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/>
              <a:t>Moons</a:t>
            </a:r>
            <a:endParaRPr lang="en-US" altLang="en-US" sz="2400"/>
          </a:p>
        </p:txBody>
      </p:sp>
      <p:sp>
        <p:nvSpPr>
          <p:cNvPr id="41" name="文本框 40"/>
          <p:cNvSpPr txBox="1"/>
          <p:nvPr/>
        </p:nvSpPr>
        <p:spPr>
          <a:xfrm>
            <a:off x="1824355" y="1212850"/>
            <a:ext cx="1129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B</a:t>
            </a:r>
            <a:r>
              <a:rPr lang="en-US" altLang="zh-CN" sz="2400"/>
              <a:t>lobs</a:t>
            </a:r>
            <a:endParaRPr lang="en-US" altLang="zh-CN" sz="2400"/>
          </a:p>
        </p:txBody>
      </p:sp>
      <p:cxnSp>
        <p:nvCxnSpPr>
          <p:cNvPr id="42" name="直接连接符 41"/>
          <p:cNvCxnSpPr/>
          <p:nvPr/>
        </p:nvCxnSpPr>
        <p:spPr>
          <a:xfrm>
            <a:off x="1270000" y="3889375"/>
            <a:ext cx="789686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270000" y="1673225"/>
            <a:ext cx="788416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Preliminaries of Diffusion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Graph construction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05330" y="201803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371600" y="202565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1600" y="259334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93975" y="259524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03625" y="297243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95930" y="297243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09775" y="259524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95930" y="348615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85185" y="391541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38425" y="391541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038475" y="434276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603625" y="225679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029710" y="254889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>
            <a:stCxn id="6" idx="2"/>
            <a:endCxn id="7" idx="6"/>
          </p:cNvCxnSpPr>
          <p:nvPr/>
        </p:nvCxnSpPr>
        <p:spPr>
          <a:xfrm flipH="1">
            <a:off x="1663700" y="2164080"/>
            <a:ext cx="341630" cy="76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0"/>
            <a:endCxn id="6" idx="4"/>
          </p:cNvCxnSpPr>
          <p:nvPr/>
        </p:nvCxnSpPr>
        <p:spPr>
          <a:xfrm flipH="1" flipV="1">
            <a:off x="2151380" y="2310130"/>
            <a:ext cx="4445" cy="2851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6"/>
            <a:endCxn id="9" idx="2"/>
          </p:cNvCxnSpPr>
          <p:nvPr/>
        </p:nvCxnSpPr>
        <p:spPr>
          <a:xfrm>
            <a:off x="2301875" y="2741295"/>
            <a:ext cx="2921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5"/>
            <a:endCxn id="11" idx="1"/>
          </p:cNvCxnSpPr>
          <p:nvPr/>
        </p:nvCxnSpPr>
        <p:spPr>
          <a:xfrm>
            <a:off x="2843530" y="2844800"/>
            <a:ext cx="194945" cy="1701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4"/>
            <a:endCxn id="8" idx="0"/>
          </p:cNvCxnSpPr>
          <p:nvPr/>
        </p:nvCxnSpPr>
        <p:spPr>
          <a:xfrm>
            <a:off x="1517650" y="2317750"/>
            <a:ext cx="0" cy="27559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5"/>
            <a:endCxn id="9" idx="1"/>
          </p:cNvCxnSpPr>
          <p:nvPr/>
        </p:nvCxnSpPr>
        <p:spPr>
          <a:xfrm>
            <a:off x="2254885" y="2267585"/>
            <a:ext cx="381635" cy="3702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7"/>
            <a:endCxn id="18" idx="3"/>
          </p:cNvCxnSpPr>
          <p:nvPr/>
        </p:nvCxnSpPr>
        <p:spPr>
          <a:xfrm flipV="1">
            <a:off x="3853180" y="2798445"/>
            <a:ext cx="219075" cy="2165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6"/>
            <a:endCxn id="10" idx="2"/>
          </p:cNvCxnSpPr>
          <p:nvPr/>
        </p:nvCxnSpPr>
        <p:spPr>
          <a:xfrm>
            <a:off x="3288030" y="3118485"/>
            <a:ext cx="31559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4"/>
            <a:endCxn id="13" idx="0"/>
          </p:cNvCxnSpPr>
          <p:nvPr/>
        </p:nvCxnSpPr>
        <p:spPr>
          <a:xfrm>
            <a:off x="3141980" y="3264535"/>
            <a:ext cx="0" cy="2216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3" idx="3"/>
            <a:endCxn id="15" idx="7"/>
          </p:cNvCxnSpPr>
          <p:nvPr/>
        </p:nvCxnSpPr>
        <p:spPr>
          <a:xfrm flipH="1">
            <a:off x="2887980" y="3735705"/>
            <a:ext cx="150495" cy="2222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5"/>
            <a:endCxn id="14" idx="1"/>
          </p:cNvCxnSpPr>
          <p:nvPr/>
        </p:nvCxnSpPr>
        <p:spPr>
          <a:xfrm>
            <a:off x="3245485" y="3735705"/>
            <a:ext cx="182245" cy="2222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6" idx="7"/>
            <a:endCxn id="14" idx="3"/>
          </p:cNvCxnSpPr>
          <p:nvPr/>
        </p:nvCxnSpPr>
        <p:spPr>
          <a:xfrm flipV="1">
            <a:off x="3288030" y="4164965"/>
            <a:ext cx="139700" cy="220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5" idx="5"/>
            <a:endCxn id="16" idx="1"/>
          </p:cNvCxnSpPr>
          <p:nvPr/>
        </p:nvCxnSpPr>
        <p:spPr>
          <a:xfrm>
            <a:off x="2887980" y="4164965"/>
            <a:ext cx="193040" cy="220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8" idx="1"/>
            <a:endCxn id="17" idx="6"/>
          </p:cNvCxnSpPr>
          <p:nvPr/>
        </p:nvCxnSpPr>
        <p:spPr>
          <a:xfrm flipH="1" flipV="1">
            <a:off x="3895725" y="2402840"/>
            <a:ext cx="176530" cy="18859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689610" y="507555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181735" y="5037455"/>
            <a:ext cx="243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Node: image</a:t>
            </a:r>
            <a:endParaRPr lang="en-US" altLang="zh-CN"/>
          </a:p>
        </p:txBody>
      </p:sp>
      <p:cxnSp>
        <p:nvCxnSpPr>
          <p:cNvPr id="40" name="直接连接符 39"/>
          <p:cNvCxnSpPr/>
          <p:nvPr/>
        </p:nvCxnSpPr>
        <p:spPr>
          <a:xfrm>
            <a:off x="670560" y="5691505"/>
            <a:ext cx="32956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187450" y="5507355"/>
            <a:ext cx="4312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Edge: similarity between images</a:t>
            </a:r>
            <a:endParaRPr lang="en-US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012690" y="1310640"/>
            <a:ext cx="650811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Step1: Extract features of images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Step2: Perform k-NN search, using cosine similarity as the metric</a:t>
            </a:r>
            <a:endParaRPr lang="en-US" altLang="zh-CN"/>
          </a:p>
          <a:p>
            <a:pPr lvl="1" indent="0">
              <a:buFont typeface="Arial" panose="02080604020202020204" pitchFamily="34" charset="0"/>
              <a:buNone/>
            </a:pPr>
            <a:r>
              <a:rPr lang="en-US" altLang="zh-CN" i="1"/>
              <a:t>e.g.</a:t>
            </a:r>
            <a:endParaRPr lang="en-US" altLang="zh-CN"/>
          </a:p>
          <a:p>
            <a:pPr lvl="1" indent="0">
              <a:buFont typeface="Arial" panose="02080604020202020204" pitchFamily="34" charset="0"/>
              <a:buNone/>
            </a:pPr>
            <a:r>
              <a:rPr lang="en-US" altLang="zh-CN"/>
              <a:t>	query: </a:t>
            </a:r>
            <a:r>
              <a:rPr lang="en-US" altLang="zh-CN">
                <a:solidFill>
                  <a:srgbClr val="0070C0"/>
                </a:solidFill>
                <a:latin typeface="东文宋体" charset="0"/>
                <a:ea typeface="东文宋体" charset="0"/>
              </a:rPr>
              <a:t>①</a:t>
            </a:r>
            <a:endParaRPr lang="en-US" altLang="zh-CN"/>
          </a:p>
          <a:p>
            <a:pPr lvl="1" indent="0">
              <a:buFont typeface="Arial" panose="02080604020202020204" pitchFamily="34" charset="0"/>
              <a:buNone/>
            </a:pPr>
            <a:r>
              <a:rPr lang="en-US" altLang="zh-CN"/>
              <a:t>	neighbors: </a:t>
            </a:r>
            <a:r>
              <a:rPr lang="en-US" altLang="zh-CN">
                <a:solidFill>
                  <a:srgbClr val="0070C0"/>
                </a:solidFill>
                <a:latin typeface="东文宋体" charset="0"/>
                <a:ea typeface="东文宋体" charset="0"/>
              </a:rPr>
              <a:t>② ③ ④</a:t>
            </a:r>
            <a:endParaRPr lang="en-US" altLang="zh-CN">
              <a:latin typeface="东文宋体" charset="0"/>
              <a:ea typeface="东文宋体" charset="0"/>
            </a:endParaRPr>
          </a:p>
          <a:p>
            <a:pPr lvl="1" indent="0">
              <a:buFont typeface="Arial" panose="02080604020202020204" pitchFamily="34" charset="0"/>
              <a:buNone/>
            </a:pPr>
            <a:r>
              <a:rPr lang="en-US" altLang="zh-CN"/>
              <a:t>	similarities: </a:t>
            </a:r>
            <a:r>
              <a:rPr lang="en-US" altLang="zh-CN">
                <a:solidFill>
                  <a:srgbClr val="0070C0"/>
                </a:solidFill>
                <a:latin typeface="东文宋体" charset="0"/>
                <a:ea typeface="东文宋体" charset="0"/>
                <a:sym typeface="+mn-ea"/>
              </a:rPr>
              <a:t>①</a:t>
            </a:r>
            <a:r>
              <a:rPr lang="en-US" altLang="zh-CN">
                <a:solidFill>
                  <a:srgbClr val="00B050"/>
                </a:solidFill>
              </a:rPr>
              <a:t>-</a:t>
            </a:r>
            <a:r>
              <a:rPr lang="en-US" altLang="zh-CN">
                <a:solidFill>
                  <a:srgbClr val="0070C0"/>
                </a:solidFill>
                <a:latin typeface="东文宋体" charset="0"/>
                <a:ea typeface="东文宋体" charset="0"/>
                <a:sym typeface="+mn-ea"/>
              </a:rPr>
              <a:t>②</a:t>
            </a:r>
            <a:r>
              <a:rPr lang="en-US" altLang="zh-CN"/>
              <a:t> </a:t>
            </a:r>
            <a:r>
              <a:rPr lang="en-US" altLang="zh-CN">
                <a:solidFill>
                  <a:srgbClr val="00B050"/>
                </a:solidFill>
              </a:rPr>
              <a:t>0.</a:t>
            </a:r>
            <a:r>
              <a:rPr lang="en-US" altLang="en-US">
                <a:solidFill>
                  <a:srgbClr val="00B050"/>
                </a:solidFill>
              </a:rPr>
              <a:t>8</a:t>
            </a:r>
            <a:r>
              <a:rPr lang="en-US" altLang="zh-CN">
                <a:solidFill>
                  <a:srgbClr val="00B050"/>
                </a:solidFill>
              </a:rPr>
              <a:t>8</a:t>
            </a:r>
            <a:r>
              <a:rPr lang="en-US" altLang="zh-CN"/>
              <a:t>, </a:t>
            </a:r>
            <a:r>
              <a:rPr lang="en-US" altLang="zh-CN">
                <a:solidFill>
                  <a:srgbClr val="0070C0"/>
                </a:solidFill>
                <a:latin typeface="东文宋体" charset="0"/>
                <a:ea typeface="东文宋体" charset="0"/>
                <a:sym typeface="+mn-ea"/>
              </a:rPr>
              <a:t>①</a:t>
            </a:r>
            <a:r>
              <a:rPr lang="en-US" altLang="zh-CN">
                <a:solidFill>
                  <a:srgbClr val="00B050"/>
                </a:solidFill>
              </a:rPr>
              <a:t>-</a:t>
            </a:r>
            <a:r>
              <a:rPr lang="en-US" altLang="zh-CN">
                <a:solidFill>
                  <a:srgbClr val="0070C0"/>
                </a:solidFill>
                <a:latin typeface="东文宋体" charset="0"/>
                <a:ea typeface="东文宋体" charset="0"/>
                <a:sym typeface="+mn-ea"/>
              </a:rPr>
              <a:t>③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0.92</a:t>
            </a:r>
            <a:r>
              <a:rPr lang="en-US" altLang="zh-CN"/>
              <a:t>, </a:t>
            </a:r>
            <a:r>
              <a:rPr lang="en-US" altLang="zh-CN">
                <a:solidFill>
                  <a:srgbClr val="0070C0"/>
                </a:solidFill>
                <a:latin typeface="东文宋体" charset="0"/>
                <a:ea typeface="东文宋体" charset="0"/>
                <a:sym typeface="+mn-ea"/>
              </a:rPr>
              <a:t>①</a:t>
            </a:r>
            <a:r>
              <a:rPr lang="en-US" altLang="zh-CN">
                <a:solidFill>
                  <a:srgbClr val="00B050"/>
                </a:solidFill>
              </a:rPr>
              <a:t>-</a:t>
            </a:r>
            <a:r>
              <a:rPr lang="en-US" altLang="zh-CN">
                <a:solidFill>
                  <a:srgbClr val="0070C0"/>
                </a:solidFill>
                <a:latin typeface="东文宋体" charset="0"/>
                <a:ea typeface="东文宋体" charset="0"/>
                <a:sym typeface="+mn-ea"/>
              </a:rPr>
              <a:t>④</a:t>
            </a:r>
            <a:r>
              <a:rPr lang="en-US" altLang="zh-CN"/>
              <a:t> </a:t>
            </a:r>
            <a:r>
              <a:rPr lang="en-US" altLang="zh-CN">
                <a:solidFill>
                  <a:srgbClr val="00B0F0"/>
                </a:solidFill>
              </a:rPr>
              <a:t>0.</a:t>
            </a:r>
            <a:r>
              <a:rPr lang="en-US" altLang="en-US">
                <a:solidFill>
                  <a:srgbClr val="00B0F0"/>
                </a:solidFill>
              </a:rPr>
              <a:t>9</a:t>
            </a:r>
            <a:r>
              <a:rPr lang="en-US" altLang="zh-CN">
                <a:solidFill>
                  <a:srgbClr val="00B0F0"/>
                </a:solidFill>
              </a:rPr>
              <a:t>8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/>
              <a:t>Step3: Construct graph with k-NN search results </a:t>
            </a:r>
            <a:endParaRPr lang="en-US" altLang="zh-CN"/>
          </a:p>
          <a:p>
            <a:pPr marL="285750" indent="-285750"/>
            <a:endParaRPr lang="en-US" altLang="zh-CN"/>
          </a:p>
          <a:p>
            <a:endParaRPr lang="en-US" altLang="zh-CN"/>
          </a:p>
        </p:txBody>
      </p:sp>
      <p:cxnSp>
        <p:nvCxnSpPr>
          <p:cNvPr id="56" name="直接连接符 55"/>
          <p:cNvCxnSpPr>
            <a:stCxn id="17" idx="4"/>
            <a:endCxn id="10" idx="0"/>
          </p:cNvCxnSpPr>
          <p:nvPr/>
        </p:nvCxnSpPr>
        <p:spPr>
          <a:xfrm>
            <a:off x="3749675" y="2548890"/>
            <a:ext cx="0" cy="423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8" idx="6"/>
          </p:cNvCxnSpPr>
          <p:nvPr/>
        </p:nvCxnSpPr>
        <p:spPr>
          <a:xfrm flipV="1">
            <a:off x="4321810" y="2692400"/>
            <a:ext cx="252095" cy="254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7" idx="7"/>
          </p:cNvCxnSpPr>
          <p:nvPr/>
        </p:nvCxnSpPr>
        <p:spPr>
          <a:xfrm flipV="1">
            <a:off x="3853180" y="2060575"/>
            <a:ext cx="195580" cy="2387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5" idx="6"/>
            <a:endCxn id="14" idx="2"/>
          </p:cNvCxnSpPr>
          <p:nvPr/>
        </p:nvCxnSpPr>
        <p:spPr>
          <a:xfrm>
            <a:off x="2930525" y="4061460"/>
            <a:ext cx="45466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6" idx="4"/>
          </p:cNvCxnSpPr>
          <p:nvPr/>
        </p:nvCxnSpPr>
        <p:spPr>
          <a:xfrm>
            <a:off x="3184525" y="4634865"/>
            <a:ext cx="8890" cy="2470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8" idx="6"/>
            <a:endCxn id="12" idx="2"/>
          </p:cNvCxnSpPr>
          <p:nvPr/>
        </p:nvCxnSpPr>
        <p:spPr>
          <a:xfrm>
            <a:off x="1663700" y="2739390"/>
            <a:ext cx="346075" cy="19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" idx="1"/>
          </p:cNvCxnSpPr>
          <p:nvPr/>
        </p:nvCxnSpPr>
        <p:spPr>
          <a:xfrm flipH="1" flipV="1">
            <a:off x="1261110" y="1877060"/>
            <a:ext cx="153035" cy="1911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8" idx="3"/>
          </p:cNvCxnSpPr>
          <p:nvPr/>
        </p:nvCxnSpPr>
        <p:spPr>
          <a:xfrm flipH="1">
            <a:off x="1231265" y="2842895"/>
            <a:ext cx="182880" cy="169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2482850" y="2947670"/>
            <a:ext cx="386080" cy="3282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3190875" y="2584450"/>
            <a:ext cx="245110" cy="4806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3193415" y="3347085"/>
            <a:ext cx="463550" cy="1644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005330" y="3264535"/>
            <a:ext cx="772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0.</a:t>
            </a:r>
            <a:r>
              <a:rPr lang="en-US" altLang="en-US">
                <a:solidFill>
                  <a:srgbClr val="00B050"/>
                </a:solidFill>
              </a:rPr>
              <a:t>8</a:t>
            </a:r>
            <a:r>
              <a:rPr lang="en-US" altLang="zh-CN">
                <a:solidFill>
                  <a:srgbClr val="00B050"/>
                </a:solidFill>
              </a:rPr>
              <a:t>8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778125" y="2216150"/>
            <a:ext cx="772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0.</a:t>
            </a:r>
            <a:r>
              <a:rPr lang="en-US" altLang="en-US">
                <a:solidFill>
                  <a:srgbClr val="FF0000"/>
                </a:solidFill>
              </a:rPr>
              <a:t>92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603625" y="3409950"/>
            <a:ext cx="772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F0"/>
                </a:solidFill>
                <a:effectLst/>
              </a:rPr>
              <a:t>0.</a:t>
            </a:r>
            <a:r>
              <a:rPr lang="en-US" altLang="en-US">
                <a:solidFill>
                  <a:srgbClr val="00B0F0"/>
                </a:solidFill>
                <a:effectLst/>
              </a:rPr>
              <a:t>98</a:t>
            </a:r>
            <a:endParaRPr lang="en-US" altLang="en-US">
              <a:solidFill>
                <a:srgbClr val="00B0F0"/>
              </a:solidFill>
              <a:effectLst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591175" y="4164965"/>
            <a:ext cx="1819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affinity matrix</a:t>
            </a:r>
            <a:endParaRPr lang="en-US" altLang="zh-CN"/>
          </a:p>
        </p:txBody>
      </p:sp>
      <p:pic>
        <p:nvPicPr>
          <p:cNvPr id="20" name="图片 19" descr="equ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650" y="3587115"/>
            <a:ext cx="3860800" cy="1557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Preliminaries of Diffusion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Graph </a:t>
            </a:r>
            <a:r>
              <a:rPr lang="en-US" altLang="en-US"/>
              <a:t>normalization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05330" y="201803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371600" y="202565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1600" y="259334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93975" y="259524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03625" y="297243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95930" y="297243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09775" y="259524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95930" y="348615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85185" y="391541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38425" y="391541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038475" y="434276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603625" y="225679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029710" y="254889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>
            <a:stCxn id="6" idx="2"/>
            <a:endCxn id="7" idx="6"/>
          </p:cNvCxnSpPr>
          <p:nvPr/>
        </p:nvCxnSpPr>
        <p:spPr>
          <a:xfrm flipH="1">
            <a:off x="1663700" y="2164080"/>
            <a:ext cx="341630" cy="76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0"/>
            <a:endCxn id="6" idx="4"/>
          </p:cNvCxnSpPr>
          <p:nvPr/>
        </p:nvCxnSpPr>
        <p:spPr>
          <a:xfrm flipH="1" flipV="1">
            <a:off x="2151380" y="2310130"/>
            <a:ext cx="4445" cy="2851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6"/>
            <a:endCxn id="9" idx="2"/>
          </p:cNvCxnSpPr>
          <p:nvPr/>
        </p:nvCxnSpPr>
        <p:spPr>
          <a:xfrm>
            <a:off x="2301875" y="2741295"/>
            <a:ext cx="2921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5"/>
            <a:endCxn id="11" idx="1"/>
          </p:cNvCxnSpPr>
          <p:nvPr/>
        </p:nvCxnSpPr>
        <p:spPr>
          <a:xfrm>
            <a:off x="2843530" y="2844800"/>
            <a:ext cx="194945" cy="1701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4"/>
            <a:endCxn id="8" idx="0"/>
          </p:cNvCxnSpPr>
          <p:nvPr/>
        </p:nvCxnSpPr>
        <p:spPr>
          <a:xfrm>
            <a:off x="1517650" y="2317750"/>
            <a:ext cx="0" cy="27559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5"/>
            <a:endCxn id="9" idx="1"/>
          </p:cNvCxnSpPr>
          <p:nvPr/>
        </p:nvCxnSpPr>
        <p:spPr>
          <a:xfrm>
            <a:off x="2254885" y="2267585"/>
            <a:ext cx="381635" cy="3702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7"/>
            <a:endCxn id="18" idx="3"/>
          </p:cNvCxnSpPr>
          <p:nvPr/>
        </p:nvCxnSpPr>
        <p:spPr>
          <a:xfrm flipV="1">
            <a:off x="3853180" y="2798445"/>
            <a:ext cx="219075" cy="2165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6"/>
            <a:endCxn id="10" idx="2"/>
          </p:cNvCxnSpPr>
          <p:nvPr/>
        </p:nvCxnSpPr>
        <p:spPr>
          <a:xfrm>
            <a:off x="3288030" y="3118485"/>
            <a:ext cx="31559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4"/>
            <a:endCxn id="13" idx="0"/>
          </p:cNvCxnSpPr>
          <p:nvPr/>
        </p:nvCxnSpPr>
        <p:spPr>
          <a:xfrm>
            <a:off x="3141980" y="3264535"/>
            <a:ext cx="0" cy="2216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3" idx="3"/>
            <a:endCxn id="15" idx="7"/>
          </p:cNvCxnSpPr>
          <p:nvPr/>
        </p:nvCxnSpPr>
        <p:spPr>
          <a:xfrm flipH="1">
            <a:off x="2887980" y="3735705"/>
            <a:ext cx="150495" cy="2222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5"/>
            <a:endCxn id="14" idx="1"/>
          </p:cNvCxnSpPr>
          <p:nvPr/>
        </p:nvCxnSpPr>
        <p:spPr>
          <a:xfrm>
            <a:off x="3245485" y="3735705"/>
            <a:ext cx="182245" cy="2222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6" idx="7"/>
            <a:endCxn id="14" idx="3"/>
          </p:cNvCxnSpPr>
          <p:nvPr/>
        </p:nvCxnSpPr>
        <p:spPr>
          <a:xfrm flipV="1">
            <a:off x="3288030" y="4164965"/>
            <a:ext cx="139700" cy="220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5" idx="5"/>
            <a:endCxn id="16" idx="1"/>
          </p:cNvCxnSpPr>
          <p:nvPr/>
        </p:nvCxnSpPr>
        <p:spPr>
          <a:xfrm>
            <a:off x="2887980" y="4164965"/>
            <a:ext cx="193040" cy="220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8" idx="1"/>
            <a:endCxn id="17" idx="6"/>
          </p:cNvCxnSpPr>
          <p:nvPr/>
        </p:nvCxnSpPr>
        <p:spPr>
          <a:xfrm flipH="1" flipV="1">
            <a:off x="3895725" y="2402840"/>
            <a:ext cx="176530" cy="18859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045210" y="507555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37335" y="5037455"/>
            <a:ext cx="243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Node: image</a:t>
            </a:r>
            <a:endParaRPr lang="en-US" altLang="zh-CN"/>
          </a:p>
        </p:txBody>
      </p:sp>
      <p:cxnSp>
        <p:nvCxnSpPr>
          <p:cNvPr id="40" name="直接连接符 39"/>
          <p:cNvCxnSpPr/>
          <p:nvPr/>
        </p:nvCxnSpPr>
        <p:spPr>
          <a:xfrm>
            <a:off x="1026160" y="5691505"/>
            <a:ext cx="32956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543050" y="5507355"/>
            <a:ext cx="4312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Edge: transition probabilities</a:t>
            </a:r>
            <a:endParaRPr lang="en-US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124450" y="2078355"/>
            <a:ext cx="65081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dirty="0"/>
              <a:t>Normalize similarities to transition probabilities:</a:t>
            </a:r>
            <a:endParaRPr lang="en-US" altLang="en-US" dirty="0"/>
          </a:p>
          <a:p>
            <a:pPr lvl="1" indent="0">
              <a:buFont typeface="Arial" panose="02080604020202020204" pitchFamily="34" charset="0"/>
              <a:buNone/>
            </a:pPr>
            <a:r>
              <a:rPr lang="en-US" altLang="zh-CN" i="1" dirty="0">
                <a:sym typeface="+mn-ea"/>
              </a:rPr>
              <a:t>e.g.</a:t>
            </a:r>
            <a:endParaRPr lang="en-US" altLang="zh-CN" i="1" dirty="0">
              <a:sym typeface="+mn-ea"/>
            </a:endParaRPr>
          </a:p>
          <a:p>
            <a:pPr lvl="1" indent="0">
              <a:buFont typeface="Arial" panose="02080604020202020204" pitchFamily="34" charset="0"/>
              <a:buNone/>
            </a:pPr>
            <a:r>
              <a:rPr lang="en-US" altLang="en-US" i="1" dirty="0">
                <a:sym typeface="+mn-ea"/>
              </a:rPr>
              <a:t>	</a:t>
            </a:r>
            <a:r>
              <a:rPr lang="en-US" altLang="en-US" dirty="0">
                <a:sym typeface="+mn-ea"/>
              </a:rPr>
              <a:t>[</a:t>
            </a:r>
            <a:r>
              <a:rPr lang="en-US" altLang="en-US" dirty="0">
                <a:solidFill>
                  <a:srgbClr val="00B050"/>
                </a:solidFill>
                <a:sym typeface="+mn-ea"/>
              </a:rPr>
              <a:t>0.88</a:t>
            </a:r>
            <a:r>
              <a:rPr lang="en-US" altLang="en-US" dirty="0">
                <a:sym typeface="+mn-ea"/>
              </a:rPr>
              <a:t>, </a:t>
            </a:r>
            <a:r>
              <a:rPr lang="en-US" altLang="en-US" dirty="0">
                <a:solidFill>
                  <a:srgbClr val="FF0000"/>
                </a:solidFill>
                <a:sym typeface="+mn-ea"/>
              </a:rPr>
              <a:t>0.92</a:t>
            </a:r>
            <a:r>
              <a:rPr lang="en-US" altLang="en-US" dirty="0">
                <a:sym typeface="+mn-ea"/>
              </a:rPr>
              <a:t>, </a:t>
            </a:r>
            <a:r>
              <a:rPr lang="en-US" altLang="en-US" dirty="0">
                <a:solidFill>
                  <a:srgbClr val="00B0F0"/>
                </a:solidFill>
                <a:sym typeface="+mn-ea"/>
              </a:rPr>
              <a:t>0.98</a:t>
            </a:r>
            <a:r>
              <a:rPr lang="en-US" altLang="en-US" dirty="0">
                <a:sym typeface="+mn-ea"/>
              </a:rPr>
              <a:t>] -&gt; [</a:t>
            </a:r>
            <a:r>
              <a:rPr lang="en-US" altLang="en-US" dirty="0">
                <a:solidFill>
                  <a:srgbClr val="00B050"/>
                </a:solidFill>
                <a:sym typeface="+mn-ea"/>
              </a:rPr>
              <a:t>32%</a:t>
            </a:r>
            <a:r>
              <a:rPr lang="en-US" altLang="en-US" dirty="0">
                <a:sym typeface="+mn-ea"/>
              </a:rPr>
              <a:t>, </a:t>
            </a:r>
            <a:r>
              <a:rPr lang="en-US" altLang="en-US" dirty="0">
                <a:solidFill>
                  <a:srgbClr val="FF0000"/>
                </a:solidFill>
                <a:sym typeface="+mn-ea"/>
              </a:rPr>
              <a:t>33%</a:t>
            </a:r>
            <a:r>
              <a:rPr lang="en-US" altLang="en-US" dirty="0">
                <a:sym typeface="+mn-ea"/>
              </a:rPr>
              <a:t>, </a:t>
            </a:r>
            <a:r>
              <a:rPr lang="en-US" altLang="en-US" dirty="0">
                <a:solidFill>
                  <a:srgbClr val="00B0F0"/>
                </a:solidFill>
                <a:sym typeface="+mn-ea"/>
              </a:rPr>
              <a:t>35%</a:t>
            </a:r>
            <a:r>
              <a:rPr lang="en-US" altLang="en-US" dirty="0">
                <a:sym typeface="+mn-ea"/>
              </a:rPr>
              <a:t>]</a:t>
            </a: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dirty="0"/>
              <a:t>Popular choices of normalization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endParaRPr lang="en-US" altLang="zh-CN" dirty="0"/>
          </a:p>
        </p:txBody>
      </p:sp>
      <p:cxnSp>
        <p:nvCxnSpPr>
          <p:cNvPr id="56" name="直接连接符 55"/>
          <p:cNvCxnSpPr>
            <a:stCxn id="17" idx="4"/>
            <a:endCxn id="10" idx="0"/>
          </p:cNvCxnSpPr>
          <p:nvPr/>
        </p:nvCxnSpPr>
        <p:spPr>
          <a:xfrm>
            <a:off x="3749675" y="2548890"/>
            <a:ext cx="0" cy="423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8" idx="6"/>
          </p:cNvCxnSpPr>
          <p:nvPr/>
        </p:nvCxnSpPr>
        <p:spPr>
          <a:xfrm flipV="1">
            <a:off x="4321810" y="2692400"/>
            <a:ext cx="252095" cy="254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7" idx="7"/>
          </p:cNvCxnSpPr>
          <p:nvPr/>
        </p:nvCxnSpPr>
        <p:spPr>
          <a:xfrm flipV="1">
            <a:off x="3853180" y="2060575"/>
            <a:ext cx="195580" cy="2387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5" idx="6"/>
            <a:endCxn id="14" idx="2"/>
          </p:cNvCxnSpPr>
          <p:nvPr/>
        </p:nvCxnSpPr>
        <p:spPr>
          <a:xfrm>
            <a:off x="2930525" y="4061460"/>
            <a:ext cx="45466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6" idx="4"/>
          </p:cNvCxnSpPr>
          <p:nvPr/>
        </p:nvCxnSpPr>
        <p:spPr>
          <a:xfrm>
            <a:off x="3184525" y="4634865"/>
            <a:ext cx="8890" cy="2470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8" idx="6"/>
            <a:endCxn id="12" idx="2"/>
          </p:cNvCxnSpPr>
          <p:nvPr/>
        </p:nvCxnSpPr>
        <p:spPr>
          <a:xfrm>
            <a:off x="1663700" y="2739390"/>
            <a:ext cx="346075" cy="19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" idx="1"/>
          </p:cNvCxnSpPr>
          <p:nvPr/>
        </p:nvCxnSpPr>
        <p:spPr>
          <a:xfrm flipH="1" flipV="1">
            <a:off x="1261110" y="1877060"/>
            <a:ext cx="153035" cy="1911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8" idx="3"/>
          </p:cNvCxnSpPr>
          <p:nvPr/>
        </p:nvCxnSpPr>
        <p:spPr>
          <a:xfrm flipH="1">
            <a:off x="1231265" y="2842895"/>
            <a:ext cx="182880" cy="169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2482850" y="2947670"/>
            <a:ext cx="386080" cy="3282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3190875" y="2584450"/>
            <a:ext cx="245110" cy="4806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3193415" y="3347085"/>
            <a:ext cx="463550" cy="1644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005330" y="3264535"/>
            <a:ext cx="772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rgbClr val="00B050"/>
                </a:solidFill>
              </a:rPr>
              <a:t>32%</a:t>
            </a:r>
            <a:endParaRPr lang="en-US" altLang="en-US">
              <a:solidFill>
                <a:srgbClr val="00B05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778125" y="2216150"/>
            <a:ext cx="772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33%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603625" y="3409950"/>
            <a:ext cx="772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rgbClr val="00B0F0"/>
                </a:solidFill>
                <a:effectLst/>
              </a:rPr>
              <a:t>35%</a:t>
            </a:r>
            <a:endParaRPr lang="en-US" altLang="en-US">
              <a:solidFill>
                <a:srgbClr val="00B0F0"/>
              </a:solidFill>
              <a:effectLst/>
            </a:endParaRPr>
          </a:p>
        </p:txBody>
      </p:sp>
      <p:pic>
        <p:nvPicPr>
          <p:cNvPr id="24" name="图片 23" descr="equ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0540" y="3513455"/>
            <a:ext cx="1603375" cy="890270"/>
          </a:xfrm>
          <a:prstGeom prst="rect">
            <a:avLst/>
          </a:prstGeom>
        </p:spPr>
      </p:pic>
      <p:pic>
        <p:nvPicPr>
          <p:cNvPr id="28" name="图片 27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990" y="3574415"/>
            <a:ext cx="2121535" cy="768350"/>
          </a:xfrm>
          <a:prstGeom prst="rect">
            <a:avLst/>
          </a:prstGeom>
        </p:spPr>
      </p:pic>
      <p:cxnSp>
        <p:nvCxnSpPr>
          <p:cNvPr id="33" name="直接箭头连接符 32"/>
          <p:cNvCxnSpPr/>
          <p:nvPr/>
        </p:nvCxnSpPr>
        <p:spPr>
          <a:xfrm flipH="1" flipV="1">
            <a:off x="5786120" y="4319270"/>
            <a:ext cx="230505" cy="3517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513070" y="4671060"/>
            <a:ext cx="2366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transition matrix / stochastic matrix</a:t>
            </a:r>
            <a:endParaRPr lang="en-US" altLang="zh-CN"/>
          </a:p>
        </p:txBody>
      </p:sp>
      <p:cxnSp>
        <p:nvCxnSpPr>
          <p:cNvPr id="41" name="直接箭头连接符 40"/>
          <p:cNvCxnSpPr/>
          <p:nvPr/>
        </p:nvCxnSpPr>
        <p:spPr>
          <a:xfrm flipH="1" flipV="1">
            <a:off x="7216775" y="4323080"/>
            <a:ext cx="1165225" cy="3638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130540" y="4671060"/>
            <a:ext cx="2278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degree matrix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Preliminaries of Diffusion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Random walk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05330" y="201803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371600" y="202565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1600" y="259334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93975" y="259524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03625" y="297243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95930" y="2972435"/>
            <a:ext cx="292100" cy="292100"/>
          </a:xfrm>
          <a:prstGeom prst="ellipse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09775" y="259524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95930" y="348615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85185" y="391541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38425" y="391541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038475" y="434276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603625" y="225679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029710" y="254889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>
            <a:stCxn id="6" idx="2"/>
            <a:endCxn id="7" idx="6"/>
          </p:cNvCxnSpPr>
          <p:nvPr/>
        </p:nvCxnSpPr>
        <p:spPr>
          <a:xfrm flipH="1">
            <a:off x="1663700" y="2164080"/>
            <a:ext cx="341630" cy="76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0"/>
            <a:endCxn id="6" idx="4"/>
          </p:cNvCxnSpPr>
          <p:nvPr/>
        </p:nvCxnSpPr>
        <p:spPr>
          <a:xfrm flipH="1" flipV="1">
            <a:off x="2151380" y="2310130"/>
            <a:ext cx="4445" cy="2851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6"/>
            <a:endCxn id="9" idx="2"/>
          </p:cNvCxnSpPr>
          <p:nvPr/>
        </p:nvCxnSpPr>
        <p:spPr>
          <a:xfrm>
            <a:off x="2301875" y="2741295"/>
            <a:ext cx="2921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5"/>
            <a:endCxn id="11" idx="1"/>
          </p:cNvCxnSpPr>
          <p:nvPr/>
        </p:nvCxnSpPr>
        <p:spPr>
          <a:xfrm>
            <a:off x="2843530" y="2844800"/>
            <a:ext cx="194945" cy="1701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4"/>
            <a:endCxn id="8" idx="0"/>
          </p:cNvCxnSpPr>
          <p:nvPr/>
        </p:nvCxnSpPr>
        <p:spPr>
          <a:xfrm>
            <a:off x="1517650" y="2317750"/>
            <a:ext cx="0" cy="27559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5"/>
            <a:endCxn id="9" idx="1"/>
          </p:cNvCxnSpPr>
          <p:nvPr/>
        </p:nvCxnSpPr>
        <p:spPr>
          <a:xfrm>
            <a:off x="2254885" y="2267585"/>
            <a:ext cx="381635" cy="3702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7"/>
            <a:endCxn id="18" idx="3"/>
          </p:cNvCxnSpPr>
          <p:nvPr/>
        </p:nvCxnSpPr>
        <p:spPr>
          <a:xfrm flipV="1">
            <a:off x="3853180" y="2798445"/>
            <a:ext cx="219075" cy="2165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6"/>
            <a:endCxn id="10" idx="2"/>
          </p:cNvCxnSpPr>
          <p:nvPr/>
        </p:nvCxnSpPr>
        <p:spPr>
          <a:xfrm>
            <a:off x="3288030" y="3118485"/>
            <a:ext cx="31559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4"/>
            <a:endCxn id="13" idx="0"/>
          </p:cNvCxnSpPr>
          <p:nvPr/>
        </p:nvCxnSpPr>
        <p:spPr>
          <a:xfrm>
            <a:off x="3141980" y="3264535"/>
            <a:ext cx="0" cy="2216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3" idx="3"/>
            <a:endCxn id="15" idx="7"/>
          </p:cNvCxnSpPr>
          <p:nvPr/>
        </p:nvCxnSpPr>
        <p:spPr>
          <a:xfrm flipH="1">
            <a:off x="2887980" y="3735705"/>
            <a:ext cx="150495" cy="2222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5"/>
            <a:endCxn id="14" idx="1"/>
          </p:cNvCxnSpPr>
          <p:nvPr/>
        </p:nvCxnSpPr>
        <p:spPr>
          <a:xfrm>
            <a:off x="3245485" y="3735705"/>
            <a:ext cx="182245" cy="2222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6" idx="7"/>
            <a:endCxn id="14" idx="3"/>
          </p:cNvCxnSpPr>
          <p:nvPr/>
        </p:nvCxnSpPr>
        <p:spPr>
          <a:xfrm flipV="1">
            <a:off x="3288030" y="4164965"/>
            <a:ext cx="139700" cy="220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5" idx="5"/>
            <a:endCxn id="16" idx="1"/>
          </p:cNvCxnSpPr>
          <p:nvPr/>
        </p:nvCxnSpPr>
        <p:spPr>
          <a:xfrm>
            <a:off x="2887980" y="4164965"/>
            <a:ext cx="193040" cy="220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8" idx="1"/>
            <a:endCxn id="17" idx="6"/>
          </p:cNvCxnSpPr>
          <p:nvPr/>
        </p:nvCxnSpPr>
        <p:spPr>
          <a:xfrm flipH="1" flipV="1">
            <a:off x="3895725" y="2402840"/>
            <a:ext cx="176530" cy="18859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045210" y="507555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37335" y="5037455"/>
            <a:ext cx="243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Node: image</a:t>
            </a:r>
            <a:endParaRPr lang="en-US" altLang="zh-CN"/>
          </a:p>
        </p:txBody>
      </p:sp>
      <p:cxnSp>
        <p:nvCxnSpPr>
          <p:cNvPr id="40" name="直接连接符 39"/>
          <p:cNvCxnSpPr/>
          <p:nvPr/>
        </p:nvCxnSpPr>
        <p:spPr>
          <a:xfrm>
            <a:off x="1026160" y="5691505"/>
            <a:ext cx="32956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543050" y="5507355"/>
            <a:ext cx="4312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ym typeface="+mn-ea"/>
              </a:rPr>
              <a:t>Edge: transition probabilities</a:t>
            </a:r>
            <a:endParaRPr lang="en-US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012690" y="1310640"/>
            <a:ext cx="65081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Start from a single node (</a:t>
            </a:r>
            <a:r>
              <a:rPr lang="en-US" altLang="en-US">
                <a:sym typeface="+mn-ea"/>
              </a:rPr>
              <a:t>place a droplet of ink onto the node</a:t>
            </a:r>
            <a:r>
              <a:rPr lang="en-US" altLang="en-US"/>
              <a:t>) </a:t>
            </a: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/>
            <a:endParaRPr lang="en-US" altLang="zh-CN"/>
          </a:p>
          <a:p>
            <a:endParaRPr lang="en-US" altLang="zh-CN"/>
          </a:p>
        </p:txBody>
      </p:sp>
      <p:cxnSp>
        <p:nvCxnSpPr>
          <p:cNvPr id="56" name="直接连接符 55"/>
          <p:cNvCxnSpPr>
            <a:stCxn id="17" idx="4"/>
            <a:endCxn id="10" idx="0"/>
          </p:cNvCxnSpPr>
          <p:nvPr/>
        </p:nvCxnSpPr>
        <p:spPr>
          <a:xfrm>
            <a:off x="3749675" y="2548890"/>
            <a:ext cx="0" cy="423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8" idx="6"/>
          </p:cNvCxnSpPr>
          <p:nvPr/>
        </p:nvCxnSpPr>
        <p:spPr>
          <a:xfrm flipV="1">
            <a:off x="4321810" y="2692400"/>
            <a:ext cx="252095" cy="254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7" idx="7"/>
          </p:cNvCxnSpPr>
          <p:nvPr/>
        </p:nvCxnSpPr>
        <p:spPr>
          <a:xfrm flipV="1">
            <a:off x="3853180" y="2060575"/>
            <a:ext cx="195580" cy="2387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5" idx="6"/>
            <a:endCxn id="14" idx="2"/>
          </p:cNvCxnSpPr>
          <p:nvPr/>
        </p:nvCxnSpPr>
        <p:spPr>
          <a:xfrm>
            <a:off x="2930525" y="4061460"/>
            <a:ext cx="45466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6" idx="4"/>
          </p:cNvCxnSpPr>
          <p:nvPr/>
        </p:nvCxnSpPr>
        <p:spPr>
          <a:xfrm>
            <a:off x="3184525" y="4634865"/>
            <a:ext cx="8890" cy="2470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8" idx="6"/>
            <a:endCxn id="12" idx="2"/>
          </p:cNvCxnSpPr>
          <p:nvPr/>
        </p:nvCxnSpPr>
        <p:spPr>
          <a:xfrm>
            <a:off x="1663700" y="2739390"/>
            <a:ext cx="346075" cy="19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" idx="1"/>
          </p:cNvCxnSpPr>
          <p:nvPr/>
        </p:nvCxnSpPr>
        <p:spPr>
          <a:xfrm flipH="1" flipV="1">
            <a:off x="1261110" y="1877060"/>
            <a:ext cx="153035" cy="1911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8" idx="3"/>
          </p:cNvCxnSpPr>
          <p:nvPr/>
        </p:nvCxnSpPr>
        <p:spPr>
          <a:xfrm flipH="1">
            <a:off x="1231265" y="2842895"/>
            <a:ext cx="182880" cy="169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 descr="icons8-water-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3380" y="2428240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Preliminaries of Diffusion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Random walk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05330" y="201803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371600" y="202565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71600" y="259334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93975" y="2595245"/>
            <a:ext cx="292100" cy="292100"/>
          </a:xfrm>
          <a:prstGeom prst="ellipse">
            <a:avLst/>
          </a:prstGeom>
          <a:solidFill>
            <a:srgbClr val="00B0F0">
              <a:alpha val="13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03625" y="2972435"/>
            <a:ext cx="292100" cy="292100"/>
          </a:xfrm>
          <a:prstGeom prst="ellipse">
            <a:avLst/>
          </a:prstGeom>
          <a:solidFill>
            <a:srgbClr val="00B0F0">
              <a:alpha val="13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995930" y="2972435"/>
            <a:ext cx="292100" cy="292100"/>
          </a:xfrm>
          <a:prstGeom prst="ellipse">
            <a:avLst/>
          </a:prstGeom>
          <a:solidFill>
            <a:srgbClr val="00B0F0">
              <a:alpha val="7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009775" y="259524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95930" y="3486150"/>
            <a:ext cx="292100" cy="292100"/>
          </a:xfrm>
          <a:prstGeom prst="ellipse">
            <a:avLst/>
          </a:prstGeom>
          <a:solidFill>
            <a:srgbClr val="00B0F0">
              <a:alpha val="4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385185" y="391541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38425" y="391541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038475" y="434276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603625" y="225679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029710" y="2548890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9" name="直接连接符 18"/>
          <p:cNvCxnSpPr>
            <a:stCxn id="6" idx="2"/>
            <a:endCxn id="7" idx="6"/>
          </p:cNvCxnSpPr>
          <p:nvPr/>
        </p:nvCxnSpPr>
        <p:spPr>
          <a:xfrm flipH="1">
            <a:off x="1663700" y="2164080"/>
            <a:ext cx="341630" cy="76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0"/>
            <a:endCxn id="6" idx="4"/>
          </p:cNvCxnSpPr>
          <p:nvPr/>
        </p:nvCxnSpPr>
        <p:spPr>
          <a:xfrm flipH="1" flipV="1">
            <a:off x="2151380" y="2310130"/>
            <a:ext cx="4445" cy="2851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2" idx="6"/>
            <a:endCxn id="9" idx="2"/>
          </p:cNvCxnSpPr>
          <p:nvPr/>
        </p:nvCxnSpPr>
        <p:spPr>
          <a:xfrm>
            <a:off x="2301875" y="2741295"/>
            <a:ext cx="2921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5"/>
            <a:endCxn id="11" idx="1"/>
          </p:cNvCxnSpPr>
          <p:nvPr/>
        </p:nvCxnSpPr>
        <p:spPr>
          <a:xfrm>
            <a:off x="2843530" y="2844800"/>
            <a:ext cx="194945" cy="1701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4"/>
            <a:endCxn id="8" idx="0"/>
          </p:cNvCxnSpPr>
          <p:nvPr/>
        </p:nvCxnSpPr>
        <p:spPr>
          <a:xfrm>
            <a:off x="1517650" y="2317750"/>
            <a:ext cx="0" cy="27559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5"/>
            <a:endCxn id="9" idx="1"/>
          </p:cNvCxnSpPr>
          <p:nvPr/>
        </p:nvCxnSpPr>
        <p:spPr>
          <a:xfrm>
            <a:off x="2254885" y="2267585"/>
            <a:ext cx="381635" cy="3702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7"/>
            <a:endCxn id="18" idx="3"/>
          </p:cNvCxnSpPr>
          <p:nvPr/>
        </p:nvCxnSpPr>
        <p:spPr>
          <a:xfrm flipV="1">
            <a:off x="3853180" y="2798445"/>
            <a:ext cx="219075" cy="2165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6"/>
            <a:endCxn id="10" idx="2"/>
          </p:cNvCxnSpPr>
          <p:nvPr/>
        </p:nvCxnSpPr>
        <p:spPr>
          <a:xfrm>
            <a:off x="3288030" y="3118485"/>
            <a:ext cx="31559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4"/>
            <a:endCxn id="13" idx="0"/>
          </p:cNvCxnSpPr>
          <p:nvPr/>
        </p:nvCxnSpPr>
        <p:spPr>
          <a:xfrm>
            <a:off x="3141980" y="3264535"/>
            <a:ext cx="0" cy="2216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3" idx="3"/>
            <a:endCxn id="15" idx="7"/>
          </p:cNvCxnSpPr>
          <p:nvPr/>
        </p:nvCxnSpPr>
        <p:spPr>
          <a:xfrm flipH="1">
            <a:off x="2887980" y="3735705"/>
            <a:ext cx="150495" cy="2222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5"/>
            <a:endCxn id="14" idx="1"/>
          </p:cNvCxnSpPr>
          <p:nvPr/>
        </p:nvCxnSpPr>
        <p:spPr>
          <a:xfrm>
            <a:off x="3245485" y="3735705"/>
            <a:ext cx="182245" cy="2222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6" idx="7"/>
            <a:endCxn id="14" idx="3"/>
          </p:cNvCxnSpPr>
          <p:nvPr/>
        </p:nvCxnSpPr>
        <p:spPr>
          <a:xfrm flipV="1">
            <a:off x="3288030" y="4164965"/>
            <a:ext cx="139700" cy="220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5" idx="5"/>
            <a:endCxn id="16" idx="1"/>
          </p:cNvCxnSpPr>
          <p:nvPr/>
        </p:nvCxnSpPr>
        <p:spPr>
          <a:xfrm>
            <a:off x="2887980" y="4164965"/>
            <a:ext cx="193040" cy="2203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8" idx="1"/>
            <a:endCxn id="17" idx="6"/>
          </p:cNvCxnSpPr>
          <p:nvPr/>
        </p:nvCxnSpPr>
        <p:spPr>
          <a:xfrm flipH="1" flipV="1">
            <a:off x="3895725" y="2402840"/>
            <a:ext cx="176530" cy="18859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045210" y="5075555"/>
            <a:ext cx="292100" cy="292100"/>
          </a:xfrm>
          <a:prstGeom prst="ellipse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37335" y="5037455"/>
            <a:ext cx="243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Node: image</a:t>
            </a:r>
            <a:endParaRPr lang="en-US" altLang="zh-CN"/>
          </a:p>
        </p:txBody>
      </p:sp>
      <p:cxnSp>
        <p:nvCxnSpPr>
          <p:cNvPr id="40" name="直接连接符 39"/>
          <p:cNvCxnSpPr/>
          <p:nvPr/>
        </p:nvCxnSpPr>
        <p:spPr>
          <a:xfrm>
            <a:off x="1026160" y="5691505"/>
            <a:ext cx="32956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543050" y="5507355"/>
            <a:ext cx="4312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ym typeface="+mn-ea"/>
              </a:rPr>
              <a:t>Edge: transition probabilities</a:t>
            </a:r>
            <a:endParaRPr lang="en-US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012690" y="1310640"/>
            <a:ext cx="65081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Start from a single node (place a droplet of ink onto the node)</a:t>
            </a:r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Random transition to other nodes</a:t>
            </a:r>
            <a:r>
              <a:rPr lang="en-US" altLang="zh-CN"/>
              <a:t> </a:t>
            </a:r>
            <a:endParaRPr lang="en-US" altLang="zh-CN"/>
          </a:p>
          <a:p>
            <a:pPr marL="285750" indent="-285750"/>
            <a:endParaRPr lang="en-US" altLang="zh-CN"/>
          </a:p>
          <a:p>
            <a:endParaRPr lang="en-US" altLang="zh-CN"/>
          </a:p>
        </p:txBody>
      </p:sp>
      <p:cxnSp>
        <p:nvCxnSpPr>
          <p:cNvPr id="56" name="直接连接符 55"/>
          <p:cNvCxnSpPr>
            <a:stCxn id="17" idx="4"/>
            <a:endCxn id="10" idx="0"/>
          </p:cNvCxnSpPr>
          <p:nvPr/>
        </p:nvCxnSpPr>
        <p:spPr>
          <a:xfrm>
            <a:off x="3749675" y="2548890"/>
            <a:ext cx="0" cy="423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8" idx="6"/>
          </p:cNvCxnSpPr>
          <p:nvPr/>
        </p:nvCxnSpPr>
        <p:spPr>
          <a:xfrm flipV="1">
            <a:off x="4321810" y="2692400"/>
            <a:ext cx="252095" cy="254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17" idx="7"/>
          </p:cNvCxnSpPr>
          <p:nvPr/>
        </p:nvCxnSpPr>
        <p:spPr>
          <a:xfrm flipV="1">
            <a:off x="3853180" y="2060575"/>
            <a:ext cx="195580" cy="2387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15" idx="6"/>
            <a:endCxn id="14" idx="2"/>
          </p:cNvCxnSpPr>
          <p:nvPr/>
        </p:nvCxnSpPr>
        <p:spPr>
          <a:xfrm>
            <a:off x="2930525" y="4061460"/>
            <a:ext cx="45466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6" idx="4"/>
          </p:cNvCxnSpPr>
          <p:nvPr/>
        </p:nvCxnSpPr>
        <p:spPr>
          <a:xfrm>
            <a:off x="3184525" y="4634865"/>
            <a:ext cx="8890" cy="24701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8" idx="6"/>
            <a:endCxn id="12" idx="2"/>
          </p:cNvCxnSpPr>
          <p:nvPr/>
        </p:nvCxnSpPr>
        <p:spPr>
          <a:xfrm>
            <a:off x="1663700" y="2739390"/>
            <a:ext cx="346075" cy="190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" idx="1"/>
          </p:cNvCxnSpPr>
          <p:nvPr/>
        </p:nvCxnSpPr>
        <p:spPr>
          <a:xfrm flipH="1" flipV="1">
            <a:off x="1261110" y="1877060"/>
            <a:ext cx="153035" cy="1911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8" idx="3"/>
          </p:cNvCxnSpPr>
          <p:nvPr/>
        </p:nvCxnSpPr>
        <p:spPr>
          <a:xfrm flipH="1">
            <a:off x="1231265" y="2842895"/>
            <a:ext cx="182880" cy="169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6219</Words>
  <Application>WPS 演示</Application>
  <PresentationFormat>ワイド画面</PresentationFormat>
  <Paragraphs>734</Paragraphs>
  <Slides>34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Arial</vt:lpstr>
      <vt:lpstr>SimSun</vt:lpstr>
      <vt:lpstr>Wingdings</vt:lpstr>
      <vt:lpstr>Noto Sans</vt:lpstr>
      <vt:lpstr>东文宋体</vt:lpstr>
      <vt:lpstr>Serif</vt:lpstr>
      <vt:lpstr>Droid Sans Fallback</vt:lpstr>
      <vt:lpstr>DejaVu Sans</vt:lpstr>
      <vt:lpstr>微软雅黑</vt:lpstr>
      <vt:lpstr>Source Han Sans CN</vt:lpstr>
      <vt:lpstr>Arial Unicode MS</vt:lpstr>
      <vt:lpstr>Calibri</vt:lpstr>
      <vt:lpstr>FontAwesome</vt:lpstr>
      <vt:lpstr>East Syriac Adiabene</vt:lpstr>
      <vt:lpstr>微软雅黑</vt:lpstr>
      <vt:lpstr>主题5</vt:lpstr>
      <vt:lpstr>Efficient Image Retrieval via Decoupling Diffusion into Online and Offline Processing</vt:lpstr>
      <vt:lpstr>Introduction to Diffusion</vt:lpstr>
      <vt:lpstr>Image Retrieval</vt:lpstr>
      <vt:lpstr>K-NN vs. Diffusion</vt:lpstr>
      <vt:lpstr>K-NN vs. Diffusion</vt:lpstr>
      <vt:lpstr>Preliminaries of Diffusion</vt:lpstr>
      <vt:lpstr>Preliminaries of Diffusion</vt:lpstr>
      <vt:lpstr>Preliminaries of Diffusion</vt:lpstr>
      <vt:lpstr>Preliminaries of Diffusion</vt:lpstr>
      <vt:lpstr>Preliminaries of Diffusion</vt:lpstr>
      <vt:lpstr>Preliminaries of Diffusion</vt:lpstr>
      <vt:lpstr>Preliminaries of Diffusion</vt:lpstr>
      <vt:lpstr>Preliminaries of Diffusion</vt:lpstr>
      <vt:lpstr>Preliminaries of Diffusion</vt:lpstr>
      <vt:lpstr>Preliminaries of Diffusion</vt:lpstr>
      <vt:lpstr>Proposed Method</vt:lpstr>
      <vt:lpstr>Preliminaries of Diffusion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Experiments and Results</vt:lpstr>
      <vt:lpstr>Datasets</vt:lpstr>
      <vt:lpstr>Experiment Settings</vt:lpstr>
      <vt:lpstr>Runtime Computational Efficiency</vt:lpstr>
      <vt:lpstr>Pre-computational Efficiency</vt:lpstr>
      <vt:lpstr>Influence of Subgraph Normalization</vt:lpstr>
      <vt:lpstr>Comparison to Other Methods</vt:lpstr>
      <vt:lpstr>Thank you!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business proposal;oral defense;training courseware</cp:category>
  <cp:lastModifiedBy>yang</cp:lastModifiedBy>
  <cp:revision>76</cp:revision>
  <cp:lastPrinted>2018-11-13T10:03:31Z</cp:lastPrinted>
  <dcterms:created xsi:type="dcterms:W3CDTF">2018-11-13T10:03:31Z</dcterms:created>
  <dcterms:modified xsi:type="dcterms:W3CDTF">2018-11-13T10:03:31Z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2052-10.1.0.6757</vt:lpwstr>
  </property>
</Properties>
</file>