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5" r:id="rId1"/>
    <p:sldMasterId id="2147484420" r:id="rId2"/>
    <p:sldMasterId id="2147484508" r:id="rId3"/>
  </p:sldMasterIdLst>
  <p:notesMasterIdLst>
    <p:notesMasterId r:id="rId12"/>
  </p:notesMasterIdLst>
  <p:handoutMasterIdLst>
    <p:handoutMasterId r:id="rId13"/>
  </p:handoutMasterIdLst>
  <p:sldIdLst>
    <p:sldId id="1624" r:id="rId4"/>
    <p:sldId id="1629" r:id="rId5"/>
    <p:sldId id="1633" r:id="rId6"/>
    <p:sldId id="1632" r:id="rId7"/>
    <p:sldId id="1631" r:id="rId8"/>
    <p:sldId id="1630" r:id="rId9"/>
    <p:sldId id="1634" r:id="rId10"/>
    <p:sldId id="1640" r:id="rId11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34"/>
            <p14:sldId id="164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2440" autoAdjust="0"/>
  </p:normalViewPr>
  <p:slideViewPr>
    <p:cSldViewPr snapToGrid="0">
      <p:cViewPr varScale="1">
        <p:scale>
          <a:sx n="111" d="100"/>
          <a:sy n="111" d="100"/>
        </p:scale>
        <p:origin x="-960" y="-10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a lot of cloud vendors  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develops offerings for three distinct deployment models: Traditional On-Premise, Cloud at Customer, and Public Cloud. </a:t>
            </a: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on advantage, dis-advantages for these deployment models</a:t>
            </a:r>
          </a:p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08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4/21/18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2017, Oracle and/or its affiliates. All rights reserved.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4/21/18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4/21/18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4/21/18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2017, Oracle and/or its affiliates. All rights reserved.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4/21/18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65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2016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747" r:id="rId2"/>
    <p:sldLayoutId id="2147484748" r:id="rId3"/>
    <p:sldLayoutId id="2147484522" r:id="rId4"/>
    <p:sldLayoutId id="2147484744" r:id="rId5"/>
  </p:sldLayoutIdLst>
  <p:transition xmlns:p14="http://schemas.microsoft.com/office/powerpoint/2010/main"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630" y="146205"/>
            <a:ext cx="5270316" cy="1102519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0710" y="3003490"/>
            <a:ext cx="3275866" cy="757694"/>
          </a:xfrm>
        </p:spPr>
        <p:txBody>
          <a:bodyPr>
            <a:normAutofit/>
          </a:bodyPr>
          <a:lstStyle/>
          <a:p>
            <a:endParaRPr lang="en-US" sz="2400" b="0" dirty="0" smtClean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4105" y="296778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85474" y="22993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07789" y="4826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pic>
        <p:nvPicPr>
          <p:cNvPr id="11" name="Picture 10" descr="gw_atx_4cp_po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83" y="2105461"/>
            <a:ext cx="1087120" cy="720890"/>
          </a:xfrm>
          <a:prstGeom prst="rect">
            <a:avLst/>
          </a:prstGeom>
        </p:spPr>
      </p:pic>
      <p:pic>
        <p:nvPicPr>
          <p:cNvPr id="12" name="Picture 11" descr="Agnes-Logo-128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1" y="3440401"/>
            <a:ext cx="915258" cy="850618"/>
          </a:xfrm>
          <a:prstGeom prst="rect">
            <a:avLst/>
          </a:prstGeom>
        </p:spPr>
      </p:pic>
      <p:pic>
        <p:nvPicPr>
          <p:cNvPr id="15" name="Picture 14" descr="150px-GatewayTechnoLabs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375"/>
            <a:ext cx="1269919" cy="1144271"/>
          </a:xfrm>
          <a:prstGeom prst="rect">
            <a:avLst/>
          </a:prstGeom>
        </p:spPr>
      </p:pic>
      <p:pic>
        <p:nvPicPr>
          <p:cNvPr id="16" name="Picture 15" descr="blacklight-logo-h200-transparent-black-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548"/>
            <a:ext cx="1464413" cy="12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IAAS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SAAS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SAAS is  good for the organization&gt;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1869" y="137452"/>
            <a:ext cx="8866854" cy="4679927"/>
          </a:xfrm>
          <a:prstGeom prst="rect">
            <a:avLst/>
          </a:prstGeom>
        </p:spPr>
      </p:pic>
      <p:sp>
        <p:nvSpPr>
          <p:cNvPr id="52" name="Rectangle 51" descr="Full slide 4-color photo can be inserted here"/>
          <p:cNvSpPr/>
          <p:nvPr/>
        </p:nvSpPr>
        <p:spPr bwMode="gray">
          <a:xfrm>
            <a:off x="1191" y="0"/>
            <a:ext cx="9141619" cy="5143500"/>
          </a:xfrm>
          <a:prstGeom prst="rect">
            <a:avLst/>
          </a:prstGeom>
          <a:solidFill>
            <a:srgbClr val="46575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53" name="Border"/>
          <p:cNvGrpSpPr/>
          <p:nvPr/>
        </p:nvGrpSpPr>
        <p:grpSpPr bwMode="gray">
          <a:xfrm>
            <a:off x="1192" y="0"/>
            <a:ext cx="9142049" cy="5143500"/>
            <a:chOff x="-287" y="0"/>
            <a:chExt cx="12189399" cy="6858000"/>
          </a:xfrm>
        </p:grpSpPr>
        <p:sp>
          <p:nvSpPr>
            <p:cNvPr id="55" name="Rectangle 5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 bwMode="gray">
          <a:xfrm>
            <a:off x="2797670" y="1186734"/>
            <a:ext cx="3548663" cy="3649972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Oracle Develops Offerings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Three Deployment Models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54" name="AutoShape 6" descr="https://www.missionmanager.com/wp-content/uploads/2015/08/red-number-3.jpg"/>
          <p:cNvSpPr>
            <a:spLocks noChangeAspect="1" noChangeArrowheads="1"/>
          </p:cNvSpPr>
          <p:nvPr/>
        </p:nvSpPr>
        <p:spPr bwMode="gray">
          <a:xfrm>
            <a:off x="117872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gray">
          <a:xfrm>
            <a:off x="4493206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 bwMode="gray">
          <a:xfrm>
            <a:off x="471492" y="3980117"/>
            <a:ext cx="8343900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700" b="1" dirty="0">
                <a:solidFill>
                  <a:srgbClr val="FF0000"/>
                </a:solidFill>
              </a:rPr>
              <a:t>For All Your Workloads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t="15533" r="24452"/>
          <a:stretch/>
        </p:blipFill>
        <p:spPr bwMode="gray">
          <a:xfrm>
            <a:off x="3718312" y="2940637"/>
            <a:ext cx="1925969" cy="1467515"/>
          </a:xfrm>
          <a:prstGeom prst="rect">
            <a:avLst/>
          </a:prstGeom>
        </p:spPr>
      </p:pic>
      <p:pic>
        <p:nvPicPr>
          <p:cNvPr id="61" name="Oracle red badge logo" descr="Oracle logo in white on red staging backgroun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9836" y="4697730"/>
            <a:ext cx="1217146" cy="44577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 bwMode="gray">
          <a:xfrm>
            <a:off x="3435277" y="1266092"/>
            <a:ext cx="2324876" cy="2910939"/>
            <a:chOff x="4578781" y="1688123"/>
            <a:chExt cx="3099834" cy="38812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1" r="14352"/>
            <a:stretch/>
          </p:blipFill>
          <p:spPr bwMode="gray">
            <a:xfrm>
              <a:off x="4595444" y="1711569"/>
              <a:ext cx="3083171" cy="3857806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9737" r="26227" b="21572"/>
            <a:stretch/>
          </p:blipFill>
          <p:spPr bwMode="gray">
            <a:xfrm>
              <a:off x="4578781" y="3026592"/>
              <a:ext cx="3029728" cy="1644000"/>
            </a:xfrm>
            <a:prstGeom prst="rect">
              <a:avLst/>
            </a:prstGeom>
            <a:effectLst/>
          </p:spPr>
        </p:pic>
        <p:sp>
          <p:nvSpPr>
            <p:cNvPr id="20" name="Rectangle 19"/>
            <p:cNvSpPr/>
            <p:nvPr/>
          </p:nvSpPr>
          <p:spPr bwMode="gray">
            <a:xfrm>
              <a:off x="4595446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75" name="Rectangle 74"/>
            <p:cNvSpPr/>
            <p:nvPr/>
          </p:nvSpPr>
          <p:spPr bwMode="gray">
            <a:xfrm>
              <a:off x="4615483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Cloud at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22" name="Group 21"/>
          <p:cNvGrpSpPr/>
          <p:nvPr/>
        </p:nvGrpSpPr>
        <p:grpSpPr bwMode="gray">
          <a:xfrm>
            <a:off x="810083" y="1266093"/>
            <a:ext cx="2324687" cy="2910938"/>
            <a:chOff x="1078523" y="1688123"/>
            <a:chExt cx="3099582" cy="38812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22"/>
            <a:stretch/>
          </p:blipFill>
          <p:spPr bwMode="gray">
            <a:xfrm>
              <a:off x="1078523" y="1698941"/>
              <a:ext cx="3093292" cy="3870433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sp>
          <p:nvSpPr>
            <p:cNvPr id="43" name="Rectangle 42"/>
            <p:cNvSpPr/>
            <p:nvPr/>
          </p:nvSpPr>
          <p:spPr bwMode="gray">
            <a:xfrm>
              <a:off x="1082796" y="1699846"/>
              <a:ext cx="309530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0945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On-Premise</a:t>
              </a:r>
            </a:p>
          </p:txBody>
        </p:sp>
      </p:grpSp>
      <p:grpSp>
        <p:nvGrpSpPr>
          <p:cNvPr id="24" name="Group 23"/>
          <p:cNvGrpSpPr/>
          <p:nvPr/>
        </p:nvGrpSpPr>
        <p:grpSpPr bwMode="gray">
          <a:xfrm>
            <a:off x="6057899" y="1266092"/>
            <a:ext cx="2312378" cy="2919047"/>
            <a:chOff x="8075610" y="1688123"/>
            <a:chExt cx="3083171" cy="3892062"/>
          </a:xfrm>
        </p:grpSpPr>
        <p:sp>
          <p:nvSpPr>
            <p:cNvPr id="12" name="Rectangle 11"/>
            <p:cNvSpPr/>
            <p:nvPr/>
          </p:nvSpPr>
          <p:spPr bwMode="gray">
            <a:xfrm>
              <a:off x="8075610" y="1711568"/>
              <a:ext cx="3081528" cy="3868617"/>
            </a:xfrm>
            <a:prstGeom prst="rect">
              <a:avLst/>
            </a:prstGeom>
            <a:gradFill>
              <a:gsLst>
                <a:gs pos="21000">
                  <a:schemeClr val="bg1">
                    <a:alpha val="80000"/>
                  </a:schemeClr>
                </a:gs>
                <a:gs pos="7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8075612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81049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Public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74847</TotalTime>
  <Words>660</Words>
  <Application>Microsoft Macintosh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15_Oracle_16x9_2014_521</vt:lpstr>
      <vt:lpstr>16_Oracle_16x9_2014_521</vt:lpstr>
      <vt:lpstr>17_Oracle_16x9_2014_521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Oracle Develops Offerings for Three Deployment Models</vt:lpstr>
      <vt:lpstr>Questions?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Arpit Parikh</cp:lastModifiedBy>
  <cp:revision>3594</cp:revision>
  <cp:lastPrinted>2017-10-24T17:33:58Z</cp:lastPrinted>
  <dcterms:created xsi:type="dcterms:W3CDTF">2012-05-31T20:53:14Z</dcterms:created>
  <dcterms:modified xsi:type="dcterms:W3CDTF">2018-04-22T14:48:45Z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