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HelveticaNeu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org/doi/10.1126/science.1134239?url_ver=Z39.88-2003&amp;rfr_id=ori:rid:crossref.org&amp;rfr_dat=cr_pub%20%200pubmed#pill-REF2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neuroskeptic.blogspot.com/2009/10/whos-greatest-sportsperson.html" TargetMode="External"/><Relationship Id="rId3" Type="http://schemas.openxmlformats.org/officeDocument/2006/relationships/hyperlink" Target="http://www.jerrydallal.com/LHSP/p05.htm" TargetMode="External"/><Relationship Id="rId4" Type="http://schemas.openxmlformats.org/officeDocument/2006/relationships/hyperlink" Target="http://en.wikipedia.org/wiki/Bonferroni_correction" TargetMode="External"/><Relationship Id="rId5" Type="http://schemas.openxmlformats.org/officeDocument/2006/relationships/hyperlink" Target="http://en.wikipedia.org/wiki/Gaussian_random_fiel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peelle.net/mri/image_processing/smoothing.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def60dd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def60d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1e7127b1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1e7127b1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1e7127b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1e7127b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rPr>
              <a:t>Provides confirmatory evidence for hypotheses 2, 4, 5 and 6.</a:t>
            </a:r>
            <a:endParaRPr sz="1350">
              <a:solidFill>
                <a:schemeClr val="dk1"/>
              </a:solidFill>
            </a:endParaRPr>
          </a:p>
          <a:p>
            <a:pPr indent="0" lvl="0" marL="0" rtl="0" algn="l">
              <a:lnSpc>
                <a:spcPct val="115000"/>
              </a:lnSpc>
              <a:spcBef>
                <a:spcPts val="0"/>
              </a:spcBef>
              <a:spcAft>
                <a:spcPts val="0"/>
              </a:spcAft>
              <a:buNone/>
            </a:pPr>
            <a:r>
              <a:t/>
            </a:r>
            <a:endParaRPr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50">
                <a:solidFill>
                  <a:schemeClr val="dk1"/>
                </a:solidFill>
              </a:rPr>
              <a:t>Results of the image-based meta-analysis.</a:t>
            </a:r>
            <a:endParaRPr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50">
                <a:solidFill>
                  <a:schemeClr val="dk1"/>
                </a:solidFill>
              </a:rPr>
              <a:t>A consensus analysis was performed on the unthresholded statistical maps to</a:t>
            </a:r>
            <a:endParaRPr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50">
                <a:solidFill>
                  <a:schemeClr val="dk1"/>
                </a:solidFill>
              </a:rPr>
              <a:t>obtain a group statistical map for each hypothesis, accounting for the</a:t>
            </a:r>
            <a:endParaRPr sz="950">
              <a:solidFill>
                <a:schemeClr val="dk1"/>
              </a:solidFill>
            </a:endParaRPr>
          </a:p>
          <a:p>
            <a:pPr indent="0" lvl="0" marL="0" rtl="0" algn="l">
              <a:lnSpc>
                <a:spcPct val="115000"/>
              </a:lnSpc>
              <a:spcBef>
                <a:spcPts val="0"/>
              </a:spcBef>
              <a:spcAft>
                <a:spcPts val="0"/>
              </a:spcAft>
              <a:buNone/>
            </a:pPr>
            <a:r>
              <a:rPr lang="en" sz="950">
                <a:solidFill>
                  <a:schemeClr val="dk1"/>
                </a:solidFill>
              </a:rPr>
              <a:t>correlation between teams owing to the same underlying data</a:t>
            </a:r>
            <a:endParaRPr sz="1050">
              <a:solidFill>
                <a:srgbClr val="75757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757575"/>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757575"/>
                </a:solidFill>
                <a:highlight>
                  <a:srgbClr val="FFFFFF"/>
                </a:highlight>
                <a:latin typeface="Roboto"/>
                <a:ea typeface="Roboto"/>
                <a:cs typeface="Roboto"/>
                <a:sym typeface="Roboto"/>
              </a:rPr>
              <a:t>“</a:t>
            </a:r>
            <a:r>
              <a:rPr lang="en" sz="1350">
                <a:solidFill>
                  <a:srgbClr val="2E2E2E"/>
                </a:solidFill>
                <a:latin typeface="Georgia"/>
                <a:ea typeface="Georgia"/>
                <a:cs typeface="Georgia"/>
                <a:sym typeface="Georgia"/>
              </a:rPr>
              <a:t>Image-based meta-analyses allow for the use of hierarchical mixed effects models that account for intra-study variance and random inter-study variation</a:t>
            </a:r>
            <a:r>
              <a:rPr lang="en" sz="1050">
                <a:solidFill>
                  <a:srgbClr val="757575"/>
                </a:solidFill>
                <a:highlight>
                  <a:srgbClr val="FFFFFF"/>
                </a:highlight>
                <a:latin typeface="Roboto"/>
                <a:ea typeface="Roboto"/>
                <a:cs typeface="Roboto"/>
                <a:sym typeface="Roboto"/>
              </a:rPr>
              <a:t>”</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1e7127b1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1e7127b1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sz="1050">
                <a:solidFill>
                  <a:srgbClr val="757575"/>
                </a:solidFill>
                <a:highlight>
                  <a:srgbClr val="FFFFFF"/>
                </a:highlight>
                <a:latin typeface="Roboto"/>
                <a:ea typeface="Roboto"/>
                <a:cs typeface="Roboto"/>
                <a:sym typeface="Roboto"/>
              </a:rPr>
              <a:t>What is a prediction market?</a:t>
            </a:r>
            <a:endParaRPr sz="1050">
              <a:solidFill>
                <a:srgbClr val="757575"/>
              </a:solidFill>
              <a:highlight>
                <a:srgbClr val="FFFFFF"/>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050">
                <a:solidFill>
                  <a:srgbClr val="757575"/>
                </a:solidFill>
                <a:highlight>
                  <a:srgbClr val="FFFFFF"/>
                </a:highlight>
                <a:latin typeface="Roboto"/>
                <a:ea typeface="Roboto"/>
                <a:cs typeface="Roboto"/>
                <a:sym typeface="Roboto"/>
              </a:rPr>
              <a:t>Researchers trade $ based on the outcome of analyses</a:t>
            </a:r>
            <a:endParaRPr sz="1050">
              <a:solidFill>
                <a:srgbClr val="757575"/>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lang="en" sz="1050">
                <a:solidFill>
                  <a:srgbClr val="757575"/>
                </a:solidFill>
                <a:highlight>
                  <a:srgbClr val="FFFFFF"/>
                </a:highlight>
                <a:latin typeface="Roboto"/>
                <a:ea typeface="Roboto"/>
                <a:cs typeface="Roboto"/>
                <a:sym typeface="Roboto"/>
              </a:rPr>
              <a:t>Had people who were a part of this analysis (team members market) AND people who weren't (non-team members market)</a:t>
            </a:r>
            <a:endParaRPr sz="1050">
              <a:solidFill>
                <a:srgbClr val="757575"/>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1e7127b1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1e7127b1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1e7127b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1e7127b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1e7127b1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1e7127b1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def60dd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def60dd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due this Friday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1e7127b1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1e7127b1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1e7127b1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1e7127b1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757575"/>
                </a:solidFill>
                <a:highlight>
                  <a:srgbClr val="FFFFFF"/>
                </a:highlight>
                <a:latin typeface="Roboto"/>
                <a:ea typeface="Roboto"/>
                <a:cs typeface="Roboto"/>
                <a:sym typeface="Roboto"/>
              </a:rPr>
              <a:t>(</a:t>
            </a:r>
            <a:r>
              <a:rPr b="1" lang="en" sz="1050">
                <a:solidFill>
                  <a:srgbClr val="757575"/>
                </a:solidFill>
                <a:latin typeface="Roboto"/>
                <a:ea typeface="Roboto"/>
                <a:cs typeface="Roboto"/>
                <a:sym typeface="Roboto"/>
              </a:rPr>
              <a:t>A</a:t>
            </a:r>
            <a:r>
              <a:rPr lang="en" sz="1050">
                <a:solidFill>
                  <a:srgbClr val="757575"/>
                </a:solidFill>
                <a:highlight>
                  <a:srgbClr val="FFFFFF"/>
                </a:highlight>
                <a:latin typeface="Roboto"/>
                <a:ea typeface="Roboto"/>
                <a:cs typeface="Roboto"/>
                <a:sym typeface="Roboto"/>
              </a:rPr>
              <a:t>) An illustration of the event-related task design. During each trial, the participant was presented for 3 s with a display showing the size of the potential gain (in green) and loss (in red). After the accept or reject response, a variable interval was presented to allow for optimal deconvolution of fMRI responses to each trial (</a:t>
            </a:r>
            <a:r>
              <a:rPr i="1" lang="en" sz="1050" u="sng">
                <a:solidFill>
                  <a:srgbClr val="CA2015"/>
                </a:solidFill>
                <a:latin typeface="Roboto"/>
                <a:ea typeface="Roboto"/>
                <a:cs typeface="Roboto"/>
                <a:sym typeface="Roboto"/>
                <a:hlinkClick r:id="rId2">
                  <a:extLst>
                    <a:ext uri="{A12FA001-AC4F-418D-AE19-62706E023703}">
                      <ahyp:hlinkClr val="tx"/>
                    </a:ext>
                  </a:extLst>
                </a:hlinkClick>
              </a:rPr>
              <a:t>27</a:t>
            </a:r>
            <a:r>
              <a:rPr lang="en" sz="1050">
                <a:solidFill>
                  <a:srgbClr val="757575"/>
                </a:solidFill>
                <a:highlight>
                  <a:srgbClr val="FFFFFF"/>
                </a:highlight>
                <a:latin typeface="Roboto"/>
                <a:ea typeface="Roboto"/>
                <a:cs typeface="Roboto"/>
                <a:sym typeface="Roboto"/>
              </a:rPr>
              <a:t>). Gambles were not resolved during scanning. The values of gain and loss for each trial were sampled from the gain/loss matrix, as shown here for two example gambles; a gamble from each cell in this 16 × 16 matrix was presented during scanning, but the data were collapsed into a 4 × 4 matrix for analysis. All combinations of gains and losses were presented. ISI, interstimulus interval.</a:t>
            </a:r>
            <a:endParaRPr sz="1050">
              <a:solidFill>
                <a:srgbClr val="757575"/>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757575"/>
                </a:solidFill>
                <a:highlight>
                  <a:srgbClr val="FFFFFF"/>
                </a:highlight>
                <a:latin typeface="Roboto"/>
                <a:ea typeface="Roboto"/>
                <a:cs typeface="Roboto"/>
                <a:sym typeface="Roboto"/>
              </a:rPr>
              <a:t>(</a:t>
            </a:r>
            <a:r>
              <a:rPr b="1" lang="en" sz="1050">
                <a:solidFill>
                  <a:srgbClr val="757575"/>
                </a:solidFill>
                <a:latin typeface="Roboto"/>
                <a:ea typeface="Roboto"/>
                <a:cs typeface="Roboto"/>
                <a:sym typeface="Roboto"/>
              </a:rPr>
              <a:t>B</a:t>
            </a:r>
            <a:r>
              <a:rPr lang="en" sz="1050">
                <a:solidFill>
                  <a:srgbClr val="757575"/>
                </a:solidFill>
                <a:highlight>
                  <a:srgbClr val="FFFFFF"/>
                </a:highlight>
                <a:latin typeface="Roboto"/>
                <a:ea typeface="Roboto"/>
                <a:cs typeface="Roboto"/>
                <a:sym typeface="Roboto"/>
              </a:rPr>
              <a:t>) Color-coded heatmap of probability of gamble acceptance at each level of gain/loss (red indicates high willingness to accept the gamble, and blue indicates low willingness to accept the gamble). (</a:t>
            </a:r>
            <a:r>
              <a:rPr b="1" lang="en" sz="1050">
                <a:solidFill>
                  <a:srgbClr val="757575"/>
                </a:solidFill>
                <a:latin typeface="Roboto"/>
                <a:ea typeface="Roboto"/>
                <a:cs typeface="Roboto"/>
                <a:sym typeface="Roboto"/>
              </a:rPr>
              <a:t>C</a:t>
            </a:r>
            <a:r>
              <a:rPr lang="en" sz="1050">
                <a:solidFill>
                  <a:srgbClr val="757575"/>
                </a:solidFill>
                <a:highlight>
                  <a:srgbClr val="FFFFFF"/>
                </a:highlight>
                <a:latin typeface="Roboto"/>
                <a:ea typeface="Roboto"/>
                <a:cs typeface="Roboto"/>
                <a:sym typeface="Roboto"/>
              </a:rPr>
              <a:t>) Color-coded heatmap of response times (red indicates slower response times, and blue indicates faster response times).</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1e7127b1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1e7127b1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1e7127b1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1e7127b1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Helpful z-score fMRI refresher:</a:t>
            </a:r>
            <a:endParaRPr>
              <a:solidFill>
                <a:schemeClr val="dk1"/>
              </a:solidFill>
            </a:endParaRPr>
          </a:p>
          <a:p>
            <a:pPr indent="0" lvl="0" marL="0" rtl="0" algn="l">
              <a:spcBef>
                <a:spcPts val="0"/>
              </a:spcBef>
              <a:spcAft>
                <a:spcPts val="0"/>
              </a:spcAft>
              <a:buNone/>
            </a:pPr>
            <a:r>
              <a:rPr lang="en" sz="1200">
                <a:solidFill>
                  <a:schemeClr val="dk1"/>
                </a:solidFill>
                <a:highlight>
                  <a:srgbClr val="FFFFFF"/>
                </a:highlight>
              </a:rPr>
              <a:t>Each stimulus type is called an explanatory variable (EV). But how do we decide which ? scores are high enough to qualify as “activations”? Just by chance, some voxels which contain pure noise will have quite high ? scores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answer is to calculate the t score, which for each voxel is ? / standard deviation of ? across the whole brain. The higher the t score, the more unlikely it is that the model would fit that well by chance alone. It’s conventional to finally convert the t score into the closely-related </a:t>
            </a:r>
            <a:r>
              <a:rPr b="1" lang="en" u="sng">
                <a:solidFill>
                  <a:srgbClr val="D83C31"/>
                </a:solidFill>
                <a:hlinkClick r:id="rId2">
                  <a:extLst>
                    <a:ext uri="{A12FA001-AC4F-418D-AE19-62706E023703}">
                      <ahyp:hlinkClr val="tx"/>
                    </a:ext>
                  </a:extLst>
                </a:hlinkClick>
              </a:rPr>
              <a:t>z score</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therefore end up with a map of the brain in terms of z. z is a statistical parameter, so fMRI analysis is a form of statistical parametric mapping (even if you don’t use the “SPM” software!) Higher z scores mean more likely activation.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also that we are often interested in the difference or contrast between two EVs. For example, we might be interested in areas that respond to Faces more than Houses. In this case, rather than comparing ? scores to zero, we compare them to each other – but we still end up with a z score. In fact, even an analysis with just one EV is still a contrast: it’s a contrast between the EV, and an “implicit baseline”, which is that nothing happens.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we still need to decide how high of a z score we consider “high enough”, in other words we need to set a threshold. We could use </a:t>
            </a:r>
            <a:r>
              <a:rPr b="1" lang="en" u="sng">
                <a:solidFill>
                  <a:srgbClr val="D83C31"/>
                </a:solidFill>
                <a:hlinkClick r:id="rId3">
                  <a:extLst>
                    <a:ext uri="{A12FA001-AC4F-418D-AE19-62706E023703}">
                      <ahyp:hlinkClr val="tx"/>
                    </a:ext>
                  </a:extLst>
                </a:hlinkClick>
              </a:rPr>
              <a:t>conventional criteria</a:t>
            </a:r>
            <a:r>
              <a:rPr lang="en">
                <a:solidFill>
                  <a:schemeClr val="dk1"/>
                </a:solidFill>
              </a:rPr>
              <a:t>for significance: p less than 0.05. But there are 10,000 voxels in a typical fMRI scan, so that would leave us with 500 false positives.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could go for a p value </a:t>
            </a:r>
            <a:r>
              <a:rPr b="1" lang="en" u="sng">
                <a:solidFill>
                  <a:srgbClr val="D83C31"/>
                </a:solidFill>
                <a:hlinkClick r:id="rId4">
                  <a:extLst>
                    <a:ext uri="{A12FA001-AC4F-418D-AE19-62706E023703}">
                      <ahyp:hlinkClr val="tx"/>
                    </a:ext>
                  </a:extLst>
                </a:hlinkClick>
              </a:rPr>
              <a:t>10,000 times smaller</a:t>
            </a:r>
            <a:r>
              <a:rPr lang="en">
                <a:solidFill>
                  <a:schemeClr val="dk1"/>
                </a:solidFill>
              </a:rPr>
              <a:t>, but that would be too conservative. Luckily, real brain activations tend to happen in clusters of connected voxels, especially when you’ve smoothed the data, and clusters are unlikely to occur due to chance. So the solution is to threshold clusters, not voxels.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typical threshold would be “z greater than 2.3, p less than 0.05”, meaning that you’re searching for clusters of voxels, all of which has a z score of at least 2.3, where there’s only a 5% chance of finding a cluster that size by chance (based on </a:t>
            </a:r>
            <a:r>
              <a:rPr b="1" lang="en" u="sng">
                <a:solidFill>
                  <a:srgbClr val="D83C31"/>
                </a:solidFill>
                <a:hlinkClick r:id="rId5">
                  <a:extLst>
                    <a:ext uri="{A12FA001-AC4F-418D-AE19-62706E023703}">
                      <ahyp:hlinkClr val="tx"/>
                    </a:ext>
                  </a:extLst>
                </a:hlinkClick>
              </a:rPr>
              <a:t>this theory</a:t>
            </a:r>
            <a:r>
              <a:rPr lang="en">
                <a:solidFill>
                  <a:schemeClr val="dk1"/>
                </a:solidFill>
              </a:rPr>
              <a:t>.) This is called a cluster corrected analysis.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Thus, after all that, we hopefully get some nice colorful blobs for each subject, each blob representing a cluster and colour representing voxel z scores:</a:t>
            </a:r>
            <a:endParaRPr>
              <a:solidFill>
                <a:schemeClr val="dk1"/>
              </a:solidFill>
            </a:endParaRPr>
          </a:p>
          <a:p>
            <a:pPr indent="0" lvl="0" marL="0" rtl="0" algn="l">
              <a:spcBef>
                <a:spcPts val="0"/>
              </a:spcBef>
              <a:spcAft>
                <a:spcPts val="0"/>
              </a:spcAft>
              <a:buNone/>
            </a:pPr>
            <a:r>
              <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1e7127b1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1e7127b1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50">
                <a:solidFill>
                  <a:srgbClr val="757575"/>
                </a:solidFill>
                <a:highlight>
                  <a:srgbClr val="FFFFFF"/>
                </a:highlight>
                <a:latin typeface="Roboto"/>
                <a:ea typeface="Roboto"/>
                <a:cs typeface="Roboto"/>
                <a:sym typeface="Roboto"/>
              </a:rPr>
              <a:t>20% of teams reported a result that differed from the majority of other teams</a:t>
            </a:r>
            <a:endParaRPr sz="1050">
              <a:solidFill>
                <a:srgbClr val="757575"/>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e7127b1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e7127b1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smoothing info: </a:t>
            </a:r>
            <a:r>
              <a:rPr lang="en" sz="1050" u="sng">
                <a:solidFill>
                  <a:schemeClr val="hlink"/>
                </a:solidFill>
                <a:highlight>
                  <a:srgbClr val="FFFFFF"/>
                </a:highlight>
                <a:latin typeface="Roboto"/>
                <a:ea typeface="Roboto"/>
                <a:cs typeface="Roboto"/>
                <a:sym typeface="Roboto"/>
                <a:hlinkClick r:id="rId2"/>
              </a:rPr>
              <a:t>http://jpeelle.net/mri/image_processing/smoothing.html</a:t>
            </a:r>
            <a:r>
              <a:rPr lang="en" sz="1050">
                <a:solidFill>
                  <a:srgbClr val="757575"/>
                </a:solidFill>
                <a:highlight>
                  <a:srgbClr val="FFFFFF"/>
                </a:highlight>
                <a:latin typeface="Roboto"/>
                <a:ea typeface="Roboto"/>
                <a:cs typeface="Roboto"/>
                <a:sym typeface="Roboto"/>
              </a:rPr>
              <a:t> </a:t>
            </a:r>
            <a:endParaRPr sz="1050">
              <a:solidFill>
                <a:srgbClr val="757575"/>
              </a:solidFill>
              <a:highlight>
                <a:srgbClr val="FFFFFF"/>
              </a:highlight>
              <a:latin typeface="Roboto"/>
              <a:ea typeface="Roboto"/>
              <a:cs typeface="Roboto"/>
              <a:sym typeface="Roboto"/>
            </a:endParaRPr>
          </a:p>
          <a:p>
            <a:pPr indent="-295275" lvl="0" marL="457200" rtl="0" algn="l">
              <a:spcBef>
                <a:spcPts val="0"/>
              </a:spcBef>
              <a:spcAft>
                <a:spcPts val="0"/>
              </a:spcAft>
              <a:buClr>
                <a:srgbClr val="757575"/>
              </a:buClr>
              <a:buSzPts val="1050"/>
              <a:buFont typeface="Roboto"/>
              <a:buChar char="-"/>
            </a:pPr>
            <a:r>
              <a:rPr lang="en" sz="1050">
                <a:solidFill>
                  <a:srgbClr val="757575"/>
                </a:solidFill>
                <a:highlight>
                  <a:srgbClr val="FFFFFF"/>
                </a:highlight>
                <a:latin typeface="Roboto"/>
                <a:ea typeface="Roboto"/>
                <a:cs typeface="Roboto"/>
                <a:sym typeface="Roboto"/>
              </a:rPr>
              <a:t>Convolving fMRI signal with Gaussian function of a specific width </a:t>
            </a:r>
            <a:endParaRPr sz="1050">
              <a:solidFill>
                <a:srgbClr val="757575"/>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discovermagazine.com/mind/fmri-analysis-in-1000-wor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25125"/>
            <a:ext cx="8520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COGS 138: Week 6 Section</a:t>
            </a:r>
            <a:endParaRPr b="1">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Helvetica Neue Light"/>
                <a:ea typeface="Helvetica Neue Light"/>
                <a:cs typeface="Helvetica Neue Light"/>
                <a:sym typeface="Helvetica Neue Light"/>
              </a:rPr>
              <a:t>February 9th, 2022</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Helvetica Neue"/>
                <a:ea typeface="Helvetica Neue"/>
                <a:cs typeface="Helvetica Neue"/>
                <a:sym typeface="Helvetica Neue"/>
              </a:rPr>
              <a:t>Variability in statistical maps</a:t>
            </a:r>
            <a:endParaRPr b="1" sz="3300">
              <a:latin typeface="Helvetica Neue"/>
              <a:ea typeface="Helvetica Neue"/>
              <a:cs typeface="Helvetica Neue"/>
              <a:sym typeface="Helvetica Neue"/>
            </a:endParaRPr>
          </a:p>
        </p:txBody>
      </p:sp>
      <p:pic>
        <p:nvPicPr>
          <p:cNvPr id="119" name="Google Shape;119;p22"/>
          <p:cNvPicPr preferRelativeResize="0"/>
          <p:nvPr/>
        </p:nvPicPr>
        <p:blipFill rotWithShape="1">
          <a:blip r:embed="rId3">
            <a:alphaModFix/>
          </a:blip>
          <a:srcRect b="19736" l="0" r="0" t="0"/>
          <a:stretch/>
        </p:blipFill>
        <p:spPr>
          <a:xfrm>
            <a:off x="491100" y="1066725"/>
            <a:ext cx="4103676" cy="3875699"/>
          </a:xfrm>
          <a:prstGeom prst="rect">
            <a:avLst/>
          </a:prstGeom>
          <a:noFill/>
          <a:ln>
            <a:noFill/>
          </a:ln>
        </p:spPr>
      </p:pic>
      <p:pic>
        <p:nvPicPr>
          <p:cNvPr id="120" name="Google Shape;120;p22"/>
          <p:cNvPicPr preferRelativeResize="0"/>
          <p:nvPr/>
        </p:nvPicPr>
        <p:blipFill rotWithShape="1">
          <a:blip r:embed="rId3">
            <a:alphaModFix/>
          </a:blip>
          <a:srcRect b="0" l="0" r="0" t="79739"/>
          <a:stretch/>
        </p:blipFill>
        <p:spPr>
          <a:xfrm>
            <a:off x="4623700" y="1133875"/>
            <a:ext cx="4448500" cy="1060450"/>
          </a:xfrm>
          <a:prstGeom prst="rect">
            <a:avLst/>
          </a:prstGeom>
          <a:noFill/>
          <a:ln>
            <a:noFill/>
          </a:ln>
        </p:spPr>
      </p:pic>
      <p:sp>
        <p:nvSpPr>
          <p:cNvPr id="121" name="Google Shape;121;p22"/>
          <p:cNvSpPr txBox="1"/>
          <p:nvPr>
            <p:ph idx="1" type="body"/>
          </p:nvPr>
        </p:nvSpPr>
        <p:spPr>
          <a:xfrm>
            <a:off x="4817600" y="2571750"/>
            <a:ext cx="4254600" cy="1060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2500">
                <a:solidFill>
                  <a:schemeClr val="dk1"/>
                </a:solidFill>
                <a:latin typeface="Helvetica Neue Light"/>
                <a:ea typeface="Helvetica Neue Light"/>
                <a:cs typeface="Helvetica Neue Light"/>
                <a:sym typeface="Helvetica Neue Light"/>
              </a:rPr>
              <a:t>Lots of statistical maps were </a:t>
            </a:r>
            <a:r>
              <a:rPr b="1" lang="en" sz="2500">
                <a:solidFill>
                  <a:schemeClr val="dk1"/>
                </a:solidFill>
                <a:latin typeface="Helvetica Neue"/>
                <a:ea typeface="Helvetica Neue"/>
                <a:cs typeface="Helvetica Neue"/>
                <a:sym typeface="Helvetica Neue"/>
              </a:rPr>
              <a:t>highly correlated</a:t>
            </a:r>
            <a:r>
              <a:rPr lang="en" sz="2500">
                <a:solidFill>
                  <a:schemeClr val="dk1"/>
                </a:solidFill>
                <a:latin typeface="Helvetica Neue Light"/>
                <a:ea typeface="Helvetica Neue Light"/>
                <a:cs typeface="Helvetica Neue Light"/>
                <a:sym typeface="Helvetica Neue Light"/>
              </a:rPr>
              <a:t> with each other.</a:t>
            </a:r>
            <a:endParaRPr sz="2500">
              <a:solidFill>
                <a:schemeClr val="dk1"/>
              </a:solidFill>
              <a:latin typeface="Helvetica Neue Light"/>
              <a:ea typeface="Helvetica Neue Light"/>
              <a:cs typeface="Helvetica Neue Light"/>
              <a:sym typeface="Helvetica Neue Light"/>
            </a:endParaRPr>
          </a:p>
        </p:txBody>
      </p:sp>
      <p:sp>
        <p:nvSpPr>
          <p:cNvPr id="122" name="Google Shape;122;p22"/>
          <p:cNvSpPr txBox="1"/>
          <p:nvPr>
            <p:ph idx="1" type="body"/>
          </p:nvPr>
        </p:nvSpPr>
        <p:spPr>
          <a:xfrm>
            <a:off x="4893000" y="3632250"/>
            <a:ext cx="3909900" cy="1310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sz="2500">
                <a:solidFill>
                  <a:schemeClr val="dk1"/>
                </a:solidFill>
                <a:latin typeface="Helvetica Neue Light"/>
                <a:ea typeface="Helvetica Neue Light"/>
                <a:cs typeface="Helvetica Neue Light"/>
                <a:sym typeface="Helvetica Neue Light"/>
              </a:rPr>
              <a:t>But: major </a:t>
            </a:r>
            <a:r>
              <a:rPr b="1" lang="en" sz="2500">
                <a:solidFill>
                  <a:schemeClr val="dk1"/>
                </a:solidFill>
                <a:latin typeface="Helvetica Neue"/>
                <a:ea typeface="Helvetica Neue"/>
                <a:cs typeface="Helvetica Neue"/>
                <a:sym typeface="Helvetica Neue"/>
              </a:rPr>
              <a:t>inconsistencies</a:t>
            </a:r>
            <a:r>
              <a:rPr lang="en" sz="2500">
                <a:solidFill>
                  <a:schemeClr val="dk1"/>
                </a:solidFill>
                <a:latin typeface="Helvetica Neue Light"/>
                <a:ea typeface="Helvetica Neue Light"/>
                <a:cs typeface="Helvetica Neue Light"/>
                <a:sym typeface="Helvetica Neue Light"/>
              </a:rPr>
              <a:t> with the agreement/disagreement with the hypotheses. </a:t>
            </a:r>
            <a:r>
              <a:rPr i="1" lang="en" sz="2112">
                <a:solidFill>
                  <a:schemeClr val="dk1"/>
                </a:solidFill>
                <a:latin typeface="Helvetica Neue Light"/>
                <a:ea typeface="Helvetica Neue Light"/>
                <a:cs typeface="Helvetica Neue Light"/>
                <a:sym typeface="Helvetica Neue Light"/>
              </a:rPr>
              <a:t>(see green box)</a:t>
            </a:r>
            <a:endParaRPr i="1" sz="2112">
              <a:solidFill>
                <a:schemeClr val="dk1"/>
              </a:solidFill>
              <a:latin typeface="Helvetica Neue Light"/>
              <a:ea typeface="Helvetica Neue Light"/>
              <a:cs typeface="Helvetica Neue Light"/>
              <a:sym typeface="Helvetica Neue Light"/>
            </a:endParaRPr>
          </a:p>
        </p:txBody>
      </p:sp>
      <p:sp>
        <p:nvSpPr>
          <p:cNvPr id="123" name="Google Shape;123;p22"/>
          <p:cNvSpPr/>
          <p:nvPr/>
        </p:nvSpPr>
        <p:spPr>
          <a:xfrm>
            <a:off x="1154475" y="1456025"/>
            <a:ext cx="3308400" cy="3273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Helvetica Neue"/>
                <a:ea typeface="Helvetica Neue"/>
                <a:cs typeface="Helvetica Neue"/>
                <a:sym typeface="Helvetica Neue"/>
              </a:rPr>
              <a:t>Image-Based Meta-Analysis</a:t>
            </a:r>
            <a:endParaRPr b="1" sz="3600">
              <a:latin typeface="Helvetica Neue"/>
              <a:ea typeface="Helvetica Neue"/>
              <a:cs typeface="Helvetica Neue"/>
              <a:sym typeface="Helvetica Neue"/>
            </a:endParaRPr>
          </a:p>
        </p:txBody>
      </p:sp>
      <p:sp>
        <p:nvSpPr>
          <p:cNvPr id="129" name="Google Shape;129;p23"/>
          <p:cNvSpPr txBox="1"/>
          <p:nvPr>
            <p:ph idx="1" type="body"/>
          </p:nvPr>
        </p:nvSpPr>
        <p:spPr>
          <a:xfrm>
            <a:off x="497550" y="4230975"/>
            <a:ext cx="8148900" cy="78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i="1" lang="en" sz="2000">
                <a:solidFill>
                  <a:schemeClr val="dk1"/>
                </a:solidFill>
                <a:latin typeface="Helvetica Neue Light"/>
                <a:ea typeface="Helvetica Neue Light"/>
                <a:cs typeface="Helvetica Neue Light"/>
                <a:sym typeface="Helvetica Neue Light"/>
              </a:rPr>
              <a:t>“</a:t>
            </a:r>
            <a:r>
              <a:rPr b="1" i="1" lang="en" sz="2000">
                <a:solidFill>
                  <a:schemeClr val="dk1"/>
                </a:solidFill>
                <a:latin typeface="Helvetica Neue"/>
                <a:ea typeface="Helvetica Neue"/>
                <a:cs typeface="Helvetica Neue"/>
                <a:sym typeface="Helvetica Neue"/>
              </a:rPr>
              <a:t>Inconsistent</a:t>
            </a:r>
            <a:r>
              <a:rPr i="1" lang="en" sz="2000">
                <a:solidFill>
                  <a:schemeClr val="dk1"/>
                </a:solidFill>
                <a:latin typeface="Helvetica Neue Light"/>
                <a:ea typeface="Helvetica Neue Light"/>
                <a:cs typeface="Helvetica Neue Light"/>
                <a:sym typeface="Helvetica Neue Light"/>
              </a:rPr>
              <a:t> results at the </a:t>
            </a:r>
            <a:r>
              <a:rPr b="1" i="1" lang="en" sz="2000">
                <a:solidFill>
                  <a:schemeClr val="dk1"/>
                </a:solidFill>
                <a:latin typeface="Helvetica Neue"/>
                <a:ea typeface="Helvetica Neue"/>
                <a:cs typeface="Helvetica Neue"/>
                <a:sym typeface="Helvetica Neue"/>
              </a:rPr>
              <a:t>individual</a:t>
            </a:r>
            <a:r>
              <a:rPr i="1" lang="en" sz="2000">
                <a:solidFill>
                  <a:schemeClr val="dk1"/>
                </a:solidFill>
                <a:latin typeface="Helvetica Neue Light"/>
                <a:ea typeface="Helvetica Neue Light"/>
                <a:cs typeface="Helvetica Neue Light"/>
                <a:sym typeface="Helvetica Neue Light"/>
              </a:rPr>
              <a:t> team level underlie </a:t>
            </a:r>
            <a:r>
              <a:rPr b="1" i="1" lang="en" sz="2000">
                <a:solidFill>
                  <a:schemeClr val="dk1"/>
                </a:solidFill>
                <a:latin typeface="Helvetica Neue"/>
                <a:ea typeface="Helvetica Neue"/>
                <a:cs typeface="Helvetica Neue"/>
                <a:sym typeface="Helvetica Neue"/>
              </a:rPr>
              <a:t>consistent</a:t>
            </a:r>
            <a:r>
              <a:rPr i="1" lang="en" sz="2000">
                <a:solidFill>
                  <a:schemeClr val="dk1"/>
                </a:solidFill>
                <a:latin typeface="Helvetica Neue Light"/>
                <a:ea typeface="Helvetica Neue Light"/>
                <a:cs typeface="Helvetica Neue Light"/>
                <a:sym typeface="Helvetica Neue Light"/>
              </a:rPr>
              <a:t> results when the results of teams are </a:t>
            </a:r>
            <a:r>
              <a:rPr b="1" i="1" lang="en" sz="2000">
                <a:solidFill>
                  <a:schemeClr val="dk1"/>
                </a:solidFill>
                <a:latin typeface="Helvetica Neue"/>
                <a:ea typeface="Helvetica Neue"/>
                <a:cs typeface="Helvetica Neue"/>
                <a:sym typeface="Helvetica Neue"/>
              </a:rPr>
              <a:t>combined</a:t>
            </a:r>
            <a:r>
              <a:rPr i="1" lang="en" sz="2000">
                <a:solidFill>
                  <a:schemeClr val="dk1"/>
                </a:solidFill>
                <a:latin typeface="Helvetica Neue Light"/>
                <a:ea typeface="Helvetica Neue Light"/>
                <a:cs typeface="Helvetica Neue Light"/>
                <a:sym typeface="Helvetica Neue Light"/>
              </a:rPr>
              <a:t>"</a:t>
            </a:r>
            <a:endParaRPr i="1" sz="2000">
              <a:solidFill>
                <a:schemeClr val="dk1"/>
              </a:solidFill>
              <a:latin typeface="Helvetica Neue Light"/>
              <a:ea typeface="Helvetica Neue Light"/>
              <a:cs typeface="Helvetica Neue Light"/>
              <a:sym typeface="Helvetica Neue Light"/>
            </a:endParaRPr>
          </a:p>
        </p:txBody>
      </p:sp>
      <p:pic>
        <p:nvPicPr>
          <p:cNvPr id="130" name="Google Shape;130;p23"/>
          <p:cNvPicPr preferRelativeResize="0"/>
          <p:nvPr/>
        </p:nvPicPr>
        <p:blipFill>
          <a:blip r:embed="rId3">
            <a:alphaModFix/>
          </a:blip>
          <a:stretch>
            <a:fillRect/>
          </a:stretch>
        </p:blipFill>
        <p:spPr>
          <a:xfrm>
            <a:off x="2203238" y="1171862"/>
            <a:ext cx="4737531" cy="29049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Helvetica Neue"/>
                <a:ea typeface="Helvetica Neue"/>
                <a:cs typeface="Helvetica Neue"/>
                <a:sym typeface="Helvetica Neue"/>
              </a:rPr>
              <a:t>Prediction Markets: </a:t>
            </a:r>
            <a:r>
              <a:rPr lang="en" sz="3000">
                <a:latin typeface="Helvetica Neue"/>
                <a:ea typeface="Helvetica Neue"/>
                <a:cs typeface="Helvetica Neue"/>
                <a:sym typeface="Helvetica Neue"/>
              </a:rPr>
              <a:t>Can other scientists in the field predict these outcomes?</a:t>
            </a:r>
            <a:endParaRPr sz="3000">
              <a:latin typeface="Helvetica Neue"/>
              <a:ea typeface="Helvetica Neue"/>
              <a:cs typeface="Helvetica Neue"/>
              <a:sym typeface="Helvetica Neue"/>
            </a:endParaRPr>
          </a:p>
        </p:txBody>
      </p:sp>
      <p:sp>
        <p:nvSpPr>
          <p:cNvPr id="136" name="Google Shape;136;p24"/>
          <p:cNvSpPr txBox="1"/>
          <p:nvPr>
            <p:ph idx="1" type="body"/>
          </p:nvPr>
        </p:nvSpPr>
        <p:spPr>
          <a:xfrm>
            <a:off x="311700" y="1581725"/>
            <a:ext cx="3892800" cy="33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Helvetica Neue Light"/>
                <a:ea typeface="Helvetica Neue Light"/>
                <a:cs typeface="Helvetica Neue Light"/>
                <a:sym typeface="Helvetica Neue Light"/>
              </a:rPr>
              <a:t>Team members were more correlated with the fundamental values than non-team members.</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1200"/>
              </a:spcAft>
              <a:buNone/>
            </a:pPr>
            <a:r>
              <a:rPr b="1" lang="en" sz="2000">
                <a:solidFill>
                  <a:srgbClr val="C27BA0"/>
                </a:solidFill>
                <a:latin typeface="Helvetica Neue"/>
                <a:ea typeface="Helvetica Neue"/>
                <a:cs typeface="Helvetica Neue"/>
                <a:sym typeface="Helvetica Neue"/>
              </a:rPr>
              <a:t>Optimism Bias</a:t>
            </a:r>
            <a:r>
              <a:rPr lang="en" sz="2000">
                <a:solidFill>
                  <a:srgbClr val="C27BA0"/>
                </a:solidFill>
                <a:latin typeface="Helvetica Neue Light"/>
                <a:ea typeface="Helvetica Neue Light"/>
                <a:cs typeface="Helvetica Neue Light"/>
                <a:sym typeface="Helvetica Neue Light"/>
              </a:rPr>
              <a:t>:</a:t>
            </a:r>
            <a:r>
              <a:rPr lang="en" sz="2000">
                <a:solidFill>
                  <a:schemeClr val="dk1"/>
                </a:solidFill>
                <a:latin typeface="Helvetica Neue Light"/>
                <a:ea typeface="Helvetica Neue Light"/>
                <a:cs typeface="Helvetica Neue Light"/>
                <a:sym typeface="Helvetica Neue Light"/>
              </a:rPr>
              <a:t> All </a:t>
            </a:r>
            <a:r>
              <a:rPr lang="en" sz="2000">
                <a:solidFill>
                  <a:schemeClr val="dk1"/>
                </a:solidFill>
                <a:latin typeface="Helvetica Neue Light"/>
                <a:ea typeface="Helvetica Neue Light"/>
                <a:cs typeface="Helvetica Neue Light"/>
                <a:sym typeface="Helvetica Neue Light"/>
              </a:rPr>
              <a:t>researchers</a:t>
            </a:r>
            <a:r>
              <a:rPr lang="en" sz="2000">
                <a:solidFill>
                  <a:schemeClr val="dk1"/>
                </a:solidFill>
                <a:latin typeface="Helvetica Neue Light"/>
                <a:ea typeface="Helvetica Neue Light"/>
                <a:cs typeface="Helvetica Neue Light"/>
                <a:sym typeface="Helvetica Neue Light"/>
              </a:rPr>
              <a:t> systematically </a:t>
            </a:r>
            <a:r>
              <a:rPr b="1" i="1" lang="en" sz="2000">
                <a:solidFill>
                  <a:schemeClr val="dk1"/>
                </a:solidFill>
                <a:latin typeface="Helvetica Neue"/>
                <a:ea typeface="Helvetica Neue"/>
                <a:cs typeface="Helvetica Neue"/>
                <a:sym typeface="Helvetica Neue"/>
              </a:rPr>
              <a:t>overestimate</a:t>
            </a:r>
            <a:r>
              <a:rPr lang="en" sz="2000">
                <a:solidFill>
                  <a:schemeClr val="dk1"/>
                </a:solidFill>
                <a:latin typeface="Helvetica Neue Light"/>
                <a:ea typeface="Helvetica Neue Light"/>
                <a:cs typeface="Helvetica Neue Light"/>
                <a:sym typeface="Helvetica Neue Light"/>
              </a:rPr>
              <a:t> the proportion of significance values across hypotheses.</a:t>
            </a:r>
            <a:endParaRPr sz="2000">
              <a:solidFill>
                <a:schemeClr val="dk1"/>
              </a:solidFill>
              <a:latin typeface="Helvetica Neue Light"/>
              <a:ea typeface="Helvetica Neue Light"/>
              <a:cs typeface="Helvetica Neue Light"/>
              <a:sym typeface="Helvetica Neue Light"/>
            </a:endParaRPr>
          </a:p>
        </p:txBody>
      </p:sp>
      <p:pic>
        <p:nvPicPr>
          <p:cNvPr id="137" name="Google Shape;137;p24"/>
          <p:cNvPicPr preferRelativeResize="0"/>
          <p:nvPr/>
        </p:nvPicPr>
        <p:blipFill>
          <a:blip r:embed="rId3">
            <a:alphaModFix/>
          </a:blip>
          <a:stretch>
            <a:fillRect/>
          </a:stretch>
        </p:blipFill>
        <p:spPr>
          <a:xfrm>
            <a:off x="4916650" y="1499927"/>
            <a:ext cx="3835048" cy="348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Helvetica Neue"/>
                <a:ea typeface="Helvetica Neue"/>
                <a:cs typeface="Helvetica Neue"/>
                <a:sym typeface="Helvetica Neue"/>
              </a:rPr>
              <a:t>Where do we go from here…? 😳</a:t>
            </a:r>
            <a:endParaRPr sz="3600">
              <a:latin typeface="Helvetica Neue"/>
              <a:ea typeface="Helvetica Neue"/>
              <a:cs typeface="Helvetica Neue"/>
              <a:sym typeface="Helvetica Neue"/>
            </a:endParaRPr>
          </a:p>
        </p:txBody>
      </p:sp>
      <p:sp>
        <p:nvSpPr>
          <p:cNvPr id="143" name="Google Shape;143;p25"/>
          <p:cNvSpPr txBox="1"/>
          <p:nvPr>
            <p:ph idx="1" type="body"/>
          </p:nvPr>
        </p:nvSpPr>
        <p:spPr>
          <a:xfrm>
            <a:off x="311700" y="1374950"/>
            <a:ext cx="7657800" cy="33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Helvetica Neue Light"/>
                <a:ea typeface="Helvetica Neue Light"/>
                <a:cs typeface="Helvetica Neue Light"/>
                <a:sym typeface="Helvetica Neue Light"/>
              </a:rPr>
              <a:t>1. We should share unthresholded statistical maps</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Clr>
                <a:schemeClr val="dk1"/>
              </a:buClr>
              <a:buSzPts val="1100"/>
              <a:buFont typeface="Arial"/>
              <a:buNone/>
            </a:pPr>
            <a:r>
              <a:rPr lang="en" sz="2000">
                <a:solidFill>
                  <a:schemeClr val="dk1"/>
                </a:solidFill>
                <a:latin typeface="Helvetica Neue Light"/>
                <a:ea typeface="Helvetica Neue Light"/>
                <a:cs typeface="Helvetica Neue Light"/>
                <a:sym typeface="Helvetica Neue Light"/>
              </a:rPr>
              <a:t>2. We should be </a:t>
            </a:r>
            <a:r>
              <a:rPr b="1" lang="en" sz="2000">
                <a:solidFill>
                  <a:schemeClr val="dk1"/>
                </a:solidFill>
                <a:latin typeface="Helvetica Neue"/>
                <a:ea typeface="Helvetica Neue"/>
                <a:cs typeface="Helvetica Neue"/>
                <a:sym typeface="Helvetica Neue"/>
              </a:rPr>
              <a:t>publicly sharing</a:t>
            </a:r>
            <a:r>
              <a:rPr lang="en" sz="2000">
                <a:solidFill>
                  <a:schemeClr val="dk1"/>
                </a:solidFill>
                <a:latin typeface="Helvetica Neue Light"/>
                <a:ea typeface="Helvetica Neue Light"/>
                <a:cs typeface="Helvetica Neue Light"/>
                <a:sym typeface="Helvetica Neue Light"/>
              </a:rPr>
              <a:t> all data and analysis code</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Clr>
                <a:schemeClr val="dk1"/>
              </a:buClr>
              <a:buSzPts val="1100"/>
              <a:buFont typeface="Arial"/>
              <a:buNone/>
            </a:pPr>
            <a:r>
              <a:rPr lang="en" sz="2000">
                <a:solidFill>
                  <a:schemeClr val="dk1"/>
                </a:solidFill>
                <a:latin typeface="Helvetica Neue Light"/>
                <a:ea typeface="Helvetica Neue Light"/>
                <a:cs typeface="Helvetica Neue Light"/>
                <a:sym typeface="Helvetica Neue Light"/>
              </a:rPr>
              <a:t>3. Complex datasets should be analyzed using </a:t>
            </a:r>
            <a:r>
              <a:rPr b="1" lang="en" sz="2000">
                <a:solidFill>
                  <a:schemeClr val="dk1"/>
                </a:solidFill>
                <a:latin typeface="Helvetica Neue"/>
                <a:ea typeface="Helvetica Neue"/>
                <a:cs typeface="Helvetica Neue"/>
                <a:sym typeface="Helvetica Neue"/>
              </a:rPr>
              <a:t>several analysis pipelines</a:t>
            </a:r>
            <a:r>
              <a:rPr lang="en" sz="2000">
                <a:solidFill>
                  <a:schemeClr val="dk1"/>
                </a:solidFill>
                <a:latin typeface="Helvetica Neue Light"/>
                <a:ea typeface="Helvetica Neue Light"/>
                <a:cs typeface="Helvetica Neue Light"/>
                <a:sym typeface="Helvetica Neue Light"/>
              </a:rPr>
              <a:t> AND by </a:t>
            </a:r>
            <a:r>
              <a:rPr b="1" lang="en" sz="2000">
                <a:solidFill>
                  <a:schemeClr val="dk1"/>
                </a:solidFill>
                <a:latin typeface="Helvetica Neue"/>
                <a:ea typeface="Helvetica Neue"/>
                <a:cs typeface="Helvetica Neue"/>
                <a:sym typeface="Helvetica Neue"/>
              </a:rPr>
              <a:t>more than one research group</a:t>
            </a:r>
            <a:endParaRPr b="1" sz="2000">
              <a:solidFill>
                <a:schemeClr val="dk1"/>
              </a:solidFill>
              <a:latin typeface="Helvetica Neue"/>
              <a:ea typeface="Helvetica Neue"/>
              <a:cs typeface="Helvetica Neue"/>
              <a:sym typeface="Helvetica Neue"/>
            </a:endParaRPr>
          </a:p>
          <a:p>
            <a:pPr indent="0" lvl="0" marL="0" rtl="0" algn="l">
              <a:spcBef>
                <a:spcPts val="1200"/>
              </a:spcBef>
              <a:spcAft>
                <a:spcPts val="0"/>
              </a:spcAft>
              <a:buClr>
                <a:schemeClr val="dk1"/>
              </a:buClr>
              <a:buSzPts val="1100"/>
              <a:buFont typeface="Arial"/>
              <a:buNone/>
            </a:pPr>
            <a:r>
              <a:rPr lang="en" sz="2000">
                <a:solidFill>
                  <a:schemeClr val="dk1"/>
                </a:solidFill>
                <a:latin typeface="Helvetica Neue Light"/>
                <a:ea typeface="Helvetica Neue Light"/>
                <a:cs typeface="Helvetica Neue Light"/>
                <a:sym typeface="Helvetica Neue Light"/>
              </a:rPr>
              <a:t>4. Analysis pipelines should be validated using </a:t>
            </a:r>
            <a:r>
              <a:rPr b="1" lang="en" sz="2000">
                <a:solidFill>
                  <a:schemeClr val="dk1"/>
                </a:solidFill>
                <a:latin typeface="Helvetica Neue"/>
                <a:ea typeface="Helvetica Neue"/>
                <a:cs typeface="Helvetica Neue"/>
                <a:sym typeface="Helvetica Neue"/>
              </a:rPr>
              <a:t>simulated data</a:t>
            </a:r>
            <a:r>
              <a:rPr lang="en" sz="2000">
                <a:solidFill>
                  <a:schemeClr val="dk1"/>
                </a:solidFill>
                <a:latin typeface="Helvetica Neue Light"/>
                <a:ea typeface="Helvetica Neue Light"/>
                <a:cs typeface="Helvetica Neue Light"/>
                <a:sym typeface="Helvetica Neue Light"/>
              </a:rPr>
              <a:t> to assess validity with regard to ground truth</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General Announcements and Reminders</a:t>
            </a:r>
            <a:endParaRPr b="1">
              <a:latin typeface="Helvetica Neue"/>
              <a:ea typeface="Helvetica Neue"/>
              <a:cs typeface="Helvetica Neue"/>
              <a:sym typeface="Helvetica Neue"/>
            </a:endParaRPr>
          </a:p>
        </p:txBody>
      </p:sp>
      <p:sp>
        <p:nvSpPr>
          <p:cNvPr id="149" name="Google Shape;149;p26"/>
          <p:cNvSpPr txBox="1"/>
          <p:nvPr>
            <p:ph idx="1" type="body"/>
          </p:nvPr>
        </p:nvSpPr>
        <p:spPr>
          <a:xfrm>
            <a:off x="311700" y="1160125"/>
            <a:ext cx="8520600" cy="3247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Helvetica Neue Light"/>
              <a:buAutoNum type="arabicPeriod"/>
            </a:pPr>
            <a:r>
              <a:rPr b="1" lang="en" sz="2200">
                <a:solidFill>
                  <a:schemeClr val="dk1"/>
                </a:solidFill>
                <a:latin typeface="Helvetica Neue"/>
                <a:ea typeface="Helvetica Neue"/>
                <a:cs typeface="Helvetica Neue"/>
                <a:sym typeface="Helvetica Neue"/>
              </a:rPr>
              <a:t>Project Proposal (A3)</a:t>
            </a:r>
            <a:r>
              <a:rPr b="1" lang="en" sz="2200">
                <a:solidFill>
                  <a:schemeClr val="dk1"/>
                </a:solidFill>
                <a:latin typeface="Helvetica Neue"/>
                <a:ea typeface="Helvetica Neue"/>
                <a:cs typeface="Helvetica Neue"/>
                <a:sym typeface="Helvetica Neue"/>
              </a:rPr>
              <a:t> </a:t>
            </a:r>
            <a:r>
              <a:rPr lang="en" sz="2200">
                <a:solidFill>
                  <a:schemeClr val="dk1"/>
                </a:solidFill>
                <a:latin typeface="Helvetica Neue Light"/>
                <a:ea typeface="Helvetica Neue Light"/>
                <a:cs typeface="Helvetica Neue Light"/>
                <a:sym typeface="Helvetica Neue Light"/>
              </a:rPr>
              <a:t>due </a:t>
            </a:r>
            <a:r>
              <a:rPr i="1" lang="en" sz="2200">
                <a:solidFill>
                  <a:schemeClr val="dk1"/>
                </a:solidFill>
                <a:latin typeface="Helvetica Neue Light"/>
                <a:ea typeface="Helvetica Neue Light"/>
                <a:cs typeface="Helvetica Neue Light"/>
                <a:sym typeface="Helvetica Neue Light"/>
              </a:rPr>
              <a:t>this</a:t>
            </a:r>
            <a:r>
              <a:rPr lang="en" sz="2200">
                <a:solidFill>
                  <a:schemeClr val="dk1"/>
                </a:solidFill>
                <a:latin typeface="Helvetica Neue Light"/>
                <a:ea typeface="Helvetica Neue Light"/>
                <a:cs typeface="Helvetica Neue Light"/>
                <a:sym typeface="Helvetica Neue Light"/>
              </a:rPr>
              <a:t> Friday (</a:t>
            </a:r>
            <a:r>
              <a:rPr b="1" lang="en" sz="2200">
                <a:solidFill>
                  <a:schemeClr val="dk1"/>
                </a:solidFill>
                <a:latin typeface="Helvetica Neue"/>
                <a:ea typeface="Helvetica Neue"/>
                <a:cs typeface="Helvetica Neue"/>
                <a:sym typeface="Helvetica Neue"/>
              </a:rPr>
              <a:t>2</a:t>
            </a:r>
            <a:r>
              <a:rPr b="1" lang="en" sz="2200">
                <a:solidFill>
                  <a:schemeClr val="dk1"/>
                </a:solidFill>
                <a:latin typeface="Helvetica Neue"/>
                <a:ea typeface="Helvetica Neue"/>
                <a:cs typeface="Helvetica Neue"/>
                <a:sym typeface="Helvetica Neue"/>
              </a:rPr>
              <a:t>/11/22</a:t>
            </a:r>
            <a:r>
              <a:rPr lang="en" sz="2200">
                <a:solidFill>
                  <a:schemeClr val="dk1"/>
                </a:solidFill>
                <a:latin typeface="Helvetica Neue Light"/>
                <a:ea typeface="Helvetica Neue Light"/>
                <a:cs typeface="Helvetica Neue Light"/>
                <a:sym typeface="Helvetica Neue Light"/>
              </a:rPr>
              <a:t>) at 11:59 PM (PST)</a:t>
            </a:r>
            <a:endParaRPr sz="2200">
              <a:solidFill>
                <a:schemeClr val="dk1"/>
              </a:solidFill>
              <a:latin typeface="Helvetica Neue Light"/>
              <a:ea typeface="Helvetica Neue Light"/>
              <a:cs typeface="Helvetica Neue Light"/>
              <a:sym typeface="Helvetica Neue Light"/>
            </a:endParaRPr>
          </a:p>
          <a:p>
            <a:pPr indent="-342900" lvl="1" marL="914400" rtl="0" algn="l">
              <a:spcBef>
                <a:spcPts val="0"/>
              </a:spcBef>
              <a:spcAft>
                <a:spcPts val="0"/>
              </a:spcAft>
              <a:buClr>
                <a:schemeClr val="dk1"/>
              </a:buClr>
              <a:buSzPts val="1800"/>
              <a:buFont typeface="Helvetica Neue Light"/>
              <a:buAutoNum type="alphaLcPeriod"/>
            </a:pPr>
            <a:r>
              <a:rPr lang="en" sz="1800">
                <a:solidFill>
                  <a:schemeClr val="dk1"/>
                </a:solidFill>
                <a:latin typeface="Helvetica Neue Light"/>
                <a:ea typeface="Helvetica Neue Light"/>
                <a:cs typeface="Helvetica Neue Light"/>
                <a:sym typeface="Helvetica Neue Light"/>
              </a:rPr>
              <a:t>Meet with your groups!</a:t>
            </a:r>
            <a:endParaRPr sz="1800">
              <a:solidFill>
                <a:schemeClr val="dk1"/>
              </a:solidFill>
              <a:latin typeface="Helvetica Neue Light"/>
              <a:ea typeface="Helvetica Neue Light"/>
              <a:cs typeface="Helvetica Neue Light"/>
              <a:sym typeface="Helvetica Neue Light"/>
            </a:endParaRPr>
          </a:p>
          <a:p>
            <a:pPr indent="-342900" lvl="1" marL="914400" rtl="0" algn="l">
              <a:spcBef>
                <a:spcPts val="0"/>
              </a:spcBef>
              <a:spcAft>
                <a:spcPts val="0"/>
              </a:spcAft>
              <a:buClr>
                <a:schemeClr val="dk1"/>
              </a:buClr>
              <a:buSzPts val="1800"/>
              <a:buFont typeface="Helvetica Neue Light"/>
              <a:buAutoNum type="alphaLcPeriod"/>
            </a:pPr>
            <a:r>
              <a:rPr lang="en" sz="1800">
                <a:solidFill>
                  <a:schemeClr val="dk1"/>
                </a:solidFill>
                <a:latin typeface="Helvetica Neue Light"/>
                <a:ea typeface="Helvetica Neue Light"/>
                <a:cs typeface="Helvetica Neue Light"/>
                <a:sym typeface="Helvetica Neue Light"/>
              </a:rPr>
              <a:t>Let us know if you are not in a group yet</a:t>
            </a:r>
            <a:endParaRPr sz="1800">
              <a:solidFill>
                <a:schemeClr val="dk1"/>
              </a:solidFill>
              <a:latin typeface="Helvetica Neue Light"/>
              <a:ea typeface="Helvetica Neue Light"/>
              <a:cs typeface="Helvetica Neue Light"/>
              <a:sym typeface="Helvetica Neue Light"/>
            </a:endParaRPr>
          </a:p>
          <a:p>
            <a:pPr indent="-368300" lvl="0" marL="457200" rtl="0" algn="l">
              <a:spcBef>
                <a:spcPts val="0"/>
              </a:spcBef>
              <a:spcAft>
                <a:spcPts val="0"/>
              </a:spcAft>
              <a:buClr>
                <a:schemeClr val="dk1"/>
              </a:buClr>
              <a:buSzPts val="2200"/>
              <a:buFont typeface="Helvetica Neue Light"/>
              <a:buAutoNum type="arabicPeriod"/>
            </a:pPr>
            <a:r>
              <a:rPr b="1" lang="en" sz="2200">
                <a:solidFill>
                  <a:schemeClr val="dk1"/>
                </a:solidFill>
                <a:latin typeface="Helvetica Neue"/>
                <a:ea typeface="Helvetica Neue"/>
                <a:cs typeface="Helvetica Neue"/>
                <a:sym typeface="Helvetica Neue"/>
              </a:rPr>
              <a:t>Reading Quiz</a:t>
            </a:r>
            <a:r>
              <a:rPr lang="en" sz="2200">
                <a:solidFill>
                  <a:schemeClr val="dk1"/>
                </a:solidFill>
                <a:latin typeface="Helvetica Neue Light"/>
                <a:ea typeface="Helvetica Neue Light"/>
                <a:cs typeface="Helvetica Neue Light"/>
                <a:sym typeface="Helvetica Neue Light"/>
              </a:rPr>
              <a:t> due </a:t>
            </a:r>
            <a:r>
              <a:rPr i="1" lang="en" sz="2200">
                <a:solidFill>
                  <a:schemeClr val="dk1"/>
                </a:solidFill>
                <a:latin typeface="Helvetica Neue Light"/>
                <a:ea typeface="Helvetica Neue Light"/>
                <a:cs typeface="Helvetica Neue Light"/>
                <a:sym typeface="Helvetica Neue Light"/>
              </a:rPr>
              <a:t>next</a:t>
            </a:r>
            <a:r>
              <a:rPr lang="en" sz="2200">
                <a:solidFill>
                  <a:schemeClr val="dk1"/>
                </a:solidFill>
                <a:latin typeface="Helvetica Neue Light"/>
                <a:ea typeface="Helvetica Neue Light"/>
                <a:cs typeface="Helvetica Neue Light"/>
                <a:sym typeface="Helvetica Neue Light"/>
              </a:rPr>
              <a:t> Friday (</a:t>
            </a:r>
            <a:r>
              <a:rPr b="1" lang="en" sz="2200">
                <a:solidFill>
                  <a:schemeClr val="dk1"/>
                </a:solidFill>
                <a:latin typeface="Helvetica Neue"/>
                <a:ea typeface="Helvetica Neue"/>
                <a:cs typeface="Helvetica Neue"/>
                <a:sym typeface="Helvetica Neue"/>
              </a:rPr>
              <a:t>2/18/22</a:t>
            </a:r>
            <a:r>
              <a:rPr lang="en" sz="2200">
                <a:solidFill>
                  <a:schemeClr val="dk1"/>
                </a:solidFill>
                <a:latin typeface="Helvetica Neue Light"/>
                <a:ea typeface="Helvetica Neue Light"/>
                <a:cs typeface="Helvetica Neue Light"/>
                <a:sym typeface="Helvetica Neue Light"/>
              </a:rPr>
              <a:t>) at 11:59 PM (PST)</a:t>
            </a:r>
            <a:endParaRPr sz="2200">
              <a:solidFill>
                <a:schemeClr val="dk1"/>
              </a:solidFill>
              <a:latin typeface="Helvetica Neue Light"/>
              <a:ea typeface="Helvetica Neue Light"/>
              <a:cs typeface="Helvetica Neue Light"/>
              <a:sym typeface="Helvetica Neue Light"/>
            </a:endParaRPr>
          </a:p>
          <a:p>
            <a:pPr indent="-342900" lvl="1" marL="914400" rtl="0" algn="l">
              <a:spcBef>
                <a:spcPts val="0"/>
              </a:spcBef>
              <a:spcAft>
                <a:spcPts val="0"/>
              </a:spcAft>
              <a:buClr>
                <a:schemeClr val="dk1"/>
              </a:buClr>
              <a:buSzPts val="1800"/>
              <a:buFont typeface="Helvetica Neue Light"/>
              <a:buAutoNum type="alphaLcPeriod"/>
            </a:pPr>
            <a:r>
              <a:rPr lang="en" sz="1800">
                <a:solidFill>
                  <a:schemeClr val="dk1"/>
                </a:solidFill>
                <a:latin typeface="Helvetica Neue Light"/>
                <a:ea typeface="Helvetica Neue Light"/>
                <a:cs typeface="Helvetica Neue Light"/>
                <a:sym typeface="Helvetica Neue Light"/>
              </a:rPr>
              <a:t>Reading quiz released TOMORROW</a:t>
            </a:r>
            <a:endParaRPr sz="1800">
              <a:solidFill>
                <a:schemeClr val="dk1"/>
              </a:solidFill>
              <a:latin typeface="Helvetica Neue Light"/>
              <a:ea typeface="Helvetica Neue Light"/>
              <a:cs typeface="Helvetica Neue Light"/>
              <a:sym typeface="Helvetica Neue Light"/>
            </a:endParaRPr>
          </a:p>
          <a:p>
            <a:pPr indent="-342900" lvl="1" marL="914400" rtl="0" algn="l">
              <a:spcBef>
                <a:spcPts val="0"/>
              </a:spcBef>
              <a:spcAft>
                <a:spcPts val="0"/>
              </a:spcAft>
              <a:buClr>
                <a:schemeClr val="dk1"/>
              </a:buClr>
              <a:buSzPts val="1800"/>
              <a:buFont typeface="Helvetica Neue Light"/>
              <a:buAutoNum type="alphaLcPeriod"/>
            </a:pPr>
            <a:r>
              <a:rPr lang="en" sz="1800">
                <a:solidFill>
                  <a:schemeClr val="dk1"/>
                </a:solidFill>
                <a:latin typeface="Helvetica Neue Light"/>
                <a:ea typeface="Helvetica Neue Light"/>
                <a:cs typeface="Helvetica Neue Light"/>
                <a:sym typeface="Helvetica Neue Light"/>
              </a:rPr>
              <a:t>Three attempts</a:t>
            </a:r>
            <a:endParaRPr sz="1800">
              <a:solidFill>
                <a:schemeClr val="dk1"/>
              </a:solidFill>
              <a:latin typeface="Helvetica Neue Light"/>
              <a:ea typeface="Helvetica Neue Light"/>
              <a:cs typeface="Helvetica Neue Light"/>
              <a:sym typeface="Helvetica Neue Light"/>
            </a:endParaRPr>
          </a:p>
          <a:p>
            <a:pPr indent="-342900" lvl="2" marL="1371600" rtl="0" algn="l">
              <a:spcBef>
                <a:spcPts val="0"/>
              </a:spcBef>
              <a:spcAft>
                <a:spcPts val="0"/>
              </a:spcAft>
              <a:buClr>
                <a:schemeClr val="dk1"/>
              </a:buClr>
              <a:buSzPts val="1800"/>
              <a:buFont typeface="Helvetica Neue Light"/>
              <a:buAutoNum type="romanLcPeriod"/>
            </a:pPr>
            <a:r>
              <a:rPr lang="en" sz="1800">
                <a:solidFill>
                  <a:schemeClr val="dk1"/>
                </a:solidFill>
                <a:latin typeface="Helvetica Neue Light"/>
                <a:ea typeface="Helvetica Neue Light"/>
                <a:cs typeface="Helvetica Neue Light"/>
                <a:sym typeface="Helvetica Neue Light"/>
              </a:rPr>
              <a:t>We will grade your </a:t>
            </a:r>
            <a:r>
              <a:rPr i="1" lang="en" sz="1800">
                <a:solidFill>
                  <a:schemeClr val="dk1"/>
                </a:solidFill>
                <a:latin typeface="Helvetica Neue Light"/>
                <a:ea typeface="Helvetica Neue Light"/>
                <a:cs typeface="Helvetica Neue Light"/>
                <a:sym typeface="Helvetica Neue Light"/>
              </a:rPr>
              <a:t>last</a:t>
            </a:r>
            <a:r>
              <a:rPr lang="en" sz="1800">
                <a:solidFill>
                  <a:schemeClr val="dk1"/>
                </a:solidFill>
                <a:latin typeface="Helvetica Neue Light"/>
                <a:ea typeface="Helvetica Neue Light"/>
                <a:cs typeface="Helvetica Neue Light"/>
                <a:sym typeface="Helvetica Neue Light"/>
              </a:rPr>
              <a:t> attempt, not your </a:t>
            </a:r>
            <a:r>
              <a:rPr i="1" lang="en" sz="1800">
                <a:solidFill>
                  <a:schemeClr val="dk1"/>
                </a:solidFill>
                <a:latin typeface="Helvetica Neue Light"/>
                <a:ea typeface="Helvetica Neue Light"/>
                <a:cs typeface="Helvetica Neue Light"/>
                <a:sym typeface="Helvetica Neue Light"/>
              </a:rPr>
              <a:t>best</a:t>
            </a:r>
            <a:r>
              <a:rPr lang="en" sz="1800">
                <a:solidFill>
                  <a:schemeClr val="dk1"/>
                </a:solidFill>
                <a:latin typeface="Helvetica Neue Light"/>
                <a:ea typeface="Helvetica Neue Light"/>
                <a:cs typeface="Helvetica Neue Light"/>
                <a:sym typeface="Helvetica Neue Light"/>
              </a:rPr>
              <a:t> attempt</a:t>
            </a:r>
            <a:endParaRPr sz="1800">
              <a:solidFill>
                <a:schemeClr val="dk1"/>
              </a:solidFill>
              <a:latin typeface="Helvetica Neue Light"/>
              <a:ea typeface="Helvetica Neue Light"/>
              <a:cs typeface="Helvetica Neue Light"/>
              <a:sym typeface="Helvetica Neue Light"/>
            </a:endParaRPr>
          </a:p>
          <a:p>
            <a:pPr indent="0" lvl="0" marL="457200" rtl="0" algn="l">
              <a:spcBef>
                <a:spcPts val="1200"/>
              </a:spcBef>
              <a:spcAft>
                <a:spcPts val="1200"/>
              </a:spcAft>
              <a:buNone/>
            </a:pPr>
            <a:r>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latin typeface="Helvetica Neue"/>
                <a:ea typeface="Helvetica Neue"/>
                <a:cs typeface="Helvetica Neue"/>
                <a:sym typeface="Helvetica Neue"/>
              </a:rPr>
              <a:t>Questions about the Project Proposal (A3)?</a:t>
            </a:r>
            <a:r>
              <a:rPr lang="en" sz="2320">
                <a:latin typeface="Helvetica Neue"/>
                <a:ea typeface="Helvetica Neue"/>
                <a:cs typeface="Helvetica Neue"/>
                <a:sym typeface="Helvetica Neue"/>
              </a:rPr>
              <a:t> (due this Friday)</a:t>
            </a:r>
            <a:endParaRPr sz="2320">
              <a:latin typeface="Helvetica Neue"/>
              <a:ea typeface="Helvetica Neue"/>
              <a:cs typeface="Helvetica Neue"/>
              <a:sym typeface="Helvetica Neue"/>
            </a:endParaRPr>
          </a:p>
        </p:txBody>
      </p:sp>
      <p:pic>
        <p:nvPicPr>
          <p:cNvPr id="61" name="Google Shape;61;p14"/>
          <p:cNvPicPr preferRelativeResize="0"/>
          <p:nvPr/>
        </p:nvPicPr>
        <p:blipFill>
          <a:blip r:embed="rId3">
            <a:alphaModFix/>
          </a:blip>
          <a:stretch>
            <a:fillRect/>
          </a:stretch>
        </p:blipFill>
        <p:spPr>
          <a:xfrm>
            <a:off x="3059500" y="961975"/>
            <a:ext cx="4318489" cy="3984526"/>
          </a:xfrm>
          <a:prstGeom prst="rect">
            <a:avLst/>
          </a:prstGeom>
          <a:noFill/>
          <a:ln>
            <a:noFill/>
          </a:ln>
        </p:spPr>
      </p:pic>
      <p:sp>
        <p:nvSpPr>
          <p:cNvPr id="62" name="Google Shape;62;p14"/>
          <p:cNvSpPr txBox="1"/>
          <p:nvPr>
            <p:ph idx="1" type="body"/>
          </p:nvPr>
        </p:nvSpPr>
        <p:spPr>
          <a:xfrm>
            <a:off x="311700" y="1779900"/>
            <a:ext cx="2832900" cy="158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2000">
                <a:solidFill>
                  <a:schemeClr val="dk1"/>
                </a:solidFill>
                <a:latin typeface="Helvetica Neue Light"/>
                <a:ea typeface="Helvetica Neue Light"/>
                <a:cs typeface="Helvetica Neue Light"/>
                <a:sym typeface="Helvetica Neue Light"/>
              </a:rPr>
              <a:t>Reach out to Prof. Voytek or Eena if you need to be assigned to a group</a:t>
            </a:r>
            <a:endParaRPr i="1">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542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Helvetica Neue"/>
                <a:ea typeface="Helvetica Neue"/>
                <a:cs typeface="Helvetica Neue"/>
                <a:sym typeface="Helvetica Neue"/>
              </a:rPr>
              <a:t>Reading #3</a:t>
            </a:r>
            <a:endParaRPr b="1">
              <a:latin typeface="Helvetica Neue"/>
              <a:ea typeface="Helvetica Neue"/>
              <a:cs typeface="Helvetica Neue"/>
              <a:sym typeface="Helvetica Neue"/>
            </a:endParaRPr>
          </a:p>
        </p:txBody>
      </p:sp>
      <p:pic>
        <p:nvPicPr>
          <p:cNvPr id="68" name="Google Shape;68;p15"/>
          <p:cNvPicPr preferRelativeResize="0"/>
          <p:nvPr/>
        </p:nvPicPr>
        <p:blipFill>
          <a:blip r:embed="rId3">
            <a:alphaModFix/>
          </a:blip>
          <a:stretch>
            <a:fillRect/>
          </a:stretch>
        </p:blipFill>
        <p:spPr>
          <a:xfrm>
            <a:off x="152400" y="1612950"/>
            <a:ext cx="8839204" cy="2233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90250" y="191675"/>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Helvetica Neue"/>
                <a:ea typeface="Helvetica Neue"/>
                <a:cs typeface="Helvetica Neue"/>
                <a:sym typeface="Helvetica Neue"/>
              </a:rPr>
              <a:t>There are so many ways to analyze and interpret the same data.</a:t>
            </a:r>
            <a:endParaRPr b="1">
              <a:latin typeface="Helvetica Neue"/>
              <a:ea typeface="Helvetica Neue"/>
              <a:cs typeface="Helvetica Neue"/>
              <a:sym typeface="Helvetica Neue"/>
            </a:endParaRPr>
          </a:p>
        </p:txBody>
      </p:sp>
      <p:sp>
        <p:nvSpPr>
          <p:cNvPr id="74" name="Google Shape;74;p16"/>
          <p:cNvSpPr txBox="1"/>
          <p:nvPr>
            <p:ph type="title"/>
          </p:nvPr>
        </p:nvSpPr>
        <p:spPr>
          <a:xfrm>
            <a:off x="1304700" y="4215175"/>
            <a:ext cx="7794600" cy="80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000">
                <a:solidFill>
                  <a:srgbClr val="980000"/>
                </a:solidFill>
                <a:latin typeface="Helvetica Neue"/>
                <a:ea typeface="Helvetica Neue"/>
                <a:cs typeface="Helvetica Neue"/>
                <a:sym typeface="Helvetica Neue"/>
              </a:rPr>
              <a:t>What does that mean for reproducibility?</a:t>
            </a:r>
            <a:endParaRPr b="1" sz="3000">
              <a:solidFill>
                <a:srgbClr val="98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
                                        <p:tgtEl>
                                          <p:spTgt spid="7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Helvetica Neue"/>
                <a:ea typeface="Helvetica Neue"/>
                <a:cs typeface="Helvetica Neue"/>
                <a:sym typeface="Helvetica Neue"/>
              </a:rPr>
              <a:t>The Dataset:</a:t>
            </a:r>
            <a:endParaRPr b="1" sz="3600">
              <a:latin typeface="Helvetica Neue"/>
              <a:ea typeface="Helvetica Neue"/>
              <a:cs typeface="Helvetica Neue"/>
              <a:sym typeface="Helvetica Neue"/>
            </a:endParaRPr>
          </a:p>
        </p:txBody>
      </p:sp>
      <p:sp>
        <p:nvSpPr>
          <p:cNvPr id="80" name="Google Shape;80;p17"/>
          <p:cNvSpPr txBox="1"/>
          <p:nvPr>
            <p:ph idx="1" type="body"/>
          </p:nvPr>
        </p:nvSpPr>
        <p:spPr>
          <a:xfrm>
            <a:off x="311713" y="1513875"/>
            <a:ext cx="4116300" cy="18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Helvetica Neue Light"/>
                <a:ea typeface="Helvetica Neue Light"/>
                <a:cs typeface="Helvetica Neue Light"/>
                <a:sym typeface="Helvetica Neue Light"/>
              </a:rPr>
              <a:t>fMRI</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None/>
            </a:pPr>
            <a:r>
              <a:rPr lang="en" sz="2000">
                <a:solidFill>
                  <a:schemeClr val="dk1"/>
                </a:solidFill>
                <a:latin typeface="Helvetica Neue Light"/>
                <a:ea typeface="Helvetica Neue Light"/>
                <a:cs typeface="Helvetica Neue Light"/>
                <a:sym typeface="Helvetica Neue Light"/>
              </a:rPr>
              <a:t>N = 108</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1200"/>
              </a:spcAft>
              <a:buNone/>
            </a:pPr>
            <a:r>
              <a:rPr lang="en" sz="2000">
                <a:solidFill>
                  <a:schemeClr val="dk1"/>
                </a:solidFill>
                <a:latin typeface="Helvetica Neue Light"/>
                <a:ea typeface="Helvetica Neue Light"/>
                <a:cs typeface="Helvetica Neue Light"/>
                <a:sym typeface="Helvetica Neue Light"/>
              </a:rPr>
              <a:t>Decision-making under risk task</a:t>
            </a:r>
            <a:endParaRPr sz="2000">
              <a:solidFill>
                <a:schemeClr val="dk1"/>
              </a:solidFill>
              <a:latin typeface="Helvetica Neue Light"/>
              <a:ea typeface="Helvetica Neue Light"/>
              <a:cs typeface="Helvetica Neue Light"/>
              <a:sym typeface="Helvetica Neue Light"/>
            </a:endParaRPr>
          </a:p>
        </p:txBody>
      </p:sp>
      <p:sp>
        <p:nvSpPr>
          <p:cNvPr id="81" name="Google Shape;81;p17"/>
          <p:cNvSpPr txBox="1"/>
          <p:nvPr/>
        </p:nvSpPr>
        <p:spPr>
          <a:xfrm>
            <a:off x="6657275" y="4728125"/>
            <a:ext cx="22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Tom et al., 2007 </a:t>
            </a:r>
            <a:r>
              <a:rPr i="1" lang="en">
                <a:latin typeface="Helvetica Neue Light"/>
                <a:ea typeface="Helvetica Neue Light"/>
                <a:cs typeface="Helvetica Neue Light"/>
                <a:sym typeface="Helvetica Neue Light"/>
              </a:rPr>
              <a:t>Science</a:t>
            </a:r>
            <a:endParaRPr>
              <a:latin typeface="Helvetica Neue Light"/>
              <a:ea typeface="Helvetica Neue Light"/>
              <a:cs typeface="Helvetica Neue Light"/>
              <a:sym typeface="Helvetica Neue Light"/>
            </a:endParaRPr>
          </a:p>
        </p:txBody>
      </p:sp>
      <p:pic>
        <p:nvPicPr>
          <p:cNvPr id="82" name="Google Shape;82;p17"/>
          <p:cNvPicPr preferRelativeResize="0"/>
          <p:nvPr/>
        </p:nvPicPr>
        <p:blipFill>
          <a:blip r:embed="rId3">
            <a:alphaModFix/>
          </a:blip>
          <a:stretch>
            <a:fillRect/>
          </a:stretch>
        </p:blipFill>
        <p:spPr>
          <a:xfrm>
            <a:off x="4383650" y="1356024"/>
            <a:ext cx="4648449" cy="3009300"/>
          </a:xfrm>
          <a:prstGeom prst="rect">
            <a:avLst/>
          </a:prstGeom>
          <a:noFill/>
          <a:ln>
            <a:noFill/>
          </a:ln>
        </p:spPr>
      </p:pic>
      <p:pic>
        <p:nvPicPr>
          <p:cNvPr id="83" name="Google Shape;83;p17"/>
          <p:cNvPicPr preferRelativeResize="0"/>
          <p:nvPr/>
        </p:nvPicPr>
        <p:blipFill>
          <a:blip r:embed="rId4">
            <a:alphaModFix/>
          </a:blip>
          <a:stretch>
            <a:fillRect/>
          </a:stretch>
        </p:blipFill>
        <p:spPr>
          <a:xfrm>
            <a:off x="693288" y="3496944"/>
            <a:ext cx="3353125" cy="139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Helvetica Neue"/>
                <a:ea typeface="Helvetica Neue"/>
                <a:cs typeface="Helvetica Neue"/>
                <a:sym typeface="Helvetica Neue"/>
              </a:rPr>
              <a:t>Who analyzed this data?</a:t>
            </a:r>
            <a:endParaRPr b="1" sz="3600">
              <a:latin typeface="Helvetica Neue"/>
              <a:ea typeface="Helvetica Neue"/>
              <a:cs typeface="Helvetica Neue"/>
              <a:sym typeface="Helvetica Neue"/>
            </a:endParaRPr>
          </a:p>
        </p:txBody>
      </p:sp>
      <p:sp>
        <p:nvSpPr>
          <p:cNvPr id="89" name="Google Shape;89;p18"/>
          <p:cNvSpPr txBox="1"/>
          <p:nvPr>
            <p:ph idx="1" type="body"/>
          </p:nvPr>
        </p:nvSpPr>
        <p:spPr>
          <a:xfrm>
            <a:off x="503550" y="1322050"/>
            <a:ext cx="7233600" cy="12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1"/>
                </a:solidFill>
                <a:latin typeface="Helvetica Neue"/>
                <a:ea typeface="Helvetica Neue"/>
                <a:cs typeface="Helvetica Neue"/>
                <a:sym typeface="Helvetica Neue"/>
              </a:rPr>
              <a:t>70</a:t>
            </a:r>
            <a:r>
              <a:rPr lang="en" sz="2000">
                <a:solidFill>
                  <a:schemeClr val="dk1"/>
                </a:solidFill>
                <a:latin typeface="Helvetica Neue Light"/>
                <a:ea typeface="Helvetica Neue Light"/>
                <a:cs typeface="Helvetica Neue Light"/>
                <a:sym typeface="Helvetica Neue Light"/>
              </a:rPr>
              <a:t> individual teams of scientific researchers</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1200"/>
              </a:spcAft>
              <a:buNone/>
            </a:pPr>
            <a:r>
              <a:rPr lang="en" sz="2000">
                <a:solidFill>
                  <a:schemeClr val="dk1"/>
                </a:solidFill>
                <a:latin typeface="Helvetica Neue Light"/>
                <a:ea typeface="Helvetica Neue Light"/>
                <a:cs typeface="Helvetica Neue Light"/>
                <a:sym typeface="Helvetica Neue Light"/>
              </a:rPr>
              <a:t>→ 69/70 teams have published fMRI studies</a:t>
            </a:r>
            <a:endParaRPr sz="2000">
              <a:solidFill>
                <a:schemeClr val="dk1"/>
              </a:solidFill>
              <a:latin typeface="Helvetica Neue Light"/>
              <a:ea typeface="Helvetica Neue Light"/>
              <a:cs typeface="Helvetica Neue Light"/>
              <a:sym typeface="Helvetica Neue Light"/>
            </a:endParaRPr>
          </a:p>
        </p:txBody>
      </p:sp>
      <p:sp>
        <p:nvSpPr>
          <p:cNvPr id="90" name="Google Shape;90;p18"/>
          <p:cNvSpPr txBox="1"/>
          <p:nvPr>
            <p:ph type="title"/>
          </p:nvPr>
        </p:nvSpPr>
        <p:spPr>
          <a:xfrm>
            <a:off x="311700" y="252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Helvetica Neue"/>
                <a:ea typeface="Helvetica Neue"/>
                <a:cs typeface="Helvetica Neue"/>
                <a:sym typeface="Helvetica Neue"/>
              </a:rPr>
              <a:t>What were they asked to do?</a:t>
            </a:r>
            <a:endParaRPr b="1" sz="3600">
              <a:latin typeface="Helvetica Neue"/>
              <a:ea typeface="Helvetica Neue"/>
              <a:cs typeface="Helvetica Neue"/>
              <a:sym typeface="Helvetica Neue"/>
            </a:endParaRPr>
          </a:p>
        </p:txBody>
      </p:sp>
      <p:sp>
        <p:nvSpPr>
          <p:cNvPr id="91" name="Google Shape;91;p18"/>
          <p:cNvSpPr txBox="1"/>
          <p:nvPr>
            <p:ph idx="1" type="body"/>
          </p:nvPr>
        </p:nvSpPr>
        <p:spPr>
          <a:xfrm>
            <a:off x="455600" y="3235175"/>
            <a:ext cx="7233600" cy="172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 sz="2000">
                <a:solidFill>
                  <a:schemeClr val="dk1"/>
                </a:solidFill>
                <a:latin typeface="Helvetica Neue Light"/>
                <a:ea typeface="Helvetica Neue Light"/>
                <a:cs typeface="Helvetica Neue Light"/>
                <a:sym typeface="Helvetica Neue Light"/>
              </a:rPr>
              <a:t>Instructions</a:t>
            </a:r>
            <a:r>
              <a:rPr lang="en"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1200"/>
              </a:spcAft>
              <a:buNone/>
            </a:pPr>
            <a:r>
              <a:rPr lang="en" sz="2000">
                <a:solidFill>
                  <a:schemeClr val="dk1"/>
                </a:solidFill>
                <a:latin typeface="Helvetica Neue Light"/>
                <a:ea typeface="Helvetica Neue Light"/>
                <a:cs typeface="Helvetica Neue Light"/>
                <a:sym typeface="Helvetica Neue Light"/>
              </a:rPr>
              <a:t>“Perform the analysis as [you] usually would in [your] own research laboratory and report the binary decision on the basis of [your] own criteria for a whole-brain-corrected result for the specific region described in the hypothesis.”</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Helvetica Neue"/>
                <a:ea typeface="Helvetica Neue"/>
                <a:cs typeface="Helvetica Neue"/>
                <a:sym typeface="Helvetica Neue"/>
              </a:rPr>
              <a:t>What did the teams turn in?</a:t>
            </a:r>
            <a:endParaRPr b="1" sz="3600">
              <a:latin typeface="Helvetica Neue"/>
              <a:ea typeface="Helvetica Neue"/>
              <a:cs typeface="Helvetica Neue"/>
              <a:sym typeface="Helvetica Neue"/>
            </a:endParaRPr>
          </a:p>
        </p:txBody>
      </p:sp>
      <p:sp>
        <p:nvSpPr>
          <p:cNvPr id="97" name="Google Shape;97;p19"/>
          <p:cNvSpPr txBox="1"/>
          <p:nvPr>
            <p:ph idx="1" type="body"/>
          </p:nvPr>
        </p:nvSpPr>
        <p:spPr>
          <a:xfrm>
            <a:off x="503559" y="1322050"/>
            <a:ext cx="7233600" cy="2970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AutoNum type="arabicPeriod"/>
            </a:pPr>
            <a:r>
              <a:rPr lang="en" sz="2000">
                <a:solidFill>
                  <a:schemeClr val="dk1"/>
                </a:solidFill>
                <a:latin typeface="Helvetica Neue Light"/>
                <a:ea typeface="Helvetica Neue Light"/>
                <a:cs typeface="Helvetica Neue Light"/>
                <a:sym typeface="Helvetica Neue Light"/>
              </a:rPr>
              <a:t>Yes/no answers to </a:t>
            </a:r>
            <a:r>
              <a:rPr b="1" lang="en" sz="2000">
                <a:solidFill>
                  <a:schemeClr val="dk1"/>
                </a:solidFill>
                <a:latin typeface="Helvetica Neue"/>
                <a:ea typeface="Helvetica Neue"/>
                <a:cs typeface="Helvetica Neue"/>
                <a:sym typeface="Helvetica Neue"/>
              </a:rPr>
              <a:t>9 hypotheses</a:t>
            </a:r>
            <a:r>
              <a:rPr lang="en" sz="2000">
                <a:solidFill>
                  <a:schemeClr val="dk1"/>
                </a:solidFill>
                <a:latin typeface="Helvetica Neue Light"/>
                <a:ea typeface="Helvetica Neue Light"/>
                <a:cs typeface="Helvetica Neue Light"/>
                <a:sym typeface="Helvetica Neue Light"/>
              </a:rPr>
              <a:t> regarding the data/task</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None/>
            </a:pPr>
            <a:r>
              <a:rPr lang="en" sz="2000">
                <a:solidFill>
                  <a:schemeClr val="dk1"/>
                </a:solidFill>
                <a:latin typeface="Helvetica Neue Light"/>
                <a:ea typeface="Helvetica Neue Light"/>
                <a:cs typeface="Helvetica Neue Light"/>
                <a:sym typeface="Helvetica Neue Light"/>
              </a:rPr>
              <a:t>→ “Is ‘x’ neural activity related to ‘x’ feature of the task?”</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1200"/>
              </a:spcBef>
              <a:spcAft>
                <a:spcPts val="0"/>
              </a:spcAft>
              <a:buClr>
                <a:schemeClr val="dk1"/>
              </a:buClr>
              <a:buSzPts val="2000"/>
              <a:buFont typeface="Helvetica Neue Light"/>
              <a:buAutoNum type="arabicPeriod"/>
            </a:pPr>
            <a:r>
              <a:rPr lang="en" sz="2000">
                <a:solidFill>
                  <a:schemeClr val="dk1"/>
                </a:solidFill>
                <a:latin typeface="Helvetica Neue Light"/>
                <a:ea typeface="Helvetica Neue Light"/>
                <a:cs typeface="Helvetica Neue Light"/>
                <a:sym typeface="Helvetica Neue Light"/>
              </a:rPr>
              <a:t>Detailed report of all analyses performed</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AutoNum type="arabicPeriod"/>
            </a:pPr>
            <a:r>
              <a:rPr lang="en" sz="2000">
                <a:solidFill>
                  <a:schemeClr val="dk1"/>
                </a:solidFill>
                <a:latin typeface="Helvetica Neue Light"/>
                <a:ea typeface="Helvetica Neue Light"/>
                <a:cs typeface="Helvetica Neue Light"/>
                <a:sym typeface="Helvetica Neue Light"/>
              </a:rPr>
              <a:t>Unthresholded and thresholded statistical maps for each hypothesis</a:t>
            </a:r>
            <a:endParaRPr sz="20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sz="2000">
              <a:solidFill>
                <a:schemeClr val="dk1"/>
              </a:solidFill>
              <a:latin typeface="Helvetica Neue Light"/>
              <a:ea typeface="Helvetica Neue Light"/>
              <a:cs typeface="Helvetica Neue Light"/>
              <a:sym typeface="Helvetica Neue Light"/>
            </a:endParaRPr>
          </a:p>
        </p:txBody>
      </p:sp>
      <p:pic>
        <p:nvPicPr>
          <p:cNvPr id="98" name="Google Shape;98;p19"/>
          <p:cNvPicPr preferRelativeResize="0"/>
          <p:nvPr/>
        </p:nvPicPr>
        <p:blipFill rotWithShape="1">
          <a:blip r:embed="rId3">
            <a:alphaModFix/>
          </a:blip>
          <a:srcRect b="18376" l="0" r="0" t="18058"/>
          <a:stretch/>
        </p:blipFill>
        <p:spPr>
          <a:xfrm>
            <a:off x="4666425" y="3172675"/>
            <a:ext cx="3766174" cy="1570625"/>
          </a:xfrm>
          <a:prstGeom prst="rect">
            <a:avLst/>
          </a:prstGeom>
          <a:noFill/>
          <a:ln>
            <a:noFill/>
          </a:ln>
        </p:spPr>
      </p:pic>
      <p:sp>
        <p:nvSpPr>
          <p:cNvPr id="99" name="Google Shape;99;p19"/>
          <p:cNvSpPr txBox="1"/>
          <p:nvPr/>
        </p:nvSpPr>
        <p:spPr>
          <a:xfrm>
            <a:off x="3389050" y="4743300"/>
            <a:ext cx="56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Helvetica Neue Light"/>
                <a:ea typeface="Helvetica Neue Light"/>
                <a:cs typeface="Helvetica Neue Light"/>
                <a:sym typeface="Helvetica Neue Light"/>
                <a:hlinkClick r:id="rId4"/>
              </a:rPr>
              <a:t>https://www.discovermagazine.com/mind/fmri-analysis-in-1000-words</a:t>
            </a:r>
            <a:r>
              <a:rPr lang="en">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Helvetica Neue"/>
                <a:ea typeface="Helvetica Neue"/>
                <a:cs typeface="Helvetica Neue"/>
                <a:sym typeface="Helvetica Neue"/>
              </a:rPr>
              <a:t>There was </a:t>
            </a:r>
            <a:r>
              <a:rPr b="1" i="1" lang="en" sz="3300">
                <a:latin typeface="Helvetica Neue"/>
                <a:ea typeface="Helvetica Neue"/>
                <a:cs typeface="Helvetica Neue"/>
                <a:sym typeface="Helvetica Neue"/>
              </a:rPr>
              <a:t>lots</a:t>
            </a:r>
            <a:r>
              <a:rPr b="1" lang="en" sz="3300">
                <a:latin typeface="Helvetica Neue"/>
                <a:ea typeface="Helvetica Neue"/>
                <a:cs typeface="Helvetica Neue"/>
                <a:sym typeface="Helvetica Neue"/>
              </a:rPr>
              <a:t> of variability across teams</a:t>
            </a:r>
            <a:endParaRPr b="1" sz="3300">
              <a:latin typeface="Helvetica Neue"/>
              <a:ea typeface="Helvetica Neue"/>
              <a:cs typeface="Helvetica Neue"/>
              <a:sym typeface="Helvetica Neue"/>
            </a:endParaRPr>
          </a:p>
        </p:txBody>
      </p:sp>
      <p:pic>
        <p:nvPicPr>
          <p:cNvPr id="105" name="Google Shape;105;p20"/>
          <p:cNvPicPr preferRelativeResize="0"/>
          <p:nvPr/>
        </p:nvPicPr>
        <p:blipFill>
          <a:blip r:embed="rId3">
            <a:alphaModFix/>
          </a:blip>
          <a:stretch>
            <a:fillRect/>
          </a:stretch>
        </p:blipFill>
        <p:spPr>
          <a:xfrm>
            <a:off x="1942525" y="1182750"/>
            <a:ext cx="5258949" cy="3728150"/>
          </a:xfrm>
          <a:prstGeom prst="rect">
            <a:avLst/>
          </a:prstGeom>
          <a:noFill/>
          <a:ln>
            <a:noFill/>
          </a:ln>
        </p:spPr>
      </p:pic>
      <p:sp>
        <p:nvSpPr>
          <p:cNvPr id="106" name="Google Shape;106;p20"/>
          <p:cNvSpPr txBox="1"/>
          <p:nvPr>
            <p:ph idx="1" type="body"/>
          </p:nvPr>
        </p:nvSpPr>
        <p:spPr>
          <a:xfrm>
            <a:off x="1222500" y="2416200"/>
            <a:ext cx="6699000" cy="642300"/>
          </a:xfrm>
          <a:prstGeom prst="rect">
            <a:avLst/>
          </a:prstGeom>
          <a:solidFill>
            <a:schemeClr val="lt1"/>
          </a:solidFill>
          <a:ln cap="flat" cmpd="sng" w="38100">
            <a:solidFill>
              <a:srgbClr val="CA2015"/>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i="1" lang="en" sz="2000">
                <a:solidFill>
                  <a:srgbClr val="CA2015"/>
                </a:solidFill>
                <a:latin typeface="Helvetica Neue Light"/>
                <a:ea typeface="Helvetica Neue Light"/>
                <a:cs typeface="Helvetica Neue Light"/>
                <a:sym typeface="Helvetica Neue Light"/>
              </a:rPr>
              <a:t>"There were no two teams with identical analysis pipelines"</a:t>
            </a:r>
            <a:endParaRPr i="1" sz="2000">
              <a:solidFill>
                <a:srgbClr val="CA2015"/>
              </a:solidFill>
              <a:latin typeface="Helvetica Neue Light"/>
              <a:ea typeface="Helvetica Neue Light"/>
              <a:cs typeface="Helvetica Neue Light"/>
              <a:sym typeface="Helvetica Neue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Helvetica Neue"/>
                <a:ea typeface="Helvetica Neue"/>
                <a:cs typeface="Helvetica Neue"/>
                <a:sym typeface="Helvetica Neue"/>
              </a:rPr>
              <a:t>Teams were more likely to find significant results if…</a:t>
            </a:r>
            <a:endParaRPr b="1" sz="3300">
              <a:latin typeface="Helvetica Neue"/>
              <a:ea typeface="Helvetica Neue"/>
              <a:cs typeface="Helvetica Neue"/>
              <a:sym typeface="Helvetica Neue"/>
            </a:endParaRPr>
          </a:p>
        </p:txBody>
      </p:sp>
      <p:sp>
        <p:nvSpPr>
          <p:cNvPr id="112" name="Google Shape;112;p21"/>
          <p:cNvSpPr txBox="1"/>
          <p:nvPr>
            <p:ph idx="1" type="body"/>
          </p:nvPr>
        </p:nvSpPr>
        <p:spPr>
          <a:xfrm>
            <a:off x="544200" y="1711500"/>
            <a:ext cx="8055600" cy="29496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Font typeface="Helvetica Neue Light"/>
              <a:buChar char="●"/>
            </a:pPr>
            <a:r>
              <a:rPr lang="en" sz="2500">
                <a:solidFill>
                  <a:schemeClr val="dk1"/>
                </a:solidFill>
                <a:latin typeface="Helvetica Neue Light"/>
                <a:ea typeface="Helvetica Neue Light"/>
                <a:cs typeface="Helvetica Neue Light"/>
                <a:sym typeface="Helvetica Neue Light"/>
              </a:rPr>
              <a:t>They spatially ‘smoothed’ the data a lot</a:t>
            </a:r>
            <a:endParaRPr sz="25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 sz="2500">
                <a:solidFill>
                  <a:schemeClr val="dk1"/>
                </a:solidFill>
                <a:latin typeface="Helvetica Neue Light"/>
                <a:ea typeface="Helvetica Neue Light"/>
                <a:cs typeface="Helvetica Neue Light"/>
                <a:sym typeface="Helvetica Neue Light"/>
              </a:rPr>
              <a:t>They</a:t>
            </a:r>
            <a:r>
              <a:rPr lang="en" sz="2500">
                <a:solidFill>
                  <a:schemeClr val="dk1"/>
                </a:solidFill>
                <a:latin typeface="Helvetica Neue Light"/>
                <a:ea typeface="Helvetica Neue Light"/>
                <a:cs typeface="Helvetica Neue Light"/>
                <a:sym typeface="Helvetica Neue Light"/>
              </a:rPr>
              <a:t> used a specific fMRI software package</a:t>
            </a:r>
            <a:endParaRPr sz="25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 sz="2500">
                <a:solidFill>
                  <a:schemeClr val="dk1"/>
                </a:solidFill>
                <a:latin typeface="Helvetica Neue Light"/>
                <a:ea typeface="Helvetica Neue Light"/>
                <a:cs typeface="Helvetica Neue Light"/>
                <a:sym typeface="Helvetica Neue Light"/>
              </a:rPr>
              <a:t>They</a:t>
            </a:r>
            <a:r>
              <a:rPr lang="en" sz="2500">
                <a:solidFill>
                  <a:schemeClr val="dk1"/>
                </a:solidFill>
                <a:latin typeface="Helvetica Neue Light"/>
                <a:ea typeface="Helvetica Neue Light"/>
                <a:cs typeface="Helvetica Neue Light"/>
                <a:sym typeface="Helvetica Neue Light"/>
              </a:rPr>
              <a:t> used parametric instead of non-parametric multiple corrections testing</a:t>
            </a:r>
            <a:endParaRPr sz="2500">
              <a:solidFill>
                <a:schemeClr val="dk1"/>
              </a:solidFill>
              <a:latin typeface="Helvetica Neue Light"/>
              <a:ea typeface="Helvetica Neue Light"/>
              <a:cs typeface="Helvetica Neue Light"/>
              <a:sym typeface="Helvetica Neue Light"/>
            </a:endParaRPr>
          </a:p>
        </p:txBody>
      </p:sp>
      <p:sp>
        <p:nvSpPr>
          <p:cNvPr id="113" name="Google Shape;113;p21"/>
          <p:cNvSpPr txBox="1"/>
          <p:nvPr>
            <p:ph idx="1" type="body"/>
          </p:nvPr>
        </p:nvSpPr>
        <p:spPr>
          <a:xfrm>
            <a:off x="1392450" y="4242700"/>
            <a:ext cx="6465000" cy="642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sz="2216">
                <a:solidFill>
                  <a:srgbClr val="CA2015"/>
                </a:solidFill>
                <a:latin typeface="Helvetica Neue"/>
                <a:ea typeface="Helvetica Neue"/>
                <a:cs typeface="Helvetica Neue"/>
                <a:sym typeface="Helvetica Neue"/>
              </a:rPr>
              <a:t>This should NOT determine statistical significance!</a:t>
            </a:r>
            <a:endParaRPr b="1" sz="2216">
              <a:solidFill>
                <a:srgbClr val="CA2015"/>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