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clearly-explained-pearson-v-s-spearman-correlation-coefficient-ada2f473b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def60d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def60d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73d2c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73d2c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def60dd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def60dd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due this Friday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73d2c3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73d2c3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The central limit theorem states that if you have a population with mean μ and standard deviation σ and take sufficiently large random samples from the population </a:t>
            </a:r>
            <a:r>
              <a:rPr b="1" lang="en">
                <a:solidFill>
                  <a:srgbClr val="0000FF"/>
                </a:solidFill>
              </a:rPr>
              <a:t>with replacement</a:t>
            </a:r>
            <a:r>
              <a:rPr lang="en">
                <a:solidFill>
                  <a:schemeClr val="dk1"/>
                </a:solidFill>
                <a:highlight>
                  <a:srgbClr val="FFFFFF"/>
                </a:highlight>
              </a:rPr>
              <a:t>, then the distribution of the sample means will be approximately normally distributed. This will hold true regardless of whether the source population is normal or skewed, provided the sample size is sufficiently large (usually n </a:t>
            </a:r>
            <a:r>
              <a:rPr lang="en" u="sng">
                <a:solidFill>
                  <a:schemeClr val="dk1"/>
                </a:solidFill>
              </a:rPr>
              <a:t>&gt;</a:t>
            </a:r>
            <a:r>
              <a:rPr lang="en">
                <a:solidFill>
                  <a:schemeClr val="dk1"/>
                </a:solidFill>
                <a:highlight>
                  <a:srgbClr val="FFFFFF"/>
                </a:highlight>
              </a:rPr>
              <a:t> 30). If the population is normal, then the theorem holds true even for samples smaller than 30.</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573d2c3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573d2c3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think the main take away from this notebook is the relationship between white noise to Brownian motion. That the np.cumsum of white noise == brownian motion, and the np.diff (or derivative) of brownian motion == white noise.</a:t>
            </a:r>
            <a:endParaRPr/>
          </a:p>
          <a:p>
            <a:pPr indent="0" lvl="0" marL="0" rtl="0" algn="l">
              <a:spcBef>
                <a:spcPts val="0"/>
              </a:spcBef>
              <a:spcAft>
                <a:spcPts val="0"/>
              </a:spcAft>
              <a:buClr>
                <a:schemeClr val="dk1"/>
              </a:buClr>
              <a:buSzPts val="1100"/>
              <a:buFont typeface="Arial"/>
              <a:buNone/>
            </a:pPr>
            <a:r>
              <a:rPr lang="en"/>
              <a:t>A second point is that any two independent white noise signals typically have a corrcoeff of ~0 but the corrcoeff of any two brownian motion signals will be evenly distributed between -1 and 1.</a:t>
            </a:r>
            <a:endParaRPr/>
          </a:p>
          <a:p>
            <a:pPr indent="0" lvl="0" marL="0" rtl="0" algn="l">
              <a:spcBef>
                <a:spcPts val="0"/>
              </a:spcBef>
              <a:spcAft>
                <a:spcPts val="0"/>
              </a:spcAft>
              <a:buNone/>
            </a:pPr>
            <a:r>
              <a:rPr lang="en"/>
              <a:t>it's considered resampling because he's randomly sampling (bootstrapping) a Gaussian distribution to get the white noise signal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573d2c3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573d2c3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efbb431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efbb431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573d2c3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573d2c3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https://towardsdatascience.com/clearly-explained-pearson-v-s-spearman-correlation-coefficient-ada2f473b8</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73d2c3d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73d2c3d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573d2c3d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573d2c3d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NeuralDataScience/Tutorials/blob/master/Central%20Limit%20Theorem.ipynb"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NeuralDataScience/Tutorials/blob/master/Correlation%20resampling.ipynb" TargetMode="External"/><Relationship Id="rId4" Type="http://schemas.openxmlformats.org/officeDocument/2006/relationships/image" Target="../media/image3.gif"/><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NeuralDataScience/Tutorials/blob/master/Overfitting.ipynb" TargetMode="External"/><Relationship Id="rId4" Type="http://schemas.openxmlformats.org/officeDocument/2006/relationships/image" Target="../media/image3.gif"/><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eaborn.pydata.org" TargetMode="External"/><Relationship Id="rId4" Type="http://schemas.openxmlformats.org/officeDocument/2006/relationships/hyperlink" Target="https://matplotlib.org" TargetMode="External"/><Relationship Id="rId5" Type="http://schemas.openxmlformats.org/officeDocument/2006/relationships/hyperlink" Target="https://scipy.org"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towardsdatascience.com/clearly-explained-pearson-v-s-spearman-correlation-coefficient-ada2f473b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s://towardsdatascience.com/clearly-explained-pearson-v-s-spearman-correlation-coefficient-ada2f473b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hyperlink" Target="https://towardsdatascience.com/clearly-explained-pearson-v-s-spearman-correlation-coefficient-ada2f473b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25125"/>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COGS 138: Week 7 Section</a:t>
            </a:r>
            <a:endParaRPr b="1">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Helvetica Neue Light"/>
                <a:ea typeface="Helvetica Neue Light"/>
                <a:cs typeface="Helvetica Neue Light"/>
                <a:sym typeface="Helvetica Neue Light"/>
              </a:rPr>
              <a:t>February 16th, 2022</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General Announcements and Reminders</a:t>
            </a:r>
            <a:endParaRPr b="1">
              <a:latin typeface="Helvetica Neue"/>
              <a:ea typeface="Helvetica Neue"/>
              <a:cs typeface="Helvetica Neue"/>
              <a:sym typeface="Helvetica Neue"/>
            </a:endParaRPr>
          </a:p>
        </p:txBody>
      </p:sp>
      <p:sp>
        <p:nvSpPr>
          <p:cNvPr id="136" name="Google Shape;136;p22"/>
          <p:cNvSpPr txBox="1"/>
          <p:nvPr>
            <p:ph idx="1" type="body"/>
          </p:nvPr>
        </p:nvSpPr>
        <p:spPr>
          <a:xfrm>
            <a:off x="311700" y="1160125"/>
            <a:ext cx="8520600" cy="3247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Helvetica Neue Light"/>
              <a:buAutoNum type="arabicPeriod"/>
            </a:pPr>
            <a:r>
              <a:rPr b="1" lang="en" sz="2400">
                <a:solidFill>
                  <a:schemeClr val="dk1"/>
                </a:solidFill>
                <a:latin typeface="Helvetica Neue"/>
                <a:ea typeface="Helvetica Neue"/>
                <a:cs typeface="Helvetica Neue"/>
                <a:sym typeface="Helvetica Neue"/>
              </a:rPr>
              <a:t>Reading Quiz</a:t>
            </a:r>
            <a:r>
              <a:rPr lang="en" sz="2400">
                <a:solidFill>
                  <a:schemeClr val="dk1"/>
                </a:solidFill>
                <a:latin typeface="Helvetica Neue Light"/>
                <a:ea typeface="Helvetica Neue Light"/>
                <a:cs typeface="Helvetica Neue Light"/>
                <a:sym typeface="Helvetica Neue Light"/>
              </a:rPr>
              <a:t> due </a:t>
            </a:r>
            <a:r>
              <a:rPr i="1" lang="en" sz="2400">
                <a:solidFill>
                  <a:schemeClr val="dk1"/>
                </a:solidFill>
                <a:latin typeface="Helvetica Neue Light"/>
                <a:ea typeface="Helvetica Neue Light"/>
                <a:cs typeface="Helvetica Neue Light"/>
                <a:sym typeface="Helvetica Neue Light"/>
              </a:rPr>
              <a:t>this</a:t>
            </a:r>
            <a:r>
              <a:rPr lang="en" sz="2400">
                <a:solidFill>
                  <a:schemeClr val="dk1"/>
                </a:solidFill>
                <a:latin typeface="Helvetica Neue Light"/>
                <a:ea typeface="Helvetica Neue Light"/>
                <a:cs typeface="Helvetica Neue Light"/>
                <a:sym typeface="Helvetica Neue Light"/>
              </a:rPr>
              <a:t> Friday (</a:t>
            </a:r>
            <a:r>
              <a:rPr b="1" lang="en" sz="2400">
                <a:solidFill>
                  <a:schemeClr val="dk1"/>
                </a:solidFill>
                <a:latin typeface="Helvetica Neue"/>
                <a:ea typeface="Helvetica Neue"/>
                <a:cs typeface="Helvetica Neue"/>
                <a:sym typeface="Helvetica Neue"/>
              </a:rPr>
              <a:t>2/18/22</a:t>
            </a:r>
            <a:r>
              <a:rPr lang="en" sz="2400">
                <a:solidFill>
                  <a:schemeClr val="dk1"/>
                </a:solidFill>
                <a:latin typeface="Helvetica Neue Light"/>
                <a:ea typeface="Helvetica Neue Light"/>
                <a:cs typeface="Helvetica Neue Light"/>
                <a:sym typeface="Helvetica Neue Light"/>
              </a:rPr>
              <a:t>) at 11:59 PM (PST)</a:t>
            </a:r>
            <a:endParaRPr sz="2400">
              <a:solidFill>
                <a:schemeClr val="dk1"/>
              </a:solidFill>
              <a:latin typeface="Helvetica Neue Light"/>
              <a:ea typeface="Helvetica Neue Light"/>
              <a:cs typeface="Helvetica Neue Light"/>
              <a:sym typeface="Helvetica Neue Light"/>
            </a:endParaRPr>
          </a:p>
          <a:p>
            <a:pPr indent="-355600" lvl="1" marL="914400" rtl="0" algn="l">
              <a:spcBef>
                <a:spcPts val="0"/>
              </a:spcBef>
              <a:spcAft>
                <a:spcPts val="0"/>
              </a:spcAft>
              <a:buClr>
                <a:schemeClr val="dk1"/>
              </a:buClr>
              <a:buSzPts val="2000"/>
              <a:buFont typeface="Helvetica Neue Light"/>
              <a:buAutoNum type="alphaLcPeriod"/>
            </a:pPr>
            <a:r>
              <a:rPr lang="en" sz="2000">
                <a:solidFill>
                  <a:schemeClr val="dk1"/>
                </a:solidFill>
                <a:latin typeface="Helvetica Neue Light"/>
                <a:ea typeface="Helvetica Neue Light"/>
                <a:cs typeface="Helvetica Neue Light"/>
                <a:sym typeface="Helvetica Neue Light"/>
              </a:rPr>
              <a:t>Three attempts</a:t>
            </a:r>
            <a:endParaRPr sz="2000">
              <a:solidFill>
                <a:schemeClr val="dk1"/>
              </a:solidFill>
              <a:latin typeface="Helvetica Neue Light"/>
              <a:ea typeface="Helvetica Neue Light"/>
              <a:cs typeface="Helvetica Neue Light"/>
              <a:sym typeface="Helvetica Neue Light"/>
            </a:endParaRPr>
          </a:p>
          <a:p>
            <a:pPr indent="-355600" lvl="2" marL="1371600" rtl="0" algn="l">
              <a:spcBef>
                <a:spcPts val="0"/>
              </a:spcBef>
              <a:spcAft>
                <a:spcPts val="0"/>
              </a:spcAft>
              <a:buClr>
                <a:schemeClr val="dk1"/>
              </a:buClr>
              <a:buSzPts val="2000"/>
              <a:buFont typeface="Helvetica Neue Light"/>
              <a:buAutoNum type="romanLcPeriod"/>
            </a:pPr>
            <a:r>
              <a:rPr lang="en" sz="2000">
                <a:solidFill>
                  <a:schemeClr val="dk1"/>
                </a:solidFill>
                <a:latin typeface="Helvetica Neue Light"/>
                <a:ea typeface="Helvetica Neue Light"/>
                <a:cs typeface="Helvetica Neue Light"/>
                <a:sym typeface="Helvetica Neue Light"/>
              </a:rPr>
              <a:t>We will grade your </a:t>
            </a:r>
            <a:r>
              <a:rPr i="1" lang="en" sz="2000">
                <a:solidFill>
                  <a:schemeClr val="dk1"/>
                </a:solidFill>
                <a:latin typeface="Helvetica Neue Light"/>
                <a:ea typeface="Helvetica Neue Light"/>
                <a:cs typeface="Helvetica Neue Light"/>
                <a:sym typeface="Helvetica Neue Light"/>
              </a:rPr>
              <a:t>last</a:t>
            </a:r>
            <a:r>
              <a:rPr lang="en" sz="2000">
                <a:solidFill>
                  <a:schemeClr val="dk1"/>
                </a:solidFill>
                <a:latin typeface="Helvetica Neue Light"/>
                <a:ea typeface="Helvetica Neue Light"/>
                <a:cs typeface="Helvetica Neue Light"/>
                <a:sym typeface="Helvetica Neue Light"/>
              </a:rPr>
              <a:t> attempt, not your </a:t>
            </a:r>
            <a:r>
              <a:rPr i="1" lang="en" sz="2000">
                <a:solidFill>
                  <a:schemeClr val="dk1"/>
                </a:solidFill>
                <a:latin typeface="Helvetica Neue Light"/>
                <a:ea typeface="Helvetica Neue Light"/>
                <a:cs typeface="Helvetica Neue Light"/>
                <a:sym typeface="Helvetica Neue Light"/>
              </a:rPr>
              <a:t>best</a:t>
            </a:r>
            <a:r>
              <a:rPr lang="en" sz="2000">
                <a:solidFill>
                  <a:schemeClr val="dk1"/>
                </a:solidFill>
                <a:latin typeface="Helvetica Neue Light"/>
                <a:ea typeface="Helvetica Neue Light"/>
                <a:cs typeface="Helvetica Neue Light"/>
                <a:sym typeface="Helvetica Neue Light"/>
              </a:rPr>
              <a:t> attempt</a:t>
            </a:r>
            <a:endParaRPr b="1" sz="2400">
              <a:solidFill>
                <a:schemeClr val="dk1"/>
              </a:solidFill>
              <a:latin typeface="Helvetica Neue"/>
              <a:ea typeface="Helvetica Neue"/>
              <a:cs typeface="Helvetica Neue"/>
              <a:sym typeface="Helvetica Neue"/>
            </a:endParaRPr>
          </a:p>
          <a:p>
            <a:pPr indent="-381000" lvl="0" marL="457200" rtl="0" algn="l">
              <a:spcBef>
                <a:spcPts val="0"/>
              </a:spcBef>
              <a:spcAft>
                <a:spcPts val="0"/>
              </a:spcAft>
              <a:buClr>
                <a:schemeClr val="dk1"/>
              </a:buClr>
              <a:buSzPts val="2400"/>
              <a:buFont typeface="Helvetica Neue Light"/>
              <a:buAutoNum type="arabicPeriod"/>
            </a:pPr>
            <a:r>
              <a:rPr b="1" lang="en" sz="2400">
                <a:solidFill>
                  <a:schemeClr val="dk1"/>
                </a:solidFill>
                <a:latin typeface="Helvetica Neue"/>
                <a:ea typeface="Helvetica Neue"/>
                <a:cs typeface="Helvetica Neue"/>
                <a:sym typeface="Helvetica Neue"/>
              </a:rPr>
              <a:t>A4 </a:t>
            </a:r>
            <a:r>
              <a:rPr lang="en" sz="2400">
                <a:solidFill>
                  <a:schemeClr val="dk1"/>
                </a:solidFill>
                <a:latin typeface="Helvetica Neue Light"/>
                <a:ea typeface="Helvetica Neue Light"/>
                <a:cs typeface="Helvetica Neue Light"/>
                <a:sym typeface="Helvetica Neue Light"/>
              </a:rPr>
              <a:t>due </a:t>
            </a:r>
            <a:r>
              <a:rPr i="1" lang="en" sz="2400">
                <a:solidFill>
                  <a:schemeClr val="dk1"/>
                </a:solidFill>
                <a:latin typeface="Helvetica Neue Light"/>
                <a:ea typeface="Helvetica Neue Light"/>
                <a:cs typeface="Helvetica Neue Light"/>
                <a:sym typeface="Helvetica Neue Light"/>
              </a:rPr>
              <a:t>next</a:t>
            </a:r>
            <a:r>
              <a:rPr lang="en" sz="2400">
                <a:solidFill>
                  <a:schemeClr val="dk1"/>
                </a:solidFill>
                <a:latin typeface="Helvetica Neue Light"/>
                <a:ea typeface="Helvetica Neue Light"/>
                <a:cs typeface="Helvetica Neue Light"/>
                <a:sym typeface="Helvetica Neue Light"/>
              </a:rPr>
              <a:t> Friday (</a:t>
            </a:r>
            <a:r>
              <a:rPr b="1" lang="en" sz="2400">
                <a:solidFill>
                  <a:schemeClr val="dk1"/>
                </a:solidFill>
                <a:latin typeface="Helvetica Neue"/>
                <a:ea typeface="Helvetica Neue"/>
                <a:cs typeface="Helvetica Neue"/>
                <a:sym typeface="Helvetica Neue"/>
              </a:rPr>
              <a:t>2/25/22</a:t>
            </a:r>
            <a:r>
              <a:rPr lang="en" sz="2400">
                <a:solidFill>
                  <a:schemeClr val="dk1"/>
                </a:solidFill>
                <a:latin typeface="Helvetica Neue Light"/>
                <a:ea typeface="Helvetica Neue Light"/>
                <a:cs typeface="Helvetica Neue Light"/>
                <a:sym typeface="Helvetica Neue Light"/>
              </a:rPr>
              <a:t>) at 11:59 PM (PST)</a:t>
            </a:r>
            <a:endParaRPr sz="2400">
              <a:solidFill>
                <a:schemeClr val="dk1"/>
              </a:solidFill>
              <a:latin typeface="Helvetica Neue Light"/>
              <a:ea typeface="Helvetica Neue Light"/>
              <a:cs typeface="Helvetica Neue Light"/>
              <a:sym typeface="Helvetica Neue Light"/>
            </a:endParaRPr>
          </a:p>
          <a:p>
            <a:pPr indent="-355600" lvl="1" marL="914400" rtl="0" algn="l">
              <a:spcBef>
                <a:spcPts val="0"/>
              </a:spcBef>
              <a:spcAft>
                <a:spcPts val="0"/>
              </a:spcAft>
              <a:buClr>
                <a:schemeClr val="dk1"/>
              </a:buClr>
              <a:buSzPts val="2000"/>
              <a:buFont typeface="Helvetica Neue Light"/>
              <a:buAutoNum type="alphaLcPeriod"/>
            </a:pPr>
            <a:r>
              <a:rPr lang="en" sz="2000">
                <a:solidFill>
                  <a:schemeClr val="dk1"/>
                </a:solidFill>
                <a:latin typeface="Helvetica Neue Light"/>
                <a:ea typeface="Helvetica Neue Light"/>
                <a:cs typeface="Helvetica Neue Light"/>
                <a:sym typeface="Helvetica Neue Light"/>
              </a:rPr>
              <a:t>Ask questions on slack!</a:t>
            </a:r>
            <a:endParaRPr sz="2000">
              <a:solidFill>
                <a:schemeClr val="dk1"/>
              </a:solidFill>
              <a:latin typeface="Helvetica Neue Light"/>
              <a:ea typeface="Helvetica Neue Light"/>
              <a:cs typeface="Helvetica Neue Light"/>
              <a:sym typeface="Helvetica Neue Light"/>
            </a:endParaRPr>
          </a:p>
          <a:p>
            <a:pPr indent="0" lvl="0" marL="457200" rtl="0" algn="l">
              <a:spcBef>
                <a:spcPts val="120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4250"/>
            <a:ext cx="85206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solidFill>
                  <a:schemeClr val="accent4"/>
                </a:solidFill>
                <a:latin typeface="Helvetica Neue"/>
                <a:ea typeface="Helvetica Neue"/>
                <a:cs typeface="Helvetica Neue"/>
                <a:sym typeface="Helvetica Neue"/>
              </a:rPr>
              <a:t>Questions</a:t>
            </a:r>
            <a:r>
              <a:rPr b="1" lang="en">
                <a:latin typeface="Helvetica Neue"/>
                <a:ea typeface="Helvetica Neue"/>
                <a:cs typeface="Helvetica Neue"/>
                <a:sym typeface="Helvetica Neue"/>
              </a:rPr>
              <a:t> about Reading #3?</a:t>
            </a:r>
            <a:r>
              <a:rPr lang="en">
                <a:latin typeface="Helvetica Neue"/>
                <a:ea typeface="Helvetica Neue"/>
                <a:cs typeface="Helvetica Neue"/>
                <a:sym typeface="Helvetica Neue"/>
              </a:rPr>
              <a:t> (</a:t>
            </a:r>
            <a:r>
              <a:rPr i="1" lang="en">
                <a:latin typeface="Helvetica Neue"/>
                <a:ea typeface="Helvetica Neue"/>
                <a:cs typeface="Helvetica Neue"/>
                <a:sym typeface="Helvetica Neue"/>
              </a:rPr>
              <a:t>due Friday</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pic>
        <p:nvPicPr>
          <p:cNvPr id="61" name="Google Shape;61;p14"/>
          <p:cNvPicPr preferRelativeResize="0"/>
          <p:nvPr/>
        </p:nvPicPr>
        <p:blipFill>
          <a:blip r:embed="rId3">
            <a:alphaModFix/>
          </a:blip>
          <a:stretch>
            <a:fillRect/>
          </a:stretch>
        </p:blipFill>
        <p:spPr>
          <a:xfrm>
            <a:off x="152400" y="1612950"/>
            <a:ext cx="8839204" cy="2233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Central Limit Theorem Review</a:t>
            </a:r>
            <a:endParaRPr b="1">
              <a:latin typeface="Helvetica Neue"/>
              <a:ea typeface="Helvetica Neue"/>
              <a:cs typeface="Helvetica Neue"/>
              <a:sym typeface="Helvetica Neue"/>
            </a:endParaRPr>
          </a:p>
        </p:txBody>
      </p:sp>
      <p:sp>
        <p:nvSpPr>
          <p:cNvPr id="67" name="Google Shape;67;p15"/>
          <p:cNvSpPr txBox="1"/>
          <p:nvPr>
            <p:ph idx="1" type="body"/>
          </p:nvPr>
        </p:nvSpPr>
        <p:spPr>
          <a:xfrm>
            <a:off x="311700" y="1160125"/>
            <a:ext cx="8520600" cy="32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sp>
        <p:nvSpPr>
          <p:cNvPr id="68" name="Google Shape;68;p15"/>
          <p:cNvSpPr txBox="1"/>
          <p:nvPr/>
        </p:nvSpPr>
        <p:spPr>
          <a:xfrm>
            <a:off x="2264225" y="4675050"/>
            <a:ext cx="678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chemeClr val="accent5"/>
                </a:solidFill>
                <a:latin typeface="Helvetica Neue Light"/>
                <a:ea typeface="Helvetica Neue Light"/>
                <a:cs typeface="Helvetica Neue Light"/>
                <a:sym typeface="Helvetica Neue Light"/>
                <a:hlinkClick r:id="rId3">
                  <a:extLst>
                    <a:ext uri="{A12FA001-AC4F-418D-AE19-62706E023703}">
                      <ahyp:hlinkClr val="tx"/>
                    </a:ext>
                  </a:extLst>
                </a:hlinkClick>
              </a:rPr>
              <a:t>https://github.com/NeuralDataScience/Tutorials/blob/master/Central%20Limit%20Theorem.ipynb</a:t>
            </a:r>
            <a:r>
              <a:rPr lang="en" sz="1200">
                <a:solidFill>
                  <a:schemeClr val="dk1"/>
                </a:solidFill>
                <a:latin typeface="Helvetica Neue Light"/>
                <a:ea typeface="Helvetica Neue Light"/>
                <a:cs typeface="Helvetica Neue Light"/>
                <a:sym typeface="Helvetica Neue Light"/>
              </a:rPr>
              <a:t> </a:t>
            </a:r>
            <a:endParaRPr sz="200">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4">
            <a:alphaModFix/>
          </a:blip>
          <a:stretch>
            <a:fillRect/>
          </a:stretch>
        </p:blipFill>
        <p:spPr>
          <a:xfrm>
            <a:off x="311688" y="1221925"/>
            <a:ext cx="6448425" cy="2590800"/>
          </a:xfrm>
          <a:prstGeom prst="rect">
            <a:avLst/>
          </a:prstGeom>
          <a:noFill/>
          <a:ln>
            <a:noFill/>
          </a:ln>
        </p:spPr>
      </p:pic>
      <p:pic>
        <p:nvPicPr>
          <p:cNvPr id="70" name="Google Shape;70;p15"/>
          <p:cNvPicPr preferRelativeResize="0"/>
          <p:nvPr/>
        </p:nvPicPr>
        <p:blipFill>
          <a:blip r:embed="rId5">
            <a:alphaModFix/>
          </a:blip>
          <a:stretch>
            <a:fillRect/>
          </a:stretch>
        </p:blipFill>
        <p:spPr>
          <a:xfrm>
            <a:off x="7057650" y="1630000"/>
            <a:ext cx="1774650" cy="1774650"/>
          </a:xfrm>
          <a:prstGeom prst="rect">
            <a:avLst/>
          </a:prstGeom>
          <a:noFill/>
          <a:ln>
            <a:noFill/>
          </a:ln>
        </p:spPr>
      </p:pic>
      <p:pic>
        <p:nvPicPr>
          <p:cNvPr id="71" name="Google Shape;71;p15" title="text annotation indicator"/>
          <p:cNvPicPr preferRelativeResize="0"/>
          <p:nvPr/>
        </p:nvPicPr>
        <p:blipFill>
          <a:blip r:embed="rId6">
            <a:alphaModFix/>
          </a:blip>
          <a:stretch>
            <a:fillRect/>
          </a:stretch>
        </p:blipFill>
        <p:spPr>
          <a:xfrm>
            <a:off x="152400" y="152400"/>
            <a:ext cx="9525" cy="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Correlation Resampling </a:t>
            </a:r>
            <a:r>
              <a:rPr b="1" lang="en">
                <a:latin typeface="Helvetica Neue"/>
                <a:ea typeface="Helvetica Neue"/>
                <a:cs typeface="Helvetica Neue"/>
                <a:sym typeface="Helvetica Neue"/>
              </a:rPr>
              <a:t>Review</a:t>
            </a:r>
            <a:endParaRPr b="1">
              <a:latin typeface="Helvetica Neue"/>
              <a:ea typeface="Helvetica Neue"/>
              <a:cs typeface="Helvetica Neue"/>
              <a:sym typeface="Helvetica Neue"/>
            </a:endParaRPr>
          </a:p>
        </p:txBody>
      </p:sp>
      <p:sp>
        <p:nvSpPr>
          <p:cNvPr id="77" name="Google Shape;77;p16"/>
          <p:cNvSpPr txBox="1"/>
          <p:nvPr>
            <p:ph idx="1" type="body"/>
          </p:nvPr>
        </p:nvSpPr>
        <p:spPr>
          <a:xfrm>
            <a:off x="311700" y="1160125"/>
            <a:ext cx="8520600" cy="32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sp>
        <p:nvSpPr>
          <p:cNvPr id="78" name="Google Shape;78;p16"/>
          <p:cNvSpPr txBox="1"/>
          <p:nvPr/>
        </p:nvSpPr>
        <p:spPr>
          <a:xfrm>
            <a:off x="2264225" y="4675050"/>
            <a:ext cx="678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chemeClr val="hlink"/>
                </a:solidFill>
                <a:latin typeface="Helvetica Neue Light"/>
                <a:ea typeface="Helvetica Neue Light"/>
                <a:cs typeface="Helvetica Neue Light"/>
                <a:sym typeface="Helvetica Neue Light"/>
                <a:hlinkClick r:id="rId3"/>
              </a:rPr>
              <a:t>https://github.com/NeuralDataScience/Tutorials/blob/master/Correlation%20resampling.ipynb</a:t>
            </a:r>
            <a:endParaRPr sz="200">
              <a:latin typeface="Helvetica Neue Light"/>
              <a:ea typeface="Helvetica Neue Light"/>
              <a:cs typeface="Helvetica Neue Light"/>
              <a:sym typeface="Helvetica Neue Light"/>
            </a:endParaRPr>
          </a:p>
        </p:txBody>
      </p:sp>
      <p:pic>
        <p:nvPicPr>
          <p:cNvPr id="79" name="Google Shape;79;p16" title="text annotation indicator"/>
          <p:cNvPicPr preferRelativeResize="0"/>
          <p:nvPr/>
        </p:nvPicPr>
        <p:blipFill>
          <a:blip r:embed="rId4">
            <a:alphaModFix/>
          </a:blip>
          <a:stretch>
            <a:fillRect/>
          </a:stretch>
        </p:blipFill>
        <p:spPr>
          <a:xfrm>
            <a:off x="152400" y="152400"/>
            <a:ext cx="9525" cy="9525"/>
          </a:xfrm>
          <a:prstGeom prst="rect">
            <a:avLst/>
          </a:prstGeom>
          <a:noFill/>
          <a:ln>
            <a:noFill/>
          </a:ln>
        </p:spPr>
      </p:pic>
      <p:pic>
        <p:nvPicPr>
          <p:cNvPr id="80" name="Google Shape;80;p16"/>
          <p:cNvPicPr preferRelativeResize="0"/>
          <p:nvPr/>
        </p:nvPicPr>
        <p:blipFill>
          <a:blip r:embed="rId5">
            <a:alphaModFix/>
          </a:blip>
          <a:stretch>
            <a:fillRect/>
          </a:stretch>
        </p:blipFill>
        <p:spPr>
          <a:xfrm>
            <a:off x="2466714" y="1093300"/>
            <a:ext cx="4210567" cy="35061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Overfitting</a:t>
            </a:r>
            <a:r>
              <a:rPr b="1" lang="en">
                <a:latin typeface="Helvetica Neue"/>
                <a:ea typeface="Helvetica Neue"/>
                <a:cs typeface="Helvetica Neue"/>
                <a:sym typeface="Helvetica Neue"/>
              </a:rPr>
              <a:t> Review</a:t>
            </a:r>
            <a:endParaRPr b="1">
              <a:latin typeface="Helvetica Neue"/>
              <a:ea typeface="Helvetica Neue"/>
              <a:cs typeface="Helvetica Neue"/>
              <a:sym typeface="Helvetica Neue"/>
            </a:endParaRPr>
          </a:p>
        </p:txBody>
      </p:sp>
      <p:sp>
        <p:nvSpPr>
          <p:cNvPr id="86" name="Google Shape;86;p17"/>
          <p:cNvSpPr txBox="1"/>
          <p:nvPr>
            <p:ph idx="1" type="body"/>
          </p:nvPr>
        </p:nvSpPr>
        <p:spPr>
          <a:xfrm>
            <a:off x="311700" y="1160125"/>
            <a:ext cx="8520600" cy="32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000">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3715650" y="4675050"/>
            <a:ext cx="5331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chemeClr val="hlink"/>
                </a:solidFill>
                <a:latin typeface="Helvetica Neue Light"/>
                <a:ea typeface="Helvetica Neue Light"/>
                <a:cs typeface="Helvetica Neue Light"/>
                <a:sym typeface="Helvetica Neue Light"/>
                <a:hlinkClick r:id="rId3"/>
              </a:rPr>
              <a:t>https://github.com/NeuralDataScience/Tutorials/blob/master/Overfitting.ipynb</a:t>
            </a:r>
            <a:r>
              <a:rPr lang="en" sz="1200">
                <a:latin typeface="Helvetica Neue Light"/>
                <a:ea typeface="Helvetica Neue Light"/>
                <a:cs typeface="Helvetica Neue Light"/>
                <a:sym typeface="Helvetica Neue Light"/>
              </a:rPr>
              <a:t> </a:t>
            </a:r>
            <a:endParaRPr sz="200">
              <a:latin typeface="Helvetica Neue Light"/>
              <a:ea typeface="Helvetica Neue Light"/>
              <a:cs typeface="Helvetica Neue Light"/>
              <a:sym typeface="Helvetica Neue Light"/>
            </a:endParaRPr>
          </a:p>
        </p:txBody>
      </p:sp>
      <p:pic>
        <p:nvPicPr>
          <p:cNvPr id="88" name="Google Shape;88;p17" title="text annotation indicator"/>
          <p:cNvPicPr preferRelativeResize="0"/>
          <p:nvPr/>
        </p:nvPicPr>
        <p:blipFill>
          <a:blip r:embed="rId4">
            <a:alphaModFix/>
          </a:blip>
          <a:stretch>
            <a:fillRect/>
          </a:stretch>
        </p:blipFill>
        <p:spPr>
          <a:xfrm>
            <a:off x="152400" y="152400"/>
            <a:ext cx="9525" cy="9525"/>
          </a:xfrm>
          <a:prstGeom prst="rect">
            <a:avLst/>
          </a:prstGeom>
          <a:noFill/>
          <a:ln>
            <a:noFill/>
          </a:ln>
        </p:spPr>
      </p:pic>
      <p:pic>
        <p:nvPicPr>
          <p:cNvPr id="89" name="Google Shape;89;p17"/>
          <p:cNvPicPr preferRelativeResize="0"/>
          <p:nvPr/>
        </p:nvPicPr>
        <p:blipFill>
          <a:blip r:embed="rId5">
            <a:alphaModFix/>
          </a:blip>
          <a:stretch>
            <a:fillRect/>
          </a:stretch>
        </p:blipFill>
        <p:spPr>
          <a:xfrm>
            <a:off x="804863" y="1217163"/>
            <a:ext cx="7534275" cy="313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Brief Overview of A4</a:t>
            </a:r>
            <a:r>
              <a:rPr lang="en">
                <a:latin typeface="Helvetica Neue"/>
                <a:ea typeface="Helvetica Neue"/>
                <a:cs typeface="Helvetica Neue"/>
                <a:sym typeface="Helvetica Neue"/>
              </a:rPr>
              <a:t> (released on datahub </a:t>
            </a:r>
            <a:r>
              <a:rPr i="1" lang="en">
                <a:latin typeface="Helvetica Neue"/>
                <a:ea typeface="Helvetica Neue"/>
                <a:cs typeface="Helvetica Neue"/>
                <a:sym typeface="Helvetica Neue"/>
              </a:rPr>
              <a:t>tomorrow</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
        <p:nvSpPr>
          <p:cNvPr id="95" name="Google Shape;95;p18"/>
          <p:cNvSpPr txBox="1"/>
          <p:nvPr>
            <p:ph idx="1" type="body"/>
          </p:nvPr>
        </p:nvSpPr>
        <p:spPr>
          <a:xfrm>
            <a:off x="311700" y="1160125"/>
            <a:ext cx="4600200" cy="39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Correlations</a:t>
            </a:r>
            <a:endParaRPr>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lang="en">
                <a:solidFill>
                  <a:schemeClr val="dk1"/>
                </a:solidFill>
                <a:latin typeface="Helvetica Neue Light"/>
                <a:ea typeface="Helvetica Neue Light"/>
                <a:cs typeface="Helvetica Neue Light"/>
                <a:sym typeface="Helvetica Neue Light"/>
              </a:rPr>
              <a:t>When </a:t>
            </a:r>
            <a:r>
              <a:rPr i="1" lang="en">
                <a:solidFill>
                  <a:schemeClr val="dk1"/>
                </a:solidFill>
                <a:latin typeface="Helvetica Neue Light"/>
                <a:ea typeface="Helvetica Neue Light"/>
                <a:cs typeface="Helvetica Neue Light"/>
                <a:sym typeface="Helvetica Neue Light"/>
              </a:rPr>
              <a:t>should we</a:t>
            </a:r>
            <a:r>
              <a:rPr lang="en">
                <a:solidFill>
                  <a:schemeClr val="dk1"/>
                </a:solidFill>
                <a:latin typeface="Helvetica Neue Light"/>
                <a:ea typeface="Helvetica Neue Light"/>
                <a:cs typeface="Helvetica Neue Light"/>
                <a:sym typeface="Helvetica Neue Light"/>
              </a:rPr>
              <a:t> vs. </a:t>
            </a:r>
            <a:r>
              <a:rPr i="1" lang="en">
                <a:solidFill>
                  <a:schemeClr val="dk1"/>
                </a:solidFill>
                <a:latin typeface="Helvetica Neue Light"/>
                <a:ea typeface="Helvetica Neue Light"/>
                <a:cs typeface="Helvetica Neue Light"/>
                <a:sym typeface="Helvetica Neue Light"/>
              </a:rPr>
              <a:t>should we not</a:t>
            </a:r>
            <a:r>
              <a:rPr lang="en">
                <a:solidFill>
                  <a:schemeClr val="dk1"/>
                </a:solidFill>
                <a:latin typeface="Helvetica Neue Light"/>
                <a:ea typeface="Helvetica Neue Light"/>
                <a:cs typeface="Helvetica Neue Light"/>
                <a:sym typeface="Helvetica Neue Light"/>
              </a:rPr>
              <a:t> use correlations in neuroscience research?</a:t>
            </a:r>
            <a:endParaRPr>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lang="en">
                <a:solidFill>
                  <a:schemeClr val="dk1"/>
                </a:solidFill>
                <a:latin typeface="Helvetica Neue Light"/>
                <a:ea typeface="Helvetica Neue Light"/>
                <a:cs typeface="Helvetica Neue Light"/>
                <a:sym typeface="Helvetica Neue Light"/>
              </a:rPr>
              <a:t>When is it possible to accidentally infer </a:t>
            </a:r>
            <a:r>
              <a:rPr i="1" lang="en">
                <a:solidFill>
                  <a:schemeClr val="dk1"/>
                </a:solidFill>
                <a:latin typeface="Helvetica Neue Light"/>
                <a:ea typeface="Helvetica Neue Light"/>
                <a:cs typeface="Helvetica Neue Light"/>
                <a:sym typeface="Helvetica Neue Light"/>
              </a:rPr>
              <a:t>causality</a:t>
            </a:r>
            <a:r>
              <a:rPr lang="en">
                <a:solidFill>
                  <a:schemeClr val="dk1"/>
                </a:solidFill>
                <a:latin typeface="Helvetica Neue Light"/>
                <a:ea typeface="Helvetica Neue Light"/>
                <a:cs typeface="Helvetica Neue Light"/>
                <a:sym typeface="Helvetica Neue Light"/>
              </a:rPr>
              <a:t> from correlation?</a:t>
            </a:r>
            <a:endParaRPr>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u="sng">
                <a:solidFill>
                  <a:schemeClr val="dk1"/>
                </a:solidFill>
                <a:latin typeface="Helvetica Neue"/>
                <a:ea typeface="Helvetica Neue"/>
                <a:cs typeface="Helvetica Neue"/>
                <a:sym typeface="Helvetica Neue"/>
              </a:rPr>
              <a:t>Tools you’ll be using:</a:t>
            </a:r>
            <a:endParaRPr>
              <a:solidFill>
                <a:schemeClr val="dk1"/>
              </a:solidFill>
              <a:latin typeface="Helvetica Neue Light"/>
              <a:ea typeface="Helvetica Neue Light"/>
              <a:cs typeface="Helvetica Neue Light"/>
              <a:sym typeface="Helvetica Neue Light"/>
            </a:endParaRPr>
          </a:p>
          <a:p>
            <a:pPr indent="-342900" lvl="0" marL="457200" rtl="0" algn="l">
              <a:spcBef>
                <a:spcPts val="1200"/>
              </a:spcBef>
              <a:spcAft>
                <a:spcPts val="0"/>
              </a:spcAft>
              <a:buClr>
                <a:schemeClr val="dk1"/>
              </a:buClr>
              <a:buSzPts val="1800"/>
              <a:buFont typeface="Helvetica Neue Light"/>
              <a:buChar char="●"/>
            </a:pPr>
            <a:r>
              <a:rPr lang="en">
                <a:solidFill>
                  <a:schemeClr val="dk1"/>
                </a:solidFill>
                <a:latin typeface="Helvetica Neue Light"/>
                <a:ea typeface="Helvetica Neue Light"/>
                <a:cs typeface="Helvetica Neue Light"/>
                <a:sym typeface="Helvetica Neue Light"/>
              </a:rPr>
              <a:t>Matplotlib (plotting library)</a:t>
            </a:r>
            <a:endParaRPr>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
                <a:solidFill>
                  <a:schemeClr val="dk1"/>
                </a:solidFill>
                <a:latin typeface="Helvetica Neue Light"/>
                <a:ea typeface="Helvetica Neue Light"/>
                <a:cs typeface="Helvetica Neue Light"/>
                <a:sym typeface="Helvetica Neue Light"/>
              </a:rPr>
              <a:t>Seaborn (data viz library)</a:t>
            </a:r>
            <a:endParaRPr>
              <a:solidFill>
                <a:schemeClr val="dk1"/>
              </a:solidFill>
              <a:latin typeface="Helvetica Neue Light"/>
              <a:ea typeface="Helvetica Neue Light"/>
              <a:cs typeface="Helvetica Neue Light"/>
              <a:sym typeface="Helvetica Neue Light"/>
            </a:endParaRPr>
          </a:p>
          <a:p>
            <a:pPr indent="-342900" lvl="0" marL="457200" rtl="0" algn="l">
              <a:spcBef>
                <a:spcPts val="0"/>
              </a:spcBef>
              <a:spcAft>
                <a:spcPts val="0"/>
              </a:spcAft>
              <a:buClr>
                <a:schemeClr val="dk1"/>
              </a:buClr>
              <a:buSzPts val="1800"/>
              <a:buFont typeface="Helvetica Neue Light"/>
              <a:buChar char="●"/>
            </a:pPr>
            <a:r>
              <a:rPr lang="en">
                <a:solidFill>
                  <a:schemeClr val="dk1"/>
                </a:solidFill>
                <a:latin typeface="Helvetica Neue Light"/>
                <a:ea typeface="Helvetica Neue Light"/>
                <a:cs typeface="Helvetica Neue Light"/>
                <a:sym typeface="Helvetica Neue Light"/>
              </a:rPr>
              <a:t>Scipy (stats library)</a:t>
            </a:r>
            <a:endParaRPr>
              <a:solidFill>
                <a:schemeClr val="dk1"/>
              </a:solidFill>
              <a:latin typeface="Helvetica Neue Light"/>
              <a:ea typeface="Helvetica Neue Light"/>
              <a:cs typeface="Helvetica Neue Light"/>
              <a:sym typeface="Helvetica Neue Light"/>
            </a:endParaRPr>
          </a:p>
        </p:txBody>
      </p:sp>
      <p:sp>
        <p:nvSpPr>
          <p:cNvPr id="96" name="Google Shape;96;p18"/>
          <p:cNvSpPr txBox="1"/>
          <p:nvPr/>
        </p:nvSpPr>
        <p:spPr>
          <a:xfrm>
            <a:off x="6684250" y="4312200"/>
            <a:ext cx="236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Helvetica Neue Light"/>
                <a:ea typeface="Helvetica Neue Light"/>
                <a:cs typeface="Helvetica Neue Light"/>
                <a:sym typeface="Helvetica Neue Light"/>
                <a:hlinkClick r:id="rId3"/>
              </a:rPr>
              <a:t>https://seaborn.pydata.org</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u="sng">
                <a:solidFill>
                  <a:schemeClr val="hlink"/>
                </a:solidFill>
                <a:latin typeface="Helvetica Neue Light"/>
                <a:ea typeface="Helvetica Neue Light"/>
                <a:cs typeface="Helvetica Neue Light"/>
                <a:sym typeface="Helvetica Neue Light"/>
                <a:hlinkClick r:id="rId4"/>
              </a:rPr>
              <a:t>https://matplotlib.org</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u="sng">
                <a:solidFill>
                  <a:schemeClr val="hlink"/>
                </a:solidFill>
                <a:latin typeface="Helvetica Neue Light"/>
                <a:ea typeface="Helvetica Neue Light"/>
                <a:cs typeface="Helvetica Neue Light"/>
                <a:sym typeface="Helvetica Neue Light"/>
                <a:hlinkClick r:id="rId5"/>
              </a:rPr>
              <a:t>https://scipy.org</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p:txBody>
      </p:sp>
      <p:pic>
        <p:nvPicPr>
          <p:cNvPr id="97" name="Google Shape;97;p18"/>
          <p:cNvPicPr preferRelativeResize="0"/>
          <p:nvPr/>
        </p:nvPicPr>
        <p:blipFill>
          <a:blip r:embed="rId6">
            <a:alphaModFix/>
          </a:blip>
          <a:stretch>
            <a:fillRect/>
          </a:stretch>
        </p:blipFill>
        <p:spPr>
          <a:xfrm>
            <a:off x="4911900" y="1321363"/>
            <a:ext cx="3927300" cy="28571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Brief Overview of A4</a:t>
            </a:r>
            <a:r>
              <a:rPr lang="en">
                <a:latin typeface="Helvetica Neue"/>
                <a:ea typeface="Helvetica Neue"/>
                <a:cs typeface="Helvetica Neue"/>
                <a:sym typeface="Helvetica Neue"/>
              </a:rPr>
              <a:t> (released on datahub </a:t>
            </a:r>
            <a:r>
              <a:rPr i="1" lang="en">
                <a:latin typeface="Helvetica Neue"/>
                <a:ea typeface="Helvetica Neue"/>
                <a:cs typeface="Helvetica Neue"/>
                <a:sym typeface="Helvetica Neue"/>
              </a:rPr>
              <a:t>tomorrow</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
        <p:nvSpPr>
          <p:cNvPr id="103" name="Google Shape;103;p19"/>
          <p:cNvSpPr txBox="1"/>
          <p:nvPr>
            <p:ph idx="1" type="body"/>
          </p:nvPr>
        </p:nvSpPr>
        <p:spPr>
          <a:xfrm>
            <a:off x="311700" y="1392350"/>
            <a:ext cx="4600200" cy="31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u="sng">
                <a:solidFill>
                  <a:schemeClr val="dk1"/>
                </a:solidFill>
                <a:latin typeface="Helvetica Neue"/>
                <a:ea typeface="Helvetica Neue"/>
                <a:cs typeface="Helvetica Neue"/>
                <a:sym typeface="Helvetica Neue"/>
              </a:rPr>
              <a:t>Pearson</a:t>
            </a:r>
            <a:r>
              <a:rPr lang="en" sz="1900" u="sng">
                <a:solidFill>
                  <a:schemeClr val="dk1"/>
                </a:solidFill>
                <a:latin typeface="Helvetica Neue Light"/>
                <a:ea typeface="Helvetica Neue Light"/>
                <a:cs typeface="Helvetica Neue Light"/>
                <a:sym typeface="Helvetica Neue Light"/>
              </a:rPr>
              <a:t> vs. </a:t>
            </a:r>
            <a:r>
              <a:rPr b="1" lang="en" sz="1900" u="sng">
                <a:solidFill>
                  <a:schemeClr val="dk1"/>
                </a:solidFill>
                <a:latin typeface="Helvetica Neue"/>
                <a:ea typeface="Helvetica Neue"/>
                <a:cs typeface="Helvetica Neue"/>
                <a:sym typeface="Helvetica Neue"/>
              </a:rPr>
              <a:t>Spearman</a:t>
            </a:r>
            <a:r>
              <a:rPr lang="en" sz="1900">
                <a:solidFill>
                  <a:schemeClr val="dk1"/>
                </a:solidFill>
                <a:latin typeface="Helvetica Neue Light"/>
                <a:ea typeface="Helvetica Neue Light"/>
                <a:cs typeface="Helvetica Neue Light"/>
                <a:sym typeface="Helvetica Neue Light"/>
              </a:rPr>
              <a:t>:</a:t>
            </a:r>
            <a:endParaRPr sz="19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1900">
                <a:solidFill>
                  <a:schemeClr val="dk1"/>
                </a:solidFill>
                <a:latin typeface="Helvetica Neue Light"/>
                <a:ea typeface="Helvetica Neue Light"/>
                <a:cs typeface="Helvetica Neue Light"/>
                <a:sym typeface="Helvetica Neue Light"/>
              </a:rPr>
              <a:t>Pearson’s </a:t>
            </a:r>
            <a:r>
              <a:rPr i="1" lang="en" sz="1900">
                <a:solidFill>
                  <a:schemeClr val="dk1"/>
                </a:solidFill>
                <a:latin typeface="Helvetica Neue Light"/>
                <a:ea typeface="Helvetica Neue Light"/>
                <a:cs typeface="Helvetica Neue Light"/>
                <a:sym typeface="Helvetica Neue Light"/>
              </a:rPr>
              <a:t>r</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1200"/>
              </a:spcBef>
              <a:spcAft>
                <a:spcPts val="0"/>
              </a:spcAft>
              <a:buClr>
                <a:schemeClr val="dk1"/>
              </a:buClr>
              <a:buSzPts val="1900"/>
              <a:buFont typeface="Helvetica Neue Light"/>
              <a:buChar char="●"/>
            </a:pPr>
            <a:r>
              <a:rPr lang="en" sz="1900">
                <a:solidFill>
                  <a:schemeClr val="dk1"/>
                </a:solidFill>
                <a:latin typeface="Helvetica Neue Light"/>
                <a:ea typeface="Helvetica Neue Light"/>
                <a:cs typeface="Helvetica Neue Light"/>
                <a:sym typeface="Helvetica Neue Light"/>
              </a:rPr>
              <a:t>Linear correlation between two variables</a:t>
            </a:r>
            <a:endParaRPr sz="19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Char char="○"/>
            </a:pPr>
            <a:r>
              <a:rPr i="1" lang="en" sz="1500">
                <a:solidFill>
                  <a:schemeClr val="dk1"/>
                </a:solidFill>
                <a:latin typeface="Helvetica Neue Light"/>
                <a:ea typeface="Helvetica Neue Light"/>
                <a:cs typeface="Helvetica Neue Light"/>
                <a:sym typeface="Helvetica Neue Light"/>
              </a:rPr>
              <a:t>Linear</a:t>
            </a:r>
            <a:r>
              <a:rPr lang="en" sz="1500">
                <a:solidFill>
                  <a:schemeClr val="dk1"/>
                </a:solidFill>
                <a:latin typeface="Helvetica Neue Light"/>
                <a:ea typeface="Helvetica Neue Light"/>
                <a:cs typeface="Helvetica Neue Light"/>
                <a:sym typeface="Helvetica Neue Light"/>
              </a:rPr>
              <a:t>: A change in one variable is associated with a proportional change in the other variable</a:t>
            </a:r>
            <a:endParaRPr sz="15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 sz="1900">
                <a:solidFill>
                  <a:schemeClr val="dk1"/>
                </a:solidFill>
                <a:latin typeface="Helvetica Neue Light"/>
                <a:ea typeface="Helvetica Neue Light"/>
                <a:cs typeface="Helvetica Neue Light"/>
                <a:sym typeface="Helvetica Neue Light"/>
              </a:rPr>
              <a:t>Values of +1 to -1</a:t>
            </a:r>
            <a:endParaRPr sz="1900">
              <a:solidFill>
                <a:schemeClr val="dk1"/>
              </a:solidFill>
              <a:latin typeface="Helvetica Neue Light"/>
              <a:ea typeface="Helvetica Neue Light"/>
              <a:cs typeface="Helvetica Neue Light"/>
              <a:sym typeface="Helvetica Neue Light"/>
            </a:endParaRPr>
          </a:p>
        </p:txBody>
      </p:sp>
      <p:pic>
        <p:nvPicPr>
          <p:cNvPr id="104" name="Google Shape;104;p19"/>
          <p:cNvPicPr preferRelativeResize="0"/>
          <p:nvPr/>
        </p:nvPicPr>
        <p:blipFill>
          <a:blip r:embed="rId3">
            <a:alphaModFix/>
          </a:blip>
          <a:stretch>
            <a:fillRect/>
          </a:stretch>
        </p:blipFill>
        <p:spPr>
          <a:xfrm>
            <a:off x="5064300" y="1547475"/>
            <a:ext cx="3927300" cy="2605733"/>
          </a:xfrm>
          <a:prstGeom prst="rect">
            <a:avLst/>
          </a:prstGeom>
          <a:noFill/>
          <a:ln>
            <a:noFill/>
          </a:ln>
        </p:spPr>
      </p:pic>
      <p:sp>
        <p:nvSpPr>
          <p:cNvPr id="105" name="Google Shape;105;p19"/>
          <p:cNvSpPr txBox="1"/>
          <p:nvPr/>
        </p:nvSpPr>
        <p:spPr>
          <a:xfrm>
            <a:off x="1625600" y="4675050"/>
            <a:ext cx="7421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chemeClr val="hlink"/>
                </a:solidFill>
                <a:latin typeface="Helvetica Neue Light"/>
                <a:ea typeface="Helvetica Neue Light"/>
                <a:cs typeface="Helvetica Neue Light"/>
                <a:sym typeface="Helvetica Neue Light"/>
                <a:hlinkClick r:id="rId4"/>
              </a:rPr>
              <a:t>https://towardsdatascience.com/clearly-explained-pearson-v-s-spearman-correlation-coefficient-ada2f473b8</a:t>
            </a:r>
            <a:r>
              <a:rPr lang="en" sz="1200">
                <a:latin typeface="Helvetica Neue Light"/>
                <a:ea typeface="Helvetica Neue Light"/>
                <a:cs typeface="Helvetica Neue Light"/>
                <a:sym typeface="Helvetica Neue Light"/>
              </a:rPr>
              <a:t> </a:t>
            </a:r>
            <a:endParaRPr sz="1200">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Brief Overview of A4</a:t>
            </a:r>
            <a:r>
              <a:rPr lang="en">
                <a:latin typeface="Helvetica Neue"/>
                <a:ea typeface="Helvetica Neue"/>
                <a:cs typeface="Helvetica Neue"/>
                <a:sym typeface="Helvetica Neue"/>
              </a:rPr>
              <a:t> (released on datahub </a:t>
            </a:r>
            <a:r>
              <a:rPr i="1" lang="en">
                <a:latin typeface="Helvetica Neue"/>
                <a:ea typeface="Helvetica Neue"/>
                <a:cs typeface="Helvetica Neue"/>
                <a:sym typeface="Helvetica Neue"/>
              </a:rPr>
              <a:t>tomorrow</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sp>
        <p:nvSpPr>
          <p:cNvPr id="111" name="Google Shape;111;p20"/>
          <p:cNvSpPr txBox="1"/>
          <p:nvPr>
            <p:ph idx="1" type="body"/>
          </p:nvPr>
        </p:nvSpPr>
        <p:spPr>
          <a:xfrm>
            <a:off x="311700" y="1392350"/>
            <a:ext cx="4600200" cy="352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u="sng">
                <a:solidFill>
                  <a:schemeClr val="dk1"/>
                </a:solidFill>
                <a:latin typeface="Helvetica Neue"/>
                <a:ea typeface="Helvetica Neue"/>
                <a:cs typeface="Helvetica Neue"/>
                <a:sym typeface="Helvetica Neue"/>
              </a:rPr>
              <a:t>Pearson</a:t>
            </a:r>
            <a:r>
              <a:rPr lang="en" sz="1900" u="sng">
                <a:solidFill>
                  <a:schemeClr val="dk1"/>
                </a:solidFill>
                <a:latin typeface="Helvetica Neue Light"/>
                <a:ea typeface="Helvetica Neue Light"/>
                <a:cs typeface="Helvetica Neue Light"/>
                <a:sym typeface="Helvetica Neue Light"/>
              </a:rPr>
              <a:t> vs. </a:t>
            </a:r>
            <a:r>
              <a:rPr b="1" lang="en" sz="1900" u="sng">
                <a:solidFill>
                  <a:schemeClr val="dk1"/>
                </a:solidFill>
                <a:latin typeface="Helvetica Neue"/>
                <a:ea typeface="Helvetica Neue"/>
                <a:cs typeface="Helvetica Neue"/>
                <a:sym typeface="Helvetica Neue"/>
              </a:rPr>
              <a:t>Spearman</a:t>
            </a:r>
            <a:r>
              <a:rPr lang="en" sz="1900">
                <a:solidFill>
                  <a:schemeClr val="dk1"/>
                </a:solidFill>
                <a:latin typeface="Helvetica Neue Light"/>
                <a:ea typeface="Helvetica Neue Light"/>
                <a:cs typeface="Helvetica Neue Light"/>
                <a:sym typeface="Helvetica Neue Light"/>
              </a:rPr>
              <a:t>:</a:t>
            </a:r>
            <a:endParaRPr sz="1900">
              <a:solidFill>
                <a:schemeClr val="dk1"/>
              </a:solidFill>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1900">
                <a:solidFill>
                  <a:schemeClr val="dk1"/>
                </a:solidFill>
                <a:latin typeface="Helvetica Neue Light"/>
                <a:ea typeface="Helvetica Neue Light"/>
                <a:cs typeface="Helvetica Neue Light"/>
                <a:sym typeface="Helvetica Neue Light"/>
              </a:rPr>
              <a:t>Spearman’s </a:t>
            </a:r>
            <a:r>
              <a:rPr i="1" lang="en" sz="1900">
                <a:solidFill>
                  <a:schemeClr val="dk1"/>
                </a:solidFill>
                <a:latin typeface="Helvetica Neue Light"/>
                <a:ea typeface="Helvetica Neue Light"/>
                <a:cs typeface="Helvetica Neue Light"/>
                <a:sym typeface="Helvetica Neue Light"/>
              </a:rPr>
              <a:t>ρ</a:t>
            </a:r>
            <a:r>
              <a:rPr lang="en" sz="1900">
                <a:solidFill>
                  <a:schemeClr val="dk1"/>
                </a:solidFill>
                <a:latin typeface="Helvetica Neue Light"/>
                <a:ea typeface="Helvetica Neue Light"/>
                <a:cs typeface="Helvetica Neue Light"/>
                <a:sym typeface="Helvetica Neue Light"/>
              </a:rPr>
              <a:t> (rho)</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1200"/>
              </a:spcBef>
              <a:spcAft>
                <a:spcPts val="0"/>
              </a:spcAft>
              <a:buClr>
                <a:schemeClr val="dk1"/>
              </a:buClr>
              <a:buSzPts val="1900"/>
              <a:buFont typeface="Helvetica Neue Light"/>
              <a:buChar char="●"/>
            </a:pPr>
            <a:r>
              <a:rPr lang="en" sz="1900">
                <a:solidFill>
                  <a:schemeClr val="dk1"/>
                </a:solidFill>
                <a:latin typeface="Helvetica Neue Light"/>
                <a:ea typeface="Helvetica Neue Light"/>
                <a:cs typeface="Helvetica Neue Light"/>
                <a:sym typeface="Helvetica Neue Light"/>
              </a:rPr>
              <a:t>Nonparametric measure of rank correlation between two variables</a:t>
            </a:r>
            <a:endParaRPr sz="1900">
              <a:solidFill>
                <a:schemeClr val="dk1"/>
              </a:solidFill>
              <a:latin typeface="Helvetica Neue Light"/>
              <a:ea typeface="Helvetica Neue Light"/>
              <a:cs typeface="Helvetica Neue Light"/>
              <a:sym typeface="Helvetica Neue Light"/>
            </a:endParaRPr>
          </a:p>
          <a:p>
            <a:pPr indent="-323850" lvl="1" marL="914400" rtl="0" algn="l">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How well the relationship between two variables is described by a </a:t>
            </a:r>
            <a:r>
              <a:rPr i="1" lang="en" sz="1500">
                <a:solidFill>
                  <a:schemeClr val="dk1"/>
                </a:solidFill>
                <a:latin typeface="Helvetica Neue Light"/>
                <a:ea typeface="Helvetica Neue Light"/>
                <a:cs typeface="Helvetica Neue Light"/>
                <a:sym typeface="Helvetica Neue Light"/>
              </a:rPr>
              <a:t>monotonic function</a:t>
            </a:r>
            <a:endParaRPr i="1" sz="15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 sz="1900">
                <a:solidFill>
                  <a:schemeClr val="dk1"/>
                </a:solidFill>
                <a:latin typeface="Helvetica Neue Light"/>
                <a:ea typeface="Helvetica Neue Light"/>
                <a:cs typeface="Helvetica Neue Light"/>
                <a:sym typeface="Helvetica Neue Light"/>
              </a:rPr>
              <a:t>Monotonic: as one value increases, the other consistently increases or decreases</a:t>
            </a:r>
            <a:endParaRPr sz="1900">
              <a:solidFill>
                <a:schemeClr val="dk1"/>
              </a:solidFill>
              <a:latin typeface="Helvetica Neue Light"/>
              <a:ea typeface="Helvetica Neue Light"/>
              <a:cs typeface="Helvetica Neue Light"/>
              <a:sym typeface="Helvetica Neue Light"/>
            </a:endParaRPr>
          </a:p>
        </p:txBody>
      </p:sp>
      <p:pic>
        <p:nvPicPr>
          <p:cNvPr id="112" name="Google Shape;112;p20"/>
          <p:cNvPicPr preferRelativeResize="0"/>
          <p:nvPr/>
        </p:nvPicPr>
        <p:blipFill rotWithShape="1">
          <a:blip r:embed="rId3">
            <a:alphaModFix/>
          </a:blip>
          <a:srcRect b="0" l="0" r="32800" t="0"/>
          <a:stretch/>
        </p:blipFill>
        <p:spPr>
          <a:xfrm>
            <a:off x="5328725" y="1115737"/>
            <a:ext cx="3503579" cy="1964875"/>
          </a:xfrm>
          <a:prstGeom prst="rect">
            <a:avLst/>
          </a:prstGeom>
          <a:noFill/>
          <a:ln>
            <a:noFill/>
          </a:ln>
        </p:spPr>
      </p:pic>
      <p:pic>
        <p:nvPicPr>
          <p:cNvPr id="113" name="Google Shape;113;p20"/>
          <p:cNvPicPr preferRelativeResize="0"/>
          <p:nvPr/>
        </p:nvPicPr>
        <p:blipFill rotWithShape="1">
          <a:blip r:embed="rId3">
            <a:alphaModFix/>
          </a:blip>
          <a:srcRect b="0" l="67832" r="0" t="0"/>
          <a:stretch/>
        </p:blipFill>
        <p:spPr>
          <a:xfrm>
            <a:off x="6241975" y="2955475"/>
            <a:ext cx="1677075" cy="1964875"/>
          </a:xfrm>
          <a:prstGeom prst="rect">
            <a:avLst/>
          </a:prstGeom>
          <a:noFill/>
          <a:ln>
            <a:noFill/>
          </a:ln>
        </p:spPr>
      </p:pic>
      <p:sp>
        <p:nvSpPr>
          <p:cNvPr id="114" name="Google Shape;114;p20"/>
          <p:cNvSpPr txBox="1"/>
          <p:nvPr/>
        </p:nvSpPr>
        <p:spPr>
          <a:xfrm>
            <a:off x="1625600" y="4675050"/>
            <a:ext cx="7421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chemeClr val="hlink"/>
                </a:solidFill>
                <a:latin typeface="Helvetica Neue Light"/>
                <a:ea typeface="Helvetica Neue Light"/>
                <a:cs typeface="Helvetica Neue Light"/>
                <a:sym typeface="Helvetica Neue Light"/>
                <a:hlinkClick r:id="rId4"/>
              </a:rPr>
              <a:t>https://towardsdatascience.com/clearly-explained-pearson-v-s-spearman-correlation-coefficient-ada2f473b8</a:t>
            </a:r>
            <a:r>
              <a:rPr lang="en" sz="1200">
                <a:latin typeface="Helvetica Neue Light"/>
                <a:ea typeface="Helvetica Neue Light"/>
                <a:cs typeface="Helvetica Neue Light"/>
                <a:sym typeface="Helvetica Neue Light"/>
              </a:rPr>
              <a:t> </a:t>
            </a:r>
            <a:endParaRPr sz="1200">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Brief Overview of A4</a:t>
            </a:r>
            <a:r>
              <a:rPr lang="en">
                <a:latin typeface="Helvetica Neue"/>
                <a:ea typeface="Helvetica Neue"/>
                <a:cs typeface="Helvetica Neue"/>
                <a:sym typeface="Helvetica Neue"/>
              </a:rPr>
              <a:t> (released on datahub </a:t>
            </a:r>
            <a:r>
              <a:rPr i="1" lang="en">
                <a:latin typeface="Helvetica Neue"/>
                <a:ea typeface="Helvetica Neue"/>
                <a:cs typeface="Helvetica Neue"/>
                <a:sym typeface="Helvetica Neue"/>
              </a:rPr>
              <a:t>tomorrow</a:t>
            </a:r>
            <a:r>
              <a:rPr lang="en">
                <a:latin typeface="Helvetica Neue"/>
                <a:ea typeface="Helvetica Neue"/>
                <a:cs typeface="Helvetica Neue"/>
                <a:sym typeface="Helvetica Neue"/>
              </a:rPr>
              <a:t>)</a:t>
            </a:r>
            <a:endParaRPr>
              <a:latin typeface="Helvetica Neue"/>
              <a:ea typeface="Helvetica Neue"/>
              <a:cs typeface="Helvetica Neue"/>
              <a:sym typeface="Helvetica Neue"/>
            </a:endParaRPr>
          </a:p>
        </p:txBody>
      </p:sp>
      <p:pic>
        <p:nvPicPr>
          <p:cNvPr id="120" name="Google Shape;120;p21"/>
          <p:cNvPicPr preferRelativeResize="0"/>
          <p:nvPr/>
        </p:nvPicPr>
        <p:blipFill>
          <a:blip r:embed="rId3">
            <a:alphaModFix/>
          </a:blip>
          <a:stretch>
            <a:fillRect/>
          </a:stretch>
        </p:blipFill>
        <p:spPr>
          <a:xfrm>
            <a:off x="602075" y="1170125"/>
            <a:ext cx="1885950" cy="1323975"/>
          </a:xfrm>
          <a:prstGeom prst="rect">
            <a:avLst/>
          </a:prstGeom>
          <a:noFill/>
          <a:ln>
            <a:noFill/>
          </a:ln>
        </p:spPr>
      </p:pic>
      <p:pic>
        <p:nvPicPr>
          <p:cNvPr id="121" name="Google Shape;121;p21"/>
          <p:cNvPicPr preferRelativeResize="0"/>
          <p:nvPr/>
        </p:nvPicPr>
        <p:blipFill>
          <a:blip r:embed="rId4">
            <a:alphaModFix/>
          </a:blip>
          <a:stretch>
            <a:fillRect/>
          </a:stretch>
        </p:blipFill>
        <p:spPr>
          <a:xfrm>
            <a:off x="6432325" y="1208225"/>
            <a:ext cx="1914525" cy="1247775"/>
          </a:xfrm>
          <a:prstGeom prst="rect">
            <a:avLst/>
          </a:prstGeom>
          <a:noFill/>
          <a:ln>
            <a:noFill/>
          </a:ln>
        </p:spPr>
      </p:pic>
      <p:pic>
        <p:nvPicPr>
          <p:cNvPr id="122" name="Google Shape;122;p21"/>
          <p:cNvPicPr preferRelativeResize="0"/>
          <p:nvPr/>
        </p:nvPicPr>
        <p:blipFill>
          <a:blip r:embed="rId5">
            <a:alphaModFix/>
          </a:blip>
          <a:stretch>
            <a:fillRect/>
          </a:stretch>
        </p:blipFill>
        <p:spPr>
          <a:xfrm>
            <a:off x="3690925" y="1898625"/>
            <a:ext cx="1762125" cy="1219200"/>
          </a:xfrm>
          <a:prstGeom prst="rect">
            <a:avLst/>
          </a:prstGeom>
          <a:noFill/>
          <a:ln>
            <a:noFill/>
          </a:ln>
        </p:spPr>
      </p:pic>
      <p:pic>
        <p:nvPicPr>
          <p:cNvPr id="123" name="Google Shape;123;p21"/>
          <p:cNvPicPr preferRelativeResize="0"/>
          <p:nvPr/>
        </p:nvPicPr>
        <p:blipFill>
          <a:blip r:embed="rId6">
            <a:alphaModFix/>
          </a:blip>
          <a:stretch>
            <a:fillRect/>
          </a:stretch>
        </p:blipFill>
        <p:spPr>
          <a:xfrm>
            <a:off x="673513" y="3091425"/>
            <a:ext cx="1743075" cy="1181100"/>
          </a:xfrm>
          <a:prstGeom prst="rect">
            <a:avLst/>
          </a:prstGeom>
          <a:noFill/>
          <a:ln>
            <a:noFill/>
          </a:ln>
        </p:spPr>
      </p:pic>
      <p:pic>
        <p:nvPicPr>
          <p:cNvPr id="124" name="Google Shape;124;p21"/>
          <p:cNvPicPr preferRelativeResize="0"/>
          <p:nvPr/>
        </p:nvPicPr>
        <p:blipFill>
          <a:blip r:embed="rId7">
            <a:alphaModFix/>
          </a:blip>
          <a:stretch>
            <a:fillRect/>
          </a:stretch>
        </p:blipFill>
        <p:spPr>
          <a:xfrm>
            <a:off x="6518050" y="3081900"/>
            <a:ext cx="1743075" cy="1200150"/>
          </a:xfrm>
          <a:prstGeom prst="rect">
            <a:avLst/>
          </a:prstGeom>
          <a:noFill/>
          <a:ln>
            <a:noFill/>
          </a:ln>
        </p:spPr>
      </p:pic>
      <p:sp>
        <p:nvSpPr>
          <p:cNvPr id="125" name="Google Shape;125;p21"/>
          <p:cNvSpPr txBox="1"/>
          <p:nvPr/>
        </p:nvSpPr>
        <p:spPr>
          <a:xfrm>
            <a:off x="802700" y="2354025"/>
            <a:ext cx="148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Helvetica Neue Light"/>
                <a:ea typeface="Helvetica Neue Light"/>
                <a:cs typeface="Helvetica Neue Light"/>
                <a:sym typeface="Helvetica Neue Light"/>
              </a:rPr>
              <a:t>Pearson: +1; Spearman: +1</a:t>
            </a:r>
            <a:endParaRPr sz="1300">
              <a:latin typeface="Helvetica Neue Light"/>
              <a:ea typeface="Helvetica Neue Light"/>
              <a:cs typeface="Helvetica Neue Light"/>
              <a:sym typeface="Helvetica Neue Light"/>
            </a:endParaRPr>
          </a:p>
        </p:txBody>
      </p:sp>
      <p:sp>
        <p:nvSpPr>
          <p:cNvPr id="126" name="Google Shape;126;p21"/>
          <p:cNvSpPr txBox="1"/>
          <p:nvPr/>
        </p:nvSpPr>
        <p:spPr>
          <a:xfrm>
            <a:off x="6655938" y="2354025"/>
            <a:ext cx="148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Helvetica Neue Light"/>
                <a:ea typeface="Helvetica Neue Light"/>
                <a:cs typeface="Helvetica Neue Light"/>
                <a:sym typeface="Helvetica Neue Light"/>
              </a:rPr>
              <a:t>Pearson: +0.851; Spearman: +1</a:t>
            </a:r>
            <a:endParaRPr sz="1300">
              <a:latin typeface="Helvetica Neue Light"/>
              <a:ea typeface="Helvetica Neue Light"/>
              <a:cs typeface="Helvetica Neue Light"/>
              <a:sym typeface="Helvetica Neue Light"/>
            </a:endParaRPr>
          </a:p>
        </p:txBody>
      </p:sp>
      <p:sp>
        <p:nvSpPr>
          <p:cNvPr id="127" name="Google Shape;127;p21"/>
          <p:cNvSpPr txBox="1"/>
          <p:nvPr/>
        </p:nvSpPr>
        <p:spPr>
          <a:xfrm>
            <a:off x="3829650" y="3036900"/>
            <a:ext cx="148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Helvetica Neue Light"/>
                <a:ea typeface="Helvetica Neue Light"/>
                <a:cs typeface="Helvetica Neue Light"/>
                <a:sym typeface="Helvetica Neue Light"/>
              </a:rPr>
              <a:t>Pearson: -0.093; Spearman: -0.093</a:t>
            </a:r>
            <a:endParaRPr sz="1300">
              <a:latin typeface="Helvetica Neue Light"/>
              <a:ea typeface="Helvetica Neue Light"/>
              <a:cs typeface="Helvetica Neue Light"/>
              <a:sym typeface="Helvetica Neue Light"/>
            </a:endParaRPr>
          </a:p>
        </p:txBody>
      </p:sp>
      <p:sp>
        <p:nvSpPr>
          <p:cNvPr id="128" name="Google Shape;128;p21"/>
          <p:cNvSpPr txBox="1"/>
          <p:nvPr/>
        </p:nvSpPr>
        <p:spPr>
          <a:xfrm>
            <a:off x="802713" y="4253700"/>
            <a:ext cx="148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Helvetica Neue Light"/>
                <a:ea typeface="Helvetica Neue Light"/>
                <a:cs typeface="Helvetica Neue Light"/>
                <a:sym typeface="Helvetica Neue Light"/>
              </a:rPr>
              <a:t>Pearson: -1; Spearman: -1</a:t>
            </a:r>
            <a:endParaRPr sz="1300">
              <a:latin typeface="Helvetica Neue Light"/>
              <a:ea typeface="Helvetica Neue Light"/>
              <a:cs typeface="Helvetica Neue Light"/>
              <a:sym typeface="Helvetica Neue Light"/>
            </a:endParaRPr>
          </a:p>
        </p:txBody>
      </p:sp>
      <p:sp>
        <p:nvSpPr>
          <p:cNvPr id="129" name="Google Shape;129;p21"/>
          <p:cNvSpPr txBox="1"/>
          <p:nvPr/>
        </p:nvSpPr>
        <p:spPr>
          <a:xfrm>
            <a:off x="6647238" y="4182825"/>
            <a:ext cx="148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Helvetica Neue Light"/>
                <a:ea typeface="Helvetica Neue Light"/>
                <a:cs typeface="Helvetica Neue Light"/>
                <a:sym typeface="Helvetica Neue Light"/>
              </a:rPr>
              <a:t>Pearson: -0.799; Spearman: -1</a:t>
            </a:r>
            <a:endParaRPr sz="1300">
              <a:latin typeface="Helvetica Neue Light"/>
              <a:ea typeface="Helvetica Neue Light"/>
              <a:cs typeface="Helvetica Neue Light"/>
              <a:sym typeface="Helvetica Neue Light"/>
            </a:endParaRPr>
          </a:p>
        </p:txBody>
      </p:sp>
      <p:sp>
        <p:nvSpPr>
          <p:cNvPr id="130" name="Google Shape;130;p21"/>
          <p:cNvSpPr txBox="1"/>
          <p:nvPr/>
        </p:nvSpPr>
        <p:spPr>
          <a:xfrm>
            <a:off x="1625600" y="4675050"/>
            <a:ext cx="7421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chemeClr val="hlink"/>
                </a:solidFill>
                <a:latin typeface="Helvetica Neue Light"/>
                <a:ea typeface="Helvetica Neue Light"/>
                <a:cs typeface="Helvetica Neue Light"/>
                <a:sym typeface="Helvetica Neue Light"/>
                <a:hlinkClick r:id="rId8"/>
              </a:rPr>
              <a:t>https://towardsdatascience.com/clearly-explained-pearson-v-s-spearman-correlation-coefficient-ada2f473b8</a:t>
            </a:r>
            <a:r>
              <a:rPr lang="en" sz="1200">
                <a:latin typeface="Helvetica Neue Light"/>
                <a:ea typeface="Helvetica Neue Light"/>
                <a:cs typeface="Helvetica Neue Light"/>
                <a:sym typeface="Helvetica Neue Light"/>
              </a:rPr>
              <a:t> </a:t>
            </a:r>
            <a:endParaRPr sz="1200">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