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ef60dd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ef60d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4adafa00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4adafa00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Semi-automated, or algorithmic, hypothesis generation. Neuronal electrophysiological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were aggregated to study neural diversity [27,28]; research maps of experimental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results were created to extract the weight of evidential support or results [29]; possible novel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hypotheses were uncovered by analyzing missing connections between scientific topics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[25,26,30].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1e7127b1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1e7127b1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1e7127b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1e7127b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e7127b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e7127b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def60dd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def60d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1e7127b1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1e7127b1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4adafa00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4adafa0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adafa00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adafa00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adafa00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adafa00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Reanalyzing old data using new methods. Exoplanets were discovered in decades-old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collected by the Hubble Space Telescope [16]; 19th century naval logbooks were used to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extract weather data to model climate change [17]; epigenetic changes in DNA methylation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were identified as a function of prenatal exposure to famine as documented by health records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preserved from the 1944–45 Dutch Hunger Winter [18]; ink traces of electrophysiological data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collected from the human cerebellum in the 1930s and 1940s were digitized and analyzed using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modern methods to uncover novel functions of this brain region [19].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4adafa0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4adafa0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Text mining for scientific discovery. Text was extracted from millions of books published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across hundreds of years to model language evolution and cultural phenomena [20,21];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freeform text from patients writing in online forums was analyzed to aid in clinical discovery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[22]; online food recipes were used to uncover cultural taste preferences [23].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adafa00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adafa00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Data remixing and combination. Data from studies in archeology, criminology, economics,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geography, history, political science, and psychology were used to analyze the effect of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climate on human conflict [24]; neuroscientific textual information from millions of peerreviewed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papers was compared against human brain gene expression data to identify brain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structure, function, and disease relationships [25]; spatial information about the functional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relationships of the human brain, as mined from thousands of peer-reviewed papers, was combined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spatial information on human gene expression data to identify novel gene—cognition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relationships [26].</a:t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B6B6B"/>
                </a:solidFill>
                <a:highlight>
                  <a:srgbClr val="F0F0F0"/>
                </a:highlight>
              </a:rPr>
              <a:t>The Neurosynth-gene atlas uses spatial associations to link genes to cognitive processes, and is exemplified here by CLSPN gene expression from the AHBA and Memory meta-analysis map in Neurosynth</a:t>
            </a:r>
            <a:endParaRPr sz="900">
              <a:solidFill>
                <a:srgbClr val="6B6B6B"/>
              </a:solidFill>
              <a:highlight>
                <a:srgbClr val="F0F0F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B6B6B"/>
              </a:solidFill>
              <a:highlight>
                <a:srgbClr val="F0F0F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B6B6B"/>
                </a:solidFill>
                <a:highlight>
                  <a:srgbClr val="F0F0F0"/>
                </a:highlight>
              </a:rPr>
              <a:t>Neurotransmitter-genes are selectively associated with Neurosynth topics</a:t>
            </a:r>
            <a:endParaRPr sz="900">
              <a:solidFill>
                <a:srgbClr val="6B6B6B"/>
              </a:solidFill>
              <a:highlight>
                <a:srgbClr val="F0F0F0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seaborn.pydata.org" TargetMode="External"/><Relationship Id="rId5" Type="http://schemas.openxmlformats.org/officeDocument/2006/relationships/hyperlink" Target="https://matplotlib.org" TargetMode="External"/><Relationship Id="rId6" Type="http://schemas.openxmlformats.org/officeDocument/2006/relationships/hyperlink" Target="https://scipy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25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COGS 138: Week 8 Section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February 23rd, 2022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Data Sharing </a:t>
            </a:r>
            <a:r>
              <a:rPr b="1" lang="en" sz="36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</a:t>
            </a:r>
            <a:endParaRPr b="1" sz="36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74950" y="1093450"/>
            <a:ext cx="42972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Reanalyze OLD data using NEW methods</a:t>
            </a:r>
            <a:endParaRPr b="1" sz="26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950" y="3695325"/>
            <a:ext cx="41844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60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Semi-automated / algorithmic hypothesis generation</a:t>
            </a:r>
            <a:endParaRPr b="1" sz="260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74950" y="2076025"/>
            <a:ext cx="25776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Text mining</a:t>
            </a:r>
            <a:endParaRPr b="1" sz="26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950" y="2645325"/>
            <a:ext cx="36474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Data remixing and combination</a:t>
            </a:r>
            <a:endParaRPr b="1" sz="26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250" y="1093450"/>
            <a:ext cx="4473049" cy="33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7163400" y="4745325"/>
            <a:ext cx="20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Voytek &amp; Voytek, 2012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Bias minimization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374950"/>
            <a:ext cx="76578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Increasing </a:t>
            </a:r>
            <a:r>
              <a:rPr b="1"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generalizability</a:t>
            </a: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by decreasing </a:t>
            </a:r>
            <a:r>
              <a:rPr b="1"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sampling biases</a:t>
            </a:r>
            <a:endParaRPr b="1"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Broad access to raw data → greater potential for </a:t>
            </a:r>
            <a:r>
              <a:rPr b="1"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cultural interpretations</a:t>
            </a:r>
            <a:endParaRPr b="1"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Current meta-analyses are limited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○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Summary statistics = massive data reduction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 u="sng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GOAL</a:t>
            </a: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n" sz="2300">
                <a:solidFill>
                  <a:schemeClr val="dk1"/>
                </a:solidFill>
                <a:highlight>
                  <a:srgbClr val="FFF2CC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“...democratization of the scientific process through citizen science…”</a:t>
            </a:r>
            <a:endParaRPr sz="2300">
              <a:solidFill>
                <a:schemeClr val="dk1"/>
              </a:solidFill>
              <a:highlight>
                <a:srgbClr val="FFF2CC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1399450" y="1221575"/>
            <a:ext cx="189900" cy="28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83C3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 rot="10800000">
            <a:off x="5425912" y="1221566"/>
            <a:ext cx="189900" cy="288300"/>
          </a:xfrm>
          <a:prstGeom prst="upArrow">
            <a:avLst>
              <a:gd fmla="val 43786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General Announcements and Reminders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60125"/>
            <a:ext cx="85206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AutoNum type="arabicPeriod"/>
            </a:pPr>
            <a:r>
              <a:rPr b="1"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A4 (Correlations)</a:t>
            </a:r>
            <a:r>
              <a:rPr b="1"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due </a:t>
            </a:r>
            <a:r>
              <a:rPr i="1"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Friday (</a:t>
            </a:r>
            <a:r>
              <a:rPr b="1"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/25/22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at 11:59 PM (PST)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lphaLcPeriod"/>
            </a:pP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Post in slack with questions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AutoNum type="arabicPeriod"/>
            </a:pPr>
            <a:r>
              <a:rPr b="1"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Reading Quiz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due </a:t>
            </a:r>
            <a:r>
              <a:rPr i="1"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next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Friday (</a:t>
            </a:r>
            <a:r>
              <a:rPr b="1"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/4/22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at 11:59 PM (PST)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lphaLcPeriod"/>
            </a:pP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Reading quiz released TOMORROW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lphaLcPeriod"/>
            </a:pP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Three attempts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romanLcPeriod"/>
            </a:pP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will grade your </a:t>
            </a:r>
            <a:r>
              <a:rPr i="1"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last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attempt, not your </a:t>
            </a:r>
            <a:r>
              <a:rPr i="1"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best</a:t>
            </a:r>
            <a:r>
              <a:rPr lang="en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attempt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Helvetica Neue"/>
                <a:ea typeface="Helvetica Neue"/>
                <a:cs typeface="Helvetica Neue"/>
                <a:sym typeface="Helvetica Neue"/>
              </a:rPr>
              <a:t>Questions about A4?</a:t>
            </a:r>
            <a:r>
              <a:rPr lang="en" sz="2820"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i="1" lang="en" sz="2820">
                <a:latin typeface="Helvetica Neue"/>
                <a:ea typeface="Helvetica Neue"/>
                <a:cs typeface="Helvetica Neue"/>
                <a:sym typeface="Helvetica Neue"/>
              </a:rPr>
              <a:t>due this Friday</a:t>
            </a:r>
            <a:r>
              <a:rPr lang="en" sz="282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8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000" y="1045738"/>
            <a:ext cx="3927300" cy="285711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11700" y="1007725"/>
            <a:ext cx="46002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Correlations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</a:t>
            </a:r>
            <a:r>
              <a:rPr i="1" lang="en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should we</a:t>
            </a:r>
            <a:r>
              <a:rPr lang="en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vs. </a:t>
            </a:r>
            <a:r>
              <a:rPr i="1" lang="en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should we not</a:t>
            </a:r>
            <a:r>
              <a:rPr lang="en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use correlations in neuroscience research?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is it possible to accidentally infer </a:t>
            </a:r>
            <a:r>
              <a:rPr i="1" lang="en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causality</a:t>
            </a:r>
            <a:r>
              <a:rPr lang="en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from correlation?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 you’ll be using: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Matplotlib (plotting library)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Seaborn (data viz library)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Scipy (stats library)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684250" y="4312200"/>
            <a:ext cx="236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https://seaborn.pydata.org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https://matplotlib.org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https://scipy.org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54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Reading #4 </a:t>
            </a:r>
            <a:r>
              <a:rPr i="1" lang="en" sz="2600">
                <a:latin typeface="Helvetica Neue"/>
                <a:ea typeface="Helvetica Neue"/>
                <a:cs typeface="Helvetica Neue"/>
                <a:sym typeface="Helvetica Neue"/>
              </a:rPr>
              <a:t>(last reading of the quarter!!)</a:t>
            </a:r>
            <a:endParaRPr i="1"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8" y="1436675"/>
            <a:ext cx="84677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2375" y="-98100"/>
            <a:ext cx="3741000" cy="21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</a:t>
            </a:r>
            <a:endParaRPr b="1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33"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lang="en" sz="4033">
                <a:latin typeface="Helvetica Neue Light"/>
                <a:ea typeface="Helvetica Neue Light"/>
                <a:cs typeface="Helvetica Neue Light"/>
                <a:sym typeface="Helvetica Neue Light"/>
              </a:rPr>
              <a:t>f data sharing</a:t>
            </a:r>
            <a:endParaRPr sz="4033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5064600" y="-131400"/>
            <a:ext cx="4034700" cy="22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3C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COSTS</a:t>
            </a:r>
            <a:endParaRPr b="1">
              <a:solidFill>
                <a:srgbClr val="D83C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33">
                <a:latin typeface="Helvetica Neue Light"/>
                <a:ea typeface="Helvetica Neue Light"/>
                <a:cs typeface="Helvetica Neue Light"/>
                <a:sym typeface="Helvetica Neue Light"/>
              </a:rPr>
              <a:t>of data sharing</a:t>
            </a:r>
            <a:endParaRPr sz="4033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37400" y="48600"/>
            <a:ext cx="2869200" cy="18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9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5064600" y="1629475"/>
            <a:ext cx="3928800" cy="3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Technical and economic </a:t>
            </a:r>
            <a:r>
              <a:rPr b="1" lang="en" sz="2800">
                <a:latin typeface="Helvetica Neue"/>
                <a:ea typeface="Helvetica Neue"/>
                <a:cs typeface="Helvetica Neue"/>
                <a:sym typeface="Helvetica Neue"/>
              </a:rPr>
              <a:t>logistics</a:t>
            </a:r>
            <a:r>
              <a:rPr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 of data storage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How to give due </a:t>
            </a:r>
            <a:r>
              <a:rPr b="1" lang="en" sz="2800">
                <a:latin typeface="Helvetica Neue"/>
                <a:ea typeface="Helvetica Neue"/>
                <a:cs typeface="Helvetica Neue"/>
                <a:sym typeface="Helvetica Neue"/>
              </a:rPr>
              <a:t>credit</a:t>
            </a:r>
            <a:r>
              <a:rPr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 for data production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02175" y="1711225"/>
            <a:ext cx="4269900" cy="3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i="1"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Scientific </a:t>
            </a:r>
            <a:r>
              <a:rPr b="1" i="1" lang="en" sz="2800">
                <a:latin typeface="Helvetica Neue"/>
                <a:ea typeface="Helvetica Neue"/>
                <a:cs typeface="Helvetica Neue"/>
                <a:sym typeface="Helvetica Neue"/>
              </a:rPr>
              <a:t>replication</a:t>
            </a:r>
            <a:endParaRPr b="1" i="1"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●"/>
            </a:pPr>
            <a:r>
              <a:rPr b="1" i="1" lang="en" sz="2800">
                <a:latin typeface="Helvetica Neue"/>
                <a:ea typeface="Helvetica Neue"/>
                <a:cs typeface="Helvetica Neue"/>
                <a:sym typeface="Helvetica Neue"/>
              </a:rPr>
              <a:t>Collaboration</a:t>
            </a:r>
            <a:endParaRPr b="1" i="1"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i="1"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Increased </a:t>
            </a:r>
            <a:r>
              <a:rPr b="1" i="1" lang="en" sz="2800">
                <a:latin typeface="Helvetica Neue"/>
                <a:ea typeface="Helvetica Neue"/>
                <a:cs typeface="Helvetica Neue"/>
                <a:sym typeface="Helvetica Neue"/>
              </a:rPr>
              <a:t>citations</a:t>
            </a:r>
            <a:endParaRPr b="1" i="1"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Data </a:t>
            </a:r>
            <a:r>
              <a:rPr b="1" lang="en" sz="2800">
                <a:latin typeface="Helvetica Neue"/>
                <a:ea typeface="Helvetica Neue"/>
                <a:cs typeface="Helvetica Neue"/>
                <a:sym typeface="Helvetica Neue"/>
              </a:rPr>
              <a:t>remixing</a:t>
            </a:r>
            <a:endParaRPr b="1"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b="1" lang="en" sz="2800">
                <a:latin typeface="Helvetica Neue"/>
                <a:ea typeface="Helvetica Neue"/>
                <a:cs typeface="Helvetica Neue"/>
                <a:sym typeface="Helvetica Neue"/>
              </a:rPr>
              <a:t>Bias</a:t>
            </a:r>
            <a:r>
              <a:rPr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 minimization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b="1" lang="en" sz="2800">
                <a:latin typeface="Helvetica Neue"/>
                <a:ea typeface="Helvetica Neue"/>
                <a:cs typeface="Helvetica Neue"/>
                <a:sym typeface="Helvetica Neue"/>
              </a:rPr>
              <a:t>Hypothesis</a:t>
            </a:r>
            <a:r>
              <a:rPr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 generation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02375" y="-98100"/>
            <a:ext cx="3741000" cy="21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</a:t>
            </a:r>
            <a:endParaRPr b="1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33">
                <a:latin typeface="Helvetica Neue Light"/>
                <a:ea typeface="Helvetica Neue Light"/>
                <a:cs typeface="Helvetica Neue Light"/>
                <a:sym typeface="Helvetica Neue Light"/>
              </a:rPr>
              <a:t>of data sharing</a:t>
            </a:r>
            <a:endParaRPr sz="4033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5064600" y="-131400"/>
            <a:ext cx="4034700" cy="22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3C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COSTS</a:t>
            </a:r>
            <a:endParaRPr b="1">
              <a:solidFill>
                <a:srgbClr val="D83C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33">
                <a:latin typeface="Helvetica Neue Light"/>
                <a:ea typeface="Helvetica Neue Light"/>
                <a:cs typeface="Helvetica Neue Light"/>
                <a:sym typeface="Helvetica Neue Light"/>
              </a:rPr>
              <a:t>of data sharing</a:t>
            </a:r>
            <a:endParaRPr sz="4033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37400" y="48600"/>
            <a:ext cx="2869200" cy="18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9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5064600" y="1629475"/>
            <a:ext cx="3928800" cy="3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Technical and economic </a:t>
            </a:r>
            <a:r>
              <a:rPr b="1" lang="en" sz="2800">
                <a:latin typeface="Helvetica Neue"/>
                <a:ea typeface="Helvetica Neue"/>
                <a:cs typeface="Helvetica Neue"/>
                <a:sym typeface="Helvetica Neue"/>
              </a:rPr>
              <a:t>logistics</a:t>
            </a:r>
            <a:r>
              <a:rPr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 of data storage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How to give due </a:t>
            </a:r>
            <a:r>
              <a:rPr b="1" lang="en" sz="2800">
                <a:latin typeface="Helvetica Neue"/>
                <a:ea typeface="Helvetica Neue"/>
                <a:cs typeface="Helvetica Neue"/>
                <a:sym typeface="Helvetica Neue"/>
              </a:rPr>
              <a:t>credit</a:t>
            </a:r>
            <a:r>
              <a:rPr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 for data production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02175" y="1711225"/>
            <a:ext cx="4269900" cy="3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i="1"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Scientific </a:t>
            </a:r>
            <a:r>
              <a:rPr b="1" i="1" lang="en" sz="2800">
                <a:latin typeface="Helvetica Neue"/>
                <a:ea typeface="Helvetica Neue"/>
                <a:cs typeface="Helvetica Neue"/>
                <a:sym typeface="Helvetica Neue"/>
              </a:rPr>
              <a:t>replication</a:t>
            </a:r>
            <a:endParaRPr b="1" i="1"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●"/>
            </a:pPr>
            <a:r>
              <a:rPr b="1" i="1" lang="en" sz="2800">
                <a:latin typeface="Helvetica Neue"/>
                <a:ea typeface="Helvetica Neue"/>
                <a:cs typeface="Helvetica Neue"/>
                <a:sym typeface="Helvetica Neue"/>
              </a:rPr>
              <a:t>Collaboration</a:t>
            </a:r>
            <a:endParaRPr b="1" i="1"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i="1" lang="en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Increased </a:t>
            </a:r>
            <a:r>
              <a:rPr b="1" i="1" lang="en" sz="2800">
                <a:latin typeface="Helvetica Neue"/>
                <a:ea typeface="Helvetica Neue"/>
                <a:cs typeface="Helvetica Neue"/>
                <a:sym typeface="Helvetica Neue"/>
              </a:rPr>
              <a:t>citations</a:t>
            </a:r>
            <a:endParaRPr b="1" i="1"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lang="en" sz="2800">
                <a:highlight>
                  <a:srgbClr val="FFF2CC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Data </a:t>
            </a:r>
            <a:r>
              <a:rPr b="1" lang="en" sz="280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remixing</a:t>
            </a:r>
            <a:endParaRPr b="1" sz="2800">
              <a:highlight>
                <a:srgbClr val="FFF2C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b="1" lang="en" sz="280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Bias</a:t>
            </a:r>
            <a:r>
              <a:rPr lang="en" sz="2800">
                <a:highlight>
                  <a:srgbClr val="FFF2CC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minimization</a:t>
            </a:r>
            <a:endParaRPr sz="2800">
              <a:highlight>
                <a:srgbClr val="FFF2CC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Char char="●"/>
            </a:pPr>
            <a:r>
              <a:rPr b="1" lang="en" sz="2800"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Hypothesis</a:t>
            </a:r>
            <a:r>
              <a:rPr lang="en" sz="2800">
                <a:highlight>
                  <a:srgbClr val="FFF2CC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generation</a:t>
            </a:r>
            <a:endParaRPr sz="2800">
              <a:highlight>
                <a:srgbClr val="FFF2CC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0250" y="450150"/>
            <a:ext cx="852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>
                <a:latin typeface="Helvetica Neue Light"/>
                <a:ea typeface="Helvetica Neue Light"/>
                <a:cs typeface="Helvetica Neue Light"/>
                <a:sym typeface="Helvetica Neue Light"/>
              </a:rPr>
              <a:t>“A </a:t>
            </a:r>
            <a:r>
              <a:rPr b="1" lang="en" sz="3720">
                <a:latin typeface="Helvetica Neue"/>
                <a:ea typeface="Helvetica Neue"/>
                <a:cs typeface="Helvetica Neue"/>
                <a:sym typeface="Helvetica Neue"/>
              </a:rPr>
              <a:t>data sharing ecosystem</a:t>
            </a:r>
            <a:r>
              <a:rPr lang="en" sz="3720">
                <a:latin typeface="Helvetica Neue Light"/>
                <a:ea typeface="Helvetica Neue Light"/>
                <a:cs typeface="Helvetica Neue Light"/>
                <a:sym typeface="Helvetica Neue Light"/>
              </a:rPr>
              <a:t> provides space for multiple </a:t>
            </a:r>
            <a:r>
              <a:rPr b="1" lang="en" sz="3720">
                <a:latin typeface="Helvetica Neue"/>
                <a:ea typeface="Helvetica Neue"/>
                <a:cs typeface="Helvetica Neue"/>
                <a:sym typeface="Helvetica Neue"/>
              </a:rPr>
              <a:t>diverse datasets</a:t>
            </a:r>
            <a:r>
              <a:rPr lang="en" sz="3720">
                <a:latin typeface="Helvetica Neue Light"/>
                <a:ea typeface="Helvetica Neue Light"/>
                <a:cs typeface="Helvetica Neue Light"/>
                <a:sym typeface="Helvetica Neue Light"/>
              </a:rPr>
              <a:t> to intermingle to encourage new, </a:t>
            </a:r>
            <a:r>
              <a:rPr b="1" lang="en" sz="3720">
                <a:latin typeface="Helvetica Neue"/>
                <a:ea typeface="Helvetica Neue"/>
                <a:cs typeface="Helvetica Neue"/>
                <a:sym typeface="Helvetica Neue"/>
              </a:rPr>
              <a:t>multidisciplinary discoveries</a:t>
            </a:r>
            <a:r>
              <a:rPr lang="en" sz="3720">
                <a:latin typeface="Helvetica Neue Light"/>
                <a:ea typeface="Helvetica Neue Light"/>
                <a:cs typeface="Helvetica Neue Light"/>
                <a:sym typeface="Helvetica Neue Light"/>
              </a:rPr>
              <a:t> for current and future scientists.”</a:t>
            </a:r>
            <a:endParaRPr sz="372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Data Sharing </a:t>
            </a:r>
            <a:r>
              <a:rPr b="1" lang="en" sz="36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</a:t>
            </a:r>
            <a:endParaRPr b="1" sz="36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74950" y="1093450"/>
            <a:ext cx="42972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Reanalyze OLD data using NEW methods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74950" y="3695325"/>
            <a:ext cx="41844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605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Semi-automated / algorithmic hypothesis generation</a:t>
            </a:r>
            <a:endParaRPr b="1" sz="2605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74950" y="2076025"/>
            <a:ext cx="25776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Text mining</a:t>
            </a:r>
            <a:endParaRPr b="1" sz="26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74950" y="2645325"/>
            <a:ext cx="36474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Data remixing and combination</a:t>
            </a:r>
            <a:endParaRPr b="1" sz="26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350" y="1167950"/>
            <a:ext cx="2662425" cy="18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049" y="2571750"/>
            <a:ext cx="2748150" cy="15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5550425" y="4745325"/>
            <a:ext cx="33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Summer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et al., 2011; Dalal et al., 2013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Data Sharing </a:t>
            </a:r>
            <a:r>
              <a:rPr b="1" lang="en" sz="36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</a:t>
            </a:r>
            <a:endParaRPr b="1" sz="36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74950" y="1093450"/>
            <a:ext cx="42972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Reanalyze OLD data using NEW methods</a:t>
            </a:r>
            <a:endParaRPr b="1" sz="26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274950" y="3695325"/>
            <a:ext cx="41844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605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Semi-automated / algorithmic hypothesis generation</a:t>
            </a:r>
            <a:endParaRPr b="1" sz="2605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74950" y="2076025"/>
            <a:ext cx="25776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Text mining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74950" y="2645325"/>
            <a:ext cx="36474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Data remixing and combination</a:t>
            </a:r>
            <a:endParaRPr b="1" sz="26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17844" l="0" r="8792" t="0"/>
          <a:stretch/>
        </p:blipFill>
        <p:spPr>
          <a:xfrm>
            <a:off x="7219400" y="504425"/>
            <a:ext cx="1807300" cy="13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125" y="1595436"/>
            <a:ext cx="3898759" cy="314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7685250" y="4745325"/>
            <a:ext cx="15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Ahl et al., 2011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Data Sharing </a:t>
            </a:r>
            <a:r>
              <a:rPr b="1" lang="en" sz="36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</a:t>
            </a:r>
            <a:endParaRPr b="1" sz="36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74950" y="1093450"/>
            <a:ext cx="42972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Reanalyze OLD data using NEW methods</a:t>
            </a:r>
            <a:endParaRPr b="1" sz="26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74950" y="3695325"/>
            <a:ext cx="41844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2605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Semi-automated / algorithmic hypothesis generation</a:t>
            </a:r>
            <a:endParaRPr b="1" sz="2605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74950" y="2076025"/>
            <a:ext cx="25776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Text mining</a:t>
            </a:r>
            <a:endParaRPr b="1" sz="26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950" y="2645325"/>
            <a:ext cx="36474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Data remixing and combination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425" y="1148198"/>
            <a:ext cx="2142013" cy="350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525" y="445019"/>
            <a:ext cx="2577599" cy="353623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7685250" y="4745325"/>
            <a:ext cx="15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Fox et al., 2014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