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24" y="4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4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5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</a:p>
        </p:txBody>
      </p:sp>
      <p:sp>
        <p:nvSpPr>
          <p:cNvPr id="76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2443BFE-AF0F-44AA-AF2C-78010722809B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854B7A73-3C2B-4210-B162-605A22DC391C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1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B96BE59D-3FCF-4B4B-861B-50E500107B10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2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354E4056-26F2-47FC-B56B-D612AC9868FC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3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278240" y="10156680"/>
            <a:ext cx="327888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F30A159B-A26D-4B8A-81F9-0ED578C4A3C8}" type="slidenum">
              <a:rPr lang="en-GB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4</a:t>
            </a:fld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7640" cy="4811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GB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ybinder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3280" y="1949400"/>
            <a:ext cx="907020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9240" rIns="0" bIns="0" anchor="ctr"/>
          <a:lstStyle/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Binder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3280" y="3059280"/>
            <a:ext cx="9070200" cy="64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 anchor="ctr"/>
          <a:lstStyle/>
          <a:p>
            <a:pPr algn="ctr">
              <a:lnSpc>
                <a:spcPct val="100000"/>
              </a:lnSpc>
            </a:pPr>
            <a:r>
              <a:rPr lang="en-GB" sz="3200" b="0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  <a:hlinkClick r:id="rId3"/>
              </a:rPr>
              <a:t>https://mybinder.org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216000" y="7020000"/>
            <a:ext cx="287892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5640" rIns="0" bIns="0" anchor="ctr"/>
          <a:lstStyle/>
          <a:p>
            <a:pPr>
              <a:lnSpc>
                <a:spcPct val="93000"/>
              </a:lnSpc>
            </a:pPr>
            <a:r>
              <a:rPr lang="en-GB" sz="1800" b="1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Neuroinformatics tutorial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1295280" y="4932360"/>
            <a:ext cx="7487640" cy="125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0840" rIns="90000" bIns="45000"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Put code (e.g. </a:t>
            </a:r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Jupyter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Notebooks) in a web repository (e.g., GitHub)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Binder to create a sharable link that lets others op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en those notebooks in an executable environment.</a:t>
            </a: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You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 code becomes </a:t>
            </a: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immediately reproducible by anyone, anywhere.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Line 5"/>
          <p:cNvSpPr/>
          <p:nvPr/>
        </p:nvSpPr>
        <p:spPr>
          <a:xfrm>
            <a:off x="0" y="6927840"/>
            <a:ext cx="10080360" cy="360"/>
          </a:xfrm>
          <a:prstGeom prst="line">
            <a:avLst/>
          </a:prstGeom>
          <a:ln w="15840">
            <a:solidFill>
              <a:schemeClr val="bg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6"/>
          <p:cNvSpPr/>
          <p:nvPr/>
        </p:nvSpPr>
        <p:spPr>
          <a:xfrm>
            <a:off x="6264360" y="7020000"/>
            <a:ext cx="3599640" cy="39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5640" rIns="0" bIns="0" anchor="ctr"/>
          <a:lstStyle/>
          <a:p>
            <a:pPr algn="r">
              <a:lnSpc>
                <a:spcPct val="93000"/>
              </a:lnSpc>
            </a:pPr>
            <a:r>
              <a:rPr lang="en-GB" sz="18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1.6 Computing infrastructure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F6370D-F84B-4997-8B7D-181112FE6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0699" y="570138"/>
            <a:ext cx="1515361" cy="15134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C9955A-0776-467F-A267-45352B73868C}"/>
              </a:ext>
            </a:extLst>
          </p:cNvPr>
          <p:cNvSpPr/>
          <p:nvPr/>
        </p:nvSpPr>
        <p:spPr>
          <a:xfrm>
            <a:off x="1981655" y="3744693"/>
            <a:ext cx="61173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Quickly create sharable, reproducible,</a:t>
            </a:r>
          </a:p>
          <a:p>
            <a:pPr algn="ctr">
              <a:lnSpc>
                <a:spcPct val="100000"/>
              </a:lnSpc>
            </a:pPr>
            <a:r>
              <a:rPr lang="en-GB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interactive code repositories.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1"/>
          <p:cNvPicPr/>
          <p:nvPr/>
        </p:nvPicPr>
        <p:blipFill>
          <a:blip r:embed="rId3"/>
          <a:stretch/>
        </p:blipFill>
        <p:spPr>
          <a:xfrm>
            <a:off x="7056360" y="1861560"/>
            <a:ext cx="2691720" cy="83736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516960" y="251280"/>
            <a:ext cx="2159640" cy="1151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3000"/>
              </a:lnSpc>
            </a:pPr>
            <a: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CODE</a:t>
            </a:r>
            <a:endParaRPr lang="en-GB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16960" y="1579320"/>
            <a:ext cx="2159640" cy="1151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3000"/>
              </a:lnSpc>
            </a:pPr>
            <a:r>
              <a:rPr lang="en-GB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DATA</a:t>
            </a:r>
            <a:endParaRPr lang="en-GB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516960" y="2907360"/>
            <a:ext cx="2159640" cy="1151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44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3000"/>
              </a:lnSpc>
            </a:pPr>
            <a:r>
              <a:rPr lang="en-GB" sz="1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DEPENDENCIES</a:t>
            </a:r>
            <a:endParaRPr lang="en-GB" sz="1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2808000" y="1403640"/>
            <a:ext cx="935280" cy="57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381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5"/>
          <p:cNvSpPr/>
          <p:nvPr/>
        </p:nvSpPr>
        <p:spPr>
          <a:xfrm>
            <a:off x="2808000" y="2195640"/>
            <a:ext cx="935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381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6"/>
          <p:cNvSpPr/>
          <p:nvPr/>
        </p:nvSpPr>
        <p:spPr>
          <a:xfrm flipV="1">
            <a:off x="2808000" y="2410920"/>
            <a:ext cx="935280" cy="495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381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7"/>
          <p:cNvSpPr/>
          <p:nvPr/>
        </p:nvSpPr>
        <p:spPr>
          <a:xfrm>
            <a:off x="4344840" y="1762789"/>
            <a:ext cx="13312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GITHUB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8"/>
          <p:cNvSpPr/>
          <p:nvPr/>
        </p:nvSpPr>
        <p:spPr>
          <a:xfrm>
            <a:off x="6266160" y="2195640"/>
            <a:ext cx="6454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381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CustomShape 9"/>
          <p:cNvSpPr/>
          <p:nvPr/>
        </p:nvSpPr>
        <p:spPr>
          <a:xfrm>
            <a:off x="7501680" y="2616480"/>
            <a:ext cx="17672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BINDER LINKS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Line 10"/>
          <p:cNvSpPr/>
          <p:nvPr/>
        </p:nvSpPr>
        <p:spPr>
          <a:xfrm>
            <a:off x="647640" y="4499640"/>
            <a:ext cx="8857080" cy="360"/>
          </a:xfrm>
          <a:prstGeom prst="line">
            <a:avLst/>
          </a:prstGeom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CustomShape 11"/>
          <p:cNvSpPr/>
          <p:nvPr/>
        </p:nvSpPr>
        <p:spPr>
          <a:xfrm>
            <a:off x="516960" y="4788000"/>
            <a:ext cx="8987040" cy="155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Reproduce figures</a:t>
            </a: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interactive documents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Share code with collaborators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Highlight an analysis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12"/>
          <p:cNvSpPr/>
          <p:nvPr/>
        </p:nvSpPr>
        <p:spPr>
          <a:xfrm>
            <a:off x="2266200" y="6632640"/>
            <a:ext cx="5488920" cy="516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Running live, in the cloud, for free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13"/>
          <p:cNvSpPr/>
          <p:nvPr/>
        </p:nvSpPr>
        <p:spPr>
          <a:xfrm>
            <a:off x="7292160" y="187200"/>
            <a:ext cx="2156400" cy="1151280"/>
          </a:xfrm>
          <a:prstGeom prst="cloud">
            <a:avLst/>
          </a:prstGeom>
          <a:solidFill>
            <a:schemeClr val="bg1"/>
          </a:solidFill>
          <a:ln w="381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3000"/>
              </a:lnSpc>
            </a:pPr>
            <a:r>
              <a:rPr lang="en-GB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THE CLOUD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14"/>
          <p:cNvSpPr/>
          <p:nvPr/>
        </p:nvSpPr>
        <p:spPr>
          <a:xfrm flipV="1">
            <a:off x="8496720" y="1402920"/>
            <a:ext cx="360" cy="57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5724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15"/>
          <p:cNvSpPr/>
          <p:nvPr/>
        </p:nvSpPr>
        <p:spPr>
          <a:xfrm>
            <a:off x="8280720" y="1408320"/>
            <a:ext cx="360" cy="575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5724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27" name="Picture 3" descr="https://lh4.googleusercontent.com/Fl9nac_63C4T_HnqoEwsKGUFkjU4u2mG5E8eJLEciUKrgeRreRcrANUmJaWccRNIokpsRVKj0rkMJRjYXn-Iwzhw2AfNGubQVIibV9-hdA_zQWk3CKJ26M5cOFGrn-rVj2TSylRULCo">
            <a:extLst>
              <a:ext uri="{FF2B5EF4-FFF2-40B4-BE49-F238E27FC236}">
                <a16:creationId xmlns:a16="http://schemas.microsoft.com/office/drawing/2014/main" id="{BE792A8D-97C8-4327-801F-B668FD30B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035" y="2378790"/>
            <a:ext cx="1002898" cy="92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4.googleusercontent.com/v1kldY8GLRUO43BYIZyiuvGN96dUhpPwLrs3jHumMHFPJBlG8PRxbwrB4kA-yjxYLDHOHVC2vrVnyVe5U5FKIMUj-8octPCacFUojk4jcKboTEO71-DzXCFbvvmai0tqWuHCPduHHbQ">
            <a:extLst>
              <a:ext uri="{FF2B5EF4-FFF2-40B4-BE49-F238E27FC236}">
                <a16:creationId xmlns:a16="http://schemas.microsoft.com/office/drawing/2014/main" id="{4BEA0E3E-61E7-43AD-9FE6-64992B145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762" b="95556" l="10000" r="90000">
                        <a14:foregroundMark x1="41917" y1="92857" x2="39500" y2="89365"/>
                        <a14:foregroundMark x1="57833" y1="93492" x2="59333" y2="90317"/>
                        <a14:foregroundMark x1="42083" y1="94286" x2="40250" y2="92222"/>
                        <a14:foregroundMark x1="57250" y1="94921" x2="57417" y2="92222"/>
                        <a14:foregroundMark x1="42500" y1="95397" x2="41750" y2="93333"/>
                        <a14:foregroundMark x1="57167" y1="95714" x2="58250" y2="93968"/>
                        <a14:foregroundMark x1="38750" y1="9683" x2="51333" y2="4762"/>
                        <a14:foregroundMark x1="51333" y1="4762" x2="61333" y2="9524"/>
                        <a14:foregroundMark x1="36250" y1="75873" x2="36250" y2="75873"/>
                        <a14:foregroundMark x1="39083" y1="80635" x2="39083" y2="80635"/>
                        <a14:foregroundMark x1="41500" y1="81270" x2="41500" y2="81270"/>
                        <a14:foregroundMark x1="43167" y1="80952" x2="43167" y2="80952"/>
                        <a14:foregroundMark x1="34083" y1="71429" x2="34083" y2="71429"/>
                        <a14:backgroundMark x1="63083" y1="8889" x2="63083" y2="8889"/>
                        <a14:backgroundMark x1="63000" y1="9524" x2="63000" y2="9524"/>
                        <a14:backgroundMark x1="62750" y1="9841" x2="62750" y2="9841"/>
                        <a14:backgroundMark x1="62917" y1="10000" x2="62917" y2="10000"/>
                        <a14:backgroundMark x1="62167" y1="9365" x2="62167" y2="9365"/>
                        <a14:backgroundMark x1="62000" y1="8413" x2="63000" y2="1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583" r="23583"/>
          <a:stretch/>
        </p:blipFill>
        <p:spPr bwMode="auto">
          <a:xfrm>
            <a:off x="4402466" y="599030"/>
            <a:ext cx="1216028" cy="120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stomShape 7">
            <a:extLst>
              <a:ext uri="{FF2B5EF4-FFF2-40B4-BE49-F238E27FC236}">
                <a16:creationId xmlns:a16="http://schemas.microsoft.com/office/drawing/2014/main" id="{297C2F43-B2C2-4BC9-890B-18FA2DDDE169}"/>
              </a:ext>
            </a:extLst>
          </p:cNvPr>
          <p:cNvSpPr/>
          <p:nvPr/>
        </p:nvSpPr>
        <p:spPr>
          <a:xfrm>
            <a:off x="4317844" y="3312232"/>
            <a:ext cx="13312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GITLAB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3280" y="407760"/>
            <a:ext cx="9068760" cy="438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/>
          <a:lstStyle/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en-GB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Binder</a:t>
            </a:r>
            <a:r>
              <a:rPr lang="en-GB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is…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Available as a public service / tech demo at mybinder.org, but is deployable anywhere</a:t>
            </a:r>
          </a:p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</a:t>
            </a:r>
            <a:r>
              <a:rPr lang="en-GB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 </a:t>
            </a:r>
            <a:r>
              <a:rPr lang="en-GB" sz="2200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</a:t>
            </a:r>
            <a:r>
              <a:rPr lang="en-GB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GB" sz="2200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lang="en-GB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</a:t>
            </a:r>
            <a:r>
              <a:rPr lang="en-GB" sz="2200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Julia</a:t>
            </a:r>
            <a:r>
              <a:rPr lang="en-GB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natively</a:t>
            </a:r>
          </a:p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Support for many other languages / workflows via “configuration files”</a:t>
            </a:r>
          </a:p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Allows interfaces such as </a:t>
            </a:r>
            <a:r>
              <a:rPr lang="en-GB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JupyterLab</a:t>
            </a:r>
            <a:r>
              <a:rPr lang="en-GB" sz="2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and </a:t>
            </a:r>
            <a:r>
              <a:rPr lang="en-GB" sz="2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Rstudio</a:t>
            </a:r>
            <a:endParaRPr lang="en-GB" sz="2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GB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Noto Sans CJK SC Regular"/>
            </a:endParaRPr>
          </a:p>
          <a:p>
            <a:pPr marL="720">
              <a:lnSpc>
                <a:spcPct val="100000"/>
              </a:lnSpc>
              <a:buClr>
                <a:srgbClr val="000000"/>
              </a:buClr>
            </a:pPr>
            <a:r>
              <a:rPr lang="en-GB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Example Binder repositories:</a:t>
            </a:r>
          </a:p>
          <a:p>
            <a:pPr marL="45792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JupyterLab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running Python</a:t>
            </a:r>
            <a:b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GB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mybinder.org/v2/</a:t>
            </a:r>
            <a:r>
              <a:rPr lang="en-GB" spc="-1" dirty="0" err="1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gh</a:t>
            </a:r>
            <a:r>
              <a:rPr lang="en-GB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GB" spc="-1" dirty="0" err="1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jupyterlab</a:t>
            </a:r>
            <a:r>
              <a:rPr lang="en-GB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GB" spc="-1" dirty="0" err="1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jupyterlab</a:t>
            </a:r>
            <a:r>
              <a:rPr lang="en-GB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-demo/</a:t>
            </a:r>
            <a:r>
              <a:rPr lang="en-GB" spc="-1" dirty="0" err="1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master?urlpath</a:t>
            </a:r>
            <a:r>
              <a:rPr lang="en-GB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=lab/tree/demo</a:t>
            </a:r>
          </a:p>
          <a:p>
            <a:pPr marL="45792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Reproducible publications</a:t>
            </a:r>
            <a:b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GB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mybinder.org/v2/</a:t>
            </a:r>
            <a:r>
              <a:rPr lang="en-GB" spc="-1" dirty="0" err="1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gh</a:t>
            </a:r>
            <a:r>
              <a:rPr lang="en-GB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GB" spc="-1" dirty="0" err="1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choldgraf</a:t>
            </a:r>
            <a:r>
              <a:rPr lang="en-GB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/paper-</a:t>
            </a:r>
            <a:r>
              <a:rPr lang="en-GB" spc="-1" dirty="0" err="1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encoding_decoding_electrophysiology</a:t>
            </a:r>
            <a:r>
              <a:rPr lang="en-GB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/f2d32d5?filepath=</a:t>
            </a:r>
            <a:r>
              <a:rPr lang="en-GB" spc="-1" dirty="0" err="1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index.ipynb</a:t>
            </a:r>
            <a:endParaRPr lang="en-GB" spc="-1" dirty="0">
              <a:solidFill>
                <a:schemeClr val="tx2">
                  <a:lumMod val="60000"/>
                  <a:lumOff val="4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45792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Rstudio</a:t>
            </a: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and Shiny</a:t>
            </a:r>
            <a:b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GB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mybinder.org/v2/</a:t>
            </a:r>
            <a:r>
              <a:rPr lang="en-GB" spc="-1" dirty="0" err="1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gh</a:t>
            </a:r>
            <a:r>
              <a:rPr lang="en-GB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/binder-examples/r/</a:t>
            </a:r>
            <a:r>
              <a:rPr lang="en-GB" spc="-1" dirty="0" err="1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master?urlpath</a:t>
            </a:r>
            <a:r>
              <a:rPr lang="en-GB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=</a:t>
            </a:r>
            <a:r>
              <a:rPr lang="en-GB" spc="-1" dirty="0" err="1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rstudio</a:t>
            </a:r>
            <a:endParaRPr lang="en-GB" spc="-1" dirty="0">
              <a:solidFill>
                <a:schemeClr val="tx2">
                  <a:lumMod val="60000"/>
                  <a:lumOff val="40000"/>
                </a:schemeClr>
              </a:solidFill>
              <a:uFill>
                <a:solidFill>
                  <a:srgbClr val="FFFFFF"/>
                </a:solidFill>
              </a:uFill>
            </a:endParaRPr>
          </a:p>
          <a:p>
            <a:pPr marL="45792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Open and interactive textbooks</a:t>
            </a:r>
            <a:br>
              <a:rPr lang="en-GB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GB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mybinder.org/v2/</a:t>
            </a:r>
            <a:r>
              <a:rPr lang="en-GB" spc="-1" dirty="0" err="1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gh</a:t>
            </a:r>
            <a:r>
              <a:rPr lang="en-GB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GB" spc="-1" dirty="0" err="1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AllenDowney</a:t>
            </a:r>
            <a:r>
              <a:rPr lang="en-GB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GB" spc="-1" dirty="0" err="1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ThinkDSP</a:t>
            </a:r>
            <a:r>
              <a:rPr lang="en-GB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</a:rPr>
              <a:t>/master</a:t>
            </a:r>
          </a:p>
          <a:p>
            <a:pPr marL="457920" indent="-457200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914400" lvl="1" indent="-456480">
              <a:buClr>
                <a:srgbClr val="000000"/>
              </a:buClr>
              <a:buFont typeface="Arial"/>
              <a:buChar char="•"/>
            </a:pPr>
            <a:endParaRPr lang="en-GB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446B24-E951-4010-9610-CA7625A11C54}"/>
              </a:ext>
            </a:extLst>
          </p:cNvPr>
          <p:cNvSpPr/>
          <p:nvPr/>
        </p:nvSpPr>
        <p:spPr>
          <a:xfrm>
            <a:off x="2117090" y="6328569"/>
            <a:ext cx="5038725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00680" lvl="1" algn="ctr">
              <a:lnSpc>
                <a:spcPct val="100000"/>
              </a:lnSpc>
              <a:buClr>
                <a:srgbClr val="000000"/>
              </a:buClr>
            </a:pP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See </a:t>
            </a:r>
            <a:r>
              <a:rPr lang="en-GB" sz="2800" spc="-1" dirty="0">
                <a:solidFill>
                  <a:schemeClr val="accent6"/>
                </a:solidFill>
                <a:uFill>
                  <a:solidFill>
                    <a:srgbClr val="FFFFFF"/>
                  </a:solidFill>
                </a:uFill>
              </a:rPr>
              <a:t>docs.mybinder.org </a:t>
            </a:r>
            <a: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for more information</a:t>
            </a:r>
            <a:br>
              <a:rPr lang="en-GB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n-GB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3280" y="301680"/>
            <a:ext cx="9068760" cy="125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93000"/>
              </a:lnSpc>
            </a:pPr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Useful links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503280" y="1768320"/>
            <a:ext cx="9068760" cy="4382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8440" rIns="0" bIns="0"/>
          <a:lstStyle/>
          <a:p>
            <a:pPr marL="343080" indent="-342360" algn="ctr">
              <a:lnSpc>
                <a:spcPct val="100000"/>
              </a:lnSpc>
            </a:pPr>
            <a:r>
              <a:rPr lang="en-GB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Use Binder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mybinder.org</a:t>
            </a:r>
            <a:b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</a:b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0000"/>
              </a:lnSpc>
            </a:pPr>
            <a:r>
              <a:rPr lang="en-GB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Deploy your own </a:t>
            </a:r>
            <a:r>
              <a:rPr lang="en-GB" sz="3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BinderHub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0000"/>
              </a:lnSpc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binderhub.readthedocs.io/en/latest/</a:t>
            </a:r>
            <a:b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</a:b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0000"/>
              </a:lnSpc>
            </a:pPr>
            <a:r>
              <a:rPr lang="en-GB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Get in touch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gitter.im/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jupyterhub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/binder</a:t>
            </a:r>
            <a:b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</a:b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0000"/>
              </a:lnSpc>
            </a:pPr>
            <a:r>
              <a:rPr lang="en-GB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Get involved</a:t>
            </a:r>
          </a:p>
          <a:p>
            <a:pPr marL="343080" indent="-342360" algn="ctr">
              <a:lnSpc>
                <a:spcPct val="100000"/>
              </a:lnSpc>
            </a:pP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github.com/</a:t>
            </a:r>
            <a:r>
              <a:rPr lang="en-GB" sz="2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jupyterhub</a:t>
            </a:r>
            <a:r>
              <a:rPr lang="en-GB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Noto Sans CJK SC Regular"/>
              </a:rPr>
              <a:t>/binder (user information)</a:t>
            </a:r>
            <a:endParaRPr lang="en-GB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 algn="ctr"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github.com/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jupyterhub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/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binderhub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(</a:t>
            </a:r>
            <a:r>
              <a:rPr lang="en-GB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binderhub</a:t>
            </a:r>
            <a:r>
              <a:rPr lang="en-GB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Noto Sans CJK SC Regular"/>
              </a:rPr>
              <a:t> server)</a:t>
            </a:r>
          </a:p>
          <a:p>
            <a:pPr marL="343080" indent="-342360" algn="ctr"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</TotalTime>
  <Words>173</Words>
  <Application>Microsoft Office PowerPoint</Application>
  <PresentationFormat>Custom</PresentationFormat>
  <Paragraphs>49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DejaVu Sans</vt:lpstr>
      <vt:lpstr>Noto Sans CJK SC Regular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&lt;Your resource title&gt;</dc:title>
  <dc:subject/>
  <dc:creator/>
  <dc:description/>
  <cp:lastModifiedBy>Chris Holdgraf</cp:lastModifiedBy>
  <cp:revision>27</cp:revision>
  <cp:lastPrinted>1601-01-01T00:00:00Z</cp:lastPrinted>
  <dcterms:created xsi:type="dcterms:W3CDTF">2017-05-31T14:58:21Z</dcterms:created>
  <dcterms:modified xsi:type="dcterms:W3CDTF">2018-06-14T23:00:32Z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15.0027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