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"/>
  </p:notesMasterIdLst>
  <p:sldIdLst>
    <p:sldId id="299" r:id="rId2"/>
    <p:sldId id="334" r:id="rId3"/>
    <p:sldId id="327" r:id="rId4"/>
    <p:sldId id="323" r:id="rId5"/>
    <p:sldId id="343" r:id="rId6"/>
    <p:sldId id="31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-Hassan, Kamal" initials="AK" lastIdx="1" clrIdx="0">
    <p:extLst>
      <p:ext uri="{19B8F6BF-5375-455C-9EA6-DF929625EA0E}">
        <p15:presenceInfo xmlns:p15="http://schemas.microsoft.com/office/powerpoint/2012/main" userId="S-1-5-21-1091448348-2078336455-1788417572-3988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433" autoAdjust="0"/>
  </p:normalViewPr>
  <p:slideViewPr>
    <p:cSldViewPr>
      <p:cViewPr varScale="1">
        <p:scale>
          <a:sx n="85" d="100"/>
          <a:sy n="85" d="100"/>
        </p:scale>
        <p:origin x="1406" y="5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85B6B-4A7D-4AF3-851F-AA2FE9100652}" type="datetimeFigureOut">
              <a:rPr lang="en-GB" smtClean="0"/>
              <a:t>14/01/2016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2C4C8-95DA-44C1-A59C-420413D52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8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2C4C8-95DA-44C1-A59C-420413D52CE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31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2C4C8-95DA-44C1-A59C-420413D52CE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396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PPC can be defined as, "simulating replicated data under the fitted model and then comparing these to the observed data" </a:t>
            </a:r>
            <a:endParaRPr lang="en-GB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2C4C8-95DA-44C1-A59C-420413D52CE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02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DA9-1C5A-4196-A10E-BB954ABA4D74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42844" y="928670"/>
            <a:ext cx="9001156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491880" y="6357958"/>
            <a:ext cx="550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 smtClean="0"/>
              <a:t>Faculty of </a:t>
            </a:r>
            <a:r>
              <a:rPr lang="en-GB" sz="1200" i="1" baseline="0" dirty="0" smtClean="0"/>
              <a:t>Science and Technology</a:t>
            </a:r>
            <a:r>
              <a:rPr lang="en-GB" sz="1200" i="1" dirty="0" smtClean="0"/>
              <a:t>   </a:t>
            </a:r>
            <a:endParaRPr lang="en-GB" sz="1200" i="1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357958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785786" y="6357958"/>
            <a:ext cx="1672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0" i="1" baseline="0" dirty="0" smtClean="0"/>
              <a:t>www.aru.ac.uk/ariti</a:t>
            </a:r>
            <a:endParaRPr lang="en-GB" sz="1400" b="0" i="1" baseline="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051720" y="692696"/>
            <a:ext cx="21602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19145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 userDrawn="1"/>
        </p:nvSpPr>
        <p:spPr>
          <a:xfrm>
            <a:off x="2771800" y="404664"/>
            <a:ext cx="460851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Anglia Ruskin IT Research Institute (ARITI)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2051720" y="692696"/>
            <a:ext cx="216024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 userDrawn="1"/>
        </p:nvSpPr>
        <p:spPr>
          <a:xfrm>
            <a:off x="149822" y="773997"/>
            <a:ext cx="188552" cy="115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88A-3FCA-4D39-A7EE-08C6E75D0598}" type="datetimeFigureOut">
              <a:rPr lang="en-US" smtClean="0"/>
              <a:pPr/>
              <a:t>1/14/2016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DA9-1C5A-4196-A10E-BB954ABA4D7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88A-3FCA-4D39-A7EE-08C6E75D0598}" type="datetimeFigureOut">
              <a:rPr lang="en-US" smtClean="0"/>
              <a:pPr/>
              <a:t>1/14/2016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DA9-1C5A-4196-A10E-BB954ABA4D7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88A-3FCA-4D39-A7EE-08C6E75D0598}" type="datetimeFigureOut">
              <a:rPr lang="en-US" smtClean="0"/>
              <a:pPr/>
              <a:t>1/14/2016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DA9-1C5A-4196-A10E-BB954ABA4D7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88A-3FCA-4D39-A7EE-08C6E75D0598}" type="datetimeFigureOut">
              <a:rPr lang="en-US" smtClean="0"/>
              <a:pPr/>
              <a:t>1/14/2016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DA9-1C5A-4196-A10E-BB954ABA4D7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88A-3FCA-4D39-A7EE-08C6E75D0598}" type="datetimeFigureOut">
              <a:rPr lang="en-US" smtClean="0"/>
              <a:pPr/>
              <a:t>1/14/2016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DA9-1C5A-4196-A10E-BB954ABA4D7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88A-3FCA-4D39-A7EE-08C6E75D0598}" type="datetimeFigureOut">
              <a:rPr lang="en-US" smtClean="0"/>
              <a:pPr/>
              <a:t>1/14/2016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DA9-1C5A-4196-A10E-BB954ABA4D7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88A-3FCA-4D39-A7EE-08C6E75D0598}" type="datetimeFigureOut">
              <a:rPr lang="en-US" smtClean="0"/>
              <a:pPr/>
              <a:t>1/14/2016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DA9-1C5A-4196-A10E-BB954ABA4D7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88A-3FCA-4D39-A7EE-08C6E75D0598}" type="datetimeFigureOut">
              <a:rPr lang="en-US" smtClean="0"/>
              <a:pPr/>
              <a:t>1/14/2016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DA9-1C5A-4196-A10E-BB954ABA4D7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88A-3FCA-4D39-A7EE-08C6E75D0598}" type="datetimeFigureOut">
              <a:rPr lang="en-US" smtClean="0"/>
              <a:pPr/>
              <a:t>1/14/2016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DA9-1C5A-4196-A10E-BB954ABA4D7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88A-3FCA-4D39-A7EE-08C6E75D0598}" type="datetimeFigureOut">
              <a:rPr lang="en-US" smtClean="0"/>
              <a:pPr/>
              <a:t>1/14/2016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DA9-1C5A-4196-A10E-BB954ABA4D7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C988A-3FCA-4D39-A7EE-08C6E75D0598}" type="datetimeFigureOut">
              <a:rPr lang="en-US" smtClean="0"/>
              <a:pPr/>
              <a:t>1/14/2016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34DA9-1C5A-4196-A10E-BB954ABA4D7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ayeshive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1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AutoShape 14" descr="data:image/jpg;base64,/9j/4AAQSkZJRgABAQAAAQABAAD/2wCEAAkGBhQSERUUEhQVFBUUFBQUFRUVFBQWFBQVFRcWFBQUFRQXHCYeFxkjGRQXHy8gJCcpLCwsFR4xNTAqNSYrLCkBCQoKDgwOGg8PGikkHyQtLCkpLCkpKSosKSkpKSksLCwpKSkpLCkpKSwsLCkpKSkpLCwsKSksLCkpLCwsKSksLP/AABEIAMQBAAMBIgACEQEDEQH/xAAcAAABBQEBAQAAAAAAAAAAAAAAAwQFBgcCAQj/xABDEAABAwIDBAcEBgkEAgMAAAABAAIDBBESITEFBkFREyJhcYGRoQcyUrFygrLB0dIWIzNCYqLC4fAUNHOS4vFDY4P/xAAaAQACAwEBAAAAAAAAAAAAAAAABAECAwUG/8QAKBEAAgIBBAIBAwUBAAAAAAAAAAECEQMEEiExBUFREyIyFFJhcbEj/9oADAMBAAIRAxEAPwDcUIQgAQheXQB6hNavaccX7R7W95Fz3DUqMm3yp26Fzu0NIHm6ysoSfSIckuydQqfVe0WJujfNw+QUBX+1J37pDe4feVtHTZJejGWeEe2aVNUtYLvcGjm4gDzKj/0op72EgPaGvLf+wFlje0N9HPdiPWPM5nzOiiqjeSR3H1TcPHyfbFZ6+C6Nuqt9qdnEnuFvmoOu9pzR7jR3k3/BY/JXvdq5JF5OuaZhoILsWn5CXpGr0HtMe59uoey1vUK/bJ2m2eMSM0ORB1BGoK+cKGbC9p7fnkth9nFfnJGTqBIPDqu/pS2r00YR3RGdJqHk4ZekIQuYdEFUdt7QlEz8MhY1tmixAF7Am9xrcq2kqOkwScGuHaAR6oKSK/SbdnYQS/pW/vNszERxLS22ferbTVLZGhzDcHQ/5oexQk+x4TrEy4zuGhp822KVp5OiPVAsdRz4XJ59qgqpV2TaEjT1IeMvLiEspNQQhCABCEIAEIQgAQhCABCEIAEIQgCN29tttLFjdmb2aOZ18lmm1fabIbgOt2Ny9dVKe2GZzWwW0DnYvrWt9krJptSuvo9PCUNzOVq9TKEtsSeq975HEnn5qMm2zI7VxTBC6axxXSOa8s5dsVdUOOpK4xLlAdc2GZPAZnyCs2kUps9uhSlJutVy2wwPAP7z7RjzfZTtD7MZnftZo4xyYC93rYeqxlqMcfZtHT5JdIp68LwtOj9nFHCwvmfJIG2Li52FuoHuxjFx5q1bK3dpYwDDDELgEODQ4kHQh5ufVLS1yXSGY6CT/JmFDut3q/7i7UwzQuvlfo3dzur87FMvajszo6vGBYSNDvHR3qCfFRG7tRmW37R3rSf/AGw2UxL6ObafQwXqZbHrumgjk+JoJ79HDzunq881XB3k7InbFS9psCMLmkH4gTll2KNglLdFL7Zp7txfCfRQ11BhPskmzhwSMiasfbMJxjuL+fZ/ZBBy2QtNwbFS9HXh+WjuI+8KH4rp7bHLhx434+qgtF0WFCZUFdiyPvD17Qnqsap2CEIQSCEIQAIQhAAhCEACEIQBSPafs7pKcnk0kd7Di+V1iki+jt46fHA7sz8ND6Er54r6fo5HsP7jnDyOS7Xj53FxON5CFSUhGnpy9wa0gFxAF9M+ZVppPZ0Sf1s1uyNv9TrfJVWCTC4HkQVpG3ax3+mikY4tJc0kg/wu+8HJbaqUo1TK6PHCd7ke0O4dIzNzHSEcZHkj/q2w9E6jrooKkQNjZG17W4SxrW9YlwscPA2Hj2HLvYu3GzNAcbSAZjTFb95v4cO5QW+jLSsdzZbxa48PrBc+9z5Z09sY9IudYLxPtrgf9kqvbqbxiwimdYi2B7jkQcsBPPkeXdm53Y230zMDyOkGXa9tve7TrfwKo5yJHLJCXoiT9mobwtvSSj+C/wD1Id9yrW7O9rqcBjxjjvcWPWbfW3Ai+du9I7H23I6J8Ja+QFjmsLQXFt2kBptwv5d2jSk2BK9xb1GkZkOe3EOGbW3I8QFCSpphJu7RNe0gNqKVk8ZxBjrX7HcDxFiNO1ZvQVGCRp7c+45FaSzd5zYJWGTEHsPUA6uIWLXAk63bbTisvc2xIT+jf2OJzNats1M3T2eV2KF0fwOuPovz+0HK2rKPZntW0rAT77TGfpDNvy/mWrhcnUw25GdbDPdBM5ey4IPHJVupgwPI/wAsrMo7a9NcYhqNe5LMvNWiHXTHWXKFBiKP5jT5di7c0SDPUa2JB7wRmkcdgb6Wz/FVf9KHGYYcmtvc8SLEIJSLU2nwkEFwIzHXcfmVOUVZjFjk4evaFlrdrzPdbpHeeimZYZ42iSKRzrZkE3I7Rz7vmi6NVaNDQm9BU9JEx/xsa7zAKcKxcEIQgAQhCABCEIAEIQgBOoixNc0/vAjzyWA780ZZVE/G0E/Sb1XeoX0EVkftX2bY4wPdff6sg/M31T2hntyV8iWthux38GbK501aH7Oa0nNkoA8nf3UXsjc2adoeS2Jh90vvdw5hozt2mytW7+7slLjDnMkYcwW3uCOw9l9Oac1OpwyWzcrF9Hps8Wsm10QFHSSusY2PuDcOAIseeI5KZ2tRyTNYZjDFgv1i/M3tfLThpdOpZ8UzmPeWBrA5tnYC8m+J1+IbbTTVebMnEjnF3XdHdrXkWxMf1mutbXq6j70j7Oi3Y02TsWEk2lc8tsThBYBe9rOsb6HQqVZsmFhBEbe8jEf5rpLZ01zI7iZXjwZaMDybfxK7k2qyxuHWGOzrdVxjBLw0g6jCdbXsbK1lBKKZwcceN0fSOjc4OvHZ3VawRX6ti4AkA5jU3NuqKR0eCNrmk+65oiLMIDSBISQCTcDXI4slzBI0yDpI2tkw42kHECMgbGws4XaDlxFieHtfM4yNYMWbC5uF+AFzSMWJ1iTYEECxvcoKjqN8hzLiMwbaaC9jkOIHAanuWc7xUvR1EgGhdiHccwr9S12MDLKxzvcnCS117C2rTpzHOyqm+TQXtc0gm1nWINraXsmtJKp18imsjeO/gR3UrzHJlq0tkb3tN/uC+gKeYPaHDRwDh3EXHzXzVsyfBI09tvPJb1uRWdJSM/gLo/Bp6voQqeQhypE+PncXEn145txYr1C5R0yu1lNgcRw4dyYVFa2MjGcLSbB5yaCdA48M+Omas20KXG3LUafgq3W0jZGOY8Agggg6dt1Bg1TITfbbPQU7g333CwHp/ncVmMG3ZxfNpvzbp3WIUwyEudJTueXiB2GMk3IYRdrc+WngvTu7bNYyyUx7HhW0a7P21Ow4iBI3VzQ0B1ubTzHJadu9tpk8bS1wN9D9zhzWeQ0mE5K4bnMpiXRub0cr7YZGkgEjQYb4Qc/rd+tIz3cMnJiSVovuz6vRjsrZD7gpFVCqrXU92yjTMEaOH8P4cFM7vbWdMw4m4SDlmCSLantW0W+mLEshCFoSCEIQAIQhAAhCEACqm/WymytaHDqu6rvBwePk5WtRm8NPigdxw2d5a+l1aDplZK0UF9RYkW7O5cQ15aewpOsGd+d794Nj52v4puM0hPHXDOtiyWrQ82m0uwuaxjx+81/hYgkEc1zSRkFznEYnkE20AaMLQCdcuPanNNm2xVK2rvJNHI+OwaWOLcuzQi2eYz14rpaHdm+z4Od5Dbhqfp/6WaRpiuWZ4nueb83C5wnQacUy2hUxk9bABc2c17gQwkF7S0dVxd1gTe2d+Cps+1pH6vP+duqbYiTxJ8yuvHRfuZxJa79qLf8ApJGxwOIyYGlrMrGzrXxEEhxs1ovlx5qPrt6i+4EbRcg563AsCNSDbLIhR+2dhy0rmtlw3e3EMJva2RBuBmPJR62xYsMkpR5Qvk1GW6fA/m2zK4AFxAGQA0AGlr6Jm6UnUk95uuEJlRS6FXJy7YrEcx3j5rcvZn/tHf8AK/7LFhsB6w7x81u3s4/2f/6v/pXP8h+COj45fcy1LmSQNBJNgF0oLeWt6rowc8OI917WXClLarO3CO50FTvfCw2Ice0W+RN1X95duMc0mDMOyJAIw88tQqzXuKin7QdG4O4HJwS7yyQ2tPCQ1p6Uxz4w67XE4gcznxB7881aJW3b4Ju14OeRvmDYJzTvxA9io3ZdRoi5GWK4jdmn81OmhjVSS67J3jimjbDVtxWyxnMZaF3EHhdP6rZr6c9LCS5mpAzLRzHNqocGSt27G8gjAjk9y/Vd8F+B/h+XyYhP0xXJi9osOydutlFibO9D3KVUBtPd4O/WQENfrYe6/jlyPbp80nsjeE36OfquBtc5WPathf8AssaF4CvVJIIQhAAhCEAC5kZcEHQix8cl0uXusLnQIAzDaDMN28Q8g/VsLpsyO6ld4HtMzi0e8b+OVz42US6fsSeSW6TaOhhW2KTHdPkqdvzR2nY8D9o22WpczLTnYjyVuicUpJWsiIc97WZWDnEDM52BPO3otdHleHKpIrrsSzYHFmaS7FqGsxugmawZlzopA0DmXFtgmYK0mv8AaBDCD0R6WS2QbfB9Z2hHYL3Wa3/z+y9Rps08qbnGjyOoxQxtKLsWqax8hu9xcQLAuNyBySQK8sn1NsOok/ZwSvHNsTyPMBM3GCrhC9SkxmhPK/Ys8ABmhkjDjYF7HNBOthcapnZSpJ8pkOLXZ0w5habuxvaaaLBYEFxdn2hqzAKdfP8Aq2O/zT/xXP8AIxcsLo6fimvrVL2a9Rb6B+rR4FJbWhMsjJo82luCQcW3Bwu7r28lmmztpFXndmuJDwdMDr/d6ryinK6fJ6ueGCW6PBCV9PmRooPaUWQHJWOrizJvqoev0VpO0Vitsg3fo5Z2ObG0v6MAkC2LCdLN1OYOic0bHslwva5twRm0i1sxquvZ3XdHXtbwka9h8sY9WDzWmbwbVZDEcXWLgQG875G/YrxgpRuzLJJxnVFBmYmEjFIxuxNTSdqoXYi1dslwlJLotv4IILZu5vH0dmPzZwPFn9uxT229itnbiZYPA6ruDhqATy5Hgs9pyrLsPeExWa7rM9W93Z2LWGSuGY5MW7mI+3d26Q7oJsnDJt9bj90q0Kq7y7PErBUQkEtzJHEDj3j5dykt29siePM9duThz/iTCFOiYQhCkkELiSZrfeIHeQPmuroA9UNvBXYWhg1OZ7uHr8lKVFQGNuf/AGqjtSoxOLjxS+adKhnT490rfSIKuzcSo62epPl+Ck5G3SPQJYcQlE5V/fyY9HGObyfJpH9SsrYlUN/JetE3kHu8y0D7JTuhV5oiXkJVp5FZardudupBUjFLNoc4Y8n973OGQPYD3hSe5G70Yh6WVjZHSjIPaHBsZ0AB4nW+ulrZ3Z70bptpgKilkczrtb0ZJxNc85YJOXY7zK7c9Upt44On8nn4aZwSySVr4L3S7PpaVuKOOKIAZvcBi8ZHku9U3n3/AKRpsahpPZicPMAhMtn7lMdZ9bI6ply6pcRCzsa0Wv35A8lOFtNTNvhhhYOOGNg+Wa5Utt8ttnSW6uEkZ9tCrO1toMjY4iFlwDyYLGWSx/edkB9TtWk1WyoJIhFJEx0bWhrQRmwAWAY73m2A4FZ3vHvdA6qppoYjhhkJdM1gYZgLAxtNhiA43+Lhxvex95IKhmOF4yzcL2c36QOnet8+9Ri0mkjHDtbkm02ZPvfu/wD6OoMbSXMc0SRk64HEizu0FpHba/Fd7Go3VDBEzN5cA0E2zOYFz4jxXW/O3xVVRcw3YxojYfiDSS53cXONuwBNN3K0xygg2IIcO9hxBdfbLJp6n3RzoSjj1Fx6s0nYXsrIF55LH4WZ+bjl6FWSs2RHSUzxGDnhBcTdxz+Xcq5sfeOpL+vKXZ8Q2x8AFa66X/UUr7e8Be3a2zvuXlvttxrk9TL6nEpPgoFVU2v8lXq+rJKla9uZVfqNSsGNQHe7tV0dXE/4Xg+hFv8AOas219qulcXPN/kOwKlRGzgeRB8lKz7QDgcP90KVKi0oW7JbZVYC4sJtfMfeE/mgVd3as6c4hfqOIvzu37rqzVJQmQ4pcEZJGvIwlJSuWkKxiKMCWY+ybtkC6L1BK4JWi2q5num19RqD2EHIpKg2gYJxI33b2cBpY8P85BRDqmy9iqwcjocleEtrM8sFNX7NdgmD2hzTcEAg9hSiqG5W2LAwPOYzYefNv3+at6cESO29sv8A1ELmZYveYTweNPw7io/dva3SwujflJEC1wORs3LPtByKsKqu8NE2KbpmmzntLXN4OIt1++2XkqzdRbJjHdJI92hXYjrplZRFU6+QOqQ6ckpZovyyXNp3bOtGlGkJmG67FMlmpWyhs0jEj5Y7BZjvlUYqpw+BrW+mI+rlqlcywWM7VqxJUSvGjpHW7hkD5ALq+MVzv+Dj+WdY0v5NJ3M2yyWBjL2fG1rHNvn1RYOA4ggDNKb87UZHSmMhrnS9VoPCxDi/6uVu0jhdZdE8tILSWkaEEgjuITqp2jJK4OlcZC0ADFnkDfCezM371046Ksm6+OzjvW3j21yX3djdV8lO181TUxl+bWRyWAYfcviBzOuXAhTNLuVStdiex8zuc8hk/lyafEFUJ+/tWdHsHdGPvumNZvJUy+/O8g8AcI8m2Vf0ueTu0i36nDFdNmpbd3gpIozFUdG9lrCGwcctMLG+52HK3NZLXyxmRxga+OM3DWuficGnUFwAuOzPvOqaoT2m0qxdu/8ABPPqXk6VHqVpZcLweRCRXoTtCqdF/wBjbQAeOwD8PlZX/ZG148ri3AkcQfi5rGY60tbG/wCqe8aKybJ20TbNeO12N4szaPa6KcdRgSZKbcp8L3AaAnyVUqGZlW/axxAHm1p8wCq3LBmlHyMR4I0sXMFG6WRrGAlziAANSSnr4lPbj1tPTSSSzEmUWbEwDM4gcTgTloLeJRFW6NZZNsWy2TbvxUdI0YWCU4GvflicdSATw7ByUJVvTzam0hVPa97bYAcLb3AvmXae9pnwsoiqmV5tN8C2O1Hntjed6ayVFkTSJhUvVGXihV1fmnsFTcKvkp9RPQi8kqHk7khE44l24opW3f3KaszTpE1TzFpa8atI/EFarTzh7WuGjgCPEXWTwC9x8Qt94V93Kq8dMGnVji3w1HzPknIPg58lTJ9VbfT/AOP64+yrSq/vjDeJjvhf8wfwCJ/iyYOpIqtOEu6YXsm3S2TE1eaRo6ClSJ6Mhd3UG2v7UsysKzcTeM0S8kQcOaw/bGzzBUyRuFsLnW+iTdhHZhIWyw1SiN5t2WVbC6wbM0dR/PiGO5t+V++7uizrDPnpiXkNO8+P7e0ZaF0EPYWkgixBIIOoIyIKAvWRZ4uSpnqAvLoWlkUdXXmILyy6RyHAXQiyFdWQSNCzGxzD3jv/APdlat1dnsaQ5/W42JIH8pCp2zZbSDty81Y9nVRaSOXy4Lg+Xx1tmj0fhsialBlx29Yu6osLCwGgFsgq/KxTm2XWdbll5Kv1Ei4Z2K54EcOa7ioQ6Q9rQRzB4EeSSY7NS1HH1geyyEDb6HsLCIxfWwuo6odmpGokyUVM9BEhrM5R8zrp1UPTF5UMvETcnVM5NSU4p1BZ9D1rktRjMps1ydQ6FXRi+iQhOYtzCtm4slpZ2cOq71I+9VbZwvLGOcjPtBWbdbKvmH8DvR7UzATydouqht6/9s48nNPrb71MqO3gixU0o/gJ/wCvW+5aS6KLsznGoqV2ZT/Eo+oGZSbQ5GVs5ZKnlPMo9oTiEqlGtk5TyJz0iiqd6fxvuii0ZFG352XgmErR1Zdex418xn4FVoLU94Nm9NTyMGZtib9JubfO1vFZWF6Tx2b6mPa+0eY8ng+nl3Lp8nWBGFeXXq6iOUe2Xq5uglTaIPboXBlC5EtzYC59VDyRRKi2LMNitI3K2EKw4gQAy2M6mzswAOd8Q8AqTszdCsqCBHC4X0L+oP5rLa/Z/ugaCAteQ6WQhzyNBYWa0Hja5z7VzdblhPHt9nT0MMkJ7vRXN46UxzOaedx2g6FVqdua1LfDZYkixj3merTqPPPzWdVFOvPThTPQ453yR8bM1K0r0xDbJZr1mXbti8811HzPS73ppMVLBdjSZ6bFKyHNJFUNUeJenSAS0OqCRxdPITkmTk6pHXsrR7M5dE1sgXqIv+Rn2grHusb18v8Axv8AttVd2K61RF/yM+0FYtyxeqmPKMDzcPwTUBLJ2XZJ1EeJjm/E0jzFkovCtTMyCTI2OoyTWpCl94qbo6mVvDGSO53WHzUTOEpJDUGNglGPSJK9aVmakjDIn8LlFQPT2GRSCdEq05LMt7dm9BUutk2T9Y3ln7w8HX8CFo8Uqr/tC2X0lMJBrE4H6j7Nd64T4JrRZvo5eemL67B9fFS7RnvSgLk1HJcx0/intOzCdLdv912Ja6K6OJDx8pdicFFLJ7rD36DzKl6Lc17/ANpKxg5C7z6ZJzQU+LUlaFuDsTFJieLtZzGRcfd8tfAJGWvnN1EeXjoQVyYy2D7HYi0Plc43zs64Nvoi1vEq7bL3KpYPcjF+dgPlb1U8hUlklLtlo44R6QnFA1vugDuACUQhUNBOeIOaWnRwIPisy2pSFj3NIzBI/utRVU3z2bpKPou/pP3eSznG1ZpjlTooUrFwnkrE0eEsxlMReUhInDgm8gVWXQzekSl3hIOVTU8SkZzSYQHWQA+lGV0tQHMJJnWYl6JtirLspLoltlO/XN+kPTNW3cJnXqHdrG/aP4Kp7IZ17/CHO9CPmQrruBF+oe74pT6Nb+JTWPoRy/kWhCELUzKBv1BaoDviY0+IJb9wVXnGSvO/sX7I/TH2SqROMktk7Zvj6GRCAFwSvQ5YjI4jNk5jkTJjkvG9SipLQvXG8GdJMOcbv7eqRhlS+0G46aQDXCT4Agn0uj2SuTNqeC6laWk5he/6LPLyUlQxXClytk7aR1Q0GBwt7p9Dy7lsmw9n9DC1nG13fSOZ/DwVG3T2f0k7Q4XDes7l1cx62WkBb4l7Fs0r4PUIQtjAEIQgASNXTCRjmO0cLH8e9LIQBlm1KMxSOY7Vp8+RUbI1aTvNsLp2YmD9Y0ZfxD4e/l/dZ3PHYkEWI58xwS840MwlYxekZQlpEi5YM2QzeEi5icuXOFVNUNwxdCFLtYnMcaCWI04sntOFz0S6ZkrIzkSuzjhbJ/xkerVfNy4sNIz+Ivd/MR8gFQac/q5D2NHmSfuWlbvxYaaEf/Ww+Yufmm8fQjk/IkUIQtChDby7PbKxocSLEnK3LtBVak3WjI96TzZ+VCFnJJl4toZ/ofFf35PNn5V6d0Ivjk82flXiFTajTezoboRfHJ5s/KlBunH8cnmz8qEI2ojcxeHdeMfvSebPyp4zd+OxGJ9i0jVvEW+FCFLig3OyK/Q+L4pPNn5V3HulEDcOk82flQhRtRO+XyWTd3ZTInOLS4kgDO2l78AFPoQtY9GLdsEIQrEAhCEACEIQAKu7xbvxSEPN2uORLbDFlqbg5oQofRKdEBLulF8Unmz8qS/RCL45PNn5UIWW1GikxJ+5sXxyebPyLn9DYvjl82fkQhRtRbfL5PRudF8cvmz8iUbujF8cnmz8qEI2onfL5FRunF8cnmz8qP0Si+KTzZ+VCEbUV3v5HLN2o+iLcT83A6tvkPo9qf7MojCRgkktcXaS0tPhh+SEK9LgpfLP/9k="/>
          <p:cNvSpPr>
            <a:spLocks noChangeAspect="1" noChangeArrowheads="1"/>
          </p:cNvSpPr>
          <p:nvPr/>
        </p:nvSpPr>
        <p:spPr bwMode="auto">
          <a:xfrm>
            <a:off x="63500" y="-901700"/>
            <a:ext cx="2438400" cy="1866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" name="AutoShape 16" descr="data:image/jpg;base64,/9j/4AAQSkZJRgABAQAAAQABAAD/2wCEAAkGBhQSERUUEhQVFBUUFBQUFRUVFBQWFBQVFRcWFBQUFRQXHCYeFxkjGRQXHy8gJCcpLCwsFR4xNTAqNSYrLCkBCQoKDgwOGg8PGikkHyQtLCkpLCkpKSosKSkpKSksLCwpKSkpLCkpKSwsLCkpKSkpLCwsKSksLCkpLCwsKSksLP/AABEIAMQBAAMBIgACEQEDEQH/xAAcAAABBQEBAQAAAAAAAAAAAAAAAwQFBgcCAQj/xABDEAABAwIDBAcEBgkEAgMAAAABAAIDBBESITEFBkFREyJhcYGRoQcyUrFygrLB0dIWIzNCYqLC4fAUNHOS4vFDY4P/xAAaAQACAwEBAAAAAAAAAAAAAAAABAECAwUG/8QAKBEAAgIBBAIBAwUBAAAAAAAAAAECEQMEEiExBUFREyIyFFJhcbEj/9oADAMBAAIRAxEAPwDcUIQgAQheXQB6hNavaccX7R7W95Fz3DUqMm3yp26Fzu0NIHm6ysoSfSIckuydQqfVe0WJujfNw+QUBX+1J37pDe4feVtHTZJejGWeEe2aVNUtYLvcGjm4gDzKj/0op72EgPaGvLf+wFlje0N9HPdiPWPM5nzOiiqjeSR3H1TcPHyfbFZ6+C6Nuqt9qdnEnuFvmoOu9pzR7jR3k3/BY/JXvdq5JF5OuaZhoILsWn5CXpGr0HtMe59uoey1vUK/bJ2m2eMSM0ORB1BGoK+cKGbC9p7fnkth9nFfnJGTqBIPDqu/pS2r00YR3RGdJqHk4ZekIQuYdEFUdt7QlEz8MhY1tmixAF7Am9xrcq2kqOkwScGuHaAR6oKSK/SbdnYQS/pW/vNszERxLS22ferbTVLZGhzDcHQ/5oexQk+x4TrEy4zuGhp822KVp5OiPVAsdRz4XJ59qgqpV2TaEjT1IeMvLiEspNQQhCABCEIAEIQgAQhCABCEIAEIQgCN29tttLFjdmb2aOZ18lmm1fabIbgOt2Ny9dVKe2GZzWwW0DnYvrWt9krJptSuvo9PCUNzOVq9TKEtsSeq975HEnn5qMm2zI7VxTBC6axxXSOa8s5dsVdUOOpK4xLlAdc2GZPAZnyCs2kUps9uhSlJutVy2wwPAP7z7RjzfZTtD7MZnftZo4xyYC93rYeqxlqMcfZtHT5JdIp68LwtOj9nFHCwvmfJIG2Li52FuoHuxjFx5q1bK3dpYwDDDELgEODQ4kHQh5ufVLS1yXSGY6CT/JmFDut3q/7i7UwzQuvlfo3dzur87FMvajszo6vGBYSNDvHR3qCfFRG7tRmW37R3rSf/AGw2UxL6ObafQwXqZbHrumgjk+JoJ79HDzunq881XB3k7InbFS9psCMLmkH4gTll2KNglLdFL7Zp7txfCfRQ11BhPskmzhwSMiasfbMJxjuL+fZ/ZBBy2QtNwbFS9HXh+WjuI+8KH4rp7bHLhx434+qgtF0WFCZUFdiyPvD17Qnqsap2CEIQSCEIQAIQhAAhCEACEIQBSPafs7pKcnk0kd7Di+V1iki+jt46fHA7sz8ND6Er54r6fo5HsP7jnDyOS7Xj53FxON5CFSUhGnpy9wa0gFxAF9M+ZVppPZ0Sf1s1uyNv9TrfJVWCTC4HkQVpG3ax3+mikY4tJc0kg/wu+8HJbaqUo1TK6PHCd7ke0O4dIzNzHSEcZHkj/q2w9E6jrooKkQNjZG17W4SxrW9YlwscPA2Hj2HLvYu3GzNAcbSAZjTFb95v4cO5QW+jLSsdzZbxa48PrBc+9z5Z09sY9IudYLxPtrgf9kqvbqbxiwimdYi2B7jkQcsBPPkeXdm53Y230zMDyOkGXa9tve7TrfwKo5yJHLJCXoiT9mobwtvSSj+C/wD1Id9yrW7O9rqcBjxjjvcWPWbfW3Ai+du9I7H23I6J8Ja+QFjmsLQXFt2kBptwv5d2jSk2BK9xb1GkZkOe3EOGbW3I8QFCSpphJu7RNe0gNqKVk8ZxBjrX7HcDxFiNO1ZvQVGCRp7c+45FaSzd5zYJWGTEHsPUA6uIWLXAk63bbTisvc2xIT+jf2OJzNats1M3T2eV2KF0fwOuPovz+0HK2rKPZntW0rAT77TGfpDNvy/mWrhcnUw25GdbDPdBM5ey4IPHJVupgwPI/wAsrMo7a9NcYhqNe5LMvNWiHXTHWXKFBiKP5jT5di7c0SDPUa2JB7wRmkcdgb6Wz/FVf9KHGYYcmtvc8SLEIJSLU2nwkEFwIzHXcfmVOUVZjFjk4evaFlrdrzPdbpHeeimZYZ42iSKRzrZkE3I7Rz7vmi6NVaNDQm9BU9JEx/xsa7zAKcKxcEIQgAQhCABCEIAEIQgBOoixNc0/vAjzyWA780ZZVE/G0E/Sb1XeoX0EVkftX2bY4wPdff6sg/M31T2hntyV8iWthux38GbK501aH7Oa0nNkoA8nf3UXsjc2adoeS2Jh90vvdw5hozt2mytW7+7slLjDnMkYcwW3uCOw9l9Oac1OpwyWzcrF9Hps8Wsm10QFHSSusY2PuDcOAIseeI5KZ2tRyTNYZjDFgv1i/M3tfLThpdOpZ8UzmPeWBrA5tnYC8m+J1+IbbTTVebMnEjnF3XdHdrXkWxMf1mutbXq6j70j7Oi3Y02TsWEk2lc8tsThBYBe9rOsb6HQqVZsmFhBEbe8jEf5rpLZ01zI7iZXjwZaMDybfxK7k2qyxuHWGOzrdVxjBLw0g6jCdbXsbK1lBKKZwcceN0fSOjc4OvHZ3VawRX6ti4AkA5jU3NuqKR0eCNrmk+65oiLMIDSBISQCTcDXI4slzBI0yDpI2tkw42kHECMgbGws4XaDlxFieHtfM4yNYMWbC5uF+AFzSMWJ1iTYEECxvcoKjqN8hzLiMwbaaC9jkOIHAanuWc7xUvR1EgGhdiHccwr9S12MDLKxzvcnCS117C2rTpzHOyqm+TQXtc0gm1nWINraXsmtJKp18imsjeO/gR3UrzHJlq0tkb3tN/uC+gKeYPaHDRwDh3EXHzXzVsyfBI09tvPJb1uRWdJSM/gLo/Bp6voQqeQhypE+PncXEn145txYr1C5R0yu1lNgcRw4dyYVFa2MjGcLSbB5yaCdA48M+Omas20KXG3LUafgq3W0jZGOY8Agggg6dt1Bg1TITfbbPQU7g333CwHp/ncVmMG3ZxfNpvzbp3WIUwyEudJTueXiB2GMk3IYRdrc+WngvTu7bNYyyUx7HhW0a7P21Ow4iBI3VzQ0B1ubTzHJadu9tpk8bS1wN9D9zhzWeQ0mE5K4bnMpiXRub0cr7YZGkgEjQYb4Qc/rd+tIz3cMnJiSVovuz6vRjsrZD7gpFVCqrXU92yjTMEaOH8P4cFM7vbWdMw4m4SDlmCSLantW0W+mLEshCFoSCEIQAIQhAAhCEACqm/WymytaHDqu6rvBwePk5WtRm8NPigdxw2d5a+l1aDplZK0UF9RYkW7O5cQ15aewpOsGd+d794Nj52v4puM0hPHXDOtiyWrQ82m0uwuaxjx+81/hYgkEc1zSRkFznEYnkE20AaMLQCdcuPanNNm2xVK2rvJNHI+OwaWOLcuzQi2eYz14rpaHdm+z4Od5Dbhqfp/6WaRpiuWZ4nueb83C5wnQacUy2hUxk9bABc2c17gQwkF7S0dVxd1gTe2d+Cps+1pH6vP+duqbYiTxJ8yuvHRfuZxJa79qLf8ApJGxwOIyYGlrMrGzrXxEEhxs1ovlx5qPrt6i+4EbRcg563AsCNSDbLIhR+2dhy0rmtlw3e3EMJva2RBuBmPJR62xYsMkpR5Qvk1GW6fA/m2zK4AFxAGQA0AGlr6Jm6UnUk95uuEJlRS6FXJy7YrEcx3j5rcvZn/tHf8AK/7LFhsB6w7x81u3s4/2f/6v/pXP8h+COj45fcy1LmSQNBJNgF0oLeWt6rowc8OI917WXClLarO3CO50FTvfCw2Ice0W+RN1X95duMc0mDMOyJAIw88tQqzXuKin7QdG4O4HJwS7yyQ2tPCQ1p6Uxz4w67XE4gcznxB7881aJW3b4Ju14OeRvmDYJzTvxA9io3ZdRoi5GWK4jdmn81OmhjVSS67J3jimjbDVtxWyxnMZaF3EHhdP6rZr6c9LCS5mpAzLRzHNqocGSt27G8gjAjk9y/Vd8F+B/h+XyYhP0xXJi9osOydutlFibO9D3KVUBtPd4O/WQENfrYe6/jlyPbp80nsjeE36OfquBtc5WPathf8AssaF4CvVJIIQhAAhCEAC5kZcEHQix8cl0uXusLnQIAzDaDMN28Q8g/VsLpsyO6ld4HtMzi0e8b+OVz42US6fsSeSW6TaOhhW2KTHdPkqdvzR2nY8D9o22WpczLTnYjyVuicUpJWsiIc97WZWDnEDM52BPO3otdHleHKpIrrsSzYHFmaS7FqGsxugmawZlzopA0DmXFtgmYK0mv8AaBDCD0R6WS2QbfB9Z2hHYL3Wa3/z+y9Rps08qbnGjyOoxQxtKLsWqax8hu9xcQLAuNyBySQK8sn1NsOok/ZwSvHNsTyPMBM3GCrhC9SkxmhPK/Ys8ABmhkjDjYF7HNBOthcapnZSpJ8pkOLXZ0w5habuxvaaaLBYEFxdn2hqzAKdfP8Aq2O/zT/xXP8AIxcsLo6fimvrVL2a9Rb6B+rR4FJbWhMsjJo82luCQcW3Bwu7r28lmmztpFXndmuJDwdMDr/d6ryinK6fJ6ueGCW6PBCV9PmRooPaUWQHJWOrizJvqoev0VpO0Vitsg3fo5Z2ObG0v6MAkC2LCdLN1OYOic0bHslwva5twRm0i1sxquvZ3XdHXtbwka9h8sY9WDzWmbwbVZDEcXWLgQG875G/YrxgpRuzLJJxnVFBmYmEjFIxuxNTSdqoXYi1dslwlJLotv4IILZu5vH0dmPzZwPFn9uxT229itnbiZYPA6ruDhqATy5Hgs9pyrLsPeExWa7rM9W93Z2LWGSuGY5MW7mI+3d26Q7oJsnDJt9bj90q0Kq7y7PErBUQkEtzJHEDj3j5dykt29siePM9duThz/iTCFOiYQhCkkELiSZrfeIHeQPmuroA9UNvBXYWhg1OZ7uHr8lKVFQGNuf/AGqjtSoxOLjxS+adKhnT490rfSIKuzcSo62epPl+Ck5G3SPQJYcQlE5V/fyY9HGObyfJpH9SsrYlUN/JetE3kHu8y0D7JTuhV5oiXkJVp5FZardudupBUjFLNoc4Y8n973OGQPYD3hSe5G70Yh6WVjZHSjIPaHBsZ0AB4nW+ulrZ3Z70bptpgKilkczrtb0ZJxNc85YJOXY7zK7c9Upt44On8nn4aZwSySVr4L3S7PpaVuKOOKIAZvcBi8ZHku9U3n3/AKRpsahpPZicPMAhMtn7lMdZ9bI6ply6pcRCzsa0Wv35A8lOFtNTNvhhhYOOGNg+Wa5Utt8ttnSW6uEkZ9tCrO1toMjY4iFlwDyYLGWSx/edkB9TtWk1WyoJIhFJEx0bWhrQRmwAWAY73m2A4FZ3vHvdA6qppoYjhhkJdM1gYZgLAxtNhiA43+Lhxvex95IKhmOF4yzcL2c36QOnet8+9Ri0mkjHDtbkm02ZPvfu/wD6OoMbSXMc0SRk64HEizu0FpHba/Fd7Go3VDBEzN5cA0E2zOYFz4jxXW/O3xVVRcw3YxojYfiDSS53cXONuwBNN3K0xygg2IIcO9hxBdfbLJp6n3RzoSjj1Fx6s0nYXsrIF55LH4WZ+bjl6FWSs2RHSUzxGDnhBcTdxz+Xcq5sfeOpL+vKXZ8Q2x8AFa66X/UUr7e8Be3a2zvuXlvttxrk9TL6nEpPgoFVU2v8lXq+rJKla9uZVfqNSsGNQHe7tV0dXE/4Xg+hFv8AOas219qulcXPN/kOwKlRGzgeRB8lKz7QDgcP90KVKi0oW7JbZVYC4sJtfMfeE/mgVd3as6c4hfqOIvzu37rqzVJQmQ4pcEZJGvIwlJSuWkKxiKMCWY+ybtkC6L1BK4JWi2q5num19RqD2EHIpKg2gYJxI33b2cBpY8P85BRDqmy9iqwcjocleEtrM8sFNX7NdgmD2hzTcEAg9hSiqG5W2LAwPOYzYefNv3+at6cESO29sv8A1ELmZYveYTweNPw7io/dva3SwujflJEC1wORs3LPtByKsKqu8NE2KbpmmzntLXN4OIt1++2XkqzdRbJjHdJI92hXYjrplZRFU6+QOqQ6ckpZovyyXNp3bOtGlGkJmG67FMlmpWyhs0jEj5Y7BZjvlUYqpw+BrW+mI+rlqlcywWM7VqxJUSvGjpHW7hkD5ALq+MVzv+Dj+WdY0v5NJ3M2yyWBjL2fG1rHNvn1RYOA4ggDNKb87UZHSmMhrnS9VoPCxDi/6uVu0jhdZdE8tILSWkaEEgjuITqp2jJK4OlcZC0ADFnkDfCezM371046Ksm6+OzjvW3j21yX3djdV8lO181TUxl+bWRyWAYfcviBzOuXAhTNLuVStdiex8zuc8hk/lyafEFUJ+/tWdHsHdGPvumNZvJUy+/O8g8AcI8m2Vf0ueTu0i36nDFdNmpbd3gpIozFUdG9lrCGwcctMLG+52HK3NZLXyxmRxga+OM3DWuficGnUFwAuOzPvOqaoT2m0qxdu/8ABPPqXk6VHqVpZcLweRCRXoTtCqdF/wBjbQAeOwD8PlZX/ZG148ri3AkcQfi5rGY60tbG/wCqe8aKybJ20TbNeO12N4szaPa6KcdRgSZKbcp8L3AaAnyVUqGZlW/axxAHm1p8wCq3LBmlHyMR4I0sXMFG6WRrGAlziAANSSnr4lPbj1tPTSSSzEmUWbEwDM4gcTgTloLeJRFW6NZZNsWy2TbvxUdI0YWCU4GvflicdSATw7ByUJVvTzam0hVPa97bYAcLb3AvmXae9pnwsoiqmV5tN8C2O1Hntjed6ayVFkTSJhUvVGXihV1fmnsFTcKvkp9RPQi8kqHk7khE44l24opW3f3KaszTpE1TzFpa8atI/EFarTzh7WuGjgCPEXWTwC9x8Qt94V93Kq8dMGnVji3w1HzPknIPg58lTJ9VbfT/AOP64+yrSq/vjDeJjvhf8wfwCJ/iyYOpIqtOEu6YXsm3S2TE1eaRo6ClSJ6Mhd3UG2v7UsysKzcTeM0S8kQcOaw/bGzzBUyRuFsLnW+iTdhHZhIWyw1SiN5t2WVbC6wbM0dR/PiGO5t+V++7uizrDPnpiXkNO8+P7e0ZaF0EPYWkgixBIIOoIyIKAvWRZ4uSpnqAvLoWlkUdXXmILyy6RyHAXQiyFdWQSNCzGxzD3jv/APdlat1dnsaQ5/W42JIH8pCp2zZbSDty81Y9nVRaSOXy4Lg+Xx1tmj0fhsialBlx29Yu6osLCwGgFsgq/KxTm2XWdbll5Kv1Ei4Z2K54EcOa7ioQ6Q9rQRzB4EeSSY7NS1HH1geyyEDb6HsLCIxfWwuo6odmpGokyUVM9BEhrM5R8zrp1UPTF5UMvETcnVM5NSU4p1BZ9D1rktRjMps1ydQ6FXRi+iQhOYtzCtm4slpZ2cOq71I+9VbZwvLGOcjPtBWbdbKvmH8DvR7UzATydouqht6/9s48nNPrb71MqO3gixU0o/gJ/wCvW+5aS6KLsznGoqV2ZT/Eo+oGZSbQ5GVs5ZKnlPMo9oTiEqlGtk5TyJz0iiqd6fxvuii0ZFG352XgmErR1Zdex418xn4FVoLU94Nm9NTyMGZtib9JubfO1vFZWF6Tx2b6mPa+0eY8ng+nl3Lp8nWBGFeXXq6iOUe2Xq5uglTaIPboXBlC5EtzYC59VDyRRKi2LMNitI3K2EKw4gQAy2M6mzswAOd8Q8AqTszdCsqCBHC4X0L+oP5rLa/Z/ugaCAteQ6WQhzyNBYWa0Hja5z7VzdblhPHt9nT0MMkJ7vRXN46UxzOaedx2g6FVqdua1LfDZYkixj3merTqPPPzWdVFOvPThTPQ453yR8bM1K0r0xDbJZr1mXbti8811HzPS73ppMVLBdjSZ6bFKyHNJFUNUeJenSAS0OqCRxdPITkmTk6pHXsrR7M5dE1sgXqIv+Rn2grHusb18v8Axv8AttVd2K61RF/yM+0FYtyxeqmPKMDzcPwTUBLJ2XZJ1EeJjm/E0jzFkovCtTMyCTI2OoyTWpCl94qbo6mVvDGSO53WHzUTOEpJDUGNglGPSJK9aVmakjDIn8LlFQPT2GRSCdEq05LMt7dm9BUutk2T9Y3ln7w8HX8CFo8Uqr/tC2X0lMJBrE4H6j7Nd64T4JrRZvo5eemL67B9fFS7RnvSgLk1HJcx0/intOzCdLdv912Ja6K6OJDx8pdicFFLJ7rD36DzKl6Lc17/ANpKxg5C7z6ZJzQU+LUlaFuDsTFJieLtZzGRcfd8tfAJGWvnN1EeXjoQVyYy2D7HYi0Plc43zs64Nvoi1vEq7bL3KpYPcjF+dgPlb1U8hUlklLtlo44R6QnFA1vugDuACUQhUNBOeIOaWnRwIPisy2pSFj3NIzBI/utRVU3z2bpKPou/pP3eSznG1ZpjlTooUrFwnkrE0eEsxlMReUhInDgm8gVWXQzekSl3hIOVTU8SkZzSYQHWQA+lGV0tQHMJJnWYl6JtirLspLoltlO/XN+kPTNW3cJnXqHdrG/aP4Kp7IZ17/CHO9CPmQrruBF+oe74pT6Nb+JTWPoRy/kWhCELUzKBv1BaoDviY0+IJb9wVXnGSvO/sX7I/TH2SqROMktk7Zvj6GRCAFwSvQ5YjI4jNk5jkTJjkvG9SipLQvXG8GdJMOcbv7eqRhlS+0G46aQDXCT4Agn0uj2SuTNqeC6laWk5he/6LPLyUlQxXClytk7aR1Q0GBwt7p9Dy7lsmw9n9DC1nG13fSOZ/DwVG3T2f0k7Q4XDes7l1cx62WkBb4l7Fs0r4PUIQtjAEIQgASNXTCRjmO0cLH8e9LIQBlm1KMxSOY7Vp8+RUbI1aTvNsLp2YmD9Y0ZfxD4e/l/dZ3PHYkEWI58xwS840MwlYxekZQlpEi5YM2QzeEi5icuXOFVNUNwxdCFLtYnMcaCWI04sntOFz0S6ZkrIzkSuzjhbJ/xkerVfNy4sNIz+Ivd/MR8gFQac/q5D2NHmSfuWlbvxYaaEf/Ww+Yufmm8fQjk/IkUIQtChDby7PbKxocSLEnK3LtBVak3WjI96TzZ+VCFnJJl4toZ/ofFf35PNn5V6d0Ivjk82flXiFTajTezoboRfHJ5s/KlBunH8cnmz8qEI2ojcxeHdeMfvSebPyp4zd+OxGJ9i0jVvEW+FCFLig3OyK/Q+L4pPNn5V3HulEDcOk82flQhRtRO+XyWTd3ZTInOLS4kgDO2l78AFPoQtY9GLdsEIQrEAhCEACEIQAKu7xbvxSEPN2uORLbDFlqbg5oQofRKdEBLulF8Unmz8qS/RCL45PNn5UIWW1GikxJ+5sXxyebPyLn9DYvjl82fkQhRtRbfL5PRudF8cvmz8iUbujF8cnmz8qEI2onfL5FRunF8cnmz8qP0Si+KTzZ+VCEbUV3v5HLN2o+iLcT83A6tvkPo9qf7MojCRgkktcXaS0tPhh+SEK9LgpfLP/9k="/>
          <p:cNvSpPr>
            <a:spLocks noChangeAspect="1" noChangeArrowheads="1"/>
          </p:cNvSpPr>
          <p:nvPr/>
        </p:nvSpPr>
        <p:spPr bwMode="auto">
          <a:xfrm>
            <a:off x="215900" y="-749300"/>
            <a:ext cx="2438400" cy="1866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2339752" y="2780928"/>
            <a:ext cx="1486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  <a:latin typeface="Bradley Hand ITC" pitchFamily="66" charset="0"/>
              </a:rPr>
              <a:t>Nauman Aslam</a:t>
            </a:r>
            <a:endParaRPr lang="en-GB" sz="1400" dirty="0">
              <a:solidFill>
                <a:schemeClr val="bg1"/>
              </a:solidFill>
              <a:latin typeface="Bradley Hand ITC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600" y="1680512"/>
            <a:ext cx="74168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 smtClean="0">
                <a:latin typeface="+mj-lt"/>
                <a:ea typeface="Verdana" pitchFamily="34" charset="0"/>
                <a:cs typeface="Verdana" pitchFamily="34" charset="0"/>
              </a:rPr>
              <a:t>Bayesian Inference in Waveform Signals based on BAYSIG </a:t>
            </a:r>
            <a:endParaRPr lang="en-GB" sz="2800" b="1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0793" y="3645024"/>
            <a:ext cx="4225463" cy="892552"/>
          </a:xfrm>
          <a:prstGeom prst="rect">
            <a:avLst/>
          </a:prstGeom>
          <a:gradFill>
            <a:gsLst>
              <a:gs pos="85000">
                <a:srgbClr val="230F32"/>
              </a:gs>
              <a:gs pos="61000">
                <a:srgbClr val="3B1954"/>
              </a:gs>
              <a:gs pos="15000">
                <a:srgbClr val="552479"/>
              </a:gs>
              <a:gs pos="0">
                <a:srgbClr val="7030A0"/>
              </a:gs>
              <a:gs pos="93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 err="1" smtClean="0"/>
              <a:t>Dr.</a:t>
            </a:r>
            <a:r>
              <a:rPr lang="en-GB" sz="2000" dirty="0" smtClean="0"/>
              <a:t> Kamal AbuHassan</a:t>
            </a:r>
            <a:endParaRPr lang="en-GB" dirty="0" smtClean="0"/>
          </a:p>
          <a:p>
            <a:r>
              <a:rPr lang="en-GB" sz="1600" dirty="0" smtClean="0"/>
              <a:t>Research Fellow in Computational Intelligence</a:t>
            </a:r>
          </a:p>
          <a:p>
            <a:r>
              <a:rPr lang="en-GB" sz="1600" dirty="0" smtClean="0"/>
              <a:t>Anglia Ruskin IT Research Institute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4496" y="5229200"/>
            <a:ext cx="4009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HBP CodeJam#7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11th-14th January 2016, Manchester, </a:t>
            </a:r>
            <a:r>
              <a:rPr lang="en-GB" dirty="0" smtClean="0"/>
              <a:t>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7100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827584" y="836712"/>
            <a:ext cx="77083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kern="0" dirty="0" smtClean="0">
                <a:solidFill>
                  <a:srgbClr val="002B65"/>
                </a:solidFill>
                <a:latin typeface="Calibri" pitchFamily="34" charset="0"/>
                <a:cs typeface="Calibri" pitchFamily="34" charset="0"/>
              </a:rPr>
              <a:t>BAYSIG</a:t>
            </a:r>
            <a:endParaRPr lang="en-GB" sz="2800" b="1" kern="0" dirty="0">
              <a:solidFill>
                <a:srgbClr val="002B6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600" y="1916832"/>
            <a:ext cx="72728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333333"/>
                </a:solidFill>
                <a:latin typeface="Droid Sans"/>
              </a:rPr>
              <a:t>BAYSIG</a:t>
            </a:r>
            <a:r>
              <a:rPr lang="en-GB" dirty="0">
                <a:solidFill>
                  <a:srgbClr val="333333"/>
                </a:solidFill>
                <a:latin typeface="Droid Sans"/>
              </a:rPr>
              <a:t> is a new probabilistic </a:t>
            </a:r>
            <a:r>
              <a:rPr lang="en-GB" dirty="0" smtClean="0">
                <a:solidFill>
                  <a:srgbClr val="333333"/>
                </a:solidFill>
                <a:latin typeface="Droid Sans"/>
              </a:rPr>
              <a:t>modelling language </a:t>
            </a:r>
            <a:r>
              <a:rPr lang="en-GB" dirty="0">
                <a:solidFill>
                  <a:srgbClr val="333333"/>
                </a:solidFill>
                <a:latin typeface="Droid Sans"/>
              </a:rPr>
              <a:t>that enhances the </a:t>
            </a:r>
            <a:r>
              <a:rPr lang="en-GB" dirty="0" smtClean="0">
                <a:solidFill>
                  <a:srgbClr val="333333"/>
                </a:solidFill>
                <a:latin typeface="Droid Sans"/>
              </a:rPr>
              <a:t>expressiveness </a:t>
            </a:r>
            <a:r>
              <a:rPr lang="en-GB" dirty="0">
                <a:solidFill>
                  <a:srgbClr val="333333"/>
                </a:solidFill>
                <a:latin typeface="Droid Sans"/>
              </a:rPr>
              <a:t>of </a:t>
            </a:r>
            <a:r>
              <a:rPr lang="en-GB" dirty="0" smtClean="0">
                <a:solidFill>
                  <a:srgbClr val="333333"/>
                </a:solidFill>
                <a:latin typeface="Droid Sans"/>
              </a:rPr>
              <a:t>statistical models.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dirty="0">
              <a:solidFill>
                <a:srgbClr val="333333"/>
              </a:solidFill>
              <a:latin typeface="Droid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333333"/>
                </a:solidFill>
                <a:latin typeface="Droid Sans"/>
              </a:rPr>
              <a:t>It has been invented and developed by </a:t>
            </a:r>
            <a:r>
              <a:rPr lang="en-GB" b="1" dirty="0" smtClean="0">
                <a:solidFill>
                  <a:srgbClr val="333333"/>
                </a:solidFill>
                <a:latin typeface="Droid Sans"/>
              </a:rPr>
              <a:t>Dr </a:t>
            </a:r>
            <a:r>
              <a:rPr lang="en-GB" b="1" dirty="0">
                <a:solidFill>
                  <a:srgbClr val="333333"/>
                </a:solidFill>
                <a:latin typeface="Droid Sans"/>
              </a:rPr>
              <a:t>Tom Nielsen </a:t>
            </a:r>
            <a:r>
              <a:rPr lang="en-GB" dirty="0" smtClean="0">
                <a:solidFill>
                  <a:srgbClr val="333333"/>
                </a:solidFill>
                <a:latin typeface="Droid Sans"/>
              </a:rPr>
              <a:t>(Founder of </a:t>
            </a:r>
            <a:r>
              <a:rPr lang="en-GB" dirty="0" err="1" smtClean="0">
                <a:solidFill>
                  <a:srgbClr val="333333"/>
                </a:solidFill>
                <a:latin typeface="Droid Sans"/>
              </a:rPr>
              <a:t>OpenBrain</a:t>
            </a:r>
            <a:r>
              <a:rPr lang="en-GB" dirty="0" smtClean="0">
                <a:solidFill>
                  <a:srgbClr val="333333"/>
                </a:solidFill>
                <a:latin typeface="Droid Sans"/>
              </a:rPr>
              <a:t> Ltd) and funded by the BBSRC grants to </a:t>
            </a:r>
            <a:r>
              <a:rPr lang="en-GB" b="1" dirty="0" smtClean="0">
                <a:solidFill>
                  <a:srgbClr val="333333"/>
                </a:solidFill>
                <a:latin typeface="Droid Sans"/>
              </a:rPr>
              <a:t>Dr Tom Matheson (University of Leicester)</a:t>
            </a:r>
            <a:r>
              <a:rPr lang="en-GB" dirty="0" smtClean="0">
                <a:solidFill>
                  <a:srgbClr val="333333"/>
                </a:solidFill>
                <a:latin typeface="Droid Sans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dirty="0">
              <a:solidFill>
                <a:srgbClr val="333333"/>
              </a:solidFill>
              <a:latin typeface="Droid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333333"/>
                </a:solidFill>
                <a:latin typeface="Droid Sans"/>
              </a:rPr>
              <a:t>It allows </a:t>
            </a:r>
            <a:r>
              <a:rPr lang="en-GB" dirty="0">
                <a:solidFill>
                  <a:srgbClr val="333333"/>
                </a:solidFill>
                <a:latin typeface="Droid Sans"/>
              </a:rPr>
              <a:t>you to perform Bayesian statistical inference in a </a:t>
            </a:r>
            <a:r>
              <a:rPr lang="en-GB" dirty="0" smtClean="0">
                <a:solidFill>
                  <a:srgbClr val="333333"/>
                </a:solidFill>
                <a:latin typeface="Droid Sans"/>
              </a:rPr>
              <a:t>variety of </a:t>
            </a:r>
            <a:r>
              <a:rPr lang="en-GB" dirty="0">
                <a:solidFill>
                  <a:srgbClr val="333333"/>
                </a:solidFill>
                <a:latin typeface="Droid Sans"/>
              </a:rPr>
              <a:t>models based on </a:t>
            </a:r>
            <a:r>
              <a:rPr lang="en-GB" dirty="0" smtClean="0">
                <a:solidFill>
                  <a:srgbClr val="333333"/>
                </a:solidFill>
                <a:latin typeface="Droid Sans"/>
              </a:rPr>
              <a:t>different </a:t>
            </a:r>
            <a:r>
              <a:rPr lang="en-GB" dirty="0">
                <a:solidFill>
                  <a:srgbClr val="333333"/>
                </a:solidFill>
                <a:latin typeface="Droid Sans"/>
              </a:rPr>
              <a:t>kinds of data. </a:t>
            </a:r>
            <a:endParaRPr lang="en-GB" dirty="0" smtClean="0">
              <a:solidFill>
                <a:srgbClr val="333333"/>
              </a:solidFill>
              <a:latin typeface="Droid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dirty="0">
              <a:solidFill>
                <a:srgbClr val="333333"/>
              </a:solidFill>
              <a:latin typeface="Droid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333333"/>
                </a:solidFill>
                <a:latin typeface="Droid Sans"/>
              </a:rPr>
              <a:t>BAYSIG </a:t>
            </a:r>
            <a:r>
              <a:rPr lang="en-GB" dirty="0" smtClean="0">
                <a:solidFill>
                  <a:srgbClr val="333333"/>
                </a:solidFill>
                <a:latin typeface="Droid Sans"/>
              </a:rPr>
              <a:t>has an online channel known as </a:t>
            </a:r>
            <a:r>
              <a:rPr lang="en-GB" b="1" dirty="0" err="1" smtClean="0">
                <a:solidFill>
                  <a:srgbClr val="333333"/>
                </a:solidFill>
                <a:latin typeface="Droid Sans"/>
              </a:rPr>
              <a:t>BayesHive</a:t>
            </a:r>
            <a:r>
              <a:rPr lang="en-GB" b="1" dirty="0">
                <a:solidFill>
                  <a:srgbClr val="333333"/>
                </a:solidFill>
                <a:latin typeface="Droid Sans"/>
              </a:rPr>
              <a:t> </a:t>
            </a:r>
            <a:r>
              <a:rPr lang="en-GB" dirty="0">
                <a:solidFill>
                  <a:srgbClr val="333333"/>
                </a:solidFill>
                <a:latin typeface="Droid Sans"/>
              </a:rPr>
              <a:t>(</a:t>
            </a:r>
            <a:r>
              <a:rPr lang="en-GB" dirty="0">
                <a:solidFill>
                  <a:srgbClr val="333333"/>
                </a:solidFill>
                <a:latin typeface="Droid Sans"/>
                <a:hlinkClick r:id="rId2"/>
              </a:rPr>
              <a:t>https://</a:t>
            </a:r>
            <a:r>
              <a:rPr lang="en-GB" dirty="0" smtClean="0">
                <a:solidFill>
                  <a:srgbClr val="333333"/>
                </a:solidFill>
                <a:latin typeface="Droid Sans"/>
                <a:hlinkClick r:id="rId2"/>
              </a:rPr>
              <a:t>bayeshive.com</a:t>
            </a:r>
            <a:r>
              <a:rPr lang="en-GB" dirty="0" smtClean="0">
                <a:solidFill>
                  <a:srgbClr val="333333"/>
                </a:solidFill>
                <a:latin typeface="Droid Sans"/>
              </a:rPr>
              <a:t>)</a:t>
            </a:r>
            <a:r>
              <a:rPr lang="en-GB" b="1" dirty="0" smtClean="0">
                <a:solidFill>
                  <a:srgbClr val="333333"/>
                </a:solidFill>
                <a:latin typeface="Droid Sans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b="1" dirty="0">
              <a:solidFill>
                <a:srgbClr val="333333"/>
              </a:solidFill>
              <a:latin typeface="Droid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b="1" dirty="0" err="1">
                <a:solidFill>
                  <a:srgbClr val="333333"/>
                </a:solidFill>
                <a:latin typeface="Droid Sans"/>
              </a:rPr>
              <a:t>BayesHive</a:t>
            </a:r>
            <a:r>
              <a:rPr lang="en-GB" dirty="0">
                <a:solidFill>
                  <a:srgbClr val="333333"/>
                </a:solidFill>
                <a:latin typeface="Droid Sans"/>
              </a:rPr>
              <a:t> </a:t>
            </a:r>
            <a:r>
              <a:rPr lang="en-GB" dirty="0" smtClean="0">
                <a:solidFill>
                  <a:srgbClr val="333333"/>
                </a:solidFill>
                <a:latin typeface="Droid Sans"/>
              </a:rPr>
              <a:t>has a point-and-click </a:t>
            </a:r>
            <a:r>
              <a:rPr lang="en-GB" dirty="0">
                <a:solidFill>
                  <a:srgbClr val="333333"/>
                </a:solidFill>
                <a:latin typeface="Droid Sans"/>
              </a:rPr>
              <a:t>interface to build statistical </a:t>
            </a:r>
            <a:r>
              <a:rPr lang="en-GB" dirty="0" smtClean="0">
                <a:solidFill>
                  <a:srgbClr val="333333"/>
                </a:solidFill>
                <a:latin typeface="Droid Sans"/>
              </a:rPr>
              <a:t>models and load data.</a:t>
            </a:r>
            <a:r>
              <a:rPr lang="en-GB" dirty="0">
                <a:solidFill>
                  <a:srgbClr val="333333"/>
                </a:solidFill>
                <a:latin typeface="Droid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4635187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419455" y="1196752"/>
            <a:ext cx="8184993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B6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B65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B65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B65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B65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B65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B65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B65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B65"/>
                </a:solidFill>
                <a:latin typeface="Arial" charset="0"/>
              </a:defRPr>
            </a:lvl9pPr>
          </a:lstStyle>
          <a:p>
            <a:pPr algn="ctr"/>
            <a:r>
              <a:rPr lang="en-GB" sz="2800" kern="0" dirty="0">
                <a:latin typeface="Calibri" pitchFamily="34" charset="0"/>
                <a:cs typeface="Calibri" pitchFamily="34" charset="0"/>
              </a:rPr>
              <a:t>Bayesian I</a:t>
            </a:r>
            <a:r>
              <a:rPr lang="en-GB" sz="2800" kern="0" dirty="0" smtClean="0">
                <a:latin typeface="Calibri" pitchFamily="34" charset="0"/>
                <a:cs typeface="Calibri" pitchFamily="34" charset="0"/>
              </a:rPr>
              <a:t>nference in </a:t>
            </a:r>
            <a:r>
              <a:rPr lang="en-GB" sz="2800" kern="0" dirty="0">
                <a:latin typeface="Calibri" pitchFamily="34" charset="0"/>
                <a:cs typeface="Calibri" pitchFamily="34" charset="0"/>
              </a:rPr>
              <a:t>ECG </a:t>
            </a:r>
            <a:r>
              <a:rPr lang="en-GB" sz="2800" kern="0" dirty="0" smtClean="0">
                <a:latin typeface="Calibri" pitchFamily="34" charset="0"/>
                <a:cs typeface="Calibri" pitchFamily="34" charset="0"/>
              </a:rPr>
              <a:t>Models</a:t>
            </a:r>
            <a:endParaRPr lang="en-GB" sz="280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87624" y="1994064"/>
            <a:ext cx="655272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333333"/>
                </a:solidFill>
                <a:latin typeface="Droid Sans"/>
              </a:rPr>
              <a:t> U</a:t>
            </a:r>
            <a:r>
              <a:rPr lang="en-GB" dirty="0">
                <a:solidFill>
                  <a:srgbClr val="333333"/>
                </a:solidFill>
                <a:latin typeface="Droid Sans"/>
              </a:rPr>
              <a:t>sing Bayesian inference to estimate parameters from real ECG data.</a:t>
            </a:r>
            <a:endParaRPr lang="en-US" dirty="0">
              <a:solidFill>
                <a:srgbClr val="333333"/>
              </a:solidFill>
              <a:latin typeface="Droid Sans"/>
            </a:endParaRPr>
          </a:p>
          <a:p>
            <a:pPr algn="just">
              <a:defRPr/>
            </a:pPr>
            <a:endParaRPr lang="en-US" dirty="0">
              <a:solidFill>
                <a:srgbClr val="333333"/>
              </a:solidFill>
              <a:latin typeface="Droid Sans"/>
            </a:endParaRPr>
          </a:p>
          <a:p>
            <a:pPr algn="just"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333333"/>
                </a:solidFill>
                <a:latin typeface="Droid Sans"/>
              </a:rPr>
              <a:t> One aim is to assess the differences in the estimated parameters between healthy subjects and patients with abnormal cardiovascular conditions.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22" y="4149080"/>
            <a:ext cx="3986991" cy="21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302" y="4032127"/>
            <a:ext cx="1432173" cy="51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59471"/>
            <a:ext cx="2614472" cy="177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01845"/>
            <a:ext cx="1804446" cy="18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27393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3688" y="1196752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kern="0" dirty="0">
                <a:solidFill>
                  <a:srgbClr val="002B65"/>
                </a:solidFill>
                <a:latin typeface="Calibri" pitchFamily="34" charset="0"/>
                <a:ea typeface="+mj-ea"/>
                <a:cs typeface="Calibri" pitchFamily="34" charset="0"/>
              </a:rPr>
              <a:t>Bayesian Inference in </a:t>
            </a:r>
            <a:r>
              <a:rPr lang="en-GB" sz="2800" b="1" kern="0" dirty="0" err="1" smtClean="0">
                <a:solidFill>
                  <a:srgbClr val="002B65"/>
                </a:solidFill>
                <a:latin typeface="Calibri" pitchFamily="34" charset="0"/>
                <a:ea typeface="+mj-ea"/>
                <a:cs typeface="Calibri" pitchFamily="34" charset="0"/>
              </a:rPr>
              <a:t>qIF</a:t>
            </a:r>
            <a:r>
              <a:rPr lang="en-GB" sz="2800" b="1" kern="0" dirty="0" smtClean="0">
                <a:solidFill>
                  <a:srgbClr val="002B65"/>
                </a:solidFill>
                <a:latin typeface="Calibri" pitchFamily="34" charset="0"/>
                <a:ea typeface="+mj-ea"/>
                <a:cs typeface="Calibri" pitchFamily="34" charset="0"/>
              </a:rPr>
              <a:t> Neuron Model</a:t>
            </a:r>
            <a:endParaRPr lang="en-GB" sz="2800" b="1" kern="0" dirty="0">
              <a:solidFill>
                <a:srgbClr val="002B65"/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051122"/>
              </p:ext>
            </p:extLst>
          </p:nvPr>
        </p:nvGraphicFramePr>
        <p:xfrm>
          <a:off x="5138738" y="4579938"/>
          <a:ext cx="2838450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Document" r:id="rId4" imgW="2345873" imgH="1388007" progId="Word.Document.12">
                  <p:embed/>
                </p:oleObj>
              </mc:Choice>
              <mc:Fallback>
                <p:oleObj name="Document" r:id="rId4" imgW="2345873" imgH="13880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38738" y="4579938"/>
                        <a:ext cx="2838450" cy="162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965699" y="2119088"/>
            <a:ext cx="7416824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AbuHassan K, Nielsen T, Marra V, Hossain A, Matheson T </a:t>
            </a:r>
            <a:r>
              <a:rPr lang="en-GB" sz="1400" dirty="0" smtClean="0">
                <a:solidFill>
                  <a:schemeClr val="bg1"/>
                </a:solidFill>
              </a:rPr>
              <a:t>(in preparation) </a:t>
            </a:r>
            <a:r>
              <a:rPr lang="en-GB" sz="1400" b="1" u="sng" dirty="0">
                <a:solidFill>
                  <a:schemeClr val="bg1"/>
                </a:solidFill>
              </a:rPr>
              <a:t>Parameter Estimation for a Noisy Quadratic Integrate-and-Fire Neuron Model based on Bayesian Inference</a:t>
            </a:r>
            <a:r>
              <a:rPr lang="en-GB" sz="1400" dirty="0">
                <a:solidFill>
                  <a:schemeClr val="bg1"/>
                </a:solidFill>
              </a:rPr>
              <a:t>. </a:t>
            </a:r>
            <a:endParaRPr lang="en-GB" sz="1400" i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435147"/>
              </p:ext>
            </p:extLst>
          </p:nvPr>
        </p:nvGraphicFramePr>
        <p:xfrm>
          <a:off x="1115616" y="4583673"/>
          <a:ext cx="2455648" cy="1346445"/>
        </p:xfrm>
        <a:graphic>
          <a:graphicData uri="http://schemas.openxmlformats.org/drawingml/2006/table">
            <a:tbl>
              <a:tblPr firstRow="1" firstCol="1" bandRow="1"/>
              <a:tblGrid>
                <a:gridCol w="982064"/>
                <a:gridCol w="782141"/>
                <a:gridCol w="691443"/>
              </a:tblGrid>
              <a:tr h="2665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Parameters</a:t>
                      </a:r>
                      <a:endParaRPr lang="en-GB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Lower limit</a:t>
                      </a:r>
                      <a:endParaRPr lang="en-GB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Upper limit</a:t>
                      </a:r>
                      <a:endParaRPr lang="en-GB" sz="105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</a:t>
                      </a:r>
                      <a:r>
                        <a:rPr lang="en-US" sz="1100" b="1" i="1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  <a:endParaRPr lang="en-GB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-50 mV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 mV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</a:t>
                      </a:r>
                      <a:r>
                        <a:rPr lang="en-US" sz="1100" b="1" i="1" baseline="-25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threshold</a:t>
                      </a:r>
                      <a:endParaRPr lang="en-GB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-60 mV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 mV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</a:t>
                      </a:r>
                      <a:r>
                        <a:rPr lang="en-US" sz="1100" b="1" i="1" baseline="-25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rest</a:t>
                      </a:r>
                      <a:endParaRPr lang="en-GB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-100 mV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</a:t>
                      </a:r>
                      <a:r>
                        <a:rPr lang="en-US" sz="1000" i="1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threshold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I</a:t>
                      </a:r>
                      <a:endParaRPr lang="en-GB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-50 pA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50 pA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2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</a:t>
                      </a:r>
                      <a:endParaRPr lang="en-GB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 mV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 mV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15616" y="4040080"/>
            <a:ext cx="2455648" cy="3970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800"/>
              <a:tabLst>
                <a:tab pos="685800" algn="l"/>
              </a:tabLst>
            </a:pPr>
            <a:r>
              <a:rPr lang="en-US" sz="11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bounding limits for the uniform prior distributions</a:t>
            </a:r>
            <a:endParaRPr lang="en-GB" sz="11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1473" y="2782669"/>
            <a:ext cx="76609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This research employs </a:t>
            </a:r>
            <a:r>
              <a:rPr lang="en-US" sz="16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Bayesian inference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to estimate the parameters of a </a:t>
            </a:r>
            <a:r>
              <a:rPr lang="en-US" sz="16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noisy quadratic integrate-and-fire neuron model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from synthetic voltage traces. </a:t>
            </a:r>
            <a:endParaRPr lang="en-GB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37415" y="4005860"/>
            <a:ext cx="2674945" cy="3970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800"/>
              <a:tabLst>
                <a:tab pos="685800" algn="l"/>
              </a:tabLst>
            </a:pPr>
            <a:r>
              <a:rPr lang="en-GB" sz="11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Summarized results from Bayesian inference</a:t>
            </a:r>
            <a:endParaRPr lang="en-GB" sz="11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463" y="1802085"/>
            <a:ext cx="82010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7794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3688" y="1196752"/>
            <a:ext cx="6264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kern="0" dirty="0">
                <a:solidFill>
                  <a:srgbClr val="002B65"/>
                </a:solidFill>
                <a:latin typeface="Calibri" pitchFamily="34" charset="0"/>
                <a:cs typeface="Calibri" pitchFamily="34" charset="0"/>
              </a:rPr>
              <a:t>Bayesian Inference in </a:t>
            </a:r>
            <a:r>
              <a:rPr lang="en-GB" sz="2800" b="1" kern="0" dirty="0" err="1">
                <a:solidFill>
                  <a:srgbClr val="002B65"/>
                </a:solidFill>
                <a:latin typeface="Calibri" pitchFamily="34" charset="0"/>
                <a:cs typeface="Calibri" pitchFamily="34" charset="0"/>
              </a:rPr>
              <a:t>qIF</a:t>
            </a:r>
            <a:r>
              <a:rPr lang="en-GB" sz="2800" b="1" kern="0" dirty="0">
                <a:solidFill>
                  <a:srgbClr val="002B65"/>
                </a:solidFill>
                <a:latin typeface="Calibri" pitchFamily="34" charset="0"/>
                <a:cs typeface="Calibri" pitchFamily="34" charset="0"/>
              </a:rPr>
              <a:t> Neuron Model</a:t>
            </a:r>
          </a:p>
        </p:txBody>
      </p:sp>
      <p:pic>
        <p:nvPicPr>
          <p:cNvPr id="2050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29000"/>
            <a:ext cx="32670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965699" y="2119088"/>
            <a:ext cx="7416824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AbuHassan K, Nielsen T, Marra V, Hossain A, Matheson T </a:t>
            </a:r>
            <a:r>
              <a:rPr lang="en-GB" sz="1400" dirty="0" smtClean="0">
                <a:solidFill>
                  <a:schemeClr val="bg1"/>
                </a:solidFill>
              </a:rPr>
              <a:t>(to be submitted) </a:t>
            </a:r>
            <a:r>
              <a:rPr lang="en-GB" sz="1400" b="1" u="sng" dirty="0">
                <a:solidFill>
                  <a:schemeClr val="bg1"/>
                </a:solidFill>
              </a:rPr>
              <a:t>Parameter Estimation for a Noisy Quadratic Integrate-and-Fire Neuron Model based on Bayesian Inference</a:t>
            </a:r>
            <a:r>
              <a:rPr lang="en-GB" sz="1400" dirty="0" smtClean="0">
                <a:solidFill>
                  <a:schemeClr val="bg1"/>
                </a:solidFill>
              </a:rPr>
              <a:t>.</a:t>
            </a:r>
            <a:r>
              <a:rPr lang="en-GB" sz="1400" i="1" dirty="0" smtClean="0">
                <a:solidFill>
                  <a:schemeClr val="bg1"/>
                </a:solidFill>
              </a:rPr>
              <a:t> </a:t>
            </a:r>
            <a:endParaRPr lang="en-GB" sz="1400" i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1723" y="5734417"/>
            <a:ext cx="36063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Reference data (red) </a:t>
            </a:r>
            <a:r>
              <a:rPr lang="en-US" sz="1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were compared </a:t>
            </a:r>
            <a:r>
              <a:rPr lang="en-US" sz="1100" dirty="0">
                <a:latin typeface="Verdana" pitchFamily="34" charset="0"/>
                <a:ea typeface="Verdana" pitchFamily="34" charset="0"/>
                <a:cs typeface="Verdana" pitchFamily="34" charset="0"/>
              </a:rPr>
              <a:t>to the </a:t>
            </a:r>
            <a:r>
              <a:rPr lang="en-US" sz="11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simulated data (blue) </a:t>
            </a:r>
            <a:r>
              <a:rPr lang="en-US" sz="1100" dirty="0">
                <a:latin typeface="Verdana" pitchFamily="34" charset="0"/>
                <a:ea typeface="Verdana" pitchFamily="34" charset="0"/>
                <a:cs typeface="Verdana" pitchFamily="34" charset="0"/>
              </a:rPr>
              <a:t>generated by the model</a:t>
            </a:r>
            <a:endParaRPr lang="en-GB" sz="1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7624" y="2690336"/>
            <a:ext cx="7344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A posterior predictive check (PPC) was used to assess the results of parameter estimation. </a:t>
            </a:r>
            <a:endParaRPr lang="en-GB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4867798" y="26086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08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798" y="3065877"/>
            <a:ext cx="35147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5009950" y="5815717"/>
            <a:ext cx="34504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alt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Sample recording from a regular spiking </a:t>
            </a:r>
            <a:r>
              <a:rPr lang="en-US" alt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pyramidal </a:t>
            </a:r>
            <a:r>
              <a:rPr lang="en-US" alt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cell responding to in-vivo-like current injection</a:t>
            </a:r>
            <a:r>
              <a:rPr lang="en-US" alt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altLang="en-US" sz="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800" dirty="0" smtClean="0"/>
              <a:t>Gerstner </a:t>
            </a:r>
            <a:r>
              <a:rPr lang="en-US" sz="800" dirty="0"/>
              <a:t>and </a:t>
            </a:r>
            <a:r>
              <a:rPr lang="en-US" sz="800" dirty="0" err="1" smtClean="0"/>
              <a:t>Naud</a:t>
            </a:r>
            <a:r>
              <a:rPr lang="en-US" sz="800" dirty="0" smtClean="0"/>
              <a:t>, 2009)</a:t>
            </a:r>
            <a:r>
              <a:rPr lang="en-US" altLang="en-US" sz="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altLang="en-US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859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43808" y="2708920"/>
            <a:ext cx="2284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CC"/>
                </a:solidFill>
                <a:latin typeface="Verdana"/>
                <a:cs typeface="Verdana"/>
              </a:rPr>
              <a:t>Thank you</a:t>
            </a:r>
            <a:endParaRPr lang="en-US" sz="2800" b="1" dirty="0">
              <a:solidFill>
                <a:srgbClr val="0000CC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7466767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35621</TotalTime>
  <Words>303</Words>
  <Application>Microsoft Office PowerPoint</Application>
  <PresentationFormat>On-screen Show (4:3)</PresentationFormat>
  <Paragraphs>55</Paragraphs>
  <Slides>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Bradley Hand ITC</vt:lpstr>
      <vt:lpstr>Calibri</vt:lpstr>
      <vt:lpstr>Droid Sans</vt:lpstr>
      <vt:lpstr>Times New Roman</vt:lpstr>
      <vt:lpstr>Verdana</vt:lpstr>
      <vt:lpstr>Wingdings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Alamgir Hossain</dc:creator>
  <cp:lastModifiedBy>Kamal J. AbuHassan</cp:lastModifiedBy>
  <cp:revision>974</cp:revision>
  <dcterms:created xsi:type="dcterms:W3CDTF">2011-06-06T08:08:15Z</dcterms:created>
  <dcterms:modified xsi:type="dcterms:W3CDTF">2016-01-14T11:13:59Z</dcterms:modified>
</cp:coreProperties>
</file>