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9" r:id="rId5"/>
    <p:sldId id="261" r:id="rId6"/>
    <p:sldId id="260" r:id="rId7"/>
    <p:sldId id="271" r:id="rId8"/>
    <p:sldId id="264" r:id="rId9"/>
    <p:sldId id="265" r:id="rId10"/>
    <p:sldId id="274" r:id="rId11"/>
    <p:sldId id="262" r:id="rId12"/>
    <p:sldId id="270" r:id="rId13"/>
    <p:sldId id="268" r:id="rId14"/>
    <p:sldId id="269" r:id="rId15"/>
    <p:sldId id="266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B00"/>
    <a:srgbClr val="0081F6"/>
    <a:srgbClr val="026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41" autoAdjust="0"/>
    <p:restoredTop sz="64296" autoAdjust="0"/>
  </p:normalViewPr>
  <p:slideViewPr>
    <p:cSldViewPr snapToGrid="0" snapToObjects="1">
      <p:cViewPr varScale="1">
        <p:scale>
          <a:sx n="51" d="100"/>
          <a:sy n="51" d="100"/>
        </p:scale>
        <p:origin x="-1832" y="-10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4723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9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slide about NI and bad data , trusted data.</a:t>
            </a:r>
          </a:p>
          <a:p>
            <a:endParaRPr lang="en-US" dirty="0" smtClean="0"/>
          </a:p>
          <a:p>
            <a:r>
              <a:rPr lang="en-US" dirty="0" smtClean="0"/>
              <a:t>Ontology</a:t>
            </a:r>
            <a:r>
              <a:rPr lang="en-US" baseline="0" dirty="0" smtClean="0"/>
              <a:t> enabled data query (data is not hardcoded) Cell densities barrel, vision,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Difficult manage how you trust the data.  , history, deprecation.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==========================================</a:t>
            </a:r>
          </a:p>
          <a:p>
            <a:r>
              <a:rPr lang="en-US" baseline="0" dirty="0" smtClean="0"/>
              <a:t>Sometimes it needs to run a simulation for a validation.</a:t>
            </a:r>
          </a:p>
          <a:p>
            <a:r>
              <a:rPr lang="en-US" baseline="0" dirty="0" smtClean="0"/>
              <a:t>==========================================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1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4.jpg"/>
          <p:cNvPicPr>
            <a:picLocks noChangeAspect="1"/>
          </p:cNvPicPr>
          <p:nvPr/>
        </p:nvPicPr>
        <p:blipFill>
          <a:blip r:embed="rId2">
            <a:extLst/>
          </a:blip>
          <a:srcRect l="10950" t="1265" r="1214" b="6175"/>
          <a:stretch>
            <a:fillRect/>
          </a:stretch>
        </p:blipFill>
        <p:spPr>
          <a:xfrm>
            <a:off x="-465111" y="-5270"/>
            <a:ext cx="13899258" cy="976429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762694" y="3115711"/>
            <a:ext cx="11479412" cy="4980576"/>
          </a:xfrm>
          <a:prstGeom prst="rect">
            <a:avLst/>
          </a:prstGeom>
          <a:solidFill>
            <a:srgbClr val="D0225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0" y="3105913"/>
            <a:ext cx="10464800" cy="2455219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270000" y="5781754"/>
            <a:ext cx="10464800" cy="220378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1247307" y="5605998"/>
            <a:ext cx="1051018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6" name="image3.png" descr="hbp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119" y="8203748"/>
            <a:ext cx="1618422" cy="1078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flag_yellow_high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5596" y="8203748"/>
            <a:ext cx="1237084" cy="82507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10214041" y="9034680"/>
            <a:ext cx="2020194" cy="45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This project is co-funded by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the European Union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4.jpg"/>
          <p:cNvPicPr>
            <a:picLocks noChangeAspect="1"/>
          </p:cNvPicPr>
          <p:nvPr/>
        </p:nvPicPr>
        <p:blipFill>
          <a:blip r:embed="rId2">
            <a:extLst/>
          </a:blip>
          <a:srcRect l="10950" t="1265" r="1214" b="6175"/>
          <a:stretch>
            <a:fillRect/>
          </a:stretch>
        </p:blipFill>
        <p:spPr>
          <a:xfrm>
            <a:off x="-465111" y="-5270"/>
            <a:ext cx="13899258" cy="9764293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762694" y="3115711"/>
            <a:ext cx="11479412" cy="498057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05913"/>
            <a:ext cx="10464800" cy="2455219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1270000" y="5781754"/>
            <a:ext cx="10464800" cy="220378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/>
            </a:lvl1pPr>
            <a:lvl2pPr marL="0" indent="228600">
              <a:spcBef>
                <a:spcPts val="0"/>
              </a:spcBef>
              <a:buSzTx/>
              <a:buNone/>
              <a:defRPr sz="3200"/>
            </a:lvl2pPr>
            <a:lvl3pPr marL="0" indent="457200">
              <a:spcBef>
                <a:spcPts val="0"/>
              </a:spcBef>
              <a:buSzTx/>
              <a:buNone/>
              <a:defRPr sz="3200"/>
            </a:lvl3pPr>
            <a:lvl4pPr marL="0" indent="685800">
              <a:spcBef>
                <a:spcPts val="0"/>
              </a:spcBef>
              <a:buSzTx/>
              <a:buNone/>
              <a:defRPr sz="3200"/>
            </a:lvl4pPr>
            <a:lvl5pPr marL="0" indent="914400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/>
        </p:nvSpPr>
        <p:spPr>
          <a:xfrm>
            <a:off x="1247307" y="5605998"/>
            <a:ext cx="1051018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4.jpg"/>
          <p:cNvPicPr>
            <a:picLocks noChangeAspect="1"/>
          </p:cNvPicPr>
          <p:nvPr/>
        </p:nvPicPr>
        <p:blipFill>
          <a:blip r:embed="rId2">
            <a:extLst/>
          </a:blip>
          <a:srcRect l="10950" t="1265" r="1214" b="6175"/>
          <a:stretch>
            <a:fillRect/>
          </a:stretch>
        </p:blipFill>
        <p:spPr>
          <a:xfrm>
            <a:off x="-465111" y="-5270"/>
            <a:ext cx="13899258" cy="9764293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762694" y="3225800"/>
            <a:ext cx="11479412" cy="3302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486"/>
              </a:srgbClr>
            </a:outerShdw>
          </a:effectLst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5.png"/>
          <p:cNvPicPr>
            <a:picLocks noChangeAspect="1"/>
          </p:cNvPicPr>
          <p:nvPr/>
        </p:nvPicPr>
        <p:blipFill>
          <a:blip r:embed="rId2">
            <a:extLst/>
          </a:blip>
          <a:srcRect l="70222" t="15629" r="16256" b="12213"/>
          <a:stretch>
            <a:fillRect/>
          </a:stretch>
        </p:blipFill>
        <p:spPr>
          <a:xfrm rot="10800000">
            <a:off x="9825338" y="-1256371"/>
            <a:ext cx="3181838" cy="113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70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" name="Shape 9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5880100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0" name="image5.png"/>
          <p:cNvPicPr>
            <a:picLocks noChangeAspect="1"/>
          </p:cNvPicPr>
          <p:nvPr/>
        </p:nvPicPr>
        <p:blipFill>
          <a:blip r:embed="rId2">
            <a:extLst/>
          </a:blip>
          <a:srcRect l="70222" t="15629" r="16256" b="12213"/>
          <a:stretch>
            <a:fillRect/>
          </a:stretch>
        </p:blipFill>
        <p:spPr>
          <a:xfrm rot="10800000">
            <a:off x="9825338" y="-1256371"/>
            <a:ext cx="3181838" cy="113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782351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5.png"/>
          <p:cNvPicPr>
            <a:picLocks noChangeAspect="1"/>
          </p:cNvPicPr>
          <p:nvPr/>
        </p:nvPicPr>
        <p:blipFill>
          <a:blip r:embed="rId2">
            <a:extLst/>
          </a:blip>
          <a:srcRect l="70222" t="15629" r="16256" b="12213"/>
          <a:stretch>
            <a:fillRect/>
          </a:stretch>
        </p:blipFill>
        <p:spPr>
          <a:xfrm rot="10800000">
            <a:off x="9825338" y="-1256371"/>
            <a:ext cx="3181838" cy="113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62" r:id="rId6"/>
    <p:sldLayoutId id="2147483658" r:id="rId7"/>
    <p:sldLayoutId id="2147483660" r:id="rId8"/>
    <p:sldLayoutId id="2147483661" r:id="rId9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D02158"/>
          </a:solidFill>
          <a:uFillTx/>
          <a:latin typeface="+mn-lt"/>
          <a:ea typeface="+mn-ea"/>
          <a:cs typeface="+mn-cs"/>
          <a:sym typeface="Arial Black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D02158"/>
          </a:solidFill>
          <a:uFillTx/>
          <a:latin typeface="+mn-lt"/>
          <a:ea typeface="+mn-ea"/>
          <a:cs typeface="+mn-cs"/>
          <a:sym typeface="Arial Black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D02158"/>
          </a:solidFill>
          <a:uFillTx/>
          <a:latin typeface="+mn-lt"/>
          <a:ea typeface="+mn-ea"/>
          <a:cs typeface="+mn-cs"/>
          <a:sym typeface="Arial Black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D02158"/>
          </a:solidFill>
          <a:uFillTx/>
          <a:latin typeface="+mn-lt"/>
          <a:ea typeface="+mn-ea"/>
          <a:cs typeface="+mn-cs"/>
          <a:sym typeface="Arial Black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D02158"/>
          </a:solidFill>
          <a:uFillTx/>
          <a:latin typeface="+mn-lt"/>
          <a:ea typeface="+mn-ea"/>
          <a:cs typeface="+mn-cs"/>
          <a:sym typeface="Arial Black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D02158"/>
          </a:solidFill>
          <a:uFillTx/>
          <a:latin typeface="+mn-lt"/>
          <a:ea typeface="+mn-ea"/>
          <a:cs typeface="+mn-cs"/>
          <a:sym typeface="Arial Black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D02158"/>
          </a:solidFill>
          <a:uFillTx/>
          <a:latin typeface="+mn-lt"/>
          <a:ea typeface="+mn-ea"/>
          <a:cs typeface="+mn-cs"/>
          <a:sym typeface="Arial Black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D02158"/>
          </a:solidFill>
          <a:uFillTx/>
          <a:latin typeface="+mn-lt"/>
          <a:ea typeface="+mn-ea"/>
          <a:cs typeface="+mn-cs"/>
          <a:sym typeface="Arial Black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D02158"/>
          </a:solidFill>
          <a:uFillTx/>
          <a:latin typeface="+mn-lt"/>
          <a:ea typeface="+mn-ea"/>
          <a:cs typeface="+mn-cs"/>
          <a:sym typeface="Arial Black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hyperlink" Target="https://collab.humanbrainproject.eu/%23/collab/172/nav/123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BlueBrain/neuronuni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bp.epfl.ch/nmc-portal/anatomical-circuit-propert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1269999" y="4140661"/>
            <a:ext cx="11240947" cy="24552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HBP Brain Simulation Platform Validation Automation</a:t>
            </a:r>
            <a:endParaRPr dirty="0"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1270000" y="6628366"/>
            <a:ext cx="10464800" cy="220378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HBP </a:t>
            </a:r>
            <a:r>
              <a:rPr lang="en-US" dirty="0" err="1" smtClean="0"/>
              <a:t>CodeJam</a:t>
            </a:r>
            <a:r>
              <a:rPr lang="en-US" dirty="0" smtClean="0"/>
              <a:t> #7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concurrent models or variation of the models</a:t>
            </a:r>
          </a:p>
          <a:p>
            <a:r>
              <a:rPr lang="en-US" dirty="0"/>
              <a:t>Assess impact of simplification</a:t>
            </a:r>
          </a:p>
          <a:p>
            <a:pPr lvl="1"/>
            <a:r>
              <a:rPr lang="en-US" dirty="0"/>
              <a:t>has to to seamlessly run on simplified models</a:t>
            </a:r>
          </a:p>
          <a:p>
            <a:pPr lvl="1"/>
            <a:r>
              <a:rPr lang="en-US" dirty="0"/>
              <a:t>Help to bridge the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7894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30" y="2603500"/>
            <a:ext cx="11099800" cy="5880100"/>
          </a:xfrm>
        </p:spPr>
        <p:txBody>
          <a:bodyPr anchor="t" anchorCtr="0"/>
          <a:lstStyle/>
          <a:p>
            <a:r>
              <a:rPr lang="en-US" dirty="0" smtClean="0"/>
              <a:t>Validation suite can be run through a web service upon registration of the circuit.</a:t>
            </a:r>
          </a:p>
          <a:p>
            <a:r>
              <a:rPr lang="en-US" dirty="0" smtClean="0"/>
              <a:t>We have integrated 7 of the validations written by scientists</a:t>
            </a:r>
          </a:p>
          <a:p>
            <a:r>
              <a:rPr lang="en-US" dirty="0" smtClean="0"/>
              <a:t>Once run, validation results displayed along with relevant model in the </a:t>
            </a:r>
            <a:r>
              <a:rPr lang="en-US" dirty="0" err="1" smtClean="0"/>
              <a:t>collaboratory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600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Screen Shot 2015-09-24 at 14.48.3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1" r="472" b="-887"/>
          <a:stretch/>
        </p:blipFill>
        <p:spPr>
          <a:xfrm>
            <a:off x="952500" y="2603500"/>
            <a:ext cx="11099800" cy="5439252"/>
          </a:xfrm>
        </p:spPr>
      </p:pic>
      <p:sp>
        <p:nvSpPr>
          <p:cNvPr id="5" name="Rectangle 4"/>
          <p:cNvSpPr/>
          <p:nvPr/>
        </p:nvSpPr>
        <p:spPr>
          <a:xfrm>
            <a:off x="529197" y="8785168"/>
            <a:ext cx="1205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https://collab.humanbrainproject.eu/#/collab/172/nav/1231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119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suite for hippocampus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227" y="2794485"/>
            <a:ext cx="11099800" cy="5880100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en-US" dirty="0"/>
              <a:t>The need for a hippocampus community test suite was raised during during the HBP </a:t>
            </a:r>
            <a:r>
              <a:rPr lang="en-US" dirty="0" err="1"/>
              <a:t>Hippocamp</a:t>
            </a:r>
            <a:r>
              <a:rPr lang="en-US" dirty="0"/>
              <a:t> CA1.</a:t>
            </a:r>
          </a:p>
          <a:p>
            <a:endParaRPr lang="en-US" dirty="0"/>
          </a:p>
          <a:p>
            <a:r>
              <a:rPr lang="en-US" dirty="0" err="1"/>
              <a:t>Sára</a:t>
            </a:r>
            <a:r>
              <a:rPr lang="en-US" dirty="0"/>
              <a:t> </a:t>
            </a:r>
            <a:r>
              <a:rPr lang="en-US" dirty="0" err="1"/>
              <a:t>Sáray</a:t>
            </a:r>
            <a:r>
              <a:rPr lang="en-US" dirty="0"/>
              <a:t> a master student of </a:t>
            </a:r>
            <a:r>
              <a:rPr lang="en-US" dirty="0" err="1"/>
              <a:t>Szabolcs</a:t>
            </a:r>
            <a:r>
              <a:rPr lang="en-US" dirty="0"/>
              <a:t> </a:t>
            </a:r>
            <a:r>
              <a:rPr lang="en-US" dirty="0" err="1"/>
              <a:t>Káli</a:t>
            </a:r>
            <a:r>
              <a:rPr lang="en-US" dirty="0"/>
              <a:t> implemented a first suite of tests for CA1 pyramidal cells using the </a:t>
            </a:r>
            <a:r>
              <a:rPr lang="en-US" dirty="0" err="1"/>
              <a:t>neuronunit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b="1" dirty="0">
                <a:hlinkClick r:id="rId2"/>
              </a:rPr>
              <a:t>https://github.com/BlueBrain/neuronunit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805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suite for hippocampus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990" y="2603500"/>
            <a:ext cx="11099800" cy="5880100"/>
          </a:xfrm>
        </p:spPr>
        <p:txBody>
          <a:bodyPr anchor="t" anchorCtr="0"/>
          <a:lstStyle/>
          <a:p>
            <a:r>
              <a:rPr lang="en-US" dirty="0"/>
              <a:t>Test somatic features (A), sodium block (B) and nonlinear EPSP summation at oblique dendrites (C) for 5 published pyramidal cell models.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58" y="4886922"/>
            <a:ext cx="3808473" cy="2538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8" y="5023402"/>
            <a:ext cx="4209448" cy="37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9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063" y="2603500"/>
            <a:ext cx="11099800" cy="5880100"/>
          </a:xfrm>
        </p:spPr>
        <p:txBody>
          <a:bodyPr anchor="t" anchorCtr="0">
            <a:normAutofit lnSpcReduction="10000"/>
          </a:bodyPr>
          <a:lstStyle/>
          <a:p>
            <a:r>
              <a:rPr lang="en-US" dirty="0" smtClean="0"/>
              <a:t>Better integration with </a:t>
            </a:r>
            <a:r>
              <a:rPr lang="en-US" dirty="0" err="1" smtClean="0"/>
              <a:t>NeuroInformatic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smtClean="0"/>
              <a:t>Query dataset</a:t>
            </a:r>
          </a:p>
          <a:p>
            <a:pPr lvl="1"/>
            <a:r>
              <a:rPr lang="en-US" dirty="0" smtClean="0"/>
              <a:t>Registration integrated into NI platform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neurounit</a:t>
            </a:r>
            <a:r>
              <a:rPr lang="en-US" dirty="0" smtClean="0"/>
              <a:t> suite</a:t>
            </a:r>
          </a:p>
          <a:p>
            <a:r>
              <a:rPr lang="en-US" dirty="0" smtClean="0"/>
              <a:t>Better reporting capabilities</a:t>
            </a:r>
          </a:p>
          <a:p>
            <a:r>
              <a:rPr lang="en-US" dirty="0" smtClean="0"/>
              <a:t>Validation development environment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8306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3004800" cy="1458043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D02158"/>
                </a:solidFill>
                <a:uFillTx/>
                <a:latin typeface="+mn-lt"/>
                <a:ea typeface="+mn-ea"/>
                <a:cs typeface="+mn-cs"/>
                <a:sym typeface="Arial Black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D02158"/>
                </a:solidFill>
                <a:uFillTx/>
                <a:latin typeface="+mn-lt"/>
                <a:ea typeface="+mn-ea"/>
                <a:cs typeface="+mn-cs"/>
                <a:sym typeface="Arial Black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D02158"/>
                </a:solidFill>
                <a:uFillTx/>
                <a:latin typeface="+mn-lt"/>
                <a:ea typeface="+mn-ea"/>
                <a:cs typeface="+mn-cs"/>
                <a:sym typeface="Arial Black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D02158"/>
                </a:solidFill>
                <a:uFillTx/>
                <a:latin typeface="+mn-lt"/>
                <a:ea typeface="+mn-ea"/>
                <a:cs typeface="+mn-cs"/>
                <a:sym typeface="Arial Black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D02158"/>
                </a:solidFill>
                <a:uFillTx/>
                <a:latin typeface="+mn-lt"/>
                <a:ea typeface="+mn-ea"/>
                <a:cs typeface="+mn-cs"/>
                <a:sym typeface="Arial Black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D02158"/>
                </a:solidFill>
                <a:uFillTx/>
                <a:latin typeface="+mn-lt"/>
                <a:ea typeface="+mn-ea"/>
                <a:cs typeface="+mn-cs"/>
                <a:sym typeface="Arial Black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D02158"/>
                </a:solidFill>
                <a:uFillTx/>
                <a:latin typeface="+mn-lt"/>
                <a:ea typeface="+mn-ea"/>
                <a:cs typeface="+mn-cs"/>
                <a:sym typeface="Arial Black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D02158"/>
                </a:solidFill>
                <a:uFillTx/>
                <a:latin typeface="+mn-lt"/>
                <a:ea typeface="+mn-ea"/>
                <a:cs typeface="+mn-cs"/>
                <a:sym typeface="Arial Black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D02158"/>
                </a:solidFill>
                <a:uFillTx/>
                <a:latin typeface="+mn-lt"/>
                <a:ea typeface="+mn-ea"/>
                <a:cs typeface="+mn-cs"/>
                <a:sym typeface="Arial Black"/>
              </a:defRPr>
            </a:lvl9pPr>
          </a:lstStyle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Shape 155"/>
          <p:cNvSpPr>
            <a:spLocks noGrp="1"/>
          </p:cNvSpPr>
          <p:nvPr>
            <p:ph type="body" sz="half" idx="4294967295"/>
          </p:nvPr>
        </p:nvSpPr>
        <p:spPr>
          <a:xfrm>
            <a:off x="623261" y="1646175"/>
            <a:ext cx="11276245" cy="6914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Integrate and build tools </a:t>
            </a:r>
            <a:r>
              <a:rPr lang="en-US" dirty="0"/>
              <a:t>to support easier and automated validation of models</a:t>
            </a:r>
          </a:p>
          <a:p>
            <a:r>
              <a:rPr lang="en-US" dirty="0"/>
              <a:t>Simplify sharing results of validations</a:t>
            </a:r>
          </a:p>
          <a:p>
            <a:r>
              <a:rPr lang="en-US" dirty="0"/>
              <a:t>Build open community where scientists can contribute validations</a:t>
            </a:r>
          </a:p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522577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58000" y="1422578"/>
            <a:ext cx="9777987" cy="7885430"/>
            <a:chOff x="558000" y="1422578"/>
            <a:chExt cx="9777987" cy="7885430"/>
          </a:xfrm>
        </p:grpSpPr>
        <p:sp>
          <p:nvSpPr>
            <p:cNvPr id="4" name="Rounded Rectangle 3"/>
            <p:cNvSpPr/>
            <p:nvPr/>
          </p:nvSpPr>
          <p:spPr>
            <a:xfrm>
              <a:off x="1361879" y="1422578"/>
              <a:ext cx="3442954" cy="1851272"/>
            </a:xfrm>
            <a:prstGeom prst="roundRect">
              <a:avLst/>
            </a:prstGeom>
            <a:solidFill>
              <a:srgbClr val="0081F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14363" y="1943719"/>
              <a:ext cx="293798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models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61879" y="4115636"/>
              <a:ext cx="3442954" cy="9791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7772" y="4283934"/>
              <a:ext cx="2514836" cy="6565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e</a:t>
              </a: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xtract data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921260" y="1422578"/>
              <a:ext cx="3442954" cy="1851272"/>
            </a:xfrm>
            <a:prstGeom prst="roundRect">
              <a:avLst/>
            </a:prstGeom>
            <a:solidFill>
              <a:srgbClr val="0081F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21260" y="1943719"/>
              <a:ext cx="353538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Reference</a:t>
              </a:r>
              <a:r>
                <a:rPr kumimoji="0" lang="en-US" sz="36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 data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687307" y="7456736"/>
              <a:ext cx="3442954" cy="1851272"/>
              <a:chOff x="3687307" y="7456736"/>
              <a:chExt cx="3442954" cy="185127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687307" y="7456736"/>
                <a:ext cx="3442954" cy="1851272"/>
              </a:xfrm>
              <a:prstGeom prst="roundRect">
                <a:avLst/>
              </a:prstGeom>
              <a:solidFill>
                <a:srgbClr val="0081F6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54484" y="8054077"/>
                <a:ext cx="1308601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report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201047" y="5766113"/>
              <a:ext cx="8416429" cy="979185"/>
              <a:chOff x="1361879" y="5766113"/>
              <a:chExt cx="8416429" cy="97918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522710" y="5766113"/>
                <a:ext cx="8094766" cy="97918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61879" y="5927410"/>
                <a:ext cx="8416429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Validation toolkit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" name="Straight Arrow Connector 23"/>
            <p:cNvCxnSpPr>
              <a:stCxn id="4" idx="2"/>
              <a:endCxn id="8" idx="0"/>
            </p:cNvCxnSpPr>
            <p:nvPr/>
          </p:nvCxnSpPr>
          <p:spPr>
            <a:xfrm>
              <a:off x="3083356" y="3273850"/>
              <a:ext cx="0" cy="841786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83356" y="5085624"/>
              <a:ext cx="0" cy="680489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Arrow Connector 26"/>
            <p:cNvCxnSpPr>
              <a:stCxn id="18" idx="2"/>
            </p:cNvCxnSpPr>
            <p:nvPr/>
          </p:nvCxnSpPr>
          <p:spPr>
            <a:xfrm>
              <a:off x="7642737" y="3273850"/>
              <a:ext cx="0" cy="2492263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484532" y="6745298"/>
              <a:ext cx="0" cy="711438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Rounded Rectangle 32"/>
            <p:cNvSpPr/>
            <p:nvPr/>
          </p:nvSpPr>
          <p:spPr>
            <a:xfrm>
              <a:off x="558000" y="3610744"/>
              <a:ext cx="9777987" cy="3365949"/>
            </a:xfrm>
            <a:prstGeom prst="roundRect">
              <a:avLst/>
            </a:prstGeom>
            <a:noFill/>
            <a:ln w="76200" cap="flat">
              <a:solidFill>
                <a:schemeClr val="accent2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06369" y="3787341"/>
              <a:ext cx="111569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3DBB00"/>
                  </a:solidFill>
                </a:rPr>
                <a:t>Task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3DBB00"/>
                </a:solidFill>
                <a:effectLst/>
                <a:uFillTx/>
                <a:sym typeface="Arial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742014" y="348779"/>
            <a:ext cx="1606711" cy="1073799"/>
            <a:chOff x="10742014" y="348779"/>
            <a:chExt cx="1606711" cy="1073799"/>
          </a:xfrm>
        </p:grpSpPr>
        <p:sp>
          <p:nvSpPr>
            <p:cNvPr id="35" name="Rounded Rectangle 34"/>
            <p:cNvSpPr/>
            <p:nvPr/>
          </p:nvSpPr>
          <p:spPr>
            <a:xfrm>
              <a:off x="10742014" y="348779"/>
              <a:ext cx="1606711" cy="419973"/>
            </a:xfrm>
            <a:prstGeom prst="roundRect">
              <a:avLst/>
            </a:prstGeom>
            <a:solidFill>
              <a:srgbClr val="0081F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0742014" y="910240"/>
              <a:ext cx="1606711" cy="512338"/>
              <a:chOff x="1522711" y="5766113"/>
              <a:chExt cx="8094766" cy="97918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2711" y="5766113"/>
                <a:ext cx="8094766" cy="97918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535771" y="5967612"/>
                <a:ext cx="4068651" cy="576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/>
                  <a:t>CODE</a:t>
                </a:r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8385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603500"/>
            <a:ext cx="11099800" cy="58801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bbp.epfl.ch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nmc</a:t>
            </a:r>
            <a:r>
              <a:rPr lang="en-US" dirty="0">
                <a:hlinkClick r:id="rId2"/>
              </a:rPr>
              <a:t>-portal/anatomical-circuit-properties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25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 Driven Refinement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603500"/>
            <a:ext cx="11099800" cy="5880100"/>
          </a:xfrm>
        </p:spPr>
        <p:txBody>
          <a:bodyPr anchor="t" anchorCtr="0"/>
          <a:lstStyle/>
          <a:p>
            <a:r>
              <a:rPr lang="en-US" dirty="0" smtClean="0"/>
              <a:t>Like TDD but for Models:</a:t>
            </a:r>
          </a:p>
          <a:p>
            <a:pPr lvl="1"/>
            <a:r>
              <a:rPr lang="en-US" dirty="0" smtClean="0"/>
              <a:t>The validations make transparent the properties of your model.</a:t>
            </a:r>
          </a:p>
          <a:p>
            <a:pPr lvl="1"/>
            <a:r>
              <a:rPr lang="en-US" dirty="0" smtClean="0"/>
              <a:t>Continuous Refinement system, get a more iterative approach and identify quickly regressions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57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60" y="2603500"/>
            <a:ext cx="11099800" cy="5880100"/>
          </a:xfrm>
        </p:spPr>
        <p:txBody>
          <a:bodyPr anchor="t" anchorCtr="0"/>
          <a:lstStyle/>
          <a:p>
            <a:r>
              <a:rPr lang="en-US" dirty="0" smtClean="0"/>
              <a:t>We need to have a convenient way to retrieve provenance of the reference dataset (SP5 integration)</a:t>
            </a:r>
          </a:p>
          <a:p>
            <a:r>
              <a:rPr lang="en-US" dirty="0" smtClean="0"/>
              <a:t>We need to be able to retrieve the circuit and code used by the validation.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374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" y="2603500"/>
            <a:ext cx="10423250" cy="62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7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063" y="2603500"/>
            <a:ext cx="11099800" cy="5880100"/>
          </a:xfrm>
        </p:spPr>
        <p:txBody>
          <a:bodyPr anchor="t" anchorCtr="0"/>
          <a:lstStyle/>
          <a:p>
            <a:r>
              <a:rPr lang="en-US" dirty="0" smtClean="0"/>
              <a:t>Validations can be re-run by other researchers</a:t>
            </a:r>
          </a:p>
          <a:p>
            <a:r>
              <a:rPr lang="en-US" dirty="0" smtClean="0"/>
              <a:t>Others can contribute to the library of validations</a:t>
            </a:r>
          </a:p>
          <a:p>
            <a:r>
              <a:rPr lang="en-US" dirty="0" smtClean="0"/>
              <a:t>Lower the entry barrier by providing a validation development environment</a:t>
            </a:r>
          </a:p>
          <a:p>
            <a:pPr lvl="1"/>
            <a:r>
              <a:rPr lang="en-US" dirty="0" err="1" smtClean="0"/>
              <a:t>Sciunit</a:t>
            </a:r>
            <a:r>
              <a:rPr lang="en-US" dirty="0" smtClean="0"/>
              <a:t>/</a:t>
            </a:r>
            <a:r>
              <a:rPr lang="en-US" dirty="0" err="1" smtClean="0"/>
              <a:t>NeuronUnit</a:t>
            </a:r>
            <a:endParaRPr lang="en-US" dirty="0" smtClean="0"/>
          </a:p>
          <a:p>
            <a:pPr lvl="1"/>
            <a:r>
              <a:rPr lang="en-US" dirty="0" err="1" smtClean="0"/>
              <a:t>Collaboratory</a:t>
            </a:r>
            <a:r>
              <a:rPr lang="en-US" dirty="0" smtClean="0"/>
              <a:t>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374" y="5847934"/>
            <a:ext cx="6223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86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539312"/>
          </a:xfrm>
        </p:spPr>
        <p:txBody>
          <a:bodyPr anchor="t" anchorCtr="0">
            <a:normAutofit/>
          </a:bodyPr>
          <a:lstStyle/>
          <a:p>
            <a:r>
              <a:rPr lang="en-US" dirty="0" smtClean="0"/>
              <a:t>Evaluate model evolution over time</a:t>
            </a:r>
          </a:p>
          <a:p>
            <a:pPr lvl="1"/>
            <a:r>
              <a:rPr lang="en-US" dirty="0" smtClean="0"/>
              <a:t>Models can be finicky</a:t>
            </a:r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4433172"/>
            <a:ext cx="9508853" cy="470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09636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lack"/>
        <a:ea typeface="Arial Black"/>
        <a:cs typeface="Arial Black"/>
      </a:majorFont>
      <a:minorFont>
        <a:latin typeface="Arial Black"/>
        <a:ea typeface="Arial Black"/>
        <a:cs typeface="Arial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lack"/>
        <a:ea typeface="Arial Black"/>
        <a:cs typeface="Arial Black"/>
      </a:majorFont>
      <a:minorFont>
        <a:latin typeface="Arial Black"/>
        <a:ea typeface="Arial Black"/>
        <a:cs typeface="Arial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502</Words>
  <Application>Microsoft Macintosh PowerPoint</Application>
  <PresentationFormat>Custom</PresentationFormat>
  <Paragraphs>73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HBP Brain Simulation Platform Validation Automation</vt:lpstr>
      <vt:lpstr>PowerPoint Presentation</vt:lpstr>
      <vt:lpstr>PowerPoint Presentation</vt:lpstr>
      <vt:lpstr>An example</vt:lpstr>
      <vt:lpstr>Validation Driven Refinement</vt:lpstr>
      <vt:lpstr>Provenance</vt:lpstr>
      <vt:lpstr>Data quality</vt:lpstr>
      <vt:lpstr>Community</vt:lpstr>
      <vt:lpstr>Reporting</vt:lpstr>
      <vt:lpstr>Reporting</vt:lpstr>
      <vt:lpstr>Status</vt:lpstr>
      <vt:lpstr>Demo</vt:lpstr>
      <vt:lpstr>Test suite for hippocampus</vt:lpstr>
      <vt:lpstr>Test suite for hippocampus</vt:lpstr>
      <vt:lpstr>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STATUS</dc:title>
  <cp:lastModifiedBy>jean-denis courcol</cp:lastModifiedBy>
  <cp:revision>14</cp:revision>
  <dcterms:modified xsi:type="dcterms:W3CDTF">2016-01-12T18:19:10Z</dcterms:modified>
</cp:coreProperties>
</file>