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60" r:id="rId4"/>
    <p:sldId id="258" r:id="rId5"/>
    <p:sldId id="259" r:id="rId6"/>
    <p:sldId id="261" r:id="rId7"/>
    <p:sldId id="262" r:id="rId8"/>
    <p:sldId id="263" r:id="rId9"/>
    <p:sldId id="266" r:id="rId10"/>
    <p:sldId id="264"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779" autoAdjust="0"/>
  </p:normalViewPr>
  <p:slideViewPr>
    <p:cSldViewPr snapToGrid="0">
      <p:cViewPr varScale="1">
        <p:scale>
          <a:sx n="66" d="100"/>
          <a:sy n="66" d="100"/>
        </p:scale>
        <p:origin x="133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Rayl" userId="0cebe5a5-e81a-43ff-8d1c-3332dd37de13" providerId="ADAL" clId="{E771788D-B469-491D-B142-204E035F64F2}"/>
    <pc:docChg chg="undo redo custSel addSld delSld modSld sldOrd">
      <pc:chgData name="Chris Rayl" userId="0cebe5a5-e81a-43ff-8d1c-3332dd37de13" providerId="ADAL" clId="{E771788D-B469-491D-B142-204E035F64F2}" dt="2021-12-03T15:59:38.867" v="1100" actId="478"/>
      <pc:docMkLst>
        <pc:docMk/>
      </pc:docMkLst>
      <pc:sldChg chg="delSp modSp mod">
        <pc:chgData name="Chris Rayl" userId="0cebe5a5-e81a-43ff-8d1c-3332dd37de13" providerId="ADAL" clId="{E771788D-B469-491D-B142-204E035F64F2}" dt="2021-12-03T15:59:38.867" v="1100" actId="478"/>
        <pc:sldMkLst>
          <pc:docMk/>
          <pc:sldMk cId="943127524" sldId="256"/>
        </pc:sldMkLst>
        <pc:spChg chg="mod">
          <ac:chgData name="Chris Rayl" userId="0cebe5a5-e81a-43ff-8d1c-3332dd37de13" providerId="ADAL" clId="{E771788D-B469-491D-B142-204E035F64F2}" dt="2021-12-03T15:52:58.251" v="1098" actId="20577"/>
          <ac:spMkLst>
            <pc:docMk/>
            <pc:sldMk cId="943127524" sldId="256"/>
            <ac:spMk id="2" creationId="{B0B4B324-5824-4C3D-93A2-9ADCA74B02BA}"/>
          </ac:spMkLst>
        </pc:spChg>
        <pc:spChg chg="del">
          <ac:chgData name="Chris Rayl" userId="0cebe5a5-e81a-43ff-8d1c-3332dd37de13" providerId="ADAL" clId="{E771788D-B469-491D-B142-204E035F64F2}" dt="2021-12-03T15:59:38.867" v="1100" actId="478"/>
          <ac:spMkLst>
            <pc:docMk/>
            <pc:sldMk cId="943127524" sldId="256"/>
            <ac:spMk id="3" creationId="{87C9C2B1-6008-4AE5-ABD3-D61814017ED5}"/>
          </ac:spMkLst>
        </pc:spChg>
      </pc:sldChg>
      <pc:sldChg chg="modNotesTx">
        <pc:chgData name="Chris Rayl" userId="0cebe5a5-e81a-43ff-8d1c-3332dd37de13" providerId="ADAL" clId="{E771788D-B469-491D-B142-204E035F64F2}" dt="2021-12-03T15:53:39.274" v="1099" actId="6549"/>
        <pc:sldMkLst>
          <pc:docMk/>
          <pc:sldMk cId="3586220266" sldId="259"/>
        </pc:sldMkLst>
      </pc:sldChg>
      <pc:sldChg chg="addSp delSp modSp new mod">
        <pc:chgData name="Chris Rayl" userId="0cebe5a5-e81a-43ff-8d1c-3332dd37de13" providerId="ADAL" clId="{E771788D-B469-491D-B142-204E035F64F2}" dt="2021-11-30T23:46:18.413" v="373" actId="1076"/>
        <pc:sldMkLst>
          <pc:docMk/>
          <pc:sldMk cId="699502799" sldId="263"/>
        </pc:sldMkLst>
        <pc:spChg chg="mod">
          <ac:chgData name="Chris Rayl" userId="0cebe5a5-e81a-43ff-8d1c-3332dd37de13" providerId="ADAL" clId="{E771788D-B469-491D-B142-204E035F64F2}" dt="2021-11-30T23:41:09.277" v="274" actId="20577"/>
          <ac:spMkLst>
            <pc:docMk/>
            <pc:sldMk cId="699502799" sldId="263"/>
            <ac:spMk id="2" creationId="{D20F9C7B-AEC4-412D-B403-E988D6AB70D7}"/>
          </ac:spMkLst>
        </pc:spChg>
        <pc:spChg chg="mod">
          <ac:chgData name="Chris Rayl" userId="0cebe5a5-e81a-43ff-8d1c-3332dd37de13" providerId="ADAL" clId="{E771788D-B469-491D-B142-204E035F64F2}" dt="2021-11-30T23:46:07.852" v="372" actId="20577"/>
          <ac:spMkLst>
            <pc:docMk/>
            <pc:sldMk cId="699502799" sldId="263"/>
            <ac:spMk id="3" creationId="{5A413C72-45B0-4BC5-BE05-AD379EEF87A6}"/>
          </ac:spMkLst>
        </pc:spChg>
        <pc:picChg chg="add del mod">
          <ac:chgData name="Chris Rayl" userId="0cebe5a5-e81a-43ff-8d1c-3332dd37de13" providerId="ADAL" clId="{E771788D-B469-491D-B142-204E035F64F2}" dt="2021-11-30T23:44:17.462" v="278" actId="478"/>
          <ac:picMkLst>
            <pc:docMk/>
            <pc:sldMk cId="699502799" sldId="263"/>
            <ac:picMk id="5" creationId="{BFC57867-100C-43A8-B65F-9B9317BB50E5}"/>
          </ac:picMkLst>
        </pc:picChg>
        <pc:picChg chg="add mod">
          <ac:chgData name="Chris Rayl" userId="0cebe5a5-e81a-43ff-8d1c-3332dd37de13" providerId="ADAL" clId="{E771788D-B469-491D-B142-204E035F64F2}" dt="2021-11-30T23:44:35.789" v="285" actId="1076"/>
          <ac:picMkLst>
            <pc:docMk/>
            <pc:sldMk cId="699502799" sldId="263"/>
            <ac:picMk id="7" creationId="{1C511845-40F0-403F-96F0-E8BEC64F8929}"/>
          </ac:picMkLst>
        </pc:picChg>
        <pc:picChg chg="add mod">
          <ac:chgData name="Chris Rayl" userId="0cebe5a5-e81a-43ff-8d1c-3332dd37de13" providerId="ADAL" clId="{E771788D-B469-491D-B142-204E035F64F2}" dt="2021-11-30T23:46:18.413" v="373" actId="1076"/>
          <ac:picMkLst>
            <pc:docMk/>
            <pc:sldMk cId="699502799" sldId="263"/>
            <ac:picMk id="9" creationId="{F3497082-76A9-4AB5-AC2C-1AC50FBD81DE}"/>
          </ac:picMkLst>
        </pc:picChg>
      </pc:sldChg>
      <pc:sldChg chg="addSp delSp modSp del mod modClrScheme chgLayout">
        <pc:chgData name="Chris Rayl" userId="0cebe5a5-e81a-43ff-8d1c-3332dd37de13" providerId="ADAL" clId="{E771788D-B469-491D-B142-204E035F64F2}" dt="2021-11-30T23:40:52.655" v="255" actId="2696"/>
        <pc:sldMkLst>
          <pc:docMk/>
          <pc:sldMk cId="1930479586" sldId="263"/>
        </pc:sldMkLst>
        <pc:spChg chg="mod ord">
          <ac:chgData name="Chris Rayl" userId="0cebe5a5-e81a-43ff-8d1c-3332dd37de13" providerId="ADAL" clId="{E771788D-B469-491D-B142-204E035F64F2}" dt="2021-11-30T23:40:02.270" v="233" actId="700"/>
          <ac:spMkLst>
            <pc:docMk/>
            <pc:sldMk cId="1930479586" sldId="263"/>
            <ac:spMk id="2" creationId="{FD052C94-F5C7-4A1E-9E01-443BEA6A6376}"/>
          </ac:spMkLst>
        </pc:spChg>
        <pc:spChg chg="add del mod ord">
          <ac:chgData name="Chris Rayl" userId="0cebe5a5-e81a-43ff-8d1c-3332dd37de13" providerId="ADAL" clId="{E771788D-B469-491D-B142-204E035F64F2}" dt="2021-11-30T23:39:54.711" v="232" actId="478"/>
          <ac:spMkLst>
            <pc:docMk/>
            <pc:sldMk cId="1930479586" sldId="263"/>
            <ac:spMk id="3" creationId="{F2E75404-C630-4E55-8CE7-5FA6D7794815}"/>
          </ac:spMkLst>
        </pc:spChg>
        <pc:spChg chg="add del mod ord">
          <ac:chgData name="Chris Rayl" userId="0cebe5a5-e81a-43ff-8d1c-3332dd37de13" providerId="ADAL" clId="{E771788D-B469-491D-B142-204E035F64F2}" dt="2021-11-30T23:40:48.741" v="254" actId="27636"/>
          <ac:spMkLst>
            <pc:docMk/>
            <pc:sldMk cId="1930479586" sldId="263"/>
            <ac:spMk id="7" creationId="{DEB5C0DB-2674-4561-9AB4-867ADEFF7CF0}"/>
          </ac:spMkLst>
        </pc:spChg>
        <pc:spChg chg="add del mod ord">
          <ac:chgData name="Chris Rayl" userId="0cebe5a5-e81a-43ff-8d1c-3332dd37de13" providerId="ADAL" clId="{E771788D-B469-491D-B142-204E035F64F2}" dt="2021-11-30T23:40:18.133" v="239" actId="478"/>
          <ac:spMkLst>
            <pc:docMk/>
            <pc:sldMk cId="1930479586" sldId="263"/>
            <ac:spMk id="8" creationId="{C6EF271A-BE50-41D6-A515-FD4F9AFD1589}"/>
          </ac:spMkLst>
        </pc:spChg>
        <pc:spChg chg="add del mod ord">
          <ac:chgData name="Chris Rayl" userId="0cebe5a5-e81a-43ff-8d1c-3332dd37de13" providerId="ADAL" clId="{E771788D-B469-491D-B142-204E035F64F2}" dt="2021-11-30T23:34:17.630" v="86"/>
          <ac:spMkLst>
            <pc:docMk/>
            <pc:sldMk cId="1930479586" sldId="263"/>
            <ac:spMk id="9" creationId="{37BEDED2-F7F2-4603-BE2A-A5521F83D670}"/>
          </ac:spMkLst>
        </pc:spChg>
        <pc:graphicFrameChg chg="add del mod">
          <ac:chgData name="Chris Rayl" userId="0cebe5a5-e81a-43ff-8d1c-3332dd37de13" providerId="ADAL" clId="{E771788D-B469-491D-B142-204E035F64F2}" dt="2021-11-30T23:36:46.959" v="205"/>
          <ac:graphicFrameMkLst>
            <pc:docMk/>
            <pc:sldMk cId="1930479586" sldId="263"/>
            <ac:graphicFrameMk id="11" creationId="{DEED8F6A-0522-4A18-98D1-8F828321D524}"/>
          </ac:graphicFrameMkLst>
        </pc:graphicFrameChg>
        <pc:picChg chg="add del mod">
          <ac:chgData name="Chris Rayl" userId="0cebe5a5-e81a-43ff-8d1c-3332dd37de13" providerId="ADAL" clId="{E771788D-B469-491D-B142-204E035F64F2}" dt="2021-11-30T23:31:30.967" v="55" actId="21"/>
          <ac:picMkLst>
            <pc:docMk/>
            <pc:sldMk cId="1930479586" sldId="263"/>
            <ac:picMk id="5" creationId="{163215B7-6F93-469B-B416-B58C3B01E951}"/>
          </ac:picMkLst>
        </pc:picChg>
        <pc:picChg chg="add del mod">
          <ac:chgData name="Chris Rayl" userId="0cebe5a5-e81a-43ff-8d1c-3332dd37de13" providerId="ADAL" clId="{E771788D-B469-491D-B142-204E035F64F2}" dt="2021-11-30T23:34:15.051" v="85" actId="21"/>
          <ac:picMkLst>
            <pc:docMk/>
            <pc:sldMk cId="1930479586" sldId="263"/>
            <ac:picMk id="6" creationId="{E94F7903-7E5E-42A4-A836-FDD0A1306E79}"/>
          </ac:picMkLst>
        </pc:picChg>
        <pc:picChg chg="add mod ord">
          <ac:chgData name="Chris Rayl" userId="0cebe5a5-e81a-43ff-8d1c-3332dd37de13" providerId="ADAL" clId="{E771788D-B469-491D-B142-204E035F64F2}" dt="2021-11-30T23:40:02.270" v="233" actId="700"/>
          <ac:picMkLst>
            <pc:docMk/>
            <pc:sldMk cId="1930479586" sldId="263"/>
            <ac:picMk id="10" creationId="{C393D1D6-5038-464D-83AD-17518135B62D}"/>
          </ac:picMkLst>
        </pc:picChg>
      </pc:sldChg>
      <pc:sldChg chg="addSp delSp modSp new add del mod modNotesTx">
        <pc:chgData name="Chris Rayl" userId="0cebe5a5-e81a-43ff-8d1c-3332dd37de13" providerId="ADAL" clId="{E771788D-B469-491D-B142-204E035F64F2}" dt="2021-12-01T00:08:48.574" v="936" actId="2696"/>
        <pc:sldMkLst>
          <pc:docMk/>
          <pc:sldMk cId="3421148625" sldId="264"/>
        </pc:sldMkLst>
        <pc:spChg chg="mod">
          <ac:chgData name="Chris Rayl" userId="0cebe5a5-e81a-43ff-8d1c-3332dd37de13" providerId="ADAL" clId="{E771788D-B469-491D-B142-204E035F64F2}" dt="2021-11-30T23:48:18.226" v="388" actId="20577"/>
          <ac:spMkLst>
            <pc:docMk/>
            <pc:sldMk cId="3421148625" sldId="264"/>
            <ac:spMk id="2" creationId="{8E98E0C6-0C7A-403A-A48A-34CB54952887}"/>
          </ac:spMkLst>
        </pc:spChg>
        <pc:spChg chg="mod">
          <ac:chgData name="Chris Rayl" userId="0cebe5a5-e81a-43ff-8d1c-3332dd37de13" providerId="ADAL" clId="{E771788D-B469-491D-B142-204E035F64F2}" dt="2021-12-01T00:08:41.702" v="934" actId="27636"/>
          <ac:spMkLst>
            <pc:docMk/>
            <pc:sldMk cId="3421148625" sldId="264"/>
            <ac:spMk id="3" creationId="{5FDFA381-93F7-4168-88B8-0BD2BD7C1B23}"/>
          </ac:spMkLst>
        </pc:spChg>
        <pc:spChg chg="add del">
          <ac:chgData name="Chris Rayl" userId="0cebe5a5-e81a-43ff-8d1c-3332dd37de13" providerId="ADAL" clId="{E771788D-B469-491D-B142-204E035F64F2}" dt="2021-11-30T23:52:02.173" v="400"/>
          <ac:spMkLst>
            <pc:docMk/>
            <pc:sldMk cId="3421148625" sldId="264"/>
            <ac:spMk id="4" creationId="{E221DBC7-D8AA-43C7-8774-A7E82F0B35E3}"/>
          </ac:spMkLst>
        </pc:spChg>
      </pc:sldChg>
      <pc:sldChg chg="delSp modSp new mod">
        <pc:chgData name="Chris Rayl" userId="0cebe5a5-e81a-43ff-8d1c-3332dd37de13" providerId="ADAL" clId="{E771788D-B469-491D-B142-204E035F64F2}" dt="2021-12-01T00:02:04.092" v="653" actId="478"/>
        <pc:sldMkLst>
          <pc:docMk/>
          <pc:sldMk cId="552700100" sldId="265"/>
        </pc:sldMkLst>
        <pc:spChg chg="mod">
          <ac:chgData name="Chris Rayl" userId="0cebe5a5-e81a-43ff-8d1c-3332dd37de13" providerId="ADAL" clId="{E771788D-B469-491D-B142-204E035F64F2}" dt="2021-12-01T00:01:58.590" v="652" actId="20577"/>
          <ac:spMkLst>
            <pc:docMk/>
            <pc:sldMk cId="552700100" sldId="265"/>
            <ac:spMk id="2" creationId="{A7760B3C-E1EF-466C-ADF8-7693263053E7}"/>
          </ac:spMkLst>
        </pc:spChg>
        <pc:spChg chg="del">
          <ac:chgData name="Chris Rayl" userId="0cebe5a5-e81a-43ff-8d1c-3332dd37de13" providerId="ADAL" clId="{E771788D-B469-491D-B142-204E035F64F2}" dt="2021-12-01T00:02:04.092" v="653" actId="478"/>
          <ac:spMkLst>
            <pc:docMk/>
            <pc:sldMk cId="552700100" sldId="265"/>
            <ac:spMk id="3" creationId="{ADCA3DAF-20D5-4F4A-8F7C-DB7E9AE885A6}"/>
          </ac:spMkLst>
        </pc:spChg>
      </pc:sldChg>
      <pc:sldChg chg="addSp modSp new mod ord">
        <pc:chgData name="Chris Rayl" userId="0cebe5a5-e81a-43ff-8d1c-3332dd37de13" providerId="ADAL" clId="{E771788D-B469-491D-B142-204E035F64F2}" dt="2021-12-01T00:13:59.721" v="1081" actId="1076"/>
        <pc:sldMkLst>
          <pc:docMk/>
          <pc:sldMk cId="3436051293" sldId="266"/>
        </pc:sldMkLst>
        <pc:spChg chg="mod">
          <ac:chgData name="Chris Rayl" userId="0cebe5a5-e81a-43ff-8d1c-3332dd37de13" providerId="ADAL" clId="{E771788D-B469-491D-B142-204E035F64F2}" dt="2021-12-01T00:02:45.795" v="746" actId="20577"/>
          <ac:spMkLst>
            <pc:docMk/>
            <pc:sldMk cId="3436051293" sldId="266"/>
            <ac:spMk id="2" creationId="{8C553FE9-AF84-4D92-AF72-BA0614115F5D}"/>
          </ac:spMkLst>
        </pc:spChg>
        <pc:spChg chg="mod">
          <ac:chgData name="Chris Rayl" userId="0cebe5a5-e81a-43ff-8d1c-3332dd37de13" providerId="ADAL" clId="{E771788D-B469-491D-B142-204E035F64F2}" dt="2021-12-01T00:13:55.017" v="1080" actId="20577"/>
          <ac:spMkLst>
            <pc:docMk/>
            <pc:sldMk cId="3436051293" sldId="266"/>
            <ac:spMk id="3" creationId="{BE71769A-E555-4005-8EC7-83BB80F3DD2E}"/>
          </ac:spMkLst>
        </pc:spChg>
        <pc:picChg chg="add mod">
          <ac:chgData name="Chris Rayl" userId="0cebe5a5-e81a-43ff-8d1c-3332dd37de13" providerId="ADAL" clId="{E771788D-B469-491D-B142-204E035F64F2}" dt="2021-12-01T00:13:59.721" v="1081" actId="1076"/>
          <ac:picMkLst>
            <pc:docMk/>
            <pc:sldMk cId="3436051293" sldId="266"/>
            <ac:picMk id="5" creationId="{3BF2DEE0-53B1-4690-926B-CF91E1BE63C2}"/>
          </ac:picMkLst>
        </pc:picChg>
      </pc:sldChg>
      <pc:sldChg chg="modSp new mod">
        <pc:chgData name="Chris Rayl" userId="0cebe5a5-e81a-43ff-8d1c-3332dd37de13" providerId="ADAL" clId="{E771788D-B469-491D-B142-204E035F64F2}" dt="2021-12-01T00:11:38.751" v="1022" actId="20577"/>
        <pc:sldMkLst>
          <pc:docMk/>
          <pc:sldMk cId="279628775" sldId="267"/>
        </pc:sldMkLst>
        <pc:spChg chg="mod">
          <ac:chgData name="Chris Rayl" userId="0cebe5a5-e81a-43ff-8d1c-3332dd37de13" providerId="ADAL" clId="{E771788D-B469-491D-B142-204E035F64F2}" dt="2021-12-01T00:09:14.847" v="983" actId="20577"/>
          <ac:spMkLst>
            <pc:docMk/>
            <pc:sldMk cId="279628775" sldId="267"/>
            <ac:spMk id="2" creationId="{4E7A64C9-8EE3-4EAC-A53A-54E939F439E0}"/>
          </ac:spMkLst>
        </pc:spChg>
        <pc:spChg chg="mod">
          <ac:chgData name="Chris Rayl" userId="0cebe5a5-e81a-43ff-8d1c-3332dd37de13" providerId="ADAL" clId="{E771788D-B469-491D-B142-204E035F64F2}" dt="2021-12-01T00:11:38.751" v="1022" actId="20577"/>
          <ac:spMkLst>
            <pc:docMk/>
            <pc:sldMk cId="279628775" sldId="267"/>
            <ac:spMk id="3" creationId="{006C95B1-A18F-4998-8639-E0C0DDE7FF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8A8401-789A-4280-A532-7653C835E49C}" type="datetimeFigureOut">
              <a:rPr lang="en-US" smtClean="0"/>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94E13-25C5-4A8D-86DD-F212DC44FAB8}" type="slidenum">
              <a:rPr lang="en-US" smtClean="0"/>
              <a:t>‹#›</a:t>
            </a:fld>
            <a:endParaRPr lang="en-US"/>
          </a:p>
        </p:txBody>
      </p:sp>
    </p:spTree>
    <p:extLst>
      <p:ext uri="{BB962C8B-B14F-4D97-AF65-F5344CB8AC3E}">
        <p14:creationId xmlns:p14="http://schemas.microsoft.com/office/powerpoint/2010/main" val="189185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12121"/>
                </a:solidFill>
                <a:effectLst/>
                <a:latin typeface="open sans" panose="020B0606030504020204" pitchFamily="34" charset="0"/>
              </a:rPr>
              <a:t> Speed of development- It is easy to work with.</a:t>
            </a:r>
          </a:p>
          <a:p>
            <a:pPr algn="l">
              <a:buFont typeface="Arial" panose="020B0604020202020204" pitchFamily="34" charset="0"/>
              <a:buChar char="•"/>
            </a:pPr>
            <a:r>
              <a:rPr lang="en-US" b="0" i="0" dirty="0">
                <a:solidFill>
                  <a:srgbClr val="212121"/>
                </a:solidFill>
                <a:effectLst/>
                <a:latin typeface="open sans" panose="020B0606030504020204" pitchFamily="34" charset="0"/>
              </a:rPr>
              <a:t> Decoupling validation rules and models- Fluent Validation allows you to separate validation rules from your model and helps you structure the rules so that they are nice and readable.</a:t>
            </a:r>
          </a:p>
          <a:p>
            <a:pPr algn="l">
              <a:buFont typeface="Arial" panose="020B0604020202020204" pitchFamily="34" charset="0"/>
              <a:buChar char="•"/>
            </a:pPr>
            <a:r>
              <a:rPr lang="en-US" b="0" i="0" dirty="0">
                <a:solidFill>
                  <a:srgbClr val="212121"/>
                </a:solidFill>
                <a:effectLst/>
                <a:latin typeface="open sans" panose="020B0606030504020204" pitchFamily="34" charset="0"/>
              </a:rPr>
              <a:t> Speed of execution- The rules are immutable objects meaning you can create them once and cache them. When the rules are part of the model, you’re needlessly setting them up every time. This is not a problem when working with one simple entity, but quickly becomes a performance problem when you’re working with multiple complex validators over thousands of rows. </a:t>
            </a:r>
          </a:p>
          <a:p>
            <a:pPr algn="l">
              <a:buFont typeface="Arial" panose="020B0604020202020204" pitchFamily="34" charset="0"/>
              <a:buChar char="•"/>
            </a:pPr>
            <a:r>
              <a:rPr lang="en-US" b="0" i="0" dirty="0">
                <a:solidFill>
                  <a:srgbClr val="212121"/>
                </a:solidFill>
                <a:effectLst/>
                <a:latin typeface="open sans" panose="020B0606030504020204" pitchFamily="34" charset="0"/>
              </a:rPr>
              <a:t> Ability to work with odd relationships and dependent entities. Many of the entities we work with have dependencies on other things in the system, even though they’re not ‘formally’ related. With fluent validation, we could write validators that handle this easily.</a:t>
            </a:r>
          </a:p>
          <a:p>
            <a:pPr algn="l">
              <a:buFont typeface="Arial" panose="020B0604020202020204" pitchFamily="34" charset="0"/>
              <a:buChar char="•"/>
            </a:pPr>
            <a:r>
              <a:rPr lang="en-US" b="0" i="0" dirty="0">
                <a:solidFill>
                  <a:srgbClr val="212121"/>
                </a:solidFill>
                <a:effectLst/>
                <a:latin typeface="open sans" panose="020B0606030504020204" pitchFamily="34" charset="0"/>
              </a:rPr>
              <a:t> Efficient unit testing- Validation rules are easy to test.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Broad 3</a:t>
            </a:r>
            <a:r>
              <a:rPr lang="en-US" baseline="30000" dirty="0"/>
              <a:t>rd</a:t>
            </a:r>
            <a:r>
              <a:rPr lang="en-US" dirty="0"/>
              <a:t> Party Support – libraries exist that can integrate Fluent Validation with Swagger/</a:t>
            </a:r>
            <a:r>
              <a:rPr lang="en-US" dirty="0" err="1"/>
              <a:t>Swashbuckle</a:t>
            </a:r>
            <a:r>
              <a:rPr lang="en-US" dirty="0"/>
              <a:t> and Angular, for example.</a:t>
            </a:r>
          </a:p>
          <a:p>
            <a:pPr algn="l">
              <a:buFont typeface="Arial" panose="020B0604020202020204" pitchFamily="34" charset="0"/>
              <a:buChar char="•"/>
            </a:pPr>
            <a:endParaRPr lang="en-US" b="0" i="0" dirty="0">
              <a:solidFill>
                <a:srgbClr val="212121"/>
              </a:solidFill>
              <a:effectLst/>
              <a:latin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fld id="{14894E13-25C5-4A8D-86DD-F212DC44FAB8}" type="slidenum">
              <a:rPr lang="en-US" smtClean="0"/>
              <a:t>5</a:t>
            </a:fld>
            <a:endParaRPr lang="en-US"/>
          </a:p>
        </p:txBody>
      </p:sp>
    </p:spTree>
    <p:extLst>
      <p:ext uri="{BB962C8B-B14F-4D97-AF65-F5344CB8AC3E}">
        <p14:creationId xmlns:p14="http://schemas.microsoft.com/office/powerpoint/2010/main" val="118191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92929"/>
                </a:solidFill>
                <a:effectLst/>
                <a:latin typeface="charter"/>
              </a:rPr>
              <a:t>Usage:</a:t>
            </a:r>
            <a:r>
              <a:rPr lang="en-US" b="0" i="0" dirty="0">
                <a:solidFill>
                  <a:srgbClr val="292929"/>
                </a:solidFill>
                <a:effectLst/>
                <a:latin typeface="charter"/>
              </a:rPr>
              <a:t> You don’t need to explicitly check the </a:t>
            </a:r>
            <a:r>
              <a:rPr lang="en-US" b="0" i="0" dirty="0" err="1">
                <a:solidFill>
                  <a:srgbClr val="292929"/>
                </a:solidFill>
                <a:effectLst/>
                <a:latin typeface="charter"/>
              </a:rPr>
              <a:t>ModelState</a:t>
            </a:r>
            <a:r>
              <a:rPr lang="en-US" b="0" i="0" dirty="0">
                <a:solidFill>
                  <a:srgbClr val="292929"/>
                </a:solidFill>
                <a:effectLst/>
                <a:latin typeface="charter"/>
              </a:rPr>
              <a:t> in controllers to see if the input is valid. The FluentValidation ASP.NET middleware will automatically find our validator, and if validation fails it will prepare the </a:t>
            </a:r>
            <a:r>
              <a:rPr lang="en-US" b="0" i="0" dirty="0" err="1">
                <a:solidFill>
                  <a:srgbClr val="292929"/>
                </a:solidFill>
                <a:effectLst/>
                <a:latin typeface="charter"/>
              </a:rPr>
              <a:t>ModelState</a:t>
            </a:r>
            <a:r>
              <a:rPr lang="en-US" b="0" i="0" dirty="0">
                <a:solidFill>
                  <a:srgbClr val="292929"/>
                </a:solidFill>
                <a:effectLst/>
                <a:latin typeface="charter"/>
              </a:rPr>
              <a:t> and our action will return a 400 response.</a:t>
            </a:r>
            <a:endParaRPr lang="en-US" dirty="0"/>
          </a:p>
        </p:txBody>
      </p:sp>
      <p:sp>
        <p:nvSpPr>
          <p:cNvPr id="4" name="Slide Number Placeholder 3"/>
          <p:cNvSpPr>
            <a:spLocks noGrp="1"/>
          </p:cNvSpPr>
          <p:nvPr>
            <p:ph type="sldNum" sz="quarter" idx="5"/>
          </p:nvPr>
        </p:nvSpPr>
        <p:spPr/>
        <p:txBody>
          <a:bodyPr/>
          <a:lstStyle/>
          <a:p>
            <a:fld id="{14894E13-25C5-4A8D-86DD-F212DC44FAB8}" type="slidenum">
              <a:rPr lang="en-US" smtClean="0"/>
              <a:t>10</a:t>
            </a:fld>
            <a:endParaRPr lang="en-US"/>
          </a:p>
        </p:txBody>
      </p:sp>
    </p:spTree>
    <p:extLst>
      <p:ext uri="{BB962C8B-B14F-4D97-AF65-F5344CB8AC3E}">
        <p14:creationId xmlns:p14="http://schemas.microsoft.com/office/powerpoint/2010/main" val="885571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73555-8E05-42F8-8F54-56F47B119BF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251944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73555-8E05-42F8-8F54-56F47B119BF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222932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73555-8E05-42F8-8F54-56F47B119BF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2188387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73555-8E05-42F8-8F54-56F47B119BF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428397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173555-8E05-42F8-8F54-56F47B119BF3}" type="datetimeFigureOut">
              <a:rPr lang="en-US" smtClean="0"/>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254571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73555-8E05-42F8-8F54-56F47B119BF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3055681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73555-8E05-42F8-8F54-56F47B119BF3}" type="datetimeFigureOut">
              <a:rPr lang="en-US" smtClean="0"/>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3248591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73555-8E05-42F8-8F54-56F47B119BF3}" type="datetimeFigureOut">
              <a:rPr lang="en-US" smtClean="0"/>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119741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3555-8E05-42F8-8F54-56F47B119BF3}" type="datetimeFigureOut">
              <a:rPr lang="en-US" smtClean="0"/>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11621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73555-8E05-42F8-8F54-56F47B119BF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2390418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173555-8E05-42F8-8F54-56F47B119BF3}" type="datetimeFigureOut">
              <a:rPr lang="en-US" smtClean="0"/>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FB69FD-0CEA-4461-BCC1-5B737C6BE3D4}" type="slidenum">
              <a:rPr lang="en-US" smtClean="0"/>
              <a:t>‹#›</a:t>
            </a:fld>
            <a:endParaRPr lang="en-US"/>
          </a:p>
        </p:txBody>
      </p:sp>
    </p:spTree>
    <p:extLst>
      <p:ext uri="{BB962C8B-B14F-4D97-AF65-F5344CB8AC3E}">
        <p14:creationId xmlns:p14="http://schemas.microsoft.com/office/powerpoint/2010/main" val="678287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3555-8E05-42F8-8F54-56F47B119BF3}" type="datetimeFigureOut">
              <a:rPr lang="en-US" smtClean="0"/>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B69FD-0CEA-4461-BCC1-5B737C6BE3D4}" type="slidenum">
              <a:rPr lang="en-US" smtClean="0"/>
              <a:t>‹#›</a:t>
            </a:fld>
            <a:endParaRPr lang="en-US"/>
          </a:p>
        </p:txBody>
      </p:sp>
    </p:spTree>
    <p:extLst>
      <p:ext uri="{BB962C8B-B14F-4D97-AF65-F5344CB8AC3E}">
        <p14:creationId xmlns:p14="http://schemas.microsoft.com/office/powerpoint/2010/main" val="262599889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fluentvalidation.net/en/latest/built-in-validator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cs.fluentvalidation.net/en/latest/custom-validator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B324-5824-4C3D-93A2-9ADCA74B02BA}"/>
              </a:ext>
            </a:extLst>
          </p:cNvPr>
          <p:cNvSpPr>
            <a:spLocks noGrp="1"/>
          </p:cNvSpPr>
          <p:nvPr>
            <p:ph type="ctrTitle"/>
          </p:nvPr>
        </p:nvSpPr>
        <p:spPr/>
        <p:txBody>
          <a:bodyPr/>
          <a:lstStyle/>
          <a:p>
            <a:r>
              <a:rPr lang="en-US" dirty="0"/>
              <a:t>Fluent Validation</a:t>
            </a:r>
          </a:p>
        </p:txBody>
      </p:sp>
    </p:spTree>
    <p:extLst>
      <p:ext uri="{BB962C8B-B14F-4D97-AF65-F5344CB8AC3E}">
        <p14:creationId xmlns:p14="http://schemas.microsoft.com/office/powerpoint/2010/main" val="94312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E0C6-0C7A-403A-A48A-34CB54952887}"/>
              </a:ext>
            </a:extLst>
          </p:cNvPr>
          <p:cNvSpPr>
            <a:spLocks noGrp="1"/>
          </p:cNvSpPr>
          <p:nvPr>
            <p:ph type="title"/>
          </p:nvPr>
        </p:nvSpPr>
        <p:spPr/>
        <p:txBody>
          <a:bodyPr/>
          <a:lstStyle/>
          <a:p>
            <a:r>
              <a:rPr lang="en-US" dirty="0"/>
              <a:t>Add Validators</a:t>
            </a:r>
          </a:p>
        </p:txBody>
      </p:sp>
      <p:sp>
        <p:nvSpPr>
          <p:cNvPr id="3" name="Content Placeholder 2">
            <a:extLst>
              <a:ext uri="{FF2B5EF4-FFF2-40B4-BE49-F238E27FC236}">
                <a16:creationId xmlns:a16="http://schemas.microsoft.com/office/drawing/2014/main" id="{5FDFA381-93F7-4168-88B8-0BD2BD7C1B23}"/>
              </a:ext>
            </a:extLst>
          </p:cNvPr>
          <p:cNvSpPr>
            <a:spLocks noGrp="1"/>
          </p:cNvSpPr>
          <p:nvPr>
            <p:ph idx="1"/>
          </p:nvPr>
        </p:nvSpPr>
        <p:spPr/>
        <p:txBody>
          <a:bodyPr>
            <a:normAutofit/>
          </a:bodyPr>
          <a:lstStyle/>
          <a:p>
            <a:r>
              <a:rPr lang="en-US" dirty="0"/>
              <a:t>To define a set of validation rules for a particular object, you will need to create a class that inherits from </a:t>
            </a:r>
            <a:r>
              <a:rPr lang="en-US" sz="2000" dirty="0" err="1">
                <a:solidFill>
                  <a:schemeClr val="accent4">
                    <a:lumMod val="20000"/>
                    <a:lumOff val="80000"/>
                  </a:schemeClr>
                </a:solidFill>
                <a:latin typeface="Cascadia Mono" panose="020B0609020000020004" pitchFamily="49" charset="0"/>
                <a:cs typeface="Cascadia Mono" panose="020B0609020000020004" pitchFamily="49" charset="0"/>
              </a:rPr>
              <a:t>AbstractValidator</a:t>
            </a:r>
            <a:r>
              <a:rPr lang="en-US" sz="2000" dirty="0">
                <a:solidFill>
                  <a:schemeClr val="accent4">
                    <a:lumMod val="20000"/>
                    <a:lumOff val="80000"/>
                  </a:schemeClr>
                </a:solidFill>
                <a:latin typeface="Cascadia Mono" panose="020B0609020000020004" pitchFamily="49" charset="0"/>
                <a:cs typeface="Cascadia Mono" panose="020B0609020000020004" pitchFamily="49" charset="0"/>
              </a:rPr>
              <a:t>&lt;T&gt;</a:t>
            </a:r>
            <a:r>
              <a:rPr lang="en-US" dirty="0"/>
              <a:t>, where </a:t>
            </a:r>
            <a:r>
              <a:rPr lang="en-US" sz="2000" dirty="0">
                <a:solidFill>
                  <a:schemeClr val="accent4">
                    <a:lumMod val="20000"/>
                    <a:lumOff val="80000"/>
                  </a:schemeClr>
                </a:solidFill>
                <a:latin typeface="Cascadia Mono" panose="020B0609020000020004" pitchFamily="49" charset="0"/>
                <a:cs typeface="Cascadia Mono" panose="020B0609020000020004" pitchFamily="49" charset="0"/>
              </a:rPr>
              <a:t>T</a:t>
            </a:r>
            <a:r>
              <a:rPr lang="en-US" dirty="0"/>
              <a:t> is the type of class that you wish to validate.</a:t>
            </a:r>
          </a:p>
          <a:p>
            <a:r>
              <a:rPr lang="en-US" dirty="0"/>
              <a:t>To specify a validation rule for a particular property, call the </a:t>
            </a:r>
            <a:r>
              <a:rPr lang="en-US" sz="2000" dirty="0" err="1">
                <a:solidFill>
                  <a:schemeClr val="accent4">
                    <a:lumMod val="20000"/>
                    <a:lumOff val="80000"/>
                  </a:schemeClr>
                </a:solidFill>
                <a:latin typeface="Cascadia Mono" panose="020B0609020000020004" pitchFamily="49" charset="0"/>
                <a:cs typeface="Cascadia Mono" panose="020B0609020000020004" pitchFamily="49" charset="0"/>
              </a:rPr>
              <a:t>RuleFor</a:t>
            </a:r>
            <a:r>
              <a:rPr lang="en-US" dirty="0"/>
              <a:t> method, passing a lambda expression that indicates the property that you wish to validate.</a:t>
            </a:r>
          </a:p>
          <a:p>
            <a:r>
              <a:rPr lang="en-US" dirty="0"/>
              <a:t>Comprehensive list of built-in validators can be found in the </a:t>
            </a:r>
            <a:r>
              <a:rPr lang="en-US" dirty="0">
                <a:hlinkClick r:id="rId3"/>
              </a:rPr>
              <a:t>Built-in Validators — FluentValidation documentation</a:t>
            </a:r>
            <a:endParaRPr lang="en-US" dirty="0"/>
          </a:p>
          <a:p>
            <a:r>
              <a:rPr lang="en-US" dirty="0"/>
              <a:t>Custom validators can also be built: </a:t>
            </a:r>
            <a:r>
              <a:rPr lang="en-US" dirty="0">
                <a:hlinkClick r:id="rId4"/>
              </a:rPr>
              <a:t>Custom Validators — FluentValidation documentation</a:t>
            </a:r>
            <a:endParaRPr lang="en-US" dirty="0"/>
          </a:p>
        </p:txBody>
      </p:sp>
    </p:spTree>
    <p:extLst>
      <p:ext uri="{BB962C8B-B14F-4D97-AF65-F5344CB8AC3E}">
        <p14:creationId xmlns:p14="http://schemas.microsoft.com/office/powerpoint/2010/main" val="3421148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64C9-8EE3-4EAC-A53A-54E939F439E0}"/>
              </a:ext>
            </a:extLst>
          </p:cNvPr>
          <p:cNvSpPr>
            <a:spLocks noGrp="1"/>
          </p:cNvSpPr>
          <p:nvPr>
            <p:ph type="title"/>
          </p:nvPr>
        </p:nvSpPr>
        <p:spPr/>
        <p:txBody>
          <a:bodyPr/>
          <a:lstStyle/>
          <a:p>
            <a:r>
              <a:rPr lang="en-US" dirty="0"/>
              <a:t>Using Validators</a:t>
            </a:r>
          </a:p>
        </p:txBody>
      </p:sp>
      <p:sp>
        <p:nvSpPr>
          <p:cNvPr id="3" name="Content Placeholder 2">
            <a:extLst>
              <a:ext uri="{FF2B5EF4-FFF2-40B4-BE49-F238E27FC236}">
                <a16:creationId xmlns:a16="http://schemas.microsoft.com/office/drawing/2014/main" id="{006C95B1-A18F-4998-8639-E0C0DDE7FF3D}"/>
              </a:ext>
            </a:extLst>
          </p:cNvPr>
          <p:cNvSpPr>
            <a:spLocks noGrp="1"/>
          </p:cNvSpPr>
          <p:nvPr>
            <p:ph idx="1"/>
          </p:nvPr>
        </p:nvSpPr>
        <p:spPr/>
        <p:txBody>
          <a:bodyPr>
            <a:normAutofit/>
          </a:bodyPr>
          <a:lstStyle/>
          <a:p>
            <a:r>
              <a:rPr lang="en-US" dirty="0"/>
              <a:t>You don’t need to explicitly check the </a:t>
            </a:r>
            <a:r>
              <a:rPr lang="en-US" sz="2000" dirty="0" err="1">
                <a:solidFill>
                  <a:schemeClr val="accent4">
                    <a:lumMod val="20000"/>
                    <a:lumOff val="80000"/>
                  </a:schemeClr>
                </a:solidFill>
                <a:latin typeface="Cascadia Mono" panose="020B0609020000020004" pitchFamily="49" charset="0"/>
                <a:cs typeface="Cascadia Mono" panose="020B0609020000020004" pitchFamily="49" charset="0"/>
              </a:rPr>
              <a:t>ModelState</a:t>
            </a:r>
            <a:r>
              <a:rPr lang="en-US" dirty="0"/>
              <a:t> in controllers to see if the input is valid. The FluentValidation ASP.NET middleware will automatically find our validator, and if validation fails it will prepare the </a:t>
            </a:r>
            <a:r>
              <a:rPr lang="en-US" sz="2000" dirty="0" err="1">
                <a:solidFill>
                  <a:schemeClr val="accent4">
                    <a:lumMod val="20000"/>
                    <a:lumOff val="80000"/>
                  </a:schemeClr>
                </a:solidFill>
                <a:latin typeface="Cascadia Mono" panose="020B0609020000020004" pitchFamily="49" charset="0"/>
                <a:cs typeface="Cascadia Mono" panose="020B0609020000020004" pitchFamily="49" charset="0"/>
              </a:rPr>
              <a:t>ModelState</a:t>
            </a:r>
            <a:r>
              <a:rPr lang="en-US" dirty="0"/>
              <a:t> and our action will return a 400 response.</a:t>
            </a:r>
          </a:p>
          <a:p>
            <a:r>
              <a:rPr lang="en-US" dirty="0"/>
              <a:t>You can also explicitly validate the models anywhere. The </a:t>
            </a:r>
            <a:r>
              <a:rPr lang="en-US" sz="2000" dirty="0">
                <a:solidFill>
                  <a:schemeClr val="accent4">
                    <a:lumMod val="20000"/>
                    <a:lumOff val="80000"/>
                  </a:schemeClr>
                </a:solidFill>
                <a:latin typeface="Cascadia Mono" panose="020B0609020000020004" pitchFamily="49" charset="0"/>
                <a:cs typeface="Cascadia Mono" panose="020B0609020000020004" pitchFamily="49" charset="0"/>
              </a:rPr>
              <a:t>Validate</a:t>
            </a:r>
            <a:r>
              <a:rPr lang="en-US" dirty="0"/>
              <a:t> method returns a </a:t>
            </a:r>
            <a:r>
              <a:rPr lang="en-US" sz="2000" dirty="0" err="1">
                <a:solidFill>
                  <a:schemeClr val="accent4">
                    <a:lumMod val="20000"/>
                    <a:lumOff val="80000"/>
                  </a:schemeClr>
                </a:solidFill>
                <a:latin typeface="Cascadia Mono" panose="020B0609020000020004" pitchFamily="49" charset="0"/>
                <a:cs typeface="Cascadia Mono" panose="020B0609020000020004" pitchFamily="49" charset="0"/>
              </a:rPr>
              <a:t>ValidationResult</a:t>
            </a:r>
            <a:r>
              <a:rPr lang="en-US" dirty="0"/>
              <a:t> object. This contains two properties:</a:t>
            </a:r>
          </a:p>
          <a:p>
            <a:pPr lvl="1"/>
            <a:r>
              <a:rPr lang="en-US" sz="1800" dirty="0" err="1">
                <a:solidFill>
                  <a:schemeClr val="accent4">
                    <a:lumMod val="20000"/>
                    <a:lumOff val="80000"/>
                  </a:schemeClr>
                </a:solidFill>
                <a:latin typeface="Cascadia Mono" panose="020B0609020000020004" pitchFamily="49" charset="0"/>
                <a:cs typeface="Cascadia Mono" panose="020B0609020000020004" pitchFamily="49" charset="0"/>
              </a:rPr>
              <a:t>IsValid</a:t>
            </a:r>
            <a:r>
              <a:rPr lang="en-US" dirty="0"/>
              <a:t> - a </a:t>
            </a:r>
            <a:r>
              <a:rPr lang="en-US" dirty="0" err="1"/>
              <a:t>boolean</a:t>
            </a:r>
            <a:r>
              <a:rPr lang="en-US" dirty="0"/>
              <a:t> that says whether the validation succeeded.</a:t>
            </a:r>
          </a:p>
          <a:p>
            <a:pPr lvl="1"/>
            <a:r>
              <a:rPr lang="en-US" sz="1800" dirty="0">
                <a:solidFill>
                  <a:schemeClr val="accent4">
                    <a:lumMod val="20000"/>
                    <a:lumOff val="80000"/>
                  </a:schemeClr>
                </a:solidFill>
                <a:latin typeface="Cascadia Mono" panose="020B0609020000020004" pitchFamily="49" charset="0"/>
                <a:cs typeface="Cascadia Mono" panose="020B0609020000020004" pitchFamily="49" charset="0"/>
              </a:rPr>
              <a:t>Errors</a:t>
            </a:r>
            <a:r>
              <a:rPr lang="en-US" dirty="0"/>
              <a:t> - a collection of </a:t>
            </a:r>
            <a:r>
              <a:rPr lang="en-US" sz="1800" dirty="0" err="1">
                <a:solidFill>
                  <a:schemeClr val="accent4">
                    <a:lumMod val="20000"/>
                    <a:lumOff val="80000"/>
                  </a:schemeClr>
                </a:solidFill>
                <a:latin typeface="Cascadia Mono" panose="020B0609020000020004" pitchFamily="49" charset="0"/>
                <a:cs typeface="Cascadia Mono" panose="020B0609020000020004" pitchFamily="49" charset="0"/>
              </a:rPr>
              <a:t>ValidationFailure</a:t>
            </a:r>
            <a:r>
              <a:rPr lang="en-US" dirty="0"/>
              <a:t> objects containing details about any validation failures.</a:t>
            </a:r>
          </a:p>
        </p:txBody>
      </p:sp>
    </p:spTree>
    <p:extLst>
      <p:ext uri="{BB962C8B-B14F-4D97-AF65-F5344CB8AC3E}">
        <p14:creationId xmlns:p14="http://schemas.microsoft.com/office/powerpoint/2010/main" val="279628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0B3C-E1EF-466C-ADF8-7693263053E7}"/>
              </a:ext>
            </a:extLst>
          </p:cNvPr>
          <p:cNvSpPr>
            <a:spLocks noGrp="1"/>
          </p:cNvSpPr>
          <p:nvPr>
            <p:ph type="title"/>
          </p:nvPr>
        </p:nvSpPr>
        <p:spPr/>
        <p:txBody>
          <a:bodyPr/>
          <a:lstStyle/>
          <a:p>
            <a:r>
              <a:rPr lang="en-US" dirty="0"/>
              <a:t>See demo app for examples</a:t>
            </a:r>
          </a:p>
        </p:txBody>
      </p:sp>
    </p:spTree>
    <p:extLst>
      <p:ext uri="{BB962C8B-B14F-4D97-AF65-F5344CB8AC3E}">
        <p14:creationId xmlns:p14="http://schemas.microsoft.com/office/powerpoint/2010/main" val="5527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562C-B9F7-41D2-A56B-70915916BD44}"/>
              </a:ext>
            </a:extLst>
          </p:cNvPr>
          <p:cNvSpPr>
            <a:spLocks noGrp="1"/>
          </p:cNvSpPr>
          <p:nvPr>
            <p:ph type="title"/>
          </p:nvPr>
        </p:nvSpPr>
        <p:spPr/>
        <p:txBody>
          <a:bodyPr/>
          <a:lstStyle/>
          <a:p>
            <a:r>
              <a:rPr lang="en-US" dirty="0"/>
              <a:t>How do we validate models now?</a:t>
            </a:r>
          </a:p>
        </p:txBody>
      </p:sp>
      <p:sp>
        <p:nvSpPr>
          <p:cNvPr id="3" name="Content Placeholder 2">
            <a:extLst>
              <a:ext uri="{FF2B5EF4-FFF2-40B4-BE49-F238E27FC236}">
                <a16:creationId xmlns:a16="http://schemas.microsoft.com/office/drawing/2014/main" id="{111F3838-FE86-4A8F-AFE5-B29C4A69D66E}"/>
              </a:ext>
            </a:extLst>
          </p:cNvPr>
          <p:cNvSpPr>
            <a:spLocks noGrp="1"/>
          </p:cNvSpPr>
          <p:nvPr>
            <p:ph sz="half" idx="1"/>
          </p:nvPr>
        </p:nvSpPr>
        <p:spPr/>
        <p:txBody>
          <a:bodyPr/>
          <a:lstStyle/>
          <a:p>
            <a:r>
              <a:rPr lang="en-US" dirty="0"/>
              <a:t>Decorate models with data annotations</a:t>
            </a:r>
          </a:p>
          <a:p>
            <a:r>
              <a:rPr lang="en-US" dirty="0"/>
              <a:t>Write custom methods in the model class to perform complex validations</a:t>
            </a:r>
          </a:p>
          <a:p>
            <a:endParaRPr lang="en-US" dirty="0"/>
          </a:p>
          <a:p>
            <a:endParaRPr lang="en-US" dirty="0"/>
          </a:p>
          <a:p>
            <a:pPr marL="0" indent="0">
              <a:buNone/>
            </a:pPr>
            <a:endParaRPr lang="en-US" dirty="0"/>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446E5B07-0F47-4C09-8EC1-5055D61E4AE0}"/>
              </a:ext>
            </a:extLst>
          </p:cNvPr>
          <p:cNvPicPr>
            <a:picLocks noGrp="1" noChangeAspect="1"/>
          </p:cNvPicPr>
          <p:nvPr>
            <p:ph sz="half" idx="2"/>
          </p:nvPr>
        </p:nvPicPr>
        <p:blipFill>
          <a:blip r:embed="rId2"/>
          <a:stretch>
            <a:fillRect/>
          </a:stretch>
        </p:blipFill>
        <p:spPr>
          <a:xfrm>
            <a:off x="6172200" y="1849480"/>
            <a:ext cx="5181600" cy="4303628"/>
          </a:xfrm>
        </p:spPr>
      </p:pic>
    </p:spTree>
    <p:extLst>
      <p:ext uri="{BB962C8B-B14F-4D97-AF65-F5344CB8AC3E}">
        <p14:creationId xmlns:p14="http://schemas.microsoft.com/office/powerpoint/2010/main" val="148057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562C-B9F7-41D2-A56B-70915916BD44}"/>
              </a:ext>
            </a:extLst>
          </p:cNvPr>
          <p:cNvSpPr>
            <a:spLocks noGrp="1"/>
          </p:cNvSpPr>
          <p:nvPr>
            <p:ph type="title"/>
          </p:nvPr>
        </p:nvSpPr>
        <p:spPr/>
        <p:txBody>
          <a:bodyPr/>
          <a:lstStyle/>
          <a:p>
            <a:r>
              <a:rPr lang="en-US" dirty="0"/>
              <a:t>The problem with </a:t>
            </a:r>
            <a:r>
              <a:rPr lang="en-US" dirty="0" err="1"/>
              <a:t>DataAnnotations</a:t>
            </a:r>
            <a:endParaRPr lang="en-US" dirty="0"/>
          </a:p>
        </p:txBody>
      </p:sp>
      <p:sp>
        <p:nvSpPr>
          <p:cNvPr id="3" name="Content Placeholder 2">
            <a:extLst>
              <a:ext uri="{FF2B5EF4-FFF2-40B4-BE49-F238E27FC236}">
                <a16:creationId xmlns:a16="http://schemas.microsoft.com/office/drawing/2014/main" id="{111F3838-FE86-4A8F-AFE5-B29C4A69D66E}"/>
              </a:ext>
            </a:extLst>
          </p:cNvPr>
          <p:cNvSpPr>
            <a:spLocks noGrp="1"/>
          </p:cNvSpPr>
          <p:nvPr>
            <p:ph idx="1"/>
          </p:nvPr>
        </p:nvSpPr>
        <p:spPr/>
        <p:txBody>
          <a:bodyPr/>
          <a:lstStyle/>
          <a:p>
            <a:r>
              <a:rPr lang="en-US" dirty="0"/>
              <a:t>Validation rules are tightly coupled with models</a:t>
            </a:r>
          </a:p>
          <a:p>
            <a:r>
              <a:rPr lang="en-US" dirty="0"/>
              <a:t>Add complexity to Models/DTOs</a:t>
            </a:r>
          </a:p>
          <a:p>
            <a:r>
              <a:rPr lang="en-US" dirty="0"/>
              <a:t>Difficult to make dynamic and conditional validations</a:t>
            </a:r>
          </a:p>
          <a:p>
            <a:r>
              <a:rPr lang="en-US" dirty="0"/>
              <a:t>Difficult to extend and scale</a:t>
            </a:r>
          </a:p>
          <a:p>
            <a:r>
              <a:rPr lang="en-US" dirty="0"/>
              <a:t>Can’t validate classes that we don’t have access to </a:t>
            </a:r>
          </a:p>
          <a:p>
            <a:r>
              <a:rPr lang="en-US" dirty="0"/>
              <a:t>Difficult to unit test - </a:t>
            </a:r>
            <a:r>
              <a:rPr lang="en-US" b="0" i="0" dirty="0">
                <a:solidFill>
                  <a:srgbClr val="232629"/>
                </a:solidFill>
                <a:effectLst/>
                <a:latin typeface="-apple-system"/>
              </a:rPr>
              <a:t>will not recurse through validations on complex properties</a:t>
            </a:r>
            <a:endParaRPr lang="en-US" dirty="0"/>
          </a:p>
          <a:p>
            <a:endParaRPr lang="en-US" dirty="0"/>
          </a:p>
          <a:p>
            <a:endParaRPr lang="en-US" dirty="0"/>
          </a:p>
        </p:txBody>
      </p:sp>
    </p:spTree>
    <p:extLst>
      <p:ext uri="{BB962C8B-B14F-4D97-AF65-F5344CB8AC3E}">
        <p14:creationId xmlns:p14="http://schemas.microsoft.com/office/powerpoint/2010/main" val="86240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5F54-B1B4-4C95-9E28-FD30B3885BEA}"/>
              </a:ext>
            </a:extLst>
          </p:cNvPr>
          <p:cNvSpPr>
            <a:spLocks noGrp="1"/>
          </p:cNvSpPr>
          <p:nvPr>
            <p:ph type="title"/>
          </p:nvPr>
        </p:nvSpPr>
        <p:spPr/>
        <p:txBody>
          <a:bodyPr/>
          <a:lstStyle/>
          <a:p>
            <a:r>
              <a:rPr lang="en-US" dirty="0"/>
              <a:t>Introducing Fluent Validation</a:t>
            </a:r>
          </a:p>
        </p:txBody>
      </p:sp>
      <p:sp>
        <p:nvSpPr>
          <p:cNvPr id="5" name="Content Placeholder 4">
            <a:extLst>
              <a:ext uri="{FF2B5EF4-FFF2-40B4-BE49-F238E27FC236}">
                <a16:creationId xmlns:a16="http://schemas.microsoft.com/office/drawing/2014/main" id="{9505F459-0175-48CD-A00F-58B5378E53AB}"/>
              </a:ext>
            </a:extLst>
          </p:cNvPr>
          <p:cNvSpPr>
            <a:spLocks noGrp="1"/>
          </p:cNvSpPr>
          <p:nvPr>
            <p:ph idx="1"/>
          </p:nvPr>
        </p:nvSpPr>
        <p:spPr/>
        <p:txBody>
          <a:bodyPr>
            <a:normAutofit/>
          </a:bodyPr>
          <a:lstStyle/>
          <a:p>
            <a:r>
              <a:rPr lang="en-US" dirty="0"/>
              <a:t>Fluent Validation is a validation library for .NET, used for building strongly typed validation rules for business objects</a:t>
            </a:r>
          </a:p>
          <a:p>
            <a:r>
              <a:rPr lang="en-US" dirty="0"/>
              <a:t>Fluent validation is one way of setting up dedicated validator objects, that you would use when you want to treat validation logic as separate from business logic</a:t>
            </a:r>
          </a:p>
          <a:p>
            <a:r>
              <a:rPr lang="en-US" dirty="0"/>
              <a:t>Fluent validations use Fluent interface and lambda expressions to build validation rules</a:t>
            </a:r>
          </a:p>
          <a:p>
            <a:r>
              <a:rPr lang="en-US" dirty="0"/>
              <a:t>Makes validations clean and easy to both create and maintain</a:t>
            </a:r>
          </a:p>
        </p:txBody>
      </p:sp>
    </p:spTree>
    <p:extLst>
      <p:ext uri="{BB962C8B-B14F-4D97-AF65-F5344CB8AC3E}">
        <p14:creationId xmlns:p14="http://schemas.microsoft.com/office/powerpoint/2010/main" val="1432828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E475-E537-4FBA-9D16-6D9A6D2418D7}"/>
              </a:ext>
            </a:extLst>
          </p:cNvPr>
          <p:cNvSpPr>
            <a:spLocks noGrp="1"/>
          </p:cNvSpPr>
          <p:nvPr>
            <p:ph type="title"/>
          </p:nvPr>
        </p:nvSpPr>
        <p:spPr/>
        <p:txBody>
          <a:bodyPr/>
          <a:lstStyle/>
          <a:p>
            <a:r>
              <a:rPr lang="en-US" dirty="0"/>
              <a:t>Advantages of Fluent Validation</a:t>
            </a:r>
          </a:p>
        </p:txBody>
      </p:sp>
      <p:sp>
        <p:nvSpPr>
          <p:cNvPr id="3" name="Content Placeholder 2">
            <a:extLst>
              <a:ext uri="{FF2B5EF4-FFF2-40B4-BE49-F238E27FC236}">
                <a16:creationId xmlns:a16="http://schemas.microsoft.com/office/drawing/2014/main" id="{6E8EE60D-9468-4893-B629-AA23FC0D4857}"/>
              </a:ext>
            </a:extLst>
          </p:cNvPr>
          <p:cNvSpPr>
            <a:spLocks noGrp="1"/>
          </p:cNvSpPr>
          <p:nvPr>
            <p:ph idx="1"/>
          </p:nvPr>
        </p:nvSpPr>
        <p:spPr/>
        <p:txBody>
          <a:bodyPr>
            <a:normAutofit/>
          </a:bodyPr>
          <a:lstStyle/>
          <a:p>
            <a:r>
              <a:rPr lang="en-US" dirty="0"/>
              <a:t>Speed of development</a:t>
            </a:r>
          </a:p>
          <a:p>
            <a:r>
              <a:rPr lang="en-US" dirty="0"/>
              <a:t>Decoupling validation rules and models</a:t>
            </a:r>
          </a:p>
          <a:p>
            <a:r>
              <a:rPr lang="en-US" dirty="0"/>
              <a:t>Speed of execution</a:t>
            </a:r>
          </a:p>
          <a:p>
            <a:r>
              <a:rPr lang="en-US" dirty="0"/>
              <a:t>Ability to work with odd relationships and dependent entities. </a:t>
            </a:r>
          </a:p>
          <a:p>
            <a:r>
              <a:rPr lang="en-US" dirty="0"/>
              <a:t>Efficient unit testing</a:t>
            </a:r>
          </a:p>
          <a:p>
            <a:r>
              <a:rPr lang="en-US" dirty="0"/>
              <a:t>Broad 3</a:t>
            </a:r>
            <a:r>
              <a:rPr lang="en-US" baseline="30000" dirty="0"/>
              <a:t>rd</a:t>
            </a:r>
            <a:r>
              <a:rPr lang="en-US" dirty="0"/>
              <a:t> Party Support</a:t>
            </a:r>
          </a:p>
        </p:txBody>
      </p:sp>
    </p:spTree>
    <p:extLst>
      <p:ext uri="{BB962C8B-B14F-4D97-AF65-F5344CB8AC3E}">
        <p14:creationId xmlns:p14="http://schemas.microsoft.com/office/powerpoint/2010/main" val="358622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5CB3-7E2A-4484-BFCF-212350B1BD03}"/>
              </a:ext>
            </a:extLst>
          </p:cNvPr>
          <p:cNvSpPr>
            <a:spLocks noGrp="1"/>
          </p:cNvSpPr>
          <p:nvPr>
            <p:ph type="title"/>
          </p:nvPr>
        </p:nvSpPr>
        <p:spPr/>
        <p:txBody>
          <a:bodyPr/>
          <a:lstStyle/>
          <a:p>
            <a:r>
              <a:rPr lang="en-US" dirty="0"/>
              <a:t>How to do set up Fluent Validation</a:t>
            </a:r>
          </a:p>
        </p:txBody>
      </p:sp>
      <p:sp>
        <p:nvSpPr>
          <p:cNvPr id="3" name="Text Placeholder 2">
            <a:extLst>
              <a:ext uri="{FF2B5EF4-FFF2-40B4-BE49-F238E27FC236}">
                <a16:creationId xmlns:a16="http://schemas.microsoft.com/office/drawing/2014/main" id="{BD609853-1314-4987-A42E-B4E6F06B59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3856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B702D7-CEBE-4D70-9796-8526BAEA5C89}"/>
              </a:ext>
            </a:extLst>
          </p:cNvPr>
          <p:cNvSpPr>
            <a:spLocks noGrp="1"/>
          </p:cNvSpPr>
          <p:nvPr>
            <p:ph type="title"/>
          </p:nvPr>
        </p:nvSpPr>
        <p:spPr/>
        <p:txBody>
          <a:bodyPr/>
          <a:lstStyle/>
          <a:p>
            <a:r>
              <a:rPr lang="en-US" dirty="0"/>
              <a:t>Installation</a:t>
            </a:r>
          </a:p>
        </p:txBody>
      </p:sp>
      <p:sp>
        <p:nvSpPr>
          <p:cNvPr id="5" name="Content Placeholder 4">
            <a:extLst>
              <a:ext uri="{FF2B5EF4-FFF2-40B4-BE49-F238E27FC236}">
                <a16:creationId xmlns:a16="http://schemas.microsoft.com/office/drawing/2014/main" id="{3F69217D-2321-4D5A-993D-481C824911F0}"/>
              </a:ext>
            </a:extLst>
          </p:cNvPr>
          <p:cNvSpPr>
            <a:spLocks noGrp="1"/>
          </p:cNvSpPr>
          <p:nvPr>
            <p:ph idx="1"/>
          </p:nvPr>
        </p:nvSpPr>
        <p:spPr/>
        <p:txBody>
          <a:bodyPr/>
          <a:lstStyle/>
          <a:p>
            <a:pPr marL="0" indent="0">
              <a:buNone/>
            </a:pPr>
            <a:r>
              <a:rPr lang="en-US" dirty="0"/>
              <a:t>Install FluentValidation:</a:t>
            </a:r>
          </a:p>
          <a:p>
            <a:pPr marL="0" indent="0">
              <a:buNone/>
            </a:pPr>
            <a:r>
              <a:rPr lang="en-US" sz="2000" dirty="0">
                <a:latin typeface="Consolas" panose="020B0609020204030204" pitchFamily="49" charset="0"/>
              </a:rPr>
              <a:t>PM&gt; Install-Package </a:t>
            </a:r>
            <a:r>
              <a:rPr lang="en-US" sz="2000" dirty="0" err="1">
                <a:latin typeface="Consolas" panose="020B0609020204030204" pitchFamily="49" charset="0"/>
              </a:rPr>
              <a:t>FluentValidation.AspNetCore</a:t>
            </a:r>
            <a:endParaRPr lang="en-US" sz="2000" dirty="0">
              <a:latin typeface="Consolas" panose="020B0609020204030204" pitchFamily="49" charset="0"/>
            </a:endParaRPr>
          </a:p>
          <a:p>
            <a:pPr marL="0" indent="0">
              <a:buNone/>
            </a:pPr>
            <a:endParaRPr lang="en-US" dirty="0"/>
          </a:p>
          <a:p>
            <a:pPr marL="0" indent="0">
              <a:buNone/>
            </a:pPr>
            <a:endParaRPr lang="en-US" dirty="0"/>
          </a:p>
          <a:p>
            <a:pPr marL="0" indent="0">
              <a:buNone/>
            </a:pPr>
            <a:r>
              <a:rPr lang="en-US" dirty="0"/>
              <a:t>If you’re using </a:t>
            </a:r>
            <a:r>
              <a:rPr lang="en-US" dirty="0" err="1"/>
              <a:t>Swashbuckle</a:t>
            </a:r>
            <a:r>
              <a:rPr lang="en-US" dirty="0"/>
              <a:t>, also install: </a:t>
            </a:r>
          </a:p>
          <a:p>
            <a:pPr marL="0" indent="0">
              <a:buNone/>
            </a:pPr>
            <a:r>
              <a:rPr lang="en-US" sz="2000" dirty="0">
                <a:latin typeface="Consolas" panose="020B0609020204030204" pitchFamily="49" charset="0"/>
              </a:rPr>
              <a:t>PM&gt; Install-Package </a:t>
            </a:r>
            <a:r>
              <a:rPr lang="en-US" sz="2000" dirty="0" err="1">
                <a:latin typeface="Consolas" panose="020B0609020204030204" pitchFamily="49" charset="0"/>
              </a:rPr>
              <a:t>MicroElements.Swashbuckle.FluentValidation</a:t>
            </a:r>
            <a:endParaRPr lang="en-US" sz="2000" dirty="0">
              <a:latin typeface="Consolas" panose="020B0609020204030204" pitchFamily="49" charset="0"/>
            </a:endParaRPr>
          </a:p>
        </p:txBody>
      </p:sp>
    </p:spTree>
    <p:extLst>
      <p:ext uri="{BB962C8B-B14F-4D97-AF65-F5344CB8AC3E}">
        <p14:creationId xmlns:p14="http://schemas.microsoft.com/office/powerpoint/2010/main" val="216436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9C7B-AEC4-412D-B403-E988D6AB70D7}"/>
              </a:ext>
            </a:extLst>
          </p:cNvPr>
          <p:cNvSpPr>
            <a:spLocks noGrp="1"/>
          </p:cNvSpPr>
          <p:nvPr>
            <p:ph type="title"/>
          </p:nvPr>
        </p:nvSpPr>
        <p:spPr/>
        <p:txBody>
          <a:bodyPr/>
          <a:lstStyle/>
          <a:p>
            <a:r>
              <a:rPr lang="en-US" dirty="0"/>
              <a:t>Configuration</a:t>
            </a:r>
          </a:p>
        </p:txBody>
      </p:sp>
      <p:sp>
        <p:nvSpPr>
          <p:cNvPr id="3" name="Content Placeholder 2">
            <a:extLst>
              <a:ext uri="{FF2B5EF4-FFF2-40B4-BE49-F238E27FC236}">
                <a16:creationId xmlns:a16="http://schemas.microsoft.com/office/drawing/2014/main" id="{5A413C72-45B0-4BC5-BE05-AD379EEF87A6}"/>
              </a:ext>
            </a:extLst>
          </p:cNvPr>
          <p:cNvSpPr>
            <a:spLocks noGrp="1"/>
          </p:cNvSpPr>
          <p:nvPr>
            <p:ph idx="1"/>
          </p:nvPr>
        </p:nvSpPr>
        <p:spPr/>
        <p:txBody>
          <a:bodyPr/>
          <a:lstStyle/>
          <a:p>
            <a:pPr marL="0" indent="0">
              <a:buNone/>
            </a:pPr>
            <a:r>
              <a:rPr lang="en-US" dirty="0"/>
              <a:t>In your </a:t>
            </a:r>
            <a:r>
              <a:rPr lang="en-US" dirty="0" err="1"/>
              <a:t>program.cs</a:t>
            </a:r>
            <a:r>
              <a:rPr lang="en-US" dirty="0"/>
              <a:t> (</a:t>
            </a:r>
            <a:r>
              <a:rPr lang="en-US" dirty="0" err="1"/>
              <a:t>.Net</a:t>
            </a:r>
            <a:r>
              <a:rPr lang="en-US" dirty="0"/>
              <a:t> 6) or </a:t>
            </a:r>
            <a:r>
              <a:rPr lang="en-US" dirty="0" err="1"/>
              <a:t>ConfigureServices</a:t>
            </a:r>
            <a:r>
              <a:rPr lang="en-US" dirty="0"/>
              <a:t>() of your </a:t>
            </a:r>
            <a:r>
              <a:rPr lang="en-US" dirty="0" err="1"/>
              <a:t>startup.cs</a:t>
            </a:r>
            <a:r>
              <a:rPr lang="en-US" dirty="0"/>
              <a:t> (Pre </a:t>
            </a:r>
            <a:r>
              <a:rPr lang="en-US" dirty="0" err="1"/>
              <a:t>.Net</a:t>
            </a:r>
            <a:r>
              <a:rPr lang="en-US" dirty="0"/>
              <a:t> 6):</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If you’re using </a:t>
            </a:r>
            <a:r>
              <a:rPr lang="en-US" dirty="0" err="1"/>
              <a:t>Swashbuckle</a:t>
            </a:r>
            <a:r>
              <a:rPr lang="en-US" dirty="0"/>
              <a:t> also add this to </a:t>
            </a:r>
            <a:r>
              <a:rPr lang="en-US" dirty="0" err="1"/>
              <a:t>Services.AddSwaggerGen</a:t>
            </a:r>
            <a:r>
              <a:rPr lang="en-US" dirty="0"/>
              <a:t>():</a:t>
            </a:r>
          </a:p>
          <a:p>
            <a:pPr marL="0" indent="0">
              <a:buNone/>
            </a:pPr>
            <a:endParaRPr lang="en-US" dirty="0"/>
          </a:p>
          <a:p>
            <a:pPr marL="0" indent="0">
              <a:buNone/>
            </a:pPr>
            <a:endParaRPr lang="en-US" dirty="0"/>
          </a:p>
          <a:p>
            <a:pPr marL="0" indent="0">
              <a:buNone/>
            </a:pPr>
            <a:endParaRPr lang="en-US" dirty="0"/>
          </a:p>
          <a:p>
            <a:endParaRPr lang="en-US" dirty="0"/>
          </a:p>
        </p:txBody>
      </p:sp>
      <p:pic>
        <p:nvPicPr>
          <p:cNvPr id="7" name="Picture 6">
            <a:extLst>
              <a:ext uri="{FF2B5EF4-FFF2-40B4-BE49-F238E27FC236}">
                <a16:creationId xmlns:a16="http://schemas.microsoft.com/office/drawing/2014/main" id="{1C511845-40F0-403F-96F0-E8BEC64F8929}"/>
              </a:ext>
            </a:extLst>
          </p:cNvPr>
          <p:cNvPicPr>
            <a:picLocks noChangeAspect="1"/>
          </p:cNvPicPr>
          <p:nvPr/>
        </p:nvPicPr>
        <p:blipFill>
          <a:blip r:embed="rId2"/>
          <a:stretch>
            <a:fillRect/>
          </a:stretch>
        </p:blipFill>
        <p:spPr>
          <a:xfrm>
            <a:off x="2661758" y="2744535"/>
            <a:ext cx="6868484" cy="1600423"/>
          </a:xfrm>
          <a:prstGeom prst="rect">
            <a:avLst/>
          </a:prstGeom>
        </p:spPr>
      </p:pic>
      <p:pic>
        <p:nvPicPr>
          <p:cNvPr id="9" name="Picture 8">
            <a:extLst>
              <a:ext uri="{FF2B5EF4-FFF2-40B4-BE49-F238E27FC236}">
                <a16:creationId xmlns:a16="http://schemas.microsoft.com/office/drawing/2014/main" id="{F3497082-76A9-4AB5-AC2C-1AC50FBD81DE}"/>
              </a:ext>
            </a:extLst>
          </p:cNvPr>
          <p:cNvPicPr>
            <a:picLocks noChangeAspect="1"/>
          </p:cNvPicPr>
          <p:nvPr/>
        </p:nvPicPr>
        <p:blipFill>
          <a:blip r:embed="rId3"/>
          <a:stretch>
            <a:fillRect/>
          </a:stretch>
        </p:blipFill>
        <p:spPr>
          <a:xfrm>
            <a:off x="2661758" y="5274194"/>
            <a:ext cx="4496427" cy="552527"/>
          </a:xfrm>
          <a:prstGeom prst="rect">
            <a:avLst/>
          </a:prstGeom>
        </p:spPr>
      </p:pic>
    </p:spTree>
    <p:extLst>
      <p:ext uri="{BB962C8B-B14F-4D97-AF65-F5344CB8AC3E}">
        <p14:creationId xmlns:p14="http://schemas.microsoft.com/office/powerpoint/2010/main" val="69950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3FE9-AF84-4D92-AF72-BA0614115F5D}"/>
              </a:ext>
            </a:extLst>
          </p:cNvPr>
          <p:cNvSpPr>
            <a:spLocks noGrp="1"/>
          </p:cNvSpPr>
          <p:nvPr>
            <p:ph type="title"/>
          </p:nvPr>
        </p:nvSpPr>
        <p:spPr/>
        <p:txBody>
          <a:bodyPr/>
          <a:lstStyle/>
          <a:p>
            <a:r>
              <a:rPr lang="en-US" dirty="0"/>
              <a:t>Inject Validations</a:t>
            </a:r>
          </a:p>
        </p:txBody>
      </p:sp>
      <p:sp>
        <p:nvSpPr>
          <p:cNvPr id="3" name="Content Placeholder 2">
            <a:extLst>
              <a:ext uri="{FF2B5EF4-FFF2-40B4-BE49-F238E27FC236}">
                <a16:creationId xmlns:a16="http://schemas.microsoft.com/office/drawing/2014/main" id="{BE71769A-E555-4005-8EC7-83BB80F3DD2E}"/>
              </a:ext>
            </a:extLst>
          </p:cNvPr>
          <p:cNvSpPr>
            <a:spLocks noGrp="1"/>
          </p:cNvSpPr>
          <p:nvPr>
            <p:ph idx="1"/>
          </p:nvPr>
        </p:nvSpPr>
        <p:spPr/>
        <p:txBody>
          <a:bodyPr/>
          <a:lstStyle/>
          <a:p>
            <a:pPr marL="0" indent="0">
              <a:buNone/>
            </a:pPr>
            <a:r>
              <a:rPr lang="en-US" dirty="0"/>
              <a:t>Register your validators with your service provider in your </a:t>
            </a:r>
            <a:r>
              <a:rPr lang="en-US" dirty="0" err="1"/>
              <a:t>program.cs</a:t>
            </a:r>
            <a:r>
              <a:rPr lang="en-US" dirty="0"/>
              <a:t> (</a:t>
            </a:r>
            <a:r>
              <a:rPr lang="en-US" dirty="0" err="1"/>
              <a:t>.net</a:t>
            </a:r>
            <a:r>
              <a:rPr lang="en-US" dirty="0"/>
              <a:t> 6) or </a:t>
            </a:r>
            <a:r>
              <a:rPr lang="en-US" dirty="0" err="1"/>
              <a:t>startup.cs</a:t>
            </a:r>
            <a:r>
              <a:rPr lang="en-US" dirty="0"/>
              <a:t> (pre </a:t>
            </a:r>
            <a:r>
              <a:rPr lang="en-US" dirty="0" err="1"/>
              <a:t>.net</a:t>
            </a:r>
            <a:r>
              <a:rPr lang="en-US" dirty="0"/>
              <a:t> 6):</a:t>
            </a:r>
          </a:p>
          <a:p>
            <a:endParaRPr lang="en-US" dirty="0"/>
          </a:p>
        </p:txBody>
      </p:sp>
      <p:pic>
        <p:nvPicPr>
          <p:cNvPr id="5" name="Picture 4">
            <a:extLst>
              <a:ext uri="{FF2B5EF4-FFF2-40B4-BE49-F238E27FC236}">
                <a16:creationId xmlns:a16="http://schemas.microsoft.com/office/drawing/2014/main" id="{3BF2DEE0-53B1-4690-926B-CF91E1BE63C2}"/>
              </a:ext>
            </a:extLst>
          </p:cNvPr>
          <p:cNvPicPr>
            <a:picLocks noChangeAspect="1"/>
          </p:cNvPicPr>
          <p:nvPr/>
        </p:nvPicPr>
        <p:blipFill>
          <a:blip r:embed="rId2"/>
          <a:stretch>
            <a:fillRect/>
          </a:stretch>
        </p:blipFill>
        <p:spPr>
          <a:xfrm>
            <a:off x="1748325" y="2961396"/>
            <a:ext cx="8695349" cy="615181"/>
          </a:xfrm>
          <a:prstGeom prst="rect">
            <a:avLst/>
          </a:prstGeom>
        </p:spPr>
      </p:pic>
    </p:spTree>
    <p:extLst>
      <p:ext uri="{BB962C8B-B14F-4D97-AF65-F5344CB8AC3E}">
        <p14:creationId xmlns:p14="http://schemas.microsoft.com/office/powerpoint/2010/main" val="34360512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TotalTime>
  <Words>720</Words>
  <Application>Microsoft Office PowerPoint</Application>
  <PresentationFormat>Widescreen</PresentationFormat>
  <Paragraphs>65</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Calibri</vt:lpstr>
      <vt:lpstr>Calibri Light</vt:lpstr>
      <vt:lpstr>Cascadia Mono</vt:lpstr>
      <vt:lpstr>charter</vt:lpstr>
      <vt:lpstr>Consolas</vt:lpstr>
      <vt:lpstr>open sans</vt:lpstr>
      <vt:lpstr>Office Theme</vt:lpstr>
      <vt:lpstr>Fluent Validation</vt:lpstr>
      <vt:lpstr>How do we validate models now?</vt:lpstr>
      <vt:lpstr>The problem with DataAnnotations</vt:lpstr>
      <vt:lpstr>Introducing Fluent Validation</vt:lpstr>
      <vt:lpstr>Advantages of Fluent Validation</vt:lpstr>
      <vt:lpstr>How to do set up Fluent Validation</vt:lpstr>
      <vt:lpstr>Installation</vt:lpstr>
      <vt:lpstr>Configuration</vt:lpstr>
      <vt:lpstr>Inject Validations</vt:lpstr>
      <vt:lpstr>Add Validators</vt:lpstr>
      <vt:lpstr>Using Validators</vt:lpstr>
      <vt:lpstr>See demo app for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Rayl</dc:creator>
  <cp:lastModifiedBy>Chris Rayl</cp:lastModifiedBy>
  <cp:revision>5</cp:revision>
  <dcterms:created xsi:type="dcterms:W3CDTF">2021-11-30T21:09:36Z</dcterms:created>
  <dcterms:modified xsi:type="dcterms:W3CDTF">2021-12-03T16:28:32Z</dcterms:modified>
</cp:coreProperties>
</file>