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68" r:id="rId3"/>
    <p:sldId id="257" r:id="rId4"/>
    <p:sldId id="258" r:id="rId5"/>
    <p:sldId id="259" r:id="rId6"/>
    <p:sldId id="260" r:id="rId7"/>
    <p:sldId id="265" r:id="rId8"/>
    <p:sldId id="267" r:id="rId9"/>
    <p:sldId id="266" r:id="rId10"/>
    <p:sldId id="261" r:id="rId11"/>
    <p:sldId id="262" r:id="rId12"/>
    <p:sldId id="263" r:id="rId13"/>
    <p:sldId id="273" r:id="rId14"/>
    <p:sldId id="264"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03" autoAdjust="0"/>
  </p:normalViewPr>
  <p:slideViewPr>
    <p:cSldViewPr>
      <p:cViewPr varScale="1">
        <p:scale>
          <a:sx n="46" d="100"/>
          <a:sy n="46" d="100"/>
        </p:scale>
        <p:origin x="-121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731E55-36B8-43E1-AFB0-F488940D164A}" type="datetimeFigureOut">
              <a:rPr lang="en-GB" smtClean="0"/>
              <a:pPr/>
              <a:t>13/04/2012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177AA5-4803-465D-ACD1-E4C97316567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web client and a desktop client interacting with one another.</a:t>
            </a:r>
          </a:p>
          <a:p>
            <a:r>
              <a:rPr lang="en-GB" dirty="0" smtClean="0"/>
              <a:t>Web client is</a:t>
            </a:r>
            <a:r>
              <a:rPr lang="en-GB" baseline="0" dirty="0" smtClean="0"/>
              <a:t> likely to be using an Account and Identity on the </a:t>
            </a:r>
            <a:r>
              <a:rPr lang="en-GB" baseline="0" dirty="0" err="1" smtClean="0"/>
              <a:t>webserver</a:t>
            </a:r>
            <a:r>
              <a:rPr lang="en-GB" baseline="0" dirty="0" smtClean="0"/>
              <a:t>. You better trust the operators for *web based* operator! Or at least be the operator yourself.</a:t>
            </a:r>
          </a:p>
          <a:p>
            <a:endParaRPr lang="en-GB" baseline="0" dirty="0" smtClean="0"/>
          </a:p>
          <a:p>
            <a:r>
              <a:rPr lang="en-GB" baseline="0" dirty="0" smtClean="0"/>
              <a:t>In another setup you run a desktop client and either download the Account/Identity or use it locally.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GB" baseline="0" dirty="0" smtClean="0"/>
              <a:t> A packet can contain any kind of action or behaviour.</a:t>
            </a:r>
          </a:p>
          <a:p>
            <a:pPr>
              <a:buFontTx/>
              <a:buChar char="-"/>
            </a:pPr>
            <a:r>
              <a:rPr lang="en-GB" baseline="0" dirty="0" smtClean="0"/>
              <a:t> How a packet gets from one client to another is not really important.</a:t>
            </a:r>
          </a:p>
          <a:p>
            <a:pPr>
              <a:buFontTx/>
              <a:buChar char="-"/>
            </a:pPr>
            <a:r>
              <a:rPr lang="en-GB" baseline="0" dirty="0" smtClean="0"/>
              <a:t> As long as it gets to the right client, it can be interpreted.</a:t>
            </a:r>
          </a:p>
          <a:p>
            <a:pPr>
              <a:buFontTx/>
              <a:buChar char="-"/>
            </a:pPr>
            <a:r>
              <a:rPr lang="en-GB" baseline="0" dirty="0" smtClean="0"/>
              <a:t> This is basically like email that has been extended to support social functions.</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 - We will have to design and create a number of packets. These packets define the interactions between clients. A client would have to support each of these graphically. Some I have modelled in XML for fun are blogs, comments, status update, photograph, file upload and friend request.</a:t>
            </a:r>
          </a:p>
        </p:txBody>
      </p:sp>
      <p:sp>
        <p:nvSpPr>
          <p:cNvPr id="4" name="Slide Number Placeholder 3"/>
          <p:cNvSpPr>
            <a:spLocks noGrp="1"/>
          </p:cNvSpPr>
          <p:nvPr>
            <p:ph type="sldNum" sz="quarter" idx="10"/>
          </p:nvPr>
        </p:nvSpPr>
        <p:spPr/>
        <p:txBody>
          <a:bodyPr/>
          <a:lstStyle/>
          <a:p>
            <a:fld id="{5F177AA5-4803-465D-ACD1-E4C97316567E}" type="slidenum">
              <a:rPr lang="en-GB" smtClean="0"/>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 - It might not always be a good idea to send everyone the photographs that you just upload as this would overwhelm the network and it would have to be transmitted once for every person.</a:t>
            </a:r>
          </a:p>
          <a:p>
            <a:pPr marL="0" marR="0" indent="0" algn="l" defTabSz="914400" rtl="0" eaLnBrk="1" fontAlgn="auto" latinLnBrk="0" hangingPunct="1">
              <a:lnSpc>
                <a:spcPct val="100000"/>
              </a:lnSpc>
              <a:spcBef>
                <a:spcPts val="0"/>
              </a:spcBef>
              <a:spcAft>
                <a:spcPts val="0"/>
              </a:spcAft>
              <a:buClrTx/>
              <a:buSzTx/>
              <a:buFontTx/>
              <a:buChar char="-"/>
              <a:tabLst/>
              <a:defRPr/>
            </a:pPr>
            <a:r>
              <a:rPr lang="en-GB" baseline="0" dirty="0" smtClean="0"/>
              <a:t>Instead we can ‘announce’ we have something and allow clients to request parts.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 In our initial request we may issue a few thumbnails so that users know what they might be getting into before they make a request.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Alternatively we can trust a third party to host our data, ensuring that we encrypt it before transmitting it along to the requesting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GB" baseline="0" dirty="0" smtClean="0"/>
              <a:t> First we have to download the packet. The communication method determines how we do this.</a:t>
            </a:r>
          </a:p>
          <a:p>
            <a:pPr marL="0" marR="0" indent="0" algn="l" defTabSz="914400" rtl="0" eaLnBrk="1" fontAlgn="auto" latinLnBrk="0" hangingPunct="1">
              <a:lnSpc>
                <a:spcPct val="100000"/>
              </a:lnSpc>
              <a:spcBef>
                <a:spcPts val="0"/>
              </a:spcBef>
              <a:spcAft>
                <a:spcPts val="0"/>
              </a:spcAft>
              <a:buClrTx/>
              <a:buSzTx/>
              <a:buFontTx/>
              <a:buChar char="-"/>
              <a:tabLst/>
              <a:defRPr/>
            </a:pPr>
            <a:r>
              <a:rPr lang="en-GB" baseline="0" dirty="0" smtClean="0"/>
              <a:t> We decrypt the packet to receive the encoded packet. This is some data interchange format. I know we’re not supposed to use XML for this. The packet’s encoding is not really important – the encoding doesn’t really matter as long as it carries certain fields of data. The standardised version would have to agree on some common format however. See later slides on Release Plan.</a:t>
            </a:r>
            <a:br>
              <a:rPr lang="en-GB" baseline="0" dirty="0" smtClean="0"/>
            </a:br>
            <a:r>
              <a:rPr lang="en-GB" baseline="0" dirty="0" smtClean="0"/>
              <a:t> Currently I have been using XML but I am working on JSON and soon YAML.</a:t>
            </a:r>
          </a:p>
          <a:p>
            <a:pPr>
              <a:buFontTx/>
              <a:buChar char="-"/>
            </a:pPr>
            <a:r>
              <a:rPr lang="en-GB" baseline="0" dirty="0" smtClean="0"/>
              <a:t> When a packet is received, we decode it.</a:t>
            </a:r>
          </a:p>
          <a:p>
            <a:pPr>
              <a:buFontTx/>
              <a:buChar char="-"/>
            </a:pPr>
            <a:r>
              <a:rPr lang="en-GB" baseline="0" dirty="0" smtClean="0"/>
              <a:t> We should verify the packet’s signature – that it was really received from the sender. Currently I have not done this.</a:t>
            </a:r>
          </a:p>
          <a:p>
            <a:pPr>
              <a:buFontTx/>
              <a:buChar char="-"/>
            </a:pPr>
            <a:r>
              <a:rPr lang="en-GB" baseline="0" dirty="0" smtClean="0"/>
              <a:t> We then interpret the packet and update the user’s Account (see later slides). </a:t>
            </a:r>
          </a:p>
        </p:txBody>
      </p:sp>
      <p:sp>
        <p:nvSpPr>
          <p:cNvPr id="4" name="Slide Number Placeholder 3"/>
          <p:cNvSpPr>
            <a:spLocks noGrp="1"/>
          </p:cNvSpPr>
          <p:nvPr>
            <p:ph type="sldNum" sz="quarter" idx="10"/>
          </p:nvPr>
        </p:nvSpPr>
        <p:spPr/>
        <p:txBody>
          <a:bodyPr/>
          <a:lstStyle/>
          <a:p>
            <a:fld id="{5F177AA5-4803-465D-ACD1-E4C97316567E}"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 There</a:t>
            </a:r>
            <a:r>
              <a:rPr lang="en-GB" baseline="0" dirty="0" smtClean="0"/>
              <a:t> is currently no format specified for the Account.</a:t>
            </a:r>
          </a:p>
          <a:p>
            <a:r>
              <a:rPr lang="en-GB" baseline="0" dirty="0" smtClean="0"/>
              <a:t> - Currently this is a very naive. We have two tables for feeds – one for the user’s main feed, the equivalent of the home page on typical SN and a profile feed for actions that are specific to that user.</a:t>
            </a:r>
          </a:p>
          <a:p>
            <a:r>
              <a:rPr lang="en-GB" baseline="0" dirty="0" smtClean="0"/>
              <a:t> - A table stores a list of accounts that are ‘known’ to the user.</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aseline="0" dirty="0" smtClean="0"/>
              <a:t> - </a:t>
            </a:r>
            <a:r>
              <a:rPr lang="en-GB" dirty="0" smtClean="0"/>
              <a:t>It’s hard to get a</a:t>
            </a:r>
            <a:r>
              <a:rPr lang="en-GB" baseline="0" dirty="0" smtClean="0"/>
              <a:t> project of the ground if you have not done enough work yourself. People will not help me unless I have accomplished a good deal already. People make snap judgements about projects quickly.</a:t>
            </a:r>
          </a:p>
          <a:p>
            <a:r>
              <a:rPr lang="en-GB" baseline="0" dirty="0" smtClean="0"/>
              <a:t> - We are doing it wrong if it is not easy to understand the project structure in a few paragraphs</a:t>
            </a:r>
          </a:p>
          <a:p>
            <a:r>
              <a:rPr lang="en-GB" baseline="0" dirty="0" smtClean="0"/>
              <a:t> - We need a simple understandable codebase.</a:t>
            </a:r>
          </a:p>
          <a:p>
            <a:r>
              <a:rPr lang="en-GB" baseline="0" dirty="0" smtClean="0"/>
              <a:t> - We need at least an interoperable desktop and a web client before releasing. This is the proof of concept.</a:t>
            </a:r>
          </a:p>
          <a:p>
            <a:r>
              <a:rPr lang="en-GB" baseline="0" dirty="0" smtClean="0"/>
              <a:t> - Good documentation that gets the point across to bystanders. Some existing projects have crappy documentation and expect everyone to drop everything and use their design and implementation (Like </a:t>
            </a:r>
            <a:r>
              <a:rPr lang="en-GB" baseline="0" dirty="0" err="1" smtClean="0"/>
              <a:t>Socknet</a:t>
            </a:r>
            <a:r>
              <a:rPr lang="en-GB" baseline="0" dirty="0" smtClean="0"/>
              <a:t> and </a:t>
            </a:r>
            <a:r>
              <a:rPr lang="en-GB" baseline="0" dirty="0" err="1" smtClean="0"/>
              <a:t>Kopal</a:t>
            </a:r>
            <a:r>
              <a:rPr lang="en-GB" baseline="0" dirty="0" smtClean="0"/>
              <a:t>) </a:t>
            </a:r>
            <a:r>
              <a:rPr lang="en-GB" baseline="0" dirty="0" err="1" smtClean="0"/>
              <a:t>Socknet</a:t>
            </a:r>
            <a:r>
              <a:rPr lang="en-GB" baseline="0" dirty="0" smtClean="0"/>
              <a:t> had the attitude once to request another project move towards their code base! How rude!</a:t>
            </a:r>
          </a:p>
          <a:p>
            <a:r>
              <a:rPr lang="en-GB" baseline="0" dirty="0" smtClean="0"/>
              <a:t> - I want to get involved with the W3C to see what they are doing and see if I can get any support with my project. I cannot do it alone.</a:t>
            </a:r>
          </a:p>
          <a:p>
            <a:r>
              <a:rPr lang="en-GB" baseline="0" dirty="0" smtClean="0"/>
              <a:t> - I need to show effort to at least integrate some work of someone else into my own project. Otherwise it looks like I am just asking others to do it for me. If I can get rudimentary compatibility with any of Salmon, </a:t>
            </a:r>
            <a:r>
              <a:rPr lang="en-GB" baseline="0" dirty="0" err="1" smtClean="0"/>
              <a:t>Zot</a:t>
            </a:r>
            <a:r>
              <a:rPr lang="en-GB" baseline="0" dirty="0" smtClean="0"/>
              <a:t>!, </a:t>
            </a:r>
            <a:r>
              <a:rPr lang="en-GB" baseline="0" dirty="0" err="1" smtClean="0"/>
              <a:t>Ostatus</a:t>
            </a:r>
            <a:r>
              <a:rPr lang="en-GB" baseline="0" dirty="0" smtClean="0"/>
              <a:t>, </a:t>
            </a:r>
            <a:r>
              <a:rPr lang="en-GB" baseline="0" dirty="0" err="1" smtClean="0"/>
              <a:t>OpenID</a:t>
            </a:r>
            <a:r>
              <a:rPr lang="en-GB" baseline="0" dirty="0" smtClean="0"/>
              <a:t> and </a:t>
            </a:r>
            <a:r>
              <a:rPr lang="en-GB" baseline="0" dirty="0" err="1" smtClean="0"/>
              <a:t>WebId</a:t>
            </a:r>
            <a:r>
              <a:rPr lang="en-GB" baseline="0" dirty="0" smtClean="0"/>
              <a:t>, that would demonstrate my ability to support the community.</a:t>
            </a:r>
          </a:p>
          <a:p>
            <a:endParaRPr lang="en-GB" baseline="0" dirty="0" smtClean="0"/>
          </a:p>
          <a:p>
            <a:r>
              <a:rPr lang="en-GB" baseline="0" dirty="0" smtClean="0"/>
              <a:t> - We may be able to create a stir by offering a prize to the web client designer. This would be a web interface like </a:t>
            </a:r>
            <a:r>
              <a:rPr lang="en-GB" baseline="0" dirty="0" err="1" smtClean="0"/>
              <a:t>Facebook</a:t>
            </a:r>
            <a:r>
              <a:rPr lang="en-GB" baseline="0" dirty="0" smtClean="0"/>
              <a:t>. We would provide the data model in numerous formats such as Smarty, Velocity or some template engine or whatever. We can accept donations and a part of the donations can go to the winner of the best design.</a:t>
            </a:r>
          </a:p>
          <a:p>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video explains what VRM is</a:t>
            </a:r>
          </a:p>
          <a:p>
            <a:r>
              <a:rPr lang="en-GB" dirty="0" smtClean="0"/>
              <a:t>http://vimeo.com/15038426</a:t>
            </a:r>
          </a:p>
          <a:p>
            <a:endParaRPr lang="en-GB" dirty="0" smtClean="0"/>
          </a:p>
          <a:p>
            <a:r>
              <a:rPr lang="en-GB" dirty="0" smtClean="0"/>
              <a:t>Absolutely awesome!</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might encourage businesses to use our software.</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18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 Social</a:t>
            </a:r>
            <a:r>
              <a:rPr lang="en-GB" baseline="0" dirty="0" smtClean="0"/>
              <a:t> networking came out as a refinement of existing tools. SN is like a mix up of: BBS -&gt; Usenet -&gt; </a:t>
            </a:r>
            <a:r>
              <a:rPr lang="en-GB" baseline="0" dirty="0" err="1" smtClean="0"/>
              <a:t>Chatrooms</a:t>
            </a:r>
            <a:r>
              <a:rPr lang="en-GB" baseline="0" dirty="0" smtClean="0"/>
              <a:t> -&gt; Forums -&gt; </a:t>
            </a:r>
            <a:r>
              <a:rPr lang="en-GB" baseline="0" dirty="0" err="1" smtClean="0"/>
              <a:t>LiveJournal</a:t>
            </a:r>
            <a:r>
              <a:rPr lang="en-GB" baseline="0" dirty="0" smtClean="0"/>
              <a:t> -&gt; Blogs -&gt; Email -&gt; “Relationship Management”</a:t>
            </a:r>
          </a:p>
          <a:p>
            <a:r>
              <a:rPr lang="en-GB" baseline="0" dirty="0" smtClean="0"/>
              <a:t> - Unfortunately there was no standard body – it was 100% proprietary from the beginning.</a:t>
            </a:r>
          </a:p>
          <a:p>
            <a:r>
              <a:rPr lang="en-GB" baseline="0" dirty="0" smtClean="0"/>
              <a:t> - Social networks are practically all web based. (</a:t>
            </a:r>
            <a:r>
              <a:rPr lang="en-GB" baseline="0" dirty="0" err="1" smtClean="0"/>
              <a:t>Cynapse</a:t>
            </a:r>
            <a:r>
              <a:rPr lang="en-GB" baseline="0" dirty="0" smtClean="0"/>
              <a:t> is one exception that has a desktop client)</a:t>
            </a:r>
          </a:p>
          <a:p>
            <a:r>
              <a:rPr lang="en-GB" baseline="0" dirty="0" smtClean="0"/>
              <a:t> - Now </a:t>
            </a:r>
            <a:r>
              <a:rPr lang="en-GB" baseline="0" dirty="0" err="1" smtClean="0"/>
              <a:t>Facebook</a:t>
            </a:r>
            <a:r>
              <a:rPr lang="en-GB" baseline="0" dirty="0" smtClean="0"/>
              <a:t> and Twitter together practically control SN</a:t>
            </a:r>
          </a:p>
          <a:p>
            <a:r>
              <a:rPr lang="en-GB" baseline="0" dirty="0" smtClean="0"/>
              <a:t> - Users are trapped because they cannot move between social networks easily. </a:t>
            </a:r>
            <a:r>
              <a:rPr lang="en-GB" baseline="0" dirty="0" err="1" smtClean="0"/>
              <a:t>Facebook</a:t>
            </a:r>
            <a:r>
              <a:rPr lang="en-GB" baseline="0" dirty="0" smtClean="0"/>
              <a:t> makes it difficult or impossible to export friends and move elsewhere (to Google+ for example)</a:t>
            </a:r>
          </a:p>
          <a:p>
            <a:r>
              <a:rPr lang="en-GB" baseline="0" dirty="0" smtClean="0"/>
              <a:t> - Users submit personal data that is then stored perpetually. There is no expectation of privacy on </a:t>
            </a:r>
            <a:r>
              <a:rPr lang="en-GB" baseline="0" dirty="0" err="1" smtClean="0"/>
              <a:t>Facebook</a:t>
            </a:r>
            <a:r>
              <a:rPr lang="en-GB" baseline="0" dirty="0" smtClean="0"/>
              <a:t>. Photographs and status updates have ruined lives. Data cannot be deleted once shared.</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 I don’t want to be forced to</a:t>
            </a:r>
            <a:r>
              <a:rPr lang="en-GB" baseline="0" dirty="0" smtClean="0"/>
              <a:t> go to certain website to access my online social identity. I want a choice of SN clients in the same way we have a choice of browsers (Firefox and Opera for example)</a:t>
            </a:r>
          </a:p>
          <a:p>
            <a:r>
              <a:rPr lang="en-GB" baseline="0" dirty="0" smtClean="0"/>
              <a:t> - The communication mechanism of the SN client should be public and open.</a:t>
            </a:r>
          </a:p>
          <a:p>
            <a:r>
              <a:rPr lang="en-GB" baseline="0" dirty="0" smtClean="0"/>
              <a:t> - I want to be able to choose what provider I use. I should be able to take my data and move elsewhere.</a:t>
            </a:r>
          </a:p>
          <a:p>
            <a:r>
              <a:rPr lang="en-GB" baseline="0" dirty="0" smtClean="0"/>
              <a:t> - The data should be in my control. If I delete something it should be deleted from the server ASAP. If other users made a copy before I deleted then nothing can be helped.</a:t>
            </a:r>
          </a:p>
        </p:txBody>
      </p:sp>
      <p:sp>
        <p:nvSpPr>
          <p:cNvPr id="4" name="Slide Number Placeholder 3"/>
          <p:cNvSpPr>
            <a:spLocks noGrp="1"/>
          </p:cNvSpPr>
          <p:nvPr>
            <p:ph type="sldNum" sz="quarter" idx="10"/>
          </p:nvPr>
        </p:nvSpPr>
        <p:spPr/>
        <p:txBody>
          <a:bodyPr/>
          <a:lstStyle/>
          <a:p>
            <a:fld id="{5F177AA5-4803-465D-ACD1-E4C97316567E}"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 I don’t wan</a:t>
            </a:r>
            <a:r>
              <a:rPr lang="en-GB" baseline="0" dirty="0" smtClean="0"/>
              <a:t>t to depend on a central server  -- all the time.</a:t>
            </a:r>
          </a:p>
          <a:p>
            <a:r>
              <a:rPr lang="en-GB" baseline="0" dirty="0" smtClean="0"/>
              <a:t>- My data should be stored on my computer.</a:t>
            </a:r>
          </a:p>
          <a:p>
            <a:r>
              <a:rPr lang="en-GB" baseline="0" dirty="0" smtClean="0"/>
              <a:t> - Why do we need to talk to a central server when I can talk to my friends directly?</a:t>
            </a:r>
          </a:p>
          <a:p>
            <a:r>
              <a:rPr lang="en-GB" dirty="0" smtClean="0"/>
              <a:t> - The data that users transmit should be verifiable and secure from eavesdropping or tampering. We</a:t>
            </a:r>
            <a:r>
              <a:rPr lang="en-GB" baseline="0" dirty="0" smtClean="0"/>
              <a:t> can encrypt and sign data to ensure its integrity.</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 Open your social network client to</a:t>
            </a:r>
            <a:r>
              <a:rPr lang="en-GB" baseline="0" dirty="0" smtClean="0"/>
              <a:t> ‘use’ the social network.</a:t>
            </a:r>
          </a:p>
          <a:p>
            <a:r>
              <a:rPr lang="en-GB" baseline="0" dirty="0" smtClean="0"/>
              <a:t> - Could be a web based version</a:t>
            </a:r>
          </a:p>
          <a:p>
            <a:r>
              <a:rPr lang="en-GB" baseline="0" dirty="0" smtClean="0"/>
              <a:t> - A desktop client (what I prefer personally)</a:t>
            </a:r>
          </a:p>
          <a:p>
            <a:r>
              <a:rPr lang="en-GB" baseline="0" dirty="0" smtClean="0"/>
              <a:t> - or a mobile application</a:t>
            </a:r>
          </a:p>
          <a:p>
            <a:endParaRPr lang="en-GB" baseline="0" dirty="0" smtClean="0"/>
          </a:p>
          <a:p>
            <a:r>
              <a:rPr lang="en-GB" baseline="0" dirty="0" smtClean="0"/>
              <a:t>Clients communicate with any protocol. This is dependent on the identity. Some identities may prefer that you use HTTP communication, others may prefer that you use IRC! My identity would prefer email and XMPP for </a:t>
            </a:r>
            <a:r>
              <a:rPr lang="en-GB" baseline="0" dirty="0" err="1" smtClean="0"/>
              <a:t>realtime</a:t>
            </a:r>
            <a:r>
              <a:rPr lang="en-GB" baseline="0" dirty="0" smtClean="0"/>
              <a:t> stuff.</a:t>
            </a:r>
          </a:p>
          <a:p>
            <a:endParaRPr lang="en-GB" baseline="0" dirty="0" smtClean="0"/>
          </a:p>
          <a:p>
            <a:r>
              <a:rPr lang="en-GB" baseline="0" dirty="0" smtClean="0"/>
              <a:t>These are called ‘communication drivers’. They are all application level protocols. To get really crazy you could use:</a:t>
            </a:r>
          </a:p>
          <a:p>
            <a:r>
              <a:rPr lang="en-GB" baseline="0" dirty="0" smtClean="0"/>
              <a:t> - FTP</a:t>
            </a:r>
          </a:p>
          <a:p>
            <a:r>
              <a:rPr lang="en-GB" baseline="0" dirty="0" smtClean="0"/>
              <a:t> - GIT</a:t>
            </a:r>
          </a:p>
          <a:p>
            <a:r>
              <a:rPr lang="en-GB" baseline="0" dirty="0" smtClean="0"/>
              <a:t> - Subversion</a:t>
            </a:r>
          </a:p>
          <a:p>
            <a:r>
              <a:rPr lang="en-GB" baseline="0" dirty="0" smtClean="0"/>
              <a:t> - IRC</a:t>
            </a:r>
          </a:p>
        </p:txBody>
      </p:sp>
      <p:sp>
        <p:nvSpPr>
          <p:cNvPr id="4" name="Slide Number Placeholder 3"/>
          <p:cNvSpPr>
            <a:spLocks noGrp="1"/>
          </p:cNvSpPr>
          <p:nvPr>
            <p:ph type="sldNum" sz="quarter" idx="10"/>
          </p:nvPr>
        </p:nvSpPr>
        <p:spPr/>
        <p:txBody>
          <a:bodyPr/>
          <a:lstStyle/>
          <a:p>
            <a:fld id="{5F177AA5-4803-465D-ACD1-E4C97316567E}"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 How are you represented on the social network?</a:t>
            </a:r>
          </a:p>
          <a:p>
            <a:r>
              <a:rPr lang="en-GB" dirty="0" smtClean="0"/>
              <a:t> -</a:t>
            </a:r>
            <a:r>
              <a:rPr lang="en-GB" baseline="0" dirty="0" smtClean="0"/>
              <a:t> Who you are is your identity. This is how everyone sees you on the SN, this is your display name, your profile and any other observable options about you.</a:t>
            </a:r>
          </a:p>
          <a:p>
            <a:r>
              <a:rPr lang="en-GB" baseline="0" dirty="0" smtClean="0"/>
              <a:t> - Your account is the physical manifestation of you. This is everything you produce while on the network. This includes your comments, your photographs.</a:t>
            </a:r>
          </a:p>
          <a:p>
            <a:r>
              <a:rPr lang="en-GB" baseline="0" dirty="0" smtClean="0"/>
              <a:t> - Your account is how you access the SN – it contains your private keys and certificates.</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 - An identity is how you are represented within the social network. This contains all the details about you.</a:t>
            </a:r>
          </a:p>
          <a:p>
            <a:r>
              <a:rPr lang="en-GB" baseline="0" dirty="0" smtClean="0"/>
              <a:t> - This may include your name, address, contact details, email address, your employer etc</a:t>
            </a:r>
          </a:p>
          <a:p>
            <a:pPr>
              <a:buFontTx/>
              <a:buChar char="-"/>
            </a:pPr>
            <a:r>
              <a:rPr lang="en-GB" baseline="0" dirty="0" smtClean="0"/>
              <a:t>The identity contains a secure method of verifying your identity. This could be a certificate or a public key.</a:t>
            </a:r>
          </a:p>
          <a:p>
            <a:pPr>
              <a:buFontTx/>
              <a:buChar char="-"/>
            </a:pPr>
            <a:r>
              <a:rPr lang="en-GB" baseline="0" dirty="0" smtClean="0"/>
              <a:t>The identity may carry some access control information to carry access permissions to be regulated by a client. </a:t>
            </a:r>
          </a:p>
          <a:p>
            <a:pPr>
              <a:buFontTx/>
              <a:buChar char="-"/>
            </a:pPr>
            <a:r>
              <a:rPr lang="en-GB" baseline="0" dirty="0" smtClean="0"/>
              <a:t> This protects your client from releasing information to other clients without your permission.</a:t>
            </a:r>
          </a:p>
          <a:p>
            <a:pPr>
              <a:buFontTx/>
              <a:buChar char="-"/>
            </a:pPr>
            <a:r>
              <a:rPr lang="en-GB" baseline="0" dirty="0" smtClean="0"/>
              <a:t> This is partially equivalent to your privacy settings in existing SN.</a:t>
            </a:r>
          </a:p>
          <a:p>
            <a:pPr>
              <a:buFontTx/>
              <a:buChar char="-"/>
            </a:pPr>
            <a:r>
              <a:rPr lang="en-GB" baseline="0" dirty="0" smtClean="0"/>
              <a:t> The principles of identity map well to other projects involving verifying identity such as </a:t>
            </a:r>
            <a:r>
              <a:rPr lang="en-GB" baseline="0" dirty="0" err="1" smtClean="0"/>
              <a:t>OpenID</a:t>
            </a:r>
            <a:r>
              <a:rPr lang="en-GB" baseline="0" dirty="0" smtClean="0"/>
              <a:t> that allows people to login effortlessly. A web based client could extend identity services in this way.</a:t>
            </a:r>
          </a:p>
          <a:p>
            <a:pPr>
              <a:buFontTx/>
              <a:buChar char="-"/>
            </a:pPr>
            <a:r>
              <a:rPr lang="en-GB" baseline="0" dirty="0" smtClean="0"/>
              <a:t> In a Personal Data Ecosystem, we can control how our data is released and used.</a:t>
            </a:r>
          </a:p>
          <a:p>
            <a:pPr>
              <a:buFontTx/>
              <a:buChar char="-"/>
            </a:pP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 How do we represent</a:t>
            </a:r>
            <a:r>
              <a:rPr lang="en-GB" baseline="0" dirty="0" smtClean="0"/>
              <a:t> all that you do?</a:t>
            </a:r>
          </a:p>
          <a:p>
            <a:r>
              <a:rPr lang="en-GB" baseline="0" dirty="0" smtClean="0"/>
              <a:t> - In existing implementations your account is composed from a </a:t>
            </a:r>
            <a:r>
              <a:rPr lang="en-GB" baseline="0" dirty="0" err="1" smtClean="0"/>
              <a:t>SQLite</a:t>
            </a:r>
            <a:r>
              <a:rPr lang="en-GB" baseline="0" dirty="0" smtClean="0"/>
              <a:t> database and a number of XML files and a certificate file. Together these are your account. The database file contains </a:t>
            </a:r>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GB" dirty="0" smtClean="0"/>
              <a:t>Social</a:t>
            </a:r>
            <a:r>
              <a:rPr lang="en-GB" baseline="0" dirty="0" smtClean="0"/>
              <a:t> networking is essentially a conversation between one or more users.</a:t>
            </a:r>
          </a:p>
          <a:p>
            <a:pPr>
              <a:buFontTx/>
              <a:buChar char="-"/>
            </a:pPr>
            <a:r>
              <a:rPr lang="en-GB" baseline="0" dirty="0" smtClean="0"/>
              <a:t>When you use the interface you are generating ‘messages’ between you an other users on the network. These can be thought of as separate ‘packets’ of communication.</a:t>
            </a:r>
          </a:p>
          <a:p>
            <a:pPr>
              <a:buFontTx/>
              <a:buChar char="-"/>
            </a:pPr>
            <a:r>
              <a:rPr lang="en-GB" baseline="0" dirty="0" smtClean="0"/>
              <a:t> These messages usually result in some kind of action.</a:t>
            </a:r>
          </a:p>
          <a:p>
            <a:pPr>
              <a:buFontTx/>
              <a:buChar char="-"/>
            </a:pPr>
            <a:r>
              <a:rPr lang="en-GB" baseline="0" dirty="0" smtClean="0"/>
              <a:t> We can use this model to design our SN</a:t>
            </a:r>
          </a:p>
          <a:p>
            <a:endParaRPr lang="en-GB" dirty="0"/>
          </a:p>
        </p:txBody>
      </p:sp>
      <p:sp>
        <p:nvSpPr>
          <p:cNvPr id="4" name="Slide Number Placeholder 3"/>
          <p:cNvSpPr>
            <a:spLocks noGrp="1"/>
          </p:cNvSpPr>
          <p:nvPr>
            <p:ph type="sldNum" sz="quarter" idx="10"/>
          </p:nvPr>
        </p:nvSpPr>
        <p:spPr/>
        <p:txBody>
          <a:bodyPr/>
          <a:lstStyle/>
          <a:p>
            <a:fld id="{5F177AA5-4803-465D-ACD1-E4C97316567E}"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526FE-B0FD-442E-9007-A0D82A770B67}" type="datetimeFigureOut">
              <a:rPr lang="en-GB" smtClean="0"/>
              <a:pPr/>
              <a:t>13/04/2012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C3607-1D90-497C-9444-3B8ED463EA4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526FE-B0FD-442E-9007-A0D82A770B67}" type="datetimeFigureOut">
              <a:rPr lang="en-GB" smtClean="0"/>
              <a:pPr/>
              <a:t>13/04/2012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C3607-1D90-497C-9444-3B8ED463EA4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Distributed Social Networking</a:t>
            </a:r>
            <a:endParaRPr lang="en-GB" dirty="0"/>
          </a:p>
        </p:txBody>
      </p:sp>
      <p:sp>
        <p:nvSpPr>
          <p:cNvPr id="3" name="Subtitle 2"/>
          <p:cNvSpPr>
            <a:spLocks noGrp="1"/>
          </p:cNvSpPr>
          <p:nvPr>
            <p:ph type="subTitle" idx="1"/>
          </p:nvPr>
        </p:nvSpPr>
        <p:spPr/>
        <p:txBody>
          <a:bodyPr/>
          <a:lstStyle/>
          <a:p>
            <a:r>
              <a:rPr lang="en-GB" dirty="0" smtClean="0"/>
              <a:t>Sam Squire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“Packets”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SN maps well to a conversation</a:t>
            </a:r>
          </a:p>
          <a:p>
            <a:r>
              <a:rPr lang="en-GB" dirty="0" smtClean="0"/>
              <a:t>You do ‘something’, some people ‘hear’ it</a:t>
            </a:r>
          </a:p>
          <a:p>
            <a:r>
              <a:rPr lang="en-GB" dirty="0" smtClean="0"/>
              <a:t>They (may) reply</a:t>
            </a:r>
          </a:p>
          <a:p>
            <a:r>
              <a:rPr lang="en-GB" dirty="0" smtClean="0"/>
              <a:t>An action results in a message</a:t>
            </a:r>
          </a:p>
          <a:p>
            <a:pPr lvl="1"/>
            <a:r>
              <a:rPr lang="en-GB" dirty="0" smtClean="0"/>
              <a:t>Friend Request = “Can I be your friend?”</a:t>
            </a:r>
          </a:p>
          <a:p>
            <a:pPr lvl="1"/>
            <a:r>
              <a:rPr lang="en-GB" dirty="0" smtClean="0"/>
              <a:t>Friend Acceptance = “Yes you can be my friend.”</a:t>
            </a:r>
          </a:p>
          <a:p>
            <a:pPr lvl="1"/>
            <a:r>
              <a:rPr lang="en-GB" dirty="0" smtClean="0"/>
              <a:t>Add Picture = “Here is a picture.”</a:t>
            </a:r>
          </a:p>
          <a:p>
            <a:pPr lvl="1"/>
            <a:r>
              <a:rPr lang="en-GB" dirty="0" smtClean="0"/>
              <a:t>Status Update = “I am now X.”</a:t>
            </a:r>
          </a:p>
          <a:p>
            <a:pPr lvl="1"/>
            <a:r>
              <a:rPr lang="en-GB" dirty="0" smtClean="0"/>
              <a:t>Private/Public Comment =“Hey NAME, this message is for you”</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Packets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Packets can contain anything</a:t>
            </a:r>
          </a:p>
          <a:p>
            <a:r>
              <a:rPr lang="en-GB" dirty="0" smtClean="0"/>
              <a:t>Transmission of a packet is irrelevant</a:t>
            </a:r>
          </a:p>
          <a:p>
            <a:pPr lvl="1"/>
            <a:r>
              <a:rPr lang="en-GB" dirty="0" smtClean="0"/>
              <a:t>Can be sent</a:t>
            </a:r>
          </a:p>
          <a:p>
            <a:pPr lvl="1"/>
            <a:r>
              <a:rPr lang="en-GB" dirty="0" smtClean="0"/>
              <a:t>Can be received</a:t>
            </a:r>
          </a:p>
          <a:p>
            <a:r>
              <a:rPr lang="en-GB" dirty="0" smtClean="0"/>
              <a:t>Basically like email</a:t>
            </a:r>
          </a:p>
          <a:p>
            <a:pPr lvl="1"/>
            <a:r>
              <a:rPr lang="en-GB" dirty="0" smtClean="0"/>
              <a:t>Outbox</a:t>
            </a:r>
          </a:p>
          <a:p>
            <a:pPr lvl="1"/>
            <a:r>
              <a:rPr lang="en-GB" dirty="0" smtClean="0"/>
              <a:t>Inbox</a:t>
            </a:r>
          </a:p>
          <a:p>
            <a:pPr lvl="1"/>
            <a:r>
              <a:rPr lang="en-GB" dirty="0" smtClean="0"/>
              <a:t>Email clients don’t care about email contents</a:t>
            </a:r>
          </a:p>
          <a:p>
            <a:r>
              <a:rPr lang="en-GB" dirty="0" smtClean="0"/>
              <a:t>Our client interprets the packet for the SN</a:t>
            </a:r>
          </a:p>
          <a:p>
            <a:endParaRPr lang="en-GB" dirty="0" smtClean="0"/>
          </a:p>
          <a:p>
            <a:pPr lvl="1"/>
            <a:endParaRPr lang="en-GB" dirty="0" smtClean="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Transport</a:t>
            </a:r>
            <a:endParaRPr lang="en-GB" dirty="0"/>
          </a:p>
        </p:txBody>
      </p:sp>
      <p:sp>
        <p:nvSpPr>
          <p:cNvPr id="3" name="Content Placeholder 2"/>
          <p:cNvSpPr>
            <a:spLocks noGrp="1"/>
          </p:cNvSpPr>
          <p:nvPr>
            <p:ph idx="1"/>
          </p:nvPr>
        </p:nvSpPr>
        <p:spPr/>
        <p:txBody>
          <a:bodyPr>
            <a:normAutofit/>
          </a:bodyPr>
          <a:lstStyle/>
          <a:p>
            <a:r>
              <a:rPr lang="en-GB" dirty="0" smtClean="0"/>
              <a:t>A packet can contain a number of exchanges:</a:t>
            </a:r>
          </a:p>
          <a:p>
            <a:pPr lvl="1"/>
            <a:r>
              <a:rPr lang="en-GB" dirty="0" err="1" smtClean="0"/>
              <a:t>StatusUpdate</a:t>
            </a:r>
            <a:endParaRPr lang="en-GB" dirty="0" smtClean="0"/>
          </a:p>
          <a:p>
            <a:pPr lvl="1"/>
            <a:r>
              <a:rPr lang="en-GB" dirty="0" smtClean="0"/>
              <a:t>Comments</a:t>
            </a:r>
          </a:p>
          <a:p>
            <a:pPr lvl="1"/>
            <a:r>
              <a:rPr lang="en-GB" dirty="0" err="1" smtClean="0"/>
              <a:t>ProfileUpdate</a:t>
            </a:r>
            <a:endParaRPr lang="en-GB" dirty="0" smtClean="0"/>
          </a:p>
          <a:p>
            <a:pPr lvl="1"/>
            <a:r>
              <a:rPr lang="en-GB" dirty="0" smtClean="0"/>
              <a:t>Photographs</a:t>
            </a:r>
          </a:p>
          <a:p>
            <a:r>
              <a:rPr lang="en-GB" dirty="0" smtClean="0"/>
              <a:t>We should be able to generalize some</a:t>
            </a:r>
          </a:p>
          <a:p>
            <a:pPr lvl="1"/>
            <a:r>
              <a:rPr lang="en-GB" dirty="0" smtClean="0"/>
              <a:t>File upload = photograph, video share</a:t>
            </a:r>
          </a:p>
          <a:p>
            <a:pPr lvl="1"/>
            <a:endParaRPr lang="en-GB" dirty="0" smtClean="0"/>
          </a:p>
          <a:p>
            <a:pPr lvl="1"/>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Announcements</a:t>
            </a:r>
            <a:endParaRPr lang="en-GB" dirty="0"/>
          </a:p>
        </p:txBody>
      </p:sp>
      <p:sp>
        <p:nvSpPr>
          <p:cNvPr id="3" name="Content Placeholder 2"/>
          <p:cNvSpPr>
            <a:spLocks noGrp="1"/>
          </p:cNvSpPr>
          <p:nvPr>
            <p:ph idx="1"/>
          </p:nvPr>
        </p:nvSpPr>
        <p:spPr/>
        <p:txBody>
          <a:bodyPr/>
          <a:lstStyle/>
          <a:p>
            <a:r>
              <a:rPr lang="en-GB" dirty="0" smtClean="0"/>
              <a:t>Client wants to share photographs</a:t>
            </a:r>
          </a:p>
          <a:p>
            <a:r>
              <a:rPr lang="en-GB" dirty="0" smtClean="0"/>
              <a:t>Inefficient to send everyone photographs</a:t>
            </a:r>
          </a:p>
          <a:p>
            <a:r>
              <a:rPr lang="en-GB" dirty="0" smtClean="0"/>
              <a:t>Perhaps</a:t>
            </a:r>
          </a:p>
          <a:p>
            <a:pPr lvl="1"/>
            <a:r>
              <a:rPr lang="en-GB" dirty="0" smtClean="0"/>
              <a:t>Announce photographs are available, clients can request them if interested</a:t>
            </a:r>
          </a:p>
          <a:p>
            <a:pPr lvl="1"/>
            <a:r>
              <a:rPr lang="en-GB" dirty="0" smtClean="0"/>
              <a:t>Photographs or files are hosted elsewhere</a:t>
            </a:r>
          </a:p>
          <a:p>
            <a:pPr lvl="2"/>
            <a:r>
              <a:rPr lang="en-GB" dirty="0" smtClean="0"/>
              <a:t>Encrypted of course</a:t>
            </a:r>
          </a:p>
          <a:p>
            <a:pPr lvl="1"/>
            <a:r>
              <a:rPr lang="en-GB" dirty="0" smtClean="0"/>
              <a:t>Bit Torrent &amp; DHT can share load</a:t>
            </a:r>
          </a:p>
          <a:p>
            <a:pPr lvl="1"/>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Receiving a Packet</a:t>
            </a:r>
            <a:endParaRPr lang="en-GB" dirty="0"/>
          </a:p>
        </p:txBody>
      </p:sp>
      <p:sp>
        <p:nvSpPr>
          <p:cNvPr id="3" name="Content Placeholder 2"/>
          <p:cNvSpPr>
            <a:spLocks noGrp="1"/>
          </p:cNvSpPr>
          <p:nvPr>
            <p:ph idx="1"/>
          </p:nvPr>
        </p:nvSpPr>
        <p:spPr/>
        <p:txBody>
          <a:bodyPr/>
          <a:lstStyle/>
          <a:p>
            <a:r>
              <a:rPr lang="en-GB" dirty="0" smtClean="0"/>
              <a:t>Receive/Download the packet</a:t>
            </a:r>
          </a:p>
          <a:p>
            <a:pPr lvl="1"/>
            <a:r>
              <a:rPr lang="en-GB" dirty="0" smtClean="0"/>
              <a:t>Receive XMPP, IRC message</a:t>
            </a:r>
          </a:p>
          <a:p>
            <a:pPr lvl="1"/>
            <a:r>
              <a:rPr lang="en-GB" dirty="0" smtClean="0"/>
              <a:t>Check email, FTP, File on disk</a:t>
            </a:r>
          </a:p>
          <a:p>
            <a:r>
              <a:rPr lang="en-GB" dirty="0" smtClean="0"/>
              <a:t>Decrypt packet using private key</a:t>
            </a:r>
          </a:p>
          <a:p>
            <a:r>
              <a:rPr lang="en-GB" dirty="0" smtClean="0"/>
              <a:t>Decode packet</a:t>
            </a:r>
          </a:p>
          <a:p>
            <a:pPr lvl="1"/>
            <a:r>
              <a:rPr lang="en-GB" dirty="0" smtClean="0"/>
              <a:t>XML, JSON, YAML, whatever</a:t>
            </a:r>
          </a:p>
          <a:p>
            <a:r>
              <a:rPr lang="en-GB" dirty="0" smtClean="0"/>
              <a:t>Verify packet signature</a:t>
            </a:r>
          </a:p>
          <a:p>
            <a:r>
              <a:rPr lang="en-GB" dirty="0" smtClean="0"/>
              <a:t>Update the user’s Account</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Account Format</a:t>
            </a:r>
            <a:endParaRPr lang="en-GB" dirty="0"/>
          </a:p>
        </p:txBody>
      </p:sp>
      <p:sp>
        <p:nvSpPr>
          <p:cNvPr id="3" name="Content Placeholder 2"/>
          <p:cNvSpPr>
            <a:spLocks noGrp="1"/>
          </p:cNvSpPr>
          <p:nvPr>
            <p:ph idx="1"/>
          </p:nvPr>
        </p:nvSpPr>
        <p:spPr/>
        <p:txBody>
          <a:bodyPr/>
          <a:lstStyle/>
          <a:p>
            <a:r>
              <a:rPr lang="en-GB" dirty="0" smtClean="0"/>
              <a:t>Currently unspecified</a:t>
            </a:r>
          </a:p>
          <a:p>
            <a:r>
              <a:rPr lang="en-GB" dirty="0" smtClean="0"/>
              <a:t>Naive account format</a:t>
            </a:r>
          </a:p>
          <a:p>
            <a:pPr lvl="1"/>
            <a:r>
              <a:rPr lang="en-GB" dirty="0" smtClean="0"/>
              <a:t>Stores packets in database</a:t>
            </a:r>
          </a:p>
          <a:p>
            <a:pPr lvl="1"/>
            <a:r>
              <a:rPr lang="en-GB" dirty="0" smtClean="0"/>
              <a:t>Tables for </a:t>
            </a:r>
            <a:r>
              <a:rPr lang="en-GB" dirty="0" err="1" smtClean="0"/>
              <a:t>ProfileFeed</a:t>
            </a:r>
            <a:r>
              <a:rPr lang="en-GB" dirty="0" smtClean="0"/>
              <a:t>, </a:t>
            </a:r>
            <a:r>
              <a:rPr lang="en-GB" dirty="0" err="1" smtClean="0"/>
              <a:t>MainFeed</a:t>
            </a:r>
            <a:endParaRPr lang="en-GB" dirty="0" smtClean="0"/>
          </a:p>
          <a:p>
            <a:pPr lvl="1"/>
            <a:r>
              <a:rPr lang="en-GB" dirty="0" smtClean="0"/>
              <a:t>Queries feeds and renders to screen</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Release Plan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Capture attention</a:t>
            </a:r>
          </a:p>
          <a:p>
            <a:pPr lvl="1"/>
            <a:r>
              <a:rPr lang="en-GB" dirty="0" smtClean="0"/>
              <a:t>Get a snazzy name</a:t>
            </a:r>
          </a:p>
          <a:p>
            <a:r>
              <a:rPr lang="en-GB" dirty="0" smtClean="0"/>
              <a:t>Simple model, simple codebase</a:t>
            </a:r>
          </a:p>
          <a:p>
            <a:r>
              <a:rPr lang="en-GB" dirty="0" smtClean="0"/>
              <a:t>Get It Right</a:t>
            </a:r>
          </a:p>
          <a:p>
            <a:pPr lvl="1"/>
            <a:r>
              <a:rPr lang="en-GB" dirty="0" smtClean="0"/>
              <a:t>Interoperable desktop and web clients</a:t>
            </a:r>
          </a:p>
          <a:p>
            <a:pPr lvl="1"/>
            <a:r>
              <a:rPr lang="en-GB" dirty="0" smtClean="0"/>
              <a:t>Proper domain (.org), wiki</a:t>
            </a:r>
          </a:p>
          <a:p>
            <a:pPr lvl="1"/>
            <a:r>
              <a:rPr lang="en-GB" dirty="0" smtClean="0"/>
              <a:t>Good Documentation</a:t>
            </a:r>
          </a:p>
          <a:p>
            <a:r>
              <a:rPr lang="en-GB" dirty="0" smtClean="0"/>
              <a:t>Follow up W3C Federated Social Web</a:t>
            </a:r>
          </a:p>
          <a:p>
            <a:r>
              <a:rPr lang="en-GB" dirty="0" smtClean="0"/>
              <a:t>Show effort to integrate other projects</a:t>
            </a:r>
          </a:p>
          <a:p>
            <a:r>
              <a:rPr lang="en-GB" dirty="0" smtClean="0"/>
              <a:t>Offer prize money for best web client design</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Vendor Relationship Management</a:t>
            </a:r>
            <a:endParaRPr lang="en-GB" dirty="0"/>
          </a:p>
        </p:txBody>
      </p:sp>
      <p:sp>
        <p:nvSpPr>
          <p:cNvPr id="3" name="Content Placeholder 2"/>
          <p:cNvSpPr>
            <a:spLocks noGrp="1"/>
          </p:cNvSpPr>
          <p:nvPr>
            <p:ph idx="1"/>
          </p:nvPr>
        </p:nvSpPr>
        <p:spPr/>
        <p:txBody>
          <a:bodyPr>
            <a:normAutofit lnSpcReduction="10000"/>
          </a:bodyPr>
          <a:lstStyle/>
          <a:p>
            <a:r>
              <a:rPr lang="en-GB" dirty="0" smtClean="0"/>
              <a:t>An awesome idea</a:t>
            </a:r>
          </a:p>
          <a:p>
            <a:r>
              <a:rPr lang="en-GB" dirty="0" smtClean="0"/>
              <a:t>Control relationships between you &amp; shops</a:t>
            </a:r>
            <a:endParaRPr lang="en-GB" dirty="0"/>
          </a:p>
          <a:p>
            <a:r>
              <a:rPr lang="en-GB" dirty="0" smtClean="0"/>
              <a:t>Interactions displayed in client</a:t>
            </a:r>
          </a:p>
          <a:p>
            <a:pPr lvl="1"/>
            <a:r>
              <a:rPr lang="en-GB" dirty="0" smtClean="0"/>
              <a:t>Buy a product, delivery status etc</a:t>
            </a:r>
          </a:p>
          <a:p>
            <a:pPr lvl="1"/>
            <a:r>
              <a:rPr lang="en-GB" dirty="0" smtClean="0"/>
              <a:t>Newsletters you actually want</a:t>
            </a:r>
          </a:p>
          <a:p>
            <a:pPr lvl="1"/>
            <a:r>
              <a:rPr lang="en-GB" dirty="0" smtClean="0"/>
              <a:t>Share personal data</a:t>
            </a:r>
          </a:p>
          <a:p>
            <a:pPr lvl="1"/>
            <a:r>
              <a:rPr lang="en-GB" dirty="0" err="1" smtClean="0"/>
              <a:t>GroupOn</a:t>
            </a:r>
            <a:r>
              <a:rPr lang="en-GB" dirty="0"/>
              <a:t> </a:t>
            </a:r>
            <a:r>
              <a:rPr lang="en-GB" dirty="0" smtClean="0"/>
              <a:t>group discounts</a:t>
            </a:r>
          </a:p>
          <a:p>
            <a:r>
              <a:rPr lang="en-GB" dirty="0" smtClean="0"/>
              <a:t>Like </a:t>
            </a:r>
            <a:r>
              <a:rPr lang="en-GB" dirty="0" err="1" smtClean="0"/>
              <a:t>Facebook</a:t>
            </a:r>
            <a:r>
              <a:rPr lang="en-GB" dirty="0"/>
              <a:t> </a:t>
            </a:r>
            <a:r>
              <a:rPr lang="en-GB" dirty="0" smtClean="0"/>
              <a:t>company/product pages</a:t>
            </a:r>
          </a:p>
          <a:p>
            <a:pPr lvl="1"/>
            <a:r>
              <a:rPr lang="en-GB" dirty="0" smtClean="0"/>
              <a:t>More interactive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VRM Integration</a:t>
            </a:r>
            <a:endParaRPr lang="en-GB" dirty="0"/>
          </a:p>
        </p:txBody>
      </p:sp>
      <p:sp>
        <p:nvSpPr>
          <p:cNvPr id="3" name="Content Placeholder 2"/>
          <p:cNvSpPr>
            <a:spLocks noGrp="1"/>
          </p:cNvSpPr>
          <p:nvPr>
            <p:ph idx="1"/>
          </p:nvPr>
        </p:nvSpPr>
        <p:spPr/>
        <p:txBody>
          <a:bodyPr/>
          <a:lstStyle/>
          <a:p>
            <a:r>
              <a:rPr lang="en-GB" dirty="0" smtClean="0"/>
              <a:t>Release </a:t>
            </a:r>
            <a:r>
              <a:rPr lang="en-GB" dirty="0" err="1" smtClean="0"/>
              <a:t>plugins</a:t>
            </a:r>
            <a:r>
              <a:rPr lang="en-GB" dirty="0" smtClean="0"/>
              <a:t> for ecommerce software</a:t>
            </a:r>
          </a:p>
          <a:p>
            <a:r>
              <a:rPr lang="en-GB" dirty="0" smtClean="0"/>
              <a:t>Ecommerce software sends packets to user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6" name="Rectangle 5"/>
          <p:cNvSpPr/>
          <p:nvPr/>
        </p:nvSpPr>
        <p:spPr>
          <a:xfrm>
            <a:off x="611560" y="2708920"/>
            <a:ext cx="1512168" cy="100811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2800" dirty="0" smtClean="0"/>
              <a:t>Web Client</a:t>
            </a:r>
            <a:endParaRPr lang="en-GB" sz="2800" dirty="0"/>
          </a:p>
        </p:txBody>
      </p:sp>
      <p:sp>
        <p:nvSpPr>
          <p:cNvPr id="7" name="Rectangle 6"/>
          <p:cNvSpPr/>
          <p:nvPr/>
        </p:nvSpPr>
        <p:spPr>
          <a:xfrm>
            <a:off x="6876256" y="2708920"/>
            <a:ext cx="1512168" cy="100811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2800" dirty="0" smtClean="0"/>
              <a:t>Desktop Client</a:t>
            </a:r>
            <a:endParaRPr lang="en-GB" sz="2800" dirty="0"/>
          </a:p>
        </p:txBody>
      </p:sp>
      <p:sp>
        <p:nvSpPr>
          <p:cNvPr id="8" name="Can 7"/>
          <p:cNvSpPr/>
          <p:nvPr/>
        </p:nvSpPr>
        <p:spPr>
          <a:xfrm>
            <a:off x="7236296" y="5226295"/>
            <a:ext cx="864096"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6948264" y="6027003"/>
            <a:ext cx="1530005" cy="830997"/>
          </a:xfrm>
          <a:prstGeom prst="rect">
            <a:avLst/>
          </a:prstGeom>
          <a:noFill/>
        </p:spPr>
        <p:txBody>
          <a:bodyPr wrap="square" rtlCol="0">
            <a:spAutoFit/>
          </a:bodyPr>
          <a:lstStyle/>
          <a:p>
            <a:r>
              <a:rPr lang="en-GB" sz="2400" dirty="0" smtClean="0"/>
              <a:t>Account</a:t>
            </a:r>
          </a:p>
          <a:p>
            <a:r>
              <a:rPr lang="en-GB" sz="2400" dirty="0" smtClean="0"/>
              <a:t>Identity</a:t>
            </a:r>
            <a:endParaRPr lang="en-GB" sz="2400" dirty="0"/>
          </a:p>
        </p:txBody>
      </p:sp>
      <p:cxnSp>
        <p:nvCxnSpPr>
          <p:cNvPr id="12" name="Straight Arrow Connector 11"/>
          <p:cNvCxnSpPr>
            <a:stCxn id="7" idx="2"/>
            <a:endCxn id="8" idx="1"/>
          </p:cNvCxnSpPr>
          <p:nvPr/>
        </p:nvCxnSpPr>
        <p:spPr>
          <a:xfrm>
            <a:off x="7632340" y="3717032"/>
            <a:ext cx="36004" cy="1509263"/>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sp>
        <p:nvSpPr>
          <p:cNvPr id="13" name="Can 12"/>
          <p:cNvSpPr/>
          <p:nvPr/>
        </p:nvSpPr>
        <p:spPr>
          <a:xfrm>
            <a:off x="971600" y="5226295"/>
            <a:ext cx="864096"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p:cNvSpPr txBox="1"/>
          <p:nvPr/>
        </p:nvSpPr>
        <p:spPr>
          <a:xfrm>
            <a:off x="611560" y="6027003"/>
            <a:ext cx="1530005" cy="830997"/>
          </a:xfrm>
          <a:prstGeom prst="rect">
            <a:avLst/>
          </a:prstGeom>
          <a:noFill/>
        </p:spPr>
        <p:txBody>
          <a:bodyPr wrap="square" rtlCol="0">
            <a:spAutoFit/>
          </a:bodyPr>
          <a:lstStyle/>
          <a:p>
            <a:r>
              <a:rPr lang="en-GB" sz="2400" dirty="0" smtClean="0"/>
              <a:t>Account</a:t>
            </a:r>
          </a:p>
          <a:p>
            <a:r>
              <a:rPr lang="en-GB" sz="2400" dirty="0" smtClean="0"/>
              <a:t>Identity</a:t>
            </a:r>
            <a:endParaRPr lang="en-GB" sz="2400" dirty="0"/>
          </a:p>
        </p:txBody>
      </p:sp>
      <p:cxnSp>
        <p:nvCxnSpPr>
          <p:cNvPr id="15" name="Straight Arrow Connector 14"/>
          <p:cNvCxnSpPr>
            <a:stCxn id="6" idx="2"/>
            <a:endCxn id="13" idx="1"/>
          </p:cNvCxnSpPr>
          <p:nvPr/>
        </p:nvCxnSpPr>
        <p:spPr>
          <a:xfrm>
            <a:off x="1367644" y="3717032"/>
            <a:ext cx="36004" cy="1509263"/>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7" idx="1"/>
          </p:cNvCxnSpPr>
          <p:nvPr/>
        </p:nvCxnSpPr>
        <p:spPr>
          <a:xfrm>
            <a:off x="2123728" y="3212976"/>
            <a:ext cx="4752528"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75856" y="2420888"/>
            <a:ext cx="1530005" cy="461665"/>
          </a:xfrm>
          <a:prstGeom prst="rect">
            <a:avLst/>
          </a:prstGeom>
          <a:noFill/>
        </p:spPr>
        <p:txBody>
          <a:bodyPr wrap="square" rtlCol="0">
            <a:spAutoFit/>
          </a:bodyPr>
          <a:lstStyle/>
          <a:p>
            <a:r>
              <a:rPr lang="en-GB" sz="2400" dirty="0" smtClean="0"/>
              <a:t>Packets</a:t>
            </a:r>
            <a:endParaRPr lang="en-GB" sz="2400" b="1" dirty="0"/>
          </a:p>
        </p:txBody>
      </p:sp>
      <p:sp>
        <p:nvSpPr>
          <p:cNvPr id="21" name="Folded Corner 20"/>
          <p:cNvSpPr/>
          <p:nvPr/>
        </p:nvSpPr>
        <p:spPr>
          <a:xfrm>
            <a:off x="4427984" y="2132856"/>
            <a:ext cx="504056" cy="792088"/>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22" name="TextBox 21"/>
          <p:cNvSpPr txBox="1"/>
          <p:nvPr/>
        </p:nvSpPr>
        <p:spPr>
          <a:xfrm>
            <a:off x="3275856" y="3284984"/>
            <a:ext cx="2898157" cy="1077218"/>
          </a:xfrm>
          <a:prstGeom prst="rect">
            <a:avLst/>
          </a:prstGeom>
          <a:noFill/>
        </p:spPr>
        <p:txBody>
          <a:bodyPr wrap="square" rtlCol="0">
            <a:spAutoFit/>
          </a:bodyPr>
          <a:lstStyle/>
          <a:p>
            <a:r>
              <a:rPr lang="en-GB" sz="2400" dirty="0" smtClean="0"/>
              <a:t>Medium</a:t>
            </a:r>
          </a:p>
          <a:p>
            <a:r>
              <a:rPr lang="en-GB" sz="1400" dirty="0" smtClean="0"/>
              <a:t>HTTP, Email, XMPP,  Direct, IRC/DCC</a:t>
            </a:r>
            <a:endParaRPr lang="en-GB" sz="2000" dirty="0" smtClean="0"/>
          </a:p>
          <a:p>
            <a:endParaRPr lang="en-GB" sz="2400" b="1" dirty="0"/>
          </a:p>
        </p:txBody>
      </p:sp>
      <p:sp>
        <p:nvSpPr>
          <p:cNvPr id="23" name="TextBox 22"/>
          <p:cNvSpPr txBox="1"/>
          <p:nvPr/>
        </p:nvSpPr>
        <p:spPr>
          <a:xfrm>
            <a:off x="1475656" y="4365104"/>
            <a:ext cx="2448272" cy="830997"/>
          </a:xfrm>
          <a:prstGeom prst="rect">
            <a:avLst/>
          </a:prstGeom>
          <a:noFill/>
        </p:spPr>
        <p:txBody>
          <a:bodyPr wrap="square" rtlCol="0">
            <a:spAutoFit/>
          </a:bodyPr>
          <a:lstStyle/>
          <a:p>
            <a:r>
              <a:rPr lang="en-GB" sz="2400" dirty="0" smtClean="0"/>
              <a:t>Locally/Remote</a:t>
            </a:r>
          </a:p>
          <a:p>
            <a:endParaRPr lang="en-GB" sz="2400" b="1" dirty="0"/>
          </a:p>
        </p:txBody>
      </p:sp>
      <p:sp>
        <p:nvSpPr>
          <p:cNvPr id="24" name="TextBox 23"/>
          <p:cNvSpPr txBox="1"/>
          <p:nvPr/>
        </p:nvSpPr>
        <p:spPr>
          <a:xfrm>
            <a:off x="5580112" y="4365104"/>
            <a:ext cx="2304256" cy="830997"/>
          </a:xfrm>
          <a:prstGeom prst="rect">
            <a:avLst/>
          </a:prstGeom>
          <a:noFill/>
        </p:spPr>
        <p:txBody>
          <a:bodyPr wrap="square" rtlCol="0">
            <a:spAutoFit/>
          </a:bodyPr>
          <a:lstStyle/>
          <a:p>
            <a:r>
              <a:rPr lang="en-GB" sz="2400" dirty="0" smtClean="0"/>
              <a:t>Locally/Remote</a:t>
            </a:r>
          </a:p>
          <a:p>
            <a:endParaRPr lang="en-GB"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Network Problems</a:t>
            </a:r>
            <a:endParaRPr lang="en-GB" dirty="0"/>
          </a:p>
        </p:txBody>
      </p:sp>
      <p:sp>
        <p:nvSpPr>
          <p:cNvPr id="3" name="Content Placeholder 2"/>
          <p:cNvSpPr>
            <a:spLocks noGrp="1"/>
          </p:cNvSpPr>
          <p:nvPr>
            <p:ph idx="1"/>
          </p:nvPr>
        </p:nvSpPr>
        <p:spPr/>
        <p:txBody>
          <a:bodyPr/>
          <a:lstStyle/>
          <a:p>
            <a:r>
              <a:rPr lang="en-GB" dirty="0" smtClean="0"/>
              <a:t>Ad hoc development</a:t>
            </a:r>
          </a:p>
          <a:p>
            <a:pPr lvl="1"/>
            <a:r>
              <a:rPr lang="en-GB" dirty="0" smtClean="0"/>
              <a:t>Usenet and IRC are protocols</a:t>
            </a:r>
          </a:p>
          <a:p>
            <a:r>
              <a:rPr lang="en-GB" dirty="0" smtClean="0"/>
              <a:t>No standards</a:t>
            </a:r>
          </a:p>
          <a:p>
            <a:r>
              <a:rPr lang="en-GB" dirty="0" smtClean="0"/>
              <a:t>SN chained to web technologies</a:t>
            </a:r>
          </a:p>
          <a:p>
            <a:r>
              <a:rPr lang="en-GB" dirty="0" smtClean="0"/>
              <a:t>Controlled by 2 companies</a:t>
            </a:r>
          </a:p>
          <a:p>
            <a:r>
              <a:rPr lang="en-GB" dirty="0" smtClean="0"/>
              <a:t>Users are trapped and abused for profit</a:t>
            </a:r>
          </a:p>
          <a:p>
            <a:r>
              <a:rPr lang="en-GB" dirty="0" smtClean="0"/>
              <a:t>Privacy is dead</a:t>
            </a:r>
          </a:p>
          <a:p>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 want</a:t>
            </a:r>
            <a:endParaRPr lang="en-GB" dirty="0"/>
          </a:p>
        </p:txBody>
      </p:sp>
      <p:sp>
        <p:nvSpPr>
          <p:cNvPr id="3" name="Content Placeholder 2"/>
          <p:cNvSpPr>
            <a:spLocks noGrp="1"/>
          </p:cNvSpPr>
          <p:nvPr>
            <p:ph idx="1"/>
          </p:nvPr>
        </p:nvSpPr>
        <p:spPr/>
        <p:txBody>
          <a:bodyPr/>
          <a:lstStyle/>
          <a:p>
            <a:r>
              <a:rPr lang="en-GB" dirty="0" smtClean="0"/>
              <a:t>Choice of SN client</a:t>
            </a:r>
          </a:p>
          <a:p>
            <a:r>
              <a:rPr lang="en-GB" dirty="0" smtClean="0"/>
              <a:t>Standard protocol</a:t>
            </a:r>
          </a:p>
          <a:p>
            <a:r>
              <a:rPr lang="en-GB" dirty="0" smtClean="0"/>
              <a:t>Unlimited choice of provider</a:t>
            </a:r>
          </a:p>
          <a:p>
            <a:r>
              <a:rPr lang="en-GB" dirty="0" smtClean="0"/>
              <a:t>Control of my data</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 </a:t>
            </a:r>
            <a:r>
              <a:rPr lang="en-GB" i="1" dirty="0" smtClean="0"/>
              <a:t>really</a:t>
            </a:r>
            <a:r>
              <a:rPr lang="en-GB" dirty="0" smtClean="0"/>
              <a:t> want</a:t>
            </a:r>
            <a:endParaRPr lang="en-GB" i="1" dirty="0"/>
          </a:p>
        </p:txBody>
      </p:sp>
      <p:sp>
        <p:nvSpPr>
          <p:cNvPr id="3" name="Content Placeholder 2"/>
          <p:cNvSpPr>
            <a:spLocks noGrp="1"/>
          </p:cNvSpPr>
          <p:nvPr>
            <p:ph idx="1"/>
          </p:nvPr>
        </p:nvSpPr>
        <p:spPr/>
        <p:txBody>
          <a:bodyPr>
            <a:normAutofit lnSpcReduction="10000"/>
          </a:bodyPr>
          <a:lstStyle/>
          <a:p>
            <a:r>
              <a:rPr lang="en-GB" dirty="0" smtClean="0"/>
              <a:t>Centralized AND Decentralized</a:t>
            </a:r>
          </a:p>
          <a:p>
            <a:pPr lvl="1"/>
            <a:r>
              <a:rPr lang="en-GB" dirty="0" smtClean="0"/>
              <a:t>No ultimate authority</a:t>
            </a:r>
          </a:p>
          <a:p>
            <a:pPr lvl="1"/>
            <a:r>
              <a:rPr lang="en-GB" dirty="0" smtClean="0"/>
              <a:t>Can run my own server</a:t>
            </a:r>
          </a:p>
          <a:p>
            <a:pPr lvl="1"/>
            <a:r>
              <a:rPr lang="en-GB" dirty="0" smtClean="0"/>
              <a:t>Or use someone else’s</a:t>
            </a:r>
          </a:p>
          <a:p>
            <a:r>
              <a:rPr lang="en-GB" dirty="0" smtClean="0"/>
              <a:t>Distributed</a:t>
            </a:r>
          </a:p>
          <a:p>
            <a:pPr lvl="1"/>
            <a:r>
              <a:rPr lang="en-GB" dirty="0" smtClean="0"/>
              <a:t>Peer to peer</a:t>
            </a:r>
          </a:p>
          <a:p>
            <a:pPr lvl="1"/>
            <a:r>
              <a:rPr lang="en-GB" dirty="0" smtClean="0"/>
              <a:t>My computer can talk to my friends directly</a:t>
            </a:r>
          </a:p>
          <a:p>
            <a:r>
              <a:rPr lang="en-GB" dirty="0" smtClean="0"/>
              <a:t>Security</a:t>
            </a:r>
          </a:p>
          <a:p>
            <a:pPr lvl="1"/>
            <a:r>
              <a:rPr lang="en-GB" dirty="0" smtClean="0"/>
              <a:t>Cryptography – signing and encryption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New Model</a:t>
            </a:r>
            <a:endParaRPr lang="en-GB" dirty="0"/>
          </a:p>
        </p:txBody>
      </p:sp>
      <p:sp>
        <p:nvSpPr>
          <p:cNvPr id="3" name="Content Placeholder 2"/>
          <p:cNvSpPr>
            <a:spLocks noGrp="1"/>
          </p:cNvSpPr>
          <p:nvPr>
            <p:ph idx="1"/>
          </p:nvPr>
        </p:nvSpPr>
        <p:spPr/>
        <p:txBody>
          <a:bodyPr/>
          <a:lstStyle/>
          <a:p>
            <a:r>
              <a:rPr lang="en-GB" dirty="0" smtClean="0"/>
              <a:t>A client is what you use to SN</a:t>
            </a:r>
          </a:p>
          <a:p>
            <a:pPr lvl="1"/>
            <a:r>
              <a:rPr lang="en-GB" dirty="0" smtClean="0"/>
              <a:t>A web page</a:t>
            </a:r>
          </a:p>
          <a:p>
            <a:pPr lvl="1"/>
            <a:r>
              <a:rPr lang="en-GB" dirty="0" smtClean="0"/>
              <a:t>A desktop or mobile application</a:t>
            </a:r>
          </a:p>
          <a:p>
            <a:r>
              <a:rPr lang="en-GB" dirty="0" smtClean="0"/>
              <a:t>Clients communicates with others in some way:</a:t>
            </a:r>
          </a:p>
          <a:p>
            <a:pPr lvl="1"/>
            <a:r>
              <a:rPr lang="en-GB" dirty="0" smtClean="0"/>
              <a:t>Raw UDP/TCP, Email, XMPP, HTTP, </a:t>
            </a:r>
            <a:r>
              <a:rPr lang="en-GB" dirty="0" err="1" smtClean="0"/>
              <a:t>WebSockets</a:t>
            </a:r>
            <a:endParaRPr lang="en-GB" dirty="0" smtClean="0"/>
          </a:p>
          <a:p>
            <a:r>
              <a:rPr lang="en-GB" dirty="0" smtClean="0"/>
              <a:t>Your data is on your PC</a:t>
            </a:r>
          </a:p>
          <a:p>
            <a:r>
              <a:rPr lang="en-GB" dirty="0" smtClean="0"/>
              <a:t>Clients exchange </a:t>
            </a:r>
            <a:r>
              <a:rPr lang="en-GB" b="1" i="1" dirty="0" smtClean="0"/>
              <a:t>something</a:t>
            </a:r>
            <a:r>
              <a:rPr lang="en-GB" i="1" dirty="0" smtClean="0"/>
              <a:t>...</a:t>
            </a:r>
            <a:r>
              <a:rPr lang="en-GB" dirty="0" smtClean="0"/>
              <a:t> </a:t>
            </a:r>
          </a:p>
          <a:p>
            <a:endParaRPr lang="en-GB" dirty="0" smtClean="0"/>
          </a:p>
          <a:p>
            <a:pPr lvl="1"/>
            <a:endParaRPr lang="en-GB" dirty="0" smtClean="0"/>
          </a:p>
          <a:p>
            <a:pPr lvl="1"/>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Identity &amp; Account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You are an ‘Identity’</a:t>
            </a:r>
          </a:p>
          <a:p>
            <a:pPr lvl="1"/>
            <a:r>
              <a:rPr lang="en-GB" dirty="0" smtClean="0"/>
              <a:t>Display name, real name, whatever</a:t>
            </a:r>
          </a:p>
          <a:p>
            <a:pPr lvl="1"/>
            <a:r>
              <a:rPr lang="en-GB" dirty="0" smtClean="0"/>
              <a:t>Equivalent to Google+ Circles, IRC screen name</a:t>
            </a:r>
          </a:p>
          <a:p>
            <a:pPr lvl="1"/>
            <a:r>
              <a:rPr lang="en-GB" dirty="0" smtClean="0"/>
              <a:t>Your Profile</a:t>
            </a:r>
          </a:p>
          <a:p>
            <a:r>
              <a:rPr lang="en-GB" dirty="0" smtClean="0"/>
              <a:t>Your data is your ‘Account’</a:t>
            </a:r>
          </a:p>
          <a:p>
            <a:pPr lvl="1"/>
            <a:r>
              <a:rPr lang="en-GB" dirty="0" smtClean="0"/>
              <a:t>Physical representation of you</a:t>
            </a:r>
          </a:p>
          <a:p>
            <a:pPr lvl="1"/>
            <a:r>
              <a:rPr lang="en-GB" dirty="0" smtClean="0"/>
              <a:t>Your data</a:t>
            </a:r>
          </a:p>
          <a:p>
            <a:pPr lvl="1"/>
            <a:r>
              <a:rPr lang="en-GB" dirty="0" smtClean="0"/>
              <a:t>Data you have received</a:t>
            </a:r>
          </a:p>
          <a:p>
            <a:pPr lvl="1"/>
            <a:r>
              <a:rPr lang="en-GB" dirty="0" smtClean="0"/>
              <a:t>Your private key, your certificates</a:t>
            </a:r>
          </a:p>
          <a:p>
            <a:r>
              <a:rPr lang="en-GB" dirty="0" smtClean="0"/>
              <a:t>Multiple identities can be ‘inside’ an account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Identity</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Not entirely shared with other clients</a:t>
            </a:r>
          </a:p>
          <a:p>
            <a:r>
              <a:rPr lang="en-GB" dirty="0" smtClean="0"/>
              <a:t>Contains</a:t>
            </a:r>
          </a:p>
          <a:p>
            <a:pPr lvl="1"/>
            <a:r>
              <a:rPr lang="en-GB" dirty="0" smtClean="0"/>
              <a:t>Metadata</a:t>
            </a:r>
          </a:p>
          <a:p>
            <a:pPr lvl="2"/>
            <a:r>
              <a:rPr lang="en-GB" dirty="0" smtClean="0"/>
              <a:t>vCard?</a:t>
            </a:r>
          </a:p>
          <a:p>
            <a:pPr lvl="1"/>
            <a:r>
              <a:rPr lang="en-GB" dirty="0" smtClean="0"/>
              <a:t>Profile fields</a:t>
            </a:r>
          </a:p>
          <a:p>
            <a:r>
              <a:rPr lang="en-GB" dirty="0" smtClean="0"/>
              <a:t>A cryptographic identity</a:t>
            </a:r>
          </a:p>
          <a:p>
            <a:pPr lvl="1"/>
            <a:r>
              <a:rPr lang="en-GB" dirty="0" smtClean="0"/>
              <a:t>Signatures</a:t>
            </a:r>
          </a:p>
          <a:p>
            <a:pPr lvl="1"/>
            <a:r>
              <a:rPr lang="en-GB" dirty="0" smtClean="0"/>
              <a:t>Certificate/public key</a:t>
            </a:r>
          </a:p>
          <a:p>
            <a:r>
              <a:rPr lang="en-GB" dirty="0" smtClean="0"/>
              <a:t>Access control</a:t>
            </a:r>
          </a:p>
          <a:p>
            <a:r>
              <a:rPr lang="en-GB" dirty="0" smtClean="0"/>
              <a:t>Integration</a:t>
            </a:r>
          </a:p>
          <a:p>
            <a:pPr lvl="1"/>
            <a:r>
              <a:rPr lang="en-GB" dirty="0" err="1" smtClean="0"/>
              <a:t>OpenID</a:t>
            </a:r>
            <a:endParaRPr lang="en-GB" dirty="0" smtClean="0"/>
          </a:p>
          <a:p>
            <a:pPr lvl="1"/>
            <a:r>
              <a:rPr lang="en-GB" dirty="0" err="1" smtClean="0"/>
              <a:t>WebID</a:t>
            </a:r>
            <a:endParaRPr lang="en-GB" dirty="0" smtClean="0"/>
          </a:p>
          <a:p>
            <a:pPr lvl="1"/>
            <a:r>
              <a:rPr lang="en-GB" dirty="0" smtClean="0"/>
              <a:t>Personal Data Ecosystem</a:t>
            </a:r>
          </a:p>
          <a:p>
            <a:pPr lvl="1"/>
            <a:endParaRPr lang="en-GB" dirty="0" smtClean="0"/>
          </a:p>
          <a:p>
            <a:pPr lvl="1"/>
            <a:endParaRPr lang="en-GB"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Account</a:t>
            </a:r>
            <a:endParaRPr lang="en-GB" dirty="0"/>
          </a:p>
        </p:txBody>
      </p:sp>
      <p:sp>
        <p:nvSpPr>
          <p:cNvPr id="3" name="Content Placeholder 2"/>
          <p:cNvSpPr>
            <a:spLocks noGrp="1"/>
          </p:cNvSpPr>
          <p:nvPr>
            <p:ph idx="1"/>
          </p:nvPr>
        </p:nvSpPr>
        <p:spPr/>
        <p:txBody>
          <a:bodyPr>
            <a:normAutofit lnSpcReduction="10000"/>
          </a:bodyPr>
          <a:lstStyle/>
          <a:p>
            <a:r>
              <a:rPr lang="en-GB" dirty="0" smtClean="0"/>
              <a:t>This is undecided/uncertain</a:t>
            </a:r>
          </a:p>
          <a:p>
            <a:r>
              <a:rPr lang="en-GB" dirty="0" smtClean="0"/>
              <a:t>Currently file based</a:t>
            </a:r>
          </a:p>
          <a:p>
            <a:pPr lvl="1"/>
            <a:r>
              <a:rPr lang="en-GB" dirty="0" smtClean="0"/>
              <a:t>Database file</a:t>
            </a:r>
          </a:p>
          <a:p>
            <a:pPr lvl="1"/>
            <a:r>
              <a:rPr lang="en-GB" dirty="0" smtClean="0"/>
              <a:t>Private keys and certificates</a:t>
            </a:r>
          </a:p>
          <a:p>
            <a:pPr lvl="1"/>
            <a:r>
              <a:rPr lang="en-GB" dirty="0" smtClean="0"/>
              <a:t>Needs encapsulation (encrypted archive)</a:t>
            </a:r>
          </a:p>
          <a:p>
            <a:pPr lvl="1"/>
            <a:r>
              <a:rPr lang="en-GB" dirty="0" smtClean="0"/>
              <a:t>USB key/smart card = account?</a:t>
            </a:r>
          </a:p>
          <a:p>
            <a:r>
              <a:rPr lang="en-GB" dirty="0" smtClean="0"/>
              <a:t>Could be hosted elsewhere</a:t>
            </a:r>
          </a:p>
          <a:p>
            <a:pPr lvl="1"/>
            <a:r>
              <a:rPr lang="en-GB" dirty="0" smtClean="0"/>
              <a:t>Your private server</a:t>
            </a:r>
          </a:p>
          <a:p>
            <a:pPr lvl="1"/>
            <a:r>
              <a:rPr lang="en-GB" dirty="0" smtClean="0"/>
              <a:t>Stored by a third party</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2281</Words>
  <Application>Microsoft Office PowerPoint</Application>
  <PresentationFormat>On-screen Show (4:3)</PresentationFormat>
  <Paragraphs>254</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Distributed Social Networking</vt:lpstr>
      <vt:lpstr>Overview</vt:lpstr>
      <vt:lpstr>Social Network Problems</vt:lpstr>
      <vt:lpstr>What I want</vt:lpstr>
      <vt:lpstr>What I really want</vt:lpstr>
      <vt:lpstr>A New Model</vt:lpstr>
      <vt:lpstr>Identity &amp; Account</vt:lpstr>
      <vt:lpstr>Identity</vt:lpstr>
      <vt:lpstr>Your Account</vt:lpstr>
      <vt:lpstr>“Packets”</vt:lpstr>
      <vt:lpstr>Packets</vt:lpstr>
      <vt:lpstr>Transport</vt:lpstr>
      <vt:lpstr>Announcements</vt:lpstr>
      <vt:lpstr>Receiving a Packet</vt:lpstr>
      <vt:lpstr>The Account Format</vt:lpstr>
      <vt:lpstr>Release Plan</vt:lpstr>
      <vt:lpstr>Vendor Relationship Management</vt:lpstr>
      <vt:lpstr>VRM Integration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dcterms:created xsi:type="dcterms:W3CDTF">2012-04-13T15:05:35Z</dcterms:created>
  <dcterms:modified xsi:type="dcterms:W3CDTF">2012-04-13T15:05:41Z</dcterms:modified>
</cp:coreProperties>
</file>