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9" r:id="rId3"/>
    <p:sldId id="291" r:id="rId4"/>
    <p:sldId id="310" r:id="rId5"/>
    <p:sldId id="309" r:id="rId6"/>
    <p:sldId id="259" r:id="rId7"/>
    <p:sldId id="306" r:id="rId8"/>
    <p:sldId id="302" r:id="rId9"/>
    <p:sldId id="281" r:id="rId10"/>
    <p:sldId id="284" r:id="rId11"/>
    <p:sldId id="286" r:id="rId12"/>
    <p:sldId id="313" r:id="rId13"/>
    <p:sldId id="264" r:id="rId14"/>
    <p:sldId id="272" r:id="rId15"/>
    <p:sldId id="268" r:id="rId16"/>
    <p:sldId id="270" r:id="rId17"/>
    <p:sldId id="274" r:id="rId18"/>
    <p:sldId id="271" r:id="rId19"/>
    <p:sldId id="298" r:id="rId20"/>
    <p:sldId id="315" r:id="rId21"/>
    <p:sldId id="275" r:id="rId22"/>
    <p:sldId id="266" r:id="rId23"/>
    <p:sldId id="276" r:id="rId24"/>
    <p:sldId id="273" r:id="rId25"/>
    <p:sldId id="311" r:id="rId26"/>
    <p:sldId id="262" r:id="rId27"/>
    <p:sldId id="30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05" autoAdjust="0"/>
  </p:normalViewPr>
  <p:slideViewPr>
    <p:cSldViewPr snapToGrid="0" snapToObjects="1">
      <p:cViewPr>
        <p:scale>
          <a:sx n="76" d="100"/>
          <a:sy n="76" d="100"/>
        </p:scale>
        <p:origin x="-1524"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nitha:Documents:PhD:Transfer%20to%20Lab%20Computer:Thresholds03201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236151817722901E-2"/>
          <c:y val="5.5999758498921498E-2"/>
          <c:w val="0.79623244070555899"/>
          <c:h val="0.83481529746522198"/>
        </c:manualLayout>
      </c:layout>
      <c:lineChart>
        <c:grouping val="standard"/>
        <c:varyColors val="0"/>
        <c:ser>
          <c:idx val="0"/>
          <c:order val="0"/>
          <c:tx>
            <c:v>SNI-Ipsi</c:v>
          </c:tx>
          <c:spPr>
            <a:ln>
              <a:noFill/>
            </a:ln>
          </c:spPr>
          <c:errBars>
            <c:errDir val="y"/>
            <c:errBarType val="both"/>
            <c:errValType val="cust"/>
            <c:noEndCap val="0"/>
            <c:plus>
              <c:numRef>
                <c:f>Sheet1!$B$11:$G$11</c:f>
                <c:numCache>
                  <c:formatCode>General</c:formatCode>
                  <c:ptCount val="6"/>
                  <c:pt idx="0">
                    <c:v>3.76384702723748</c:v>
                  </c:pt>
                  <c:pt idx="1">
                    <c:v>2</c:v>
                  </c:pt>
                  <c:pt idx="2">
                    <c:v>2.2100779272334372</c:v>
                  </c:pt>
                  <c:pt idx="3">
                    <c:v>1.8</c:v>
                  </c:pt>
                  <c:pt idx="4">
                    <c:v>1.1088332206022291</c:v>
                  </c:pt>
                  <c:pt idx="5">
                    <c:v>0.413771810435548</c:v>
                  </c:pt>
                </c:numCache>
              </c:numRef>
            </c:plus>
            <c:minus>
              <c:numRef>
                <c:f>Sheet1!$B$11:$G$11</c:f>
                <c:numCache>
                  <c:formatCode>General</c:formatCode>
                  <c:ptCount val="6"/>
                  <c:pt idx="0">
                    <c:v>3.76384702723748</c:v>
                  </c:pt>
                  <c:pt idx="1">
                    <c:v>2</c:v>
                  </c:pt>
                  <c:pt idx="2">
                    <c:v>2.2100779272334372</c:v>
                  </c:pt>
                  <c:pt idx="3">
                    <c:v>1.8</c:v>
                  </c:pt>
                  <c:pt idx="4">
                    <c:v>1.1088332206022291</c:v>
                  </c:pt>
                  <c:pt idx="5">
                    <c:v>0.413771810435548</c:v>
                  </c:pt>
                </c:numCache>
              </c:numRef>
            </c:minus>
          </c:errBars>
          <c:val>
            <c:numRef>
              <c:f>Sheet1!$B$10:$G$10</c:f>
              <c:numCache>
                <c:formatCode>General</c:formatCode>
                <c:ptCount val="6"/>
                <c:pt idx="0">
                  <c:v>20.553333333333331</c:v>
                </c:pt>
                <c:pt idx="1">
                  <c:v>8</c:v>
                </c:pt>
                <c:pt idx="2">
                  <c:v>4.8666666666666663</c:v>
                </c:pt>
                <c:pt idx="3">
                  <c:v>4.2</c:v>
                </c:pt>
                <c:pt idx="4">
                  <c:v>2.0533333333333328</c:v>
                </c:pt>
                <c:pt idx="5">
                  <c:v>0.80266666666666697</c:v>
                </c:pt>
              </c:numCache>
            </c:numRef>
          </c:val>
          <c:smooth val="0"/>
        </c:ser>
        <c:ser>
          <c:idx val="1"/>
          <c:order val="1"/>
          <c:tx>
            <c:v>SNI-Contra</c:v>
          </c:tx>
          <c:spPr>
            <a:ln w="28575">
              <a:noFill/>
            </a:ln>
          </c:spPr>
          <c:marker>
            <c:spPr>
              <a:solidFill>
                <a:srgbClr val="FF0000"/>
              </a:solidFill>
              <a:ln>
                <a:solidFill>
                  <a:srgbClr val="FF0000"/>
                </a:solidFill>
              </a:ln>
            </c:spPr>
          </c:marker>
          <c:errBars>
            <c:errDir val="y"/>
            <c:errBarType val="both"/>
            <c:errValType val="cust"/>
            <c:noEndCap val="0"/>
            <c:plus>
              <c:numRef>
                <c:f>Sheet1!$I$11:$N$11</c:f>
                <c:numCache>
                  <c:formatCode>General</c:formatCode>
                  <c:ptCount val="6"/>
                  <c:pt idx="0">
                    <c:v>2.612765669639062</c:v>
                  </c:pt>
                  <c:pt idx="1">
                    <c:v>3.6666666666666679</c:v>
                  </c:pt>
                  <c:pt idx="2">
                    <c:v>0.66666666666666496</c:v>
                  </c:pt>
                  <c:pt idx="3">
                    <c:v>1.1547005383792519</c:v>
                  </c:pt>
                  <c:pt idx="4">
                    <c:v>0.66666666666666496</c:v>
                  </c:pt>
                  <c:pt idx="5">
                    <c:v>1.4529663145135581</c:v>
                  </c:pt>
                </c:numCache>
              </c:numRef>
            </c:plus>
            <c:minus>
              <c:numRef>
                <c:f>Sheet1!$I$11:$N$11</c:f>
                <c:numCache>
                  <c:formatCode>General</c:formatCode>
                  <c:ptCount val="6"/>
                  <c:pt idx="0">
                    <c:v>2.612765669639062</c:v>
                  </c:pt>
                  <c:pt idx="1">
                    <c:v>3.6666666666666679</c:v>
                  </c:pt>
                  <c:pt idx="2">
                    <c:v>0.66666666666666496</c:v>
                  </c:pt>
                  <c:pt idx="3">
                    <c:v>1.1547005383792519</c:v>
                  </c:pt>
                  <c:pt idx="4">
                    <c:v>0.66666666666666496</c:v>
                  </c:pt>
                  <c:pt idx="5">
                    <c:v>1.4529663145135581</c:v>
                  </c:pt>
                </c:numCache>
              </c:numRef>
            </c:minus>
          </c:errBars>
          <c:val>
            <c:numRef>
              <c:f>Sheet1!$I$8:$N$8</c:f>
              <c:numCache>
                <c:formatCode>General</c:formatCode>
                <c:ptCount val="6"/>
                <c:pt idx="0">
                  <c:v>22.33</c:v>
                </c:pt>
                <c:pt idx="1">
                  <c:v>26</c:v>
                </c:pt>
                <c:pt idx="2">
                  <c:v>8</c:v>
                </c:pt>
                <c:pt idx="3">
                  <c:v>6</c:v>
                </c:pt>
                <c:pt idx="4">
                  <c:v>8</c:v>
                </c:pt>
                <c:pt idx="5">
                  <c:v>6</c:v>
                </c:pt>
              </c:numCache>
            </c:numRef>
          </c:val>
          <c:smooth val="0"/>
        </c:ser>
        <c:ser>
          <c:idx val="2"/>
          <c:order val="2"/>
          <c:tx>
            <c:v>Sham</c:v>
          </c:tx>
          <c:spPr>
            <a:ln w="28575">
              <a:noFill/>
            </a:ln>
          </c:spPr>
          <c:marker>
            <c:spPr>
              <a:solidFill>
                <a:schemeClr val="tx1"/>
              </a:solidFill>
              <a:ln>
                <a:solidFill>
                  <a:schemeClr val="tx1"/>
                </a:solidFill>
              </a:ln>
            </c:spPr>
          </c:marker>
          <c:errBars>
            <c:errDir val="y"/>
            <c:errBarType val="both"/>
            <c:errValType val="cust"/>
            <c:noEndCap val="0"/>
            <c:plus>
              <c:numRef>
                <c:f>Sheet1!$B$23:$G$23</c:f>
                <c:numCache>
                  <c:formatCode>General</c:formatCode>
                  <c:ptCount val="6"/>
                  <c:pt idx="0">
                    <c:v>2.5632256154220161</c:v>
                  </c:pt>
                  <c:pt idx="1">
                    <c:v>3.4785054261852171</c:v>
                  </c:pt>
                  <c:pt idx="2">
                    <c:v>4.6535530034110026</c:v>
                  </c:pt>
                  <c:pt idx="3">
                    <c:v>3.8195404028349911</c:v>
                  </c:pt>
                  <c:pt idx="4">
                    <c:v>4.1419265512024186</c:v>
                  </c:pt>
                  <c:pt idx="5">
                    <c:v>4.1271459064749987</c:v>
                  </c:pt>
                </c:numCache>
              </c:numRef>
            </c:plus>
            <c:minus>
              <c:numRef>
                <c:f>Sheet1!$B$23:$G$23</c:f>
                <c:numCache>
                  <c:formatCode>General</c:formatCode>
                  <c:ptCount val="6"/>
                  <c:pt idx="0">
                    <c:v>2.5632256154220161</c:v>
                  </c:pt>
                  <c:pt idx="1">
                    <c:v>3.4785054261852171</c:v>
                  </c:pt>
                  <c:pt idx="2">
                    <c:v>4.6535530034110026</c:v>
                  </c:pt>
                  <c:pt idx="3">
                    <c:v>3.8195404028349911</c:v>
                  </c:pt>
                  <c:pt idx="4">
                    <c:v>4.1419265512024186</c:v>
                  </c:pt>
                  <c:pt idx="5">
                    <c:v>4.1271459064749987</c:v>
                  </c:pt>
                </c:numCache>
              </c:numRef>
            </c:minus>
          </c:errBars>
          <c:val>
            <c:numRef>
              <c:f>Sheet1!$B$22:$G$22</c:f>
              <c:numCache>
                <c:formatCode>General</c:formatCode>
                <c:ptCount val="6"/>
                <c:pt idx="0">
                  <c:v>21.111666666666672</c:v>
                </c:pt>
                <c:pt idx="1">
                  <c:v>20.5</c:v>
                </c:pt>
                <c:pt idx="2">
                  <c:v>18.833333333333329</c:v>
                </c:pt>
                <c:pt idx="3">
                  <c:v>17.833333333333329</c:v>
                </c:pt>
                <c:pt idx="4">
                  <c:v>19.666666666666671</c:v>
                </c:pt>
                <c:pt idx="5">
                  <c:v>21.5</c:v>
                </c:pt>
              </c:numCache>
            </c:numRef>
          </c:val>
          <c:smooth val="0"/>
        </c:ser>
        <c:dLbls>
          <c:showLegendKey val="0"/>
          <c:showVal val="0"/>
          <c:showCatName val="0"/>
          <c:showSerName val="0"/>
          <c:showPercent val="0"/>
          <c:showBubbleSize val="0"/>
        </c:dLbls>
        <c:marker val="1"/>
        <c:smooth val="0"/>
        <c:axId val="132623744"/>
        <c:axId val="132622592"/>
      </c:lineChart>
      <c:catAx>
        <c:axId val="132623744"/>
        <c:scaling>
          <c:orientation val="minMax"/>
        </c:scaling>
        <c:delete val="0"/>
        <c:axPos val="b"/>
        <c:majorTickMark val="out"/>
        <c:minorTickMark val="none"/>
        <c:tickLblPos val="nextTo"/>
        <c:txPr>
          <a:bodyPr/>
          <a:lstStyle/>
          <a:p>
            <a:pPr>
              <a:defRPr sz="1400"/>
            </a:pPr>
            <a:endParaRPr lang="en-US"/>
          </a:p>
        </c:txPr>
        <c:crossAx val="132622592"/>
        <c:crosses val="autoZero"/>
        <c:auto val="1"/>
        <c:lblAlgn val="ctr"/>
        <c:lblOffset val="100"/>
        <c:noMultiLvlLbl val="0"/>
      </c:catAx>
      <c:valAx>
        <c:axId val="132622592"/>
        <c:scaling>
          <c:orientation val="minMax"/>
        </c:scaling>
        <c:delete val="0"/>
        <c:axPos val="l"/>
        <c:numFmt formatCode="General" sourceLinked="1"/>
        <c:majorTickMark val="out"/>
        <c:minorTickMark val="none"/>
        <c:tickLblPos val="nextTo"/>
        <c:txPr>
          <a:bodyPr/>
          <a:lstStyle/>
          <a:p>
            <a:pPr>
              <a:defRPr sz="1400"/>
            </a:pPr>
            <a:endParaRPr lang="en-US"/>
          </a:p>
        </c:txPr>
        <c:crossAx val="132623744"/>
        <c:crosses val="autoZero"/>
        <c:crossBetween val="between"/>
      </c:valAx>
    </c:plotArea>
    <c:legend>
      <c:legendPos val="r"/>
      <c:layout>
        <c:manualLayout>
          <c:xMode val="edge"/>
          <c:yMode val="edge"/>
          <c:x val="0.62874437413447204"/>
          <c:y val="1.99034877572181E-3"/>
          <c:w val="0.223422543726883"/>
          <c:h val="0.27164835000832699"/>
        </c:manualLayout>
      </c:layout>
      <c:overlay val="0"/>
      <c:txPr>
        <a:bodyPr/>
        <a:lstStyle/>
        <a:p>
          <a:pPr rtl="0">
            <a:defRPr sz="14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E0205-1C8C-9D42-8C49-48AED7DFE377}" type="datetimeFigureOut">
              <a:rPr lang="en-US" smtClean="0"/>
              <a:t>9/9/2013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29A56-3822-B44F-ADD4-27BD4920D5FF}" type="slidenum">
              <a:rPr lang="en-US" smtClean="0"/>
              <a:t>‹#›</a:t>
            </a:fld>
            <a:endParaRPr lang="en-US"/>
          </a:p>
        </p:txBody>
      </p:sp>
    </p:spTree>
    <p:extLst>
      <p:ext uri="{BB962C8B-B14F-4D97-AF65-F5344CB8AC3E}">
        <p14:creationId xmlns:p14="http://schemas.microsoft.com/office/powerpoint/2010/main" val="41014861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a:t>
            </a:fld>
            <a:endParaRPr lang="en-US"/>
          </a:p>
        </p:txBody>
      </p:sp>
    </p:spTree>
    <p:extLst>
      <p:ext uri="{BB962C8B-B14F-4D97-AF65-F5344CB8AC3E}">
        <p14:creationId xmlns:p14="http://schemas.microsoft.com/office/powerpoint/2010/main" val="567880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Show these on the figure !</a:t>
            </a:r>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13</a:t>
            </a:fld>
            <a:endParaRPr lang="en-US"/>
          </a:p>
        </p:txBody>
      </p:sp>
    </p:spTree>
    <p:extLst>
      <p:ext uri="{BB962C8B-B14F-4D97-AF65-F5344CB8AC3E}">
        <p14:creationId xmlns:p14="http://schemas.microsoft.com/office/powerpoint/2010/main" val="48182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14</a:t>
            </a:fld>
            <a:endParaRPr lang="en-US"/>
          </a:p>
        </p:txBody>
      </p:sp>
    </p:spTree>
    <p:extLst>
      <p:ext uri="{BB962C8B-B14F-4D97-AF65-F5344CB8AC3E}">
        <p14:creationId xmlns:p14="http://schemas.microsoft.com/office/powerpoint/2010/main" val="286303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 sham first </a:t>
            </a:r>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18</a:t>
            </a:fld>
            <a:endParaRPr lang="en-US"/>
          </a:p>
        </p:txBody>
      </p:sp>
    </p:spTree>
    <p:extLst>
      <p:ext uri="{BB962C8B-B14F-4D97-AF65-F5344CB8AC3E}">
        <p14:creationId xmlns:p14="http://schemas.microsoft.com/office/powerpoint/2010/main" val="406983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Nociceptive</a:t>
            </a:r>
            <a:r>
              <a:rPr lang="en-US" baseline="0" dirty="0" smtClean="0"/>
              <a:t> – arising from a noxious stimuli , extreme temperatures or inflammed tissue. Normal pain sensation in response</a:t>
            </a:r>
          </a:p>
          <a:p>
            <a:r>
              <a:rPr lang="en-US" baseline="0" dirty="0" smtClean="0"/>
              <a:t>Neuropathic – arising from damage or dysfunction to the nervous system , such as  nerve injury</a:t>
            </a:r>
          </a:p>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a:cs typeface="Cambria"/>
              </a:rPr>
              <a:t>spinal cord injury, multiple sclerosis, stroke, nerve injury, lesions.</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b="1" dirty="0" smtClean="0">
              <a:latin typeface="Cambria"/>
              <a:cs typeface="Cambria"/>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en-US" b="1" dirty="0" smtClean="0">
              <a:latin typeface="Cambria"/>
              <a:cs typeface="Cambria"/>
            </a:endParaRPr>
          </a:p>
          <a:p>
            <a:r>
              <a:rPr lang="en-US" dirty="0" smtClean="0"/>
              <a:t>This misrepresentation of sensory</a:t>
            </a:r>
            <a:r>
              <a:rPr lang="en-US" baseline="0" dirty="0" smtClean="0"/>
              <a:t> information as a painful  can arise due to chemical and </a:t>
            </a:r>
            <a:r>
              <a:rPr lang="en-US" baseline="0" dirty="0" err="1" smtClean="0"/>
              <a:t>anotomical</a:t>
            </a:r>
            <a:r>
              <a:rPr lang="en-US" baseline="0" dirty="0" smtClean="0"/>
              <a:t> changes throughout the entire neural axis </a:t>
            </a:r>
          </a:p>
          <a:p>
            <a:pPr marL="171450" indent="-171450">
              <a:buFontTx/>
              <a:buChar char="-"/>
            </a:pPr>
            <a:r>
              <a:rPr lang="en-US" baseline="0" dirty="0" err="1" smtClean="0"/>
              <a:t>peripher</a:t>
            </a:r>
            <a:r>
              <a:rPr lang="en-US" baseline="0" dirty="0" smtClean="0"/>
              <a:t>, dorsal roots, dorsal horn – brain </a:t>
            </a:r>
          </a:p>
          <a:p>
            <a:pPr marL="171450" indent="-171450">
              <a:buFontTx/>
              <a:buChar char="-"/>
            </a:pPr>
            <a:r>
              <a:rPr lang="en-US" baseline="0" dirty="0" smtClean="0"/>
              <a:t>Changes in the brain can be either an epiphenomena or there could be intrinsic changes in the</a:t>
            </a:r>
          </a:p>
          <a:p>
            <a:pPr marL="0" indent="0">
              <a:buFontTx/>
              <a:buNone/>
            </a:pPr>
            <a:r>
              <a:rPr lang="en-US" baseline="0" dirty="0" smtClean="0"/>
              <a:t> properties of neurons that could drive or cause this long lasting chronic neuropathic pain</a:t>
            </a:r>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2</a:t>
            </a:fld>
            <a:endParaRPr lang="en-US"/>
          </a:p>
        </p:txBody>
      </p:sp>
    </p:spTree>
    <p:extLst>
      <p:ext uri="{BB962C8B-B14F-4D97-AF65-F5344CB8AC3E}">
        <p14:creationId xmlns:p14="http://schemas.microsoft.com/office/powerpoint/2010/main" val="254277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Check these references</a:t>
            </a:r>
            <a:r>
              <a:rPr lang="en-US" baseline="0" dirty="0" smtClean="0"/>
              <a:t> </a:t>
            </a:r>
          </a:p>
          <a:p>
            <a:pPr lvl="1"/>
            <a:r>
              <a:rPr lang="en-US" dirty="0" smtClean="0">
                <a:latin typeface="Cambria"/>
                <a:cs typeface="Cambria"/>
              </a:rPr>
              <a:t>Structural and anatomical changes -synaptic remodeling in S1 following peripheral nerve injury</a:t>
            </a:r>
          </a:p>
          <a:p>
            <a:pPr lvl="1"/>
            <a:endParaRPr lang="en-US" dirty="0" smtClean="0">
              <a:latin typeface="Cambria"/>
              <a:cs typeface="Cambria"/>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Electrical activity recorded from the somatosensory cortex drives activity recorded elsewhere in the pain network and may bind the network together; disruption of that network by stimulation at critical sites might be used to treat pain.</a:t>
            </a:r>
          </a:p>
          <a:p>
            <a:pPr lvl="1"/>
            <a:endParaRPr lang="en-US" dirty="0" smtClean="0">
              <a:latin typeface="Cambria"/>
              <a:cs typeface="Cambria"/>
            </a:endParaRPr>
          </a:p>
          <a:p>
            <a:pPr lvl="1"/>
            <a:r>
              <a:rPr lang="en-US" dirty="0" smtClean="0">
                <a:latin typeface="Cambria"/>
                <a:cs typeface="Cambria"/>
              </a:rPr>
              <a:t>Another</a:t>
            </a:r>
            <a:r>
              <a:rPr lang="en-US" baseline="0" dirty="0" smtClean="0">
                <a:latin typeface="Cambria"/>
                <a:cs typeface="Cambria"/>
              </a:rPr>
              <a:t> study in 2011 by Kim and Nabekura found that there were morphological changes in the neurons in the somatosensory cortex after </a:t>
            </a:r>
          </a:p>
          <a:p>
            <a:pPr lvl="1"/>
            <a:r>
              <a:rPr lang="en-US" baseline="0" dirty="0" smtClean="0">
                <a:latin typeface="Cambria"/>
                <a:cs typeface="Cambria"/>
              </a:rPr>
              <a:t>PNI – This included an increase in spine density and spine turnover rate. These changes could result in an increased input drive to the cortex from other regions of the brain </a:t>
            </a:r>
          </a:p>
          <a:p>
            <a:pPr lvl="1"/>
            <a:endParaRPr lang="en-US" baseline="0" dirty="0" smtClean="0">
              <a:latin typeface="Cambria"/>
              <a:cs typeface="Cambria"/>
            </a:endParaRPr>
          </a:p>
          <a:p>
            <a:pPr lvl="1"/>
            <a:endParaRPr lang="en-US" dirty="0" smtClean="0">
              <a:latin typeface="Cambria"/>
              <a:cs typeface="Cambria"/>
            </a:endParaRPr>
          </a:p>
        </p:txBody>
      </p:sp>
      <p:sp>
        <p:nvSpPr>
          <p:cNvPr id="4" name="Slide Number Placeholder 3"/>
          <p:cNvSpPr>
            <a:spLocks noGrp="1"/>
          </p:cNvSpPr>
          <p:nvPr>
            <p:ph type="sldNum" sz="quarter" idx="10"/>
          </p:nvPr>
        </p:nvSpPr>
        <p:spPr/>
        <p:txBody>
          <a:bodyPr/>
          <a:lstStyle/>
          <a:p>
            <a:fld id="{DFB29A56-3822-B44F-ADD4-27BD4920D5FF}" type="slidenum">
              <a:rPr lang="en-US" smtClean="0"/>
              <a:t>3</a:t>
            </a:fld>
            <a:endParaRPr lang="en-US"/>
          </a:p>
        </p:txBody>
      </p:sp>
    </p:spTree>
    <p:extLst>
      <p:ext uri="{BB962C8B-B14F-4D97-AF65-F5344CB8AC3E}">
        <p14:creationId xmlns:p14="http://schemas.microsoft.com/office/powerpoint/2010/main" val="246704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Check these references</a:t>
            </a:r>
            <a:r>
              <a:rPr lang="en-US" baseline="0" dirty="0" smtClean="0"/>
              <a:t> </a:t>
            </a:r>
          </a:p>
          <a:p>
            <a:pPr lvl="1"/>
            <a:r>
              <a:rPr lang="en-US" dirty="0" smtClean="0">
                <a:latin typeface="Cambria"/>
                <a:cs typeface="Cambria"/>
              </a:rPr>
              <a:t>Structural and anatomical changes -synaptic remodeling in S1 following peripheral nerve injury </a:t>
            </a:r>
          </a:p>
          <a:p>
            <a:pPr lvl="1"/>
            <a:endParaRPr lang="en-US" dirty="0" smtClean="0">
              <a:latin typeface="Cambria"/>
              <a:cs typeface="Cambria"/>
            </a:endParaRPr>
          </a:p>
          <a:p>
            <a:pPr lvl="1"/>
            <a:r>
              <a:rPr lang="en-US" dirty="0" smtClean="0">
                <a:latin typeface="Cambria"/>
                <a:cs typeface="Cambria"/>
              </a:rPr>
              <a:t>Stimulation in the motor cortex has</a:t>
            </a:r>
            <a:r>
              <a:rPr lang="en-US" baseline="0" dirty="0" smtClean="0">
                <a:latin typeface="Cambria"/>
                <a:cs typeface="Cambria"/>
              </a:rPr>
              <a:t> analgesic effects. And more importantly this stimulation also temporarily  revereses the neuronal hyperexcitability in the sensory regions such as thalamus, S1 etc.</a:t>
            </a:r>
          </a:p>
          <a:p>
            <a:pPr lvl="1"/>
            <a:r>
              <a:rPr lang="en-US" baseline="0" dirty="0" smtClean="0">
                <a:latin typeface="Cambria"/>
                <a:cs typeface="Cambria"/>
              </a:rPr>
              <a:t>At the same time we also know of cases where patients have a decreased ability to perform two point discrimination tasks – indicating deficits in their sensory processing</a:t>
            </a:r>
          </a:p>
          <a:p>
            <a:pPr lvl="1"/>
            <a:r>
              <a:rPr lang="en-US" baseline="0" dirty="0" smtClean="0">
                <a:latin typeface="Cambria"/>
                <a:cs typeface="Cambria"/>
              </a:rPr>
              <a:t>There appears to be an interplay between sensory processing and increased activity in the motor cortex. This was my main motivation to study the sensorimotor overlap region in the rat’s hindlimb cortex under conditions of neuropathic pain </a:t>
            </a:r>
            <a:endParaRPr lang="en-US" dirty="0" smtClean="0">
              <a:latin typeface="Cambria"/>
              <a:cs typeface="Cambria"/>
            </a:endParaRPr>
          </a:p>
          <a:p>
            <a:endParaRPr lang="en-US" sz="2400" dirty="0" smtClean="0">
              <a:latin typeface="Cambria"/>
              <a:cs typeface="Cambria"/>
            </a:endParaRPr>
          </a:p>
          <a:p>
            <a:endParaRPr lang="en-US" sz="2400" dirty="0" smtClean="0">
              <a:latin typeface="Cambria"/>
              <a:cs typeface="Cambria"/>
            </a:endParaRPr>
          </a:p>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4</a:t>
            </a:fld>
            <a:endParaRPr lang="en-US"/>
          </a:p>
        </p:txBody>
      </p:sp>
    </p:spTree>
    <p:extLst>
      <p:ext uri="{BB962C8B-B14F-4D97-AF65-F5344CB8AC3E}">
        <p14:creationId xmlns:p14="http://schemas.microsoft.com/office/powerpoint/2010/main" val="246704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or spatial resolution for sensory stimuli.</a:t>
            </a:r>
          </a:p>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5</a:t>
            </a:fld>
            <a:endParaRPr lang="en-US"/>
          </a:p>
        </p:txBody>
      </p:sp>
    </p:spTree>
    <p:extLst>
      <p:ext uri="{BB962C8B-B14F-4D97-AF65-F5344CB8AC3E}">
        <p14:creationId xmlns:p14="http://schemas.microsoft.com/office/powerpoint/2010/main" val="108049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surgery these animals were tested for mechanical allodynia.</a:t>
            </a:r>
            <a:r>
              <a:rPr lang="en-US" baseline="0" dirty="0" smtClean="0"/>
              <a:t> Animals were placed on a wire mesh and tested by mechanical stimulation of the hindpaw using </a:t>
            </a:r>
            <a:r>
              <a:rPr lang="en-US" baseline="0" dirty="0" err="1" smtClean="0"/>
              <a:t>vonfrey</a:t>
            </a:r>
            <a:r>
              <a:rPr lang="en-US" baseline="0" dirty="0" smtClean="0"/>
              <a:t> filaments. The threshold for paw withdrawal in response to stimulation using </a:t>
            </a:r>
            <a:r>
              <a:rPr lang="en-US" baseline="0" dirty="0" err="1" smtClean="0"/>
              <a:t>vonfrey</a:t>
            </a:r>
            <a:r>
              <a:rPr lang="en-US" baseline="0" dirty="0" smtClean="0"/>
              <a:t> hairs </a:t>
            </a:r>
            <a:r>
              <a:rPr lang="en-US" baseline="0" dirty="0" err="1" smtClean="0"/>
              <a:t>signifcantly</a:t>
            </a:r>
            <a:r>
              <a:rPr lang="en-US" baseline="0" dirty="0" smtClean="0"/>
              <a:t> reduced for SNI animals compared to Sham animals. SNI animals withdraw their paw even for stimulation using non-painful or innocuous stimuli. All animals used in this study exhibit mechanical allodynia. </a:t>
            </a:r>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9</a:t>
            </a:fld>
            <a:endParaRPr lang="en-US"/>
          </a:p>
        </p:txBody>
      </p:sp>
    </p:spTree>
    <p:extLst>
      <p:ext uri="{BB962C8B-B14F-4D97-AF65-F5344CB8AC3E}">
        <p14:creationId xmlns:p14="http://schemas.microsoft.com/office/powerpoint/2010/main" val="320675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a grid of 16 electrodes </a:t>
            </a:r>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10</a:t>
            </a:fld>
            <a:endParaRPr lang="en-US"/>
          </a:p>
        </p:txBody>
      </p:sp>
    </p:spTree>
    <p:extLst>
      <p:ext uri="{BB962C8B-B14F-4D97-AF65-F5344CB8AC3E}">
        <p14:creationId xmlns:p14="http://schemas.microsoft.com/office/powerpoint/2010/main" val="193738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11</a:t>
            </a:fld>
            <a:endParaRPr lang="en-US"/>
          </a:p>
        </p:txBody>
      </p:sp>
    </p:spTree>
    <p:extLst>
      <p:ext uri="{BB962C8B-B14F-4D97-AF65-F5344CB8AC3E}">
        <p14:creationId xmlns:p14="http://schemas.microsoft.com/office/powerpoint/2010/main" val="90828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29A56-3822-B44F-ADD4-27BD4920D5FF}" type="slidenum">
              <a:rPr lang="en-US" smtClean="0"/>
              <a:t>12</a:t>
            </a:fld>
            <a:endParaRPr lang="en-US"/>
          </a:p>
        </p:txBody>
      </p:sp>
    </p:spTree>
    <p:extLst>
      <p:ext uri="{BB962C8B-B14F-4D97-AF65-F5344CB8AC3E}">
        <p14:creationId xmlns:p14="http://schemas.microsoft.com/office/powerpoint/2010/main" val="90828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E4460C-7863-0E46-8411-01F5DFD34DAC}"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105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4460C-7863-0E46-8411-01F5DFD34DAC}"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57530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4460C-7863-0E46-8411-01F5DFD34DAC}"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381196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4460C-7863-0E46-8411-01F5DFD34DAC}"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476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4460C-7863-0E46-8411-01F5DFD34DAC}" type="datetimeFigureOut">
              <a:rPr lang="en-US" smtClean="0"/>
              <a:t>9/9/2013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249233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E4460C-7863-0E46-8411-01F5DFD34DAC}" type="datetimeFigureOut">
              <a:rPr lang="en-US" smtClean="0"/>
              <a:t>9/9/2013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48188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E4460C-7863-0E46-8411-01F5DFD34DAC}" type="datetimeFigureOut">
              <a:rPr lang="en-US" smtClean="0"/>
              <a:t>9/9/2013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147000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E4460C-7863-0E46-8411-01F5DFD34DAC}" type="datetimeFigureOut">
              <a:rPr lang="en-US" smtClean="0"/>
              <a:t>9/9/2013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151546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4460C-7863-0E46-8411-01F5DFD34DAC}" type="datetimeFigureOut">
              <a:rPr lang="en-US" smtClean="0"/>
              <a:t>9/9/2013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130539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4460C-7863-0E46-8411-01F5DFD34DAC}" type="datetimeFigureOut">
              <a:rPr lang="en-US" smtClean="0"/>
              <a:t>9/9/2013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116108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4460C-7863-0E46-8411-01F5DFD34DAC}" type="datetimeFigureOut">
              <a:rPr lang="en-US" smtClean="0"/>
              <a:t>9/9/2013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47EC-798C-9346-95EC-7184DC9A26EF}" type="slidenum">
              <a:rPr lang="en-US" smtClean="0"/>
              <a:t>‹#›</a:t>
            </a:fld>
            <a:endParaRPr lang="en-US"/>
          </a:p>
        </p:txBody>
      </p:sp>
    </p:spTree>
    <p:extLst>
      <p:ext uri="{BB962C8B-B14F-4D97-AF65-F5344CB8AC3E}">
        <p14:creationId xmlns:p14="http://schemas.microsoft.com/office/powerpoint/2010/main" val="280414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4460C-7863-0E46-8411-01F5DFD34DAC}" type="datetimeFigureOut">
              <a:rPr lang="en-US" smtClean="0"/>
              <a:t>9/9/2013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47EC-798C-9346-95EC-7184DC9A26EF}" type="slidenum">
              <a:rPr lang="en-US" smtClean="0"/>
              <a:t>‹#›</a:t>
            </a:fld>
            <a:endParaRPr lang="en-US"/>
          </a:p>
        </p:txBody>
      </p:sp>
    </p:spTree>
    <p:extLst>
      <p:ext uri="{BB962C8B-B14F-4D97-AF65-F5344CB8AC3E}">
        <p14:creationId xmlns:p14="http://schemas.microsoft.com/office/powerpoint/2010/main" val="133487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wmf"/><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a:cs typeface="Cambria"/>
              </a:rPr>
              <a:t>Neuropathic pain in the rat sensorimotor cortex</a:t>
            </a:r>
            <a:endParaRPr lang="en-US" dirty="0">
              <a:latin typeface="Cambria"/>
              <a:cs typeface="Cambria"/>
            </a:endParaRPr>
          </a:p>
        </p:txBody>
      </p:sp>
      <p:sp>
        <p:nvSpPr>
          <p:cNvPr id="3" name="Subtitle 2"/>
          <p:cNvSpPr>
            <a:spLocks noGrp="1"/>
          </p:cNvSpPr>
          <p:nvPr>
            <p:ph type="subTitle" idx="1"/>
          </p:nvPr>
        </p:nvSpPr>
        <p:spPr/>
        <p:txBody>
          <a:bodyPr/>
          <a:lstStyle/>
          <a:p>
            <a:r>
              <a:rPr lang="en-US" dirty="0" smtClean="0">
                <a:latin typeface="Cambria"/>
                <a:cs typeface="Cambria"/>
              </a:rPr>
              <a:t>Anitha Manohar</a:t>
            </a:r>
          </a:p>
          <a:p>
            <a:r>
              <a:rPr lang="en-US" dirty="0" smtClean="0">
                <a:latin typeface="Cambria"/>
                <a:cs typeface="Cambria"/>
              </a:rPr>
              <a:t>PPG Seminar - May 24</a:t>
            </a:r>
            <a:r>
              <a:rPr lang="en-US" baseline="30000" dirty="0" smtClean="0">
                <a:latin typeface="Cambria"/>
                <a:cs typeface="Cambria"/>
              </a:rPr>
              <a:t>th</a:t>
            </a:r>
            <a:r>
              <a:rPr lang="en-US" dirty="0" smtClean="0">
                <a:latin typeface="Cambria"/>
                <a:cs typeface="Cambria"/>
              </a:rPr>
              <a:t> 2013</a:t>
            </a:r>
            <a:endParaRPr lang="en-US" dirty="0">
              <a:latin typeface="Cambria"/>
              <a:cs typeface="Cambria"/>
            </a:endParaRPr>
          </a:p>
        </p:txBody>
      </p:sp>
    </p:spTree>
    <p:extLst>
      <p:ext uri="{BB962C8B-B14F-4D97-AF65-F5344CB8AC3E}">
        <p14:creationId xmlns:p14="http://schemas.microsoft.com/office/powerpoint/2010/main" val="1217883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Methods</a:t>
            </a:r>
            <a:endParaRPr lang="en-US" dirty="0">
              <a:latin typeface="Cambria"/>
              <a:cs typeface="Cambria"/>
            </a:endParaRPr>
          </a:p>
        </p:txBody>
      </p:sp>
      <p:sp>
        <p:nvSpPr>
          <p:cNvPr id="3" name="Content Placeholder 2"/>
          <p:cNvSpPr>
            <a:spLocks noGrp="1"/>
          </p:cNvSpPr>
          <p:nvPr>
            <p:ph idx="1"/>
          </p:nvPr>
        </p:nvSpPr>
        <p:spPr>
          <a:xfrm>
            <a:off x="457200" y="1384041"/>
            <a:ext cx="8229600" cy="1581445"/>
          </a:xfrm>
        </p:spPr>
        <p:txBody>
          <a:bodyPr>
            <a:noAutofit/>
          </a:bodyPr>
          <a:lstStyle/>
          <a:p>
            <a:r>
              <a:rPr lang="en-US" sz="2400" dirty="0" smtClean="0">
                <a:latin typeface="Cambria"/>
                <a:cs typeface="Cambria"/>
              </a:rPr>
              <a:t>Microwire Implantation</a:t>
            </a:r>
          </a:p>
          <a:p>
            <a:pPr lvl="1"/>
            <a:r>
              <a:rPr lang="en-US" sz="2400" dirty="0" smtClean="0">
                <a:latin typeface="Cambria"/>
                <a:cs typeface="Cambria"/>
              </a:rPr>
              <a:t>3-4 weeks after SNI/Sham surgery</a:t>
            </a:r>
          </a:p>
          <a:p>
            <a:pPr lvl="1"/>
            <a:r>
              <a:rPr lang="en-US" sz="2400" dirty="0">
                <a:latin typeface="Cambria"/>
                <a:cs typeface="Cambria"/>
              </a:rPr>
              <a:t>I</a:t>
            </a:r>
            <a:r>
              <a:rPr lang="en-US" sz="2400" dirty="0" smtClean="0">
                <a:latin typeface="Cambria"/>
                <a:cs typeface="Cambria"/>
              </a:rPr>
              <a:t>mplanted with 16 channel microwire array electrodes</a:t>
            </a:r>
          </a:p>
          <a:p>
            <a:pPr lvl="1"/>
            <a:r>
              <a:rPr lang="en-US" sz="2400" dirty="0" smtClean="0">
                <a:latin typeface="Cambria"/>
                <a:cs typeface="Cambria"/>
              </a:rPr>
              <a:t>Bilaterally in the hindlimb sensorimotor cortex</a:t>
            </a:r>
          </a:p>
          <a:p>
            <a:pPr lvl="1"/>
            <a:r>
              <a:rPr lang="en-US" sz="2400" dirty="0" smtClean="0">
                <a:latin typeface="Cambria"/>
                <a:cs typeface="Cambria"/>
              </a:rPr>
              <a:t>Infragranular layers V/VI. </a:t>
            </a:r>
          </a:p>
        </p:txBody>
      </p:sp>
      <p:pic>
        <p:nvPicPr>
          <p:cNvPr id="12" name="Picture 11"/>
          <p:cNvPicPr>
            <a:picLocks noChangeAspect="1"/>
          </p:cNvPicPr>
          <p:nvPr/>
        </p:nvPicPr>
        <p:blipFill>
          <a:blip r:embed="rId3"/>
          <a:stretch>
            <a:fillRect/>
          </a:stretch>
        </p:blipFill>
        <p:spPr>
          <a:xfrm>
            <a:off x="4927660" y="3382429"/>
            <a:ext cx="3759140" cy="3011934"/>
          </a:xfrm>
          <a:prstGeom prst="rect">
            <a:avLst/>
          </a:prstGeom>
        </p:spPr>
      </p:pic>
      <p:sp>
        <p:nvSpPr>
          <p:cNvPr id="6" name="Rectangle 5"/>
          <p:cNvSpPr/>
          <p:nvPr/>
        </p:nvSpPr>
        <p:spPr>
          <a:xfrm>
            <a:off x="6222835" y="3877082"/>
            <a:ext cx="567489" cy="484382"/>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a:cs typeface="Cambria"/>
            </a:endParaRPr>
          </a:p>
        </p:txBody>
      </p:sp>
      <p:sp>
        <p:nvSpPr>
          <p:cNvPr id="4" name="TextBox 3"/>
          <p:cNvSpPr txBox="1"/>
          <p:nvPr/>
        </p:nvSpPr>
        <p:spPr>
          <a:xfrm>
            <a:off x="5481696" y="6394363"/>
            <a:ext cx="2617256" cy="369332"/>
          </a:xfrm>
          <a:prstGeom prst="rect">
            <a:avLst/>
          </a:prstGeom>
          <a:noFill/>
        </p:spPr>
        <p:txBody>
          <a:bodyPr wrap="square" rtlCol="0">
            <a:spAutoFit/>
          </a:bodyPr>
          <a:lstStyle/>
          <a:p>
            <a:r>
              <a:rPr lang="en-US" dirty="0" smtClean="0"/>
              <a:t>Leergard et al 2004</a:t>
            </a:r>
            <a:endParaRPr lang="en-US" dirty="0"/>
          </a:p>
        </p:txBody>
      </p:sp>
    </p:spTree>
    <p:extLst>
      <p:ext uri="{BB962C8B-B14F-4D97-AF65-F5344CB8AC3E}">
        <p14:creationId xmlns:p14="http://schemas.microsoft.com/office/powerpoint/2010/main" val="203494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Methods</a:t>
            </a:r>
            <a:endParaRPr lang="en-US" dirty="0">
              <a:latin typeface="Cambria"/>
              <a:cs typeface="Cambria"/>
            </a:endParaRPr>
          </a:p>
        </p:txBody>
      </p:sp>
      <p:sp>
        <p:nvSpPr>
          <p:cNvPr id="3" name="Content Placeholder 2"/>
          <p:cNvSpPr>
            <a:spLocks noGrp="1"/>
          </p:cNvSpPr>
          <p:nvPr>
            <p:ph idx="1"/>
          </p:nvPr>
        </p:nvSpPr>
        <p:spPr>
          <a:xfrm>
            <a:off x="-227869" y="1626026"/>
            <a:ext cx="8229600" cy="4525963"/>
          </a:xfrm>
        </p:spPr>
        <p:txBody>
          <a:bodyPr>
            <a:noAutofit/>
          </a:bodyPr>
          <a:lstStyle/>
          <a:p>
            <a:pPr marL="457200" lvl="1" indent="0">
              <a:buNone/>
            </a:pPr>
            <a:r>
              <a:rPr lang="en-US" sz="2400" dirty="0" smtClean="0">
                <a:latin typeface="Cambria"/>
                <a:cs typeface="Cambria"/>
              </a:rPr>
              <a:t>Sensory stimulation of the hindlimb</a:t>
            </a:r>
            <a:endParaRPr lang="en-US" sz="2400" dirty="0">
              <a:latin typeface="Cambria"/>
              <a:cs typeface="Cambria"/>
            </a:endParaRPr>
          </a:p>
          <a:p>
            <a:pPr lvl="1"/>
            <a:r>
              <a:rPr lang="en-US" sz="2400" dirty="0" smtClean="0">
                <a:latin typeface="Cambria"/>
                <a:cs typeface="Cambria"/>
              </a:rPr>
              <a:t>Animal is lightly anesthetized </a:t>
            </a:r>
          </a:p>
          <a:p>
            <a:pPr lvl="2"/>
            <a:r>
              <a:rPr lang="en-US" dirty="0" smtClean="0">
                <a:latin typeface="Cambria"/>
                <a:cs typeface="Cambria"/>
              </a:rPr>
              <a:t>Nembutal (35 mg/kg)</a:t>
            </a:r>
          </a:p>
          <a:p>
            <a:pPr lvl="2"/>
            <a:r>
              <a:rPr lang="en-US" dirty="0" smtClean="0">
                <a:latin typeface="Cambria"/>
                <a:cs typeface="Cambria"/>
              </a:rPr>
              <a:t>Frieburg Stage III, responds to toe pinch</a:t>
            </a:r>
          </a:p>
          <a:p>
            <a:pPr lvl="1"/>
            <a:r>
              <a:rPr lang="en-US" sz="2400" dirty="0" smtClean="0">
                <a:latin typeface="Cambria"/>
                <a:cs typeface="Cambria"/>
              </a:rPr>
              <a:t> 9 discrete locations stimulated 100 times each</a:t>
            </a:r>
          </a:p>
          <a:p>
            <a:pPr lvl="2"/>
            <a:r>
              <a:rPr lang="en-US" dirty="0" smtClean="0">
                <a:latin typeface="Cambria"/>
                <a:cs typeface="Cambria"/>
              </a:rPr>
              <a:t>Light Touch (no skin indentation)</a:t>
            </a:r>
          </a:p>
          <a:p>
            <a:pPr lvl="2"/>
            <a:r>
              <a:rPr lang="en-US" dirty="0" smtClean="0">
                <a:latin typeface="Cambria"/>
                <a:cs typeface="Cambria"/>
              </a:rPr>
              <a:t>Strong Touch (60g calibrated using vonFrey filament)</a:t>
            </a:r>
          </a:p>
          <a:p>
            <a:pPr marL="914400" lvl="2" indent="0">
              <a:buNone/>
            </a:pPr>
            <a:endParaRPr lang="en-US" dirty="0" smtClean="0">
              <a:latin typeface="Cambria"/>
              <a:cs typeface="Cambria"/>
            </a:endParaRPr>
          </a:p>
          <a:p>
            <a:pPr marL="457200" lvl="1" indent="0">
              <a:buNone/>
            </a:pPr>
            <a:endParaRPr lang="en-US" dirty="0" smtClean="0">
              <a:latin typeface="Cambria"/>
              <a:cs typeface="Cambria"/>
            </a:endParaRPr>
          </a:p>
          <a:p>
            <a:pPr marL="914400" lvl="2" indent="0">
              <a:buNone/>
            </a:pPr>
            <a:endParaRPr lang="en-US" dirty="0" smtClean="0">
              <a:latin typeface="Cambria"/>
              <a:cs typeface="Cambria"/>
            </a:endParaRPr>
          </a:p>
          <a:p>
            <a:endParaRPr lang="en-US" sz="2400" dirty="0">
              <a:latin typeface="Cambria"/>
              <a:cs typeface="Cambria"/>
            </a:endParaRPr>
          </a:p>
        </p:txBody>
      </p:sp>
      <p:grpSp>
        <p:nvGrpSpPr>
          <p:cNvPr id="4" name="Group 3"/>
          <p:cNvGrpSpPr/>
          <p:nvPr/>
        </p:nvGrpSpPr>
        <p:grpSpPr>
          <a:xfrm>
            <a:off x="7030710" y="1507371"/>
            <a:ext cx="2100955" cy="2866732"/>
            <a:chOff x="197931" y="151942"/>
            <a:chExt cx="1873451" cy="3922444"/>
          </a:xfrm>
        </p:grpSpPr>
        <p:grpSp>
          <p:nvGrpSpPr>
            <p:cNvPr id="5" name="Group 4"/>
            <p:cNvGrpSpPr/>
            <p:nvPr/>
          </p:nvGrpSpPr>
          <p:grpSpPr>
            <a:xfrm>
              <a:off x="197931" y="151942"/>
              <a:ext cx="1873451" cy="3922444"/>
              <a:chOff x="197931" y="151943"/>
              <a:chExt cx="1870724" cy="2537214"/>
            </a:xfrm>
          </p:grpSpPr>
          <p:pic>
            <p:nvPicPr>
              <p:cNvPr id="15" name="Picture 14"/>
              <p:cNvPicPr>
                <a:picLocks noChangeAspect="1"/>
              </p:cNvPicPr>
              <p:nvPr/>
            </p:nvPicPr>
            <p:blipFill rotWithShape="1">
              <a:blip r:embed="rId3"/>
              <a:srcRect l="17465" t="9952"/>
              <a:stretch/>
            </p:blipFill>
            <p:spPr>
              <a:xfrm>
                <a:off x="197931" y="151943"/>
                <a:ext cx="1870724" cy="2537214"/>
              </a:xfrm>
              <a:prstGeom prst="rect">
                <a:avLst/>
              </a:prstGeom>
            </p:spPr>
          </p:pic>
          <p:sp>
            <p:nvSpPr>
              <p:cNvPr id="16" name="Rectangle 15"/>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17" name="Rectangle 16"/>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 name="Oval 5"/>
            <p:cNvSpPr/>
            <p:nvPr/>
          </p:nvSpPr>
          <p:spPr>
            <a:xfrm flipH="1">
              <a:off x="742991" y="2304195"/>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flipH="1">
              <a:off x="1159295" y="3099900"/>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flipH="1">
              <a:off x="263815" y="1131241"/>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flipH="1">
              <a:off x="1144249" y="1402429"/>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flipH="1">
              <a:off x="478743" y="680011"/>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flipH="1">
              <a:off x="689259" y="699039"/>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flipH="1">
              <a:off x="892594" y="699039"/>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flipH="1">
              <a:off x="1135298" y="882715"/>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flipH="1">
              <a:off x="503231" y="1396507"/>
              <a:ext cx="107464" cy="270435"/>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98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Methods</a:t>
            </a:r>
            <a:endParaRPr lang="en-US" dirty="0">
              <a:latin typeface="Cambria"/>
              <a:cs typeface="Cambria"/>
            </a:endParaRPr>
          </a:p>
        </p:txBody>
      </p:sp>
      <p:sp>
        <p:nvSpPr>
          <p:cNvPr id="3" name="Content Placeholder 2"/>
          <p:cNvSpPr>
            <a:spLocks noGrp="1"/>
          </p:cNvSpPr>
          <p:nvPr>
            <p:ph idx="1"/>
          </p:nvPr>
        </p:nvSpPr>
        <p:spPr>
          <a:xfrm>
            <a:off x="-227869" y="1626026"/>
            <a:ext cx="8229600" cy="4525963"/>
          </a:xfrm>
        </p:spPr>
        <p:txBody>
          <a:bodyPr>
            <a:noAutofit/>
          </a:bodyPr>
          <a:lstStyle/>
          <a:p>
            <a:pPr marL="457200" lvl="1" indent="0">
              <a:buNone/>
            </a:pPr>
            <a:r>
              <a:rPr lang="en-US" sz="2400" dirty="0" smtClean="0">
                <a:latin typeface="Cambria"/>
                <a:cs typeface="Cambria"/>
              </a:rPr>
              <a:t>Awake experiments </a:t>
            </a:r>
            <a:endParaRPr lang="en-US" sz="2400" dirty="0">
              <a:latin typeface="Cambria"/>
              <a:cs typeface="Cambria"/>
            </a:endParaRPr>
          </a:p>
          <a:p>
            <a:pPr lvl="1"/>
            <a:r>
              <a:rPr lang="en-US" sz="2400" dirty="0" smtClean="0">
                <a:latin typeface="Cambria"/>
                <a:cs typeface="Cambria"/>
              </a:rPr>
              <a:t>Activity of neurons recorded while the animal is walking on a treadmill </a:t>
            </a:r>
          </a:p>
          <a:p>
            <a:pPr lvl="2"/>
            <a:r>
              <a:rPr lang="en-US" dirty="0" smtClean="0">
                <a:latin typeface="Cambria"/>
                <a:cs typeface="Cambria"/>
              </a:rPr>
              <a:t>Smooth surface</a:t>
            </a:r>
          </a:p>
          <a:p>
            <a:pPr lvl="2"/>
            <a:r>
              <a:rPr lang="en-US" dirty="0" smtClean="0">
                <a:latin typeface="Cambria"/>
                <a:cs typeface="Cambria"/>
              </a:rPr>
              <a:t>Rough surface </a:t>
            </a:r>
          </a:p>
          <a:p>
            <a:pPr lvl="1"/>
            <a:r>
              <a:rPr lang="en-US" dirty="0" smtClean="0">
                <a:latin typeface="Cambria"/>
                <a:cs typeface="Cambria"/>
              </a:rPr>
              <a:t>Gait of the animal was videotaped</a:t>
            </a:r>
          </a:p>
          <a:p>
            <a:pPr lvl="2"/>
            <a:r>
              <a:rPr lang="en-US" dirty="0" smtClean="0">
                <a:latin typeface="Cambria"/>
                <a:cs typeface="Cambria"/>
              </a:rPr>
              <a:t>Times when the hindpaw contacted </a:t>
            </a:r>
          </a:p>
          <a:p>
            <a:pPr marL="914400" lvl="2" indent="0">
              <a:buNone/>
            </a:pPr>
            <a:r>
              <a:rPr lang="en-US" dirty="0" smtClean="0">
                <a:latin typeface="Cambria"/>
                <a:cs typeface="Cambria"/>
              </a:rPr>
              <a:t>the treadmill  extracted from the video</a:t>
            </a:r>
          </a:p>
          <a:p>
            <a:pPr marL="914400" lvl="2" indent="0">
              <a:buNone/>
            </a:pPr>
            <a:endParaRPr lang="en-US" dirty="0" smtClean="0">
              <a:latin typeface="Cambria"/>
              <a:cs typeface="Cambria"/>
            </a:endParaRPr>
          </a:p>
          <a:p>
            <a:endParaRPr lang="en-US" sz="2400" dirty="0">
              <a:latin typeface="Cambria"/>
              <a:cs typeface="Cambria"/>
            </a:endParaRPr>
          </a:p>
        </p:txBody>
      </p:sp>
    </p:spTree>
    <p:extLst>
      <p:ext uri="{BB962C8B-B14F-4D97-AF65-F5344CB8AC3E}">
        <p14:creationId xmlns:p14="http://schemas.microsoft.com/office/powerpoint/2010/main" val="355143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702"/>
            <a:ext cx="8229600" cy="1143000"/>
          </a:xfrm>
        </p:spPr>
        <p:txBody>
          <a:bodyPr/>
          <a:lstStyle/>
          <a:p>
            <a:r>
              <a:rPr lang="en-US" dirty="0" smtClean="0">
                <a:latin typeface="Cambria"/>
                <a:cs typeface="Cambria"/>
              </a:rPr>
              <a:t>Receptive Field Measures</a:t>
            </a:r>
            <a:endParaRPr lang="en-US" dirty="0">
              <a:latin typeface="Cambria"/>
              <a:cs typeface="Cambria"/>
            </a:endParaRPr>
          </a:p>
        </p:txBody>
      </p:sp>
      <p:sp>
        <p:nvSpPr>
          <p:cNvPr id="172" name="Content Placeholder 171"/>
          <p:cNvSpPr>
            <a:spLocks noGrp="1"/>
          </p:cNvSpPr>
          <p:nvPr>
            <p:ph idx="4294967295"/>
          </p:nvPr>
        </p:nvSpPr>
        <p:spPr>
          <a:xfrm>
            <a:off x="1" y="736046"/>
            <a:ext cx="8275132" cy="5208999"/>
          </a:xfrm>
        </p:spPr>
        <p:txBody>
          <a:bodyPr>
            <a:noAutofit/>
          </a:bodyPr>
          <a:lstStyle/>
          <a:p>
            <a:r>
              <a:rPr lang="en-US" sz="2400" dirty="0" smtClean="0">
                <a:latin typeface="Cambria"/>
                <a:cs typeface="Cambria"/>
              </a:rPr>
              <a:t>Spontaneous firing rate </a:t>
            </a:r>
          </a:p>
          <a:p>
            <a:r>
              <a:rPr lang="en-US" sz="2400" dirty="0">
                <a:latin typeface="Cambria"/>
                <a:cs typeface="Cambria"/>
              </a:rPr>
              <a:t>Latencies</a:t>
            </a:r>
          </a:p>
          <a:p>
            <a:pPr lvl="1"/>
            <a:r>
              <a:rPr lang="en-US" sz="2400" dirty="0">
                <a:latin typeface="Cambria"/>
                <a:cs typeface="Cambria"/>
              </a:rPr>
              <a:t>Time to First bin (FBL)</a:t>
            </a:r>
          </a:p>
          <a:p>
            <a:pPr lvl="1"/>
            <a:r>
              <a:rPr lang="en-US" sz="2400" dirty="0">
                <a:latin typeface="Cambria"/>
                <a:cs typeface="Cambria"/>
              </a:rPr>
              <a:t>Time to Last bin (LBL)</a:t>
            </a:r>
          </a:p>
          <a:p>
            <a:pPr lvl="1"/>
            <a:r>
              <a:rPr lang="en-US" sz="2400" dirty="0" smtClean="0">
                <a:latin typeface="Cambria"/>
                <a:cs typeface="Cambria"/>
              </a:rPr>
              <a:t>Time to Peak bin (PBL)</a:t>
            </a:r>
          </a:p>
          <a:p>
            <a:r>
              <a:rPr lang="en-US" sz="2400" dirty="0" smtClean="0">
                <a:latin typeface="Cambria"/>
                <a:cs typeface="Cambria"/>
              </a:rPr>
              <a:t>Response Magnitude (RM)</a:t>
            </a:r>
          </a:p>
          <a:p>
            <a:pPr lvl="1"/>
            <a:r>
              <a:rPr lang="en-US" sz="2400" dirty="0" smtClean="0">
                <a:latin typeface="Cambria"/>
                <a:cs typeface="Cambria"/>
              </a:rPr>
              <a:t># spikes between</a:t>
            </a:r>
          </a:p>
          <a:p>
            <a:pPr marL="457200" lvl="1" indent="0">
              <a:buNone/>
            </a:pPr>
            <a:r>
              <a:rPr lang="en-US" sz="2400" dirty="0" smtClean="0">
                <a:latin typeface="Cambria"/>
                <a:cs typeface="Cambria"/>
              </a:rPr>
              <a:t> first and last bin</a:t>
            </a:r>
          </a:p>
          <a:p>
            <a:r>
              <a:rPr lang="en-US" sz="2400" dirty="0" smtClean="0">
                <a:latin typeface="Cambria"/>
                <a:cs typeface="Cambria"/>
              </a:rPr>
              <a:t>Peak of the response (PR)</a:t>
            </a:r>
          </a:p>
          <a:p>
            <a:pPr lvl="1"/>
            <a:r>
              <a:rPr lang="en-US" sz="2400" dirty="0" smtClean="0">
                <a:latin typeface="Cambria"/>
                <a:cs typeface="Cambria"/>
              </a:rPr>
              <a:t># spikes in the peak bin</a:t>
            </a:r>
          </a:p>
          <a:p>
            <a:r>
              <a:rPr lang="en-US" sz="2400" dirty="0" smtClean="0">
                <a:latin typeface="Cambria"/>
                <a:cs typeface="Cambria"/>
              </a:rPr>
              <a:t>Response Duration </a:t>
            </a:r>
          </a:p>
          <a:p>
            <a:pPr lvl="1"/>
            <a:r>
              <a:rPr lang="en-US" sz="2400" dirty="0" smtClean="0">
                <a:latin typeface="Cambria"/>
                <a:cs typeface="Cambria"/>
              </a:rPr>
              <a:t>(LBL-FBL) </a:t>
            </a:r>
          </a:p>
          <a:p>
            <a:r>
              <a:rPr lang="en-US" sz="2400" dirty="0" smtClean="0">
                <a:latin typeface="Cambria"/>
                <a:cs typeface="Cambria"/>
              </a:rPr>
              <a:t>Receptive Field Size (RFS) = # locations a single neuron responds to. </a:t>
            </a:r>
          </a:p>
          <a:p>
            <a:endParaRPr lang="en-US" sz="2400" dirty="0" smtClean="0">
              <a:latin typeface="Cambria"/>
              <a:cs typeface="Cambria"/>
            </a:endParaRPr>
          </a:p>
          <a:p>
            <a:endParaRPr lang="en-US" sz="2400" dirty="0">
              <a:latin typeface="Cambria"/>
              <a:cs typeface="Cambria"/>
            </a:endParaRPr>
          </a:p>
        </p:txBody>
      </p:sp>
      <p:pic>
        <p:nvPicPr>
          <p:cNvPr id="8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005"/>
          <a:stretch/>
        </p:blipFill>
        <p:spPr bwMode="auto">
          <a:xfrm>
            <a:off x="4216116" y="948298"/>
            <a:ext cx="4610413" cy="351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4711938" y="3643117"/>
            <a:ext cx="3958153"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6934235" y="2406462"/>
            <a:ext cx="16709" cy="93584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7270434" y="2558862"/>
            <a:ext cx="16709" cy="93584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652089" y="2088104"/>
            <a:ext cx="518091" cy="369332"/>
          </a:xfrm>
          <a:prstGeom prst="rect">
            <a:avLst/>
          </a:prstGeom>
          <a:noFill/>
        </p:spPr>
        <p:txBody>
          <a:bodyPr wrap="none" rtlCol="0">
            <a:spAutoFit/>
          </a:bodyPr>
          <a:lstStyle/>
          <a:p>
            <a:r>
              <a:rPr lang="en-US" dirty="0" smtClean="0"/>
              <a:t>FBL</a:t>
            </a:r>
            <a:endParaRPr lang="en-US" dirty="0"/>
          </a:p>
        </p:txBody>
      </p:sp>
      <p:sp>
        <p:nvSpPr>
          <p:cNvPr id="173" name="TextBox 172"/>
          <p:cNvSpPr txBox="1"/>
          <p:nvPr/>
        </p:nvSpPr>
        <p:spPr>
          <a:xfrm>
            <a:off x="7287143" y="2240504"/>
            <a:ext cx="505267" cy="369332"/>
          </a:xfrm>
          <a:prstGeom prst="rect">
            <a:avLst/>
          </a:prstGeom>
          <a:noFill/>
        </p:spPr>
        <p:txBody>
          <a:bodyPr wrap="none" rtlCol="0">
            <a:spAutoFit/>
          </a:bodyPr>
          <a:lstStyle/>
          <a:p>
            <a:r>
              <a:rPr lang="en-US" dirty="0"/>
              <a:t>L</a:t>
            </a:r>
            <a:r>
              <a:rPr lang="en-US" dirty="0" smtClean="0"/>
              <a:t>BL</a:t>
            </a:r>
            <a:endParaRPr lang="en-US" dirty="0"/>
          </a:p>
        </p:txBody>
      </p:sp>
    </p:spTree>
    <p:extLst>
      <p:ext uri="{BB962C8B-B14F-4D97-AF65-F5344CB8AC3E}">
        <p14:creationId xmlns:p14="http://schemas.microsoft.com/office/powerpoint/2010/main" val="3911143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404852" y="193455"/>
            <a:ext cx="4610100" cy="3708400"/>
            <a:chOff x="4239910" y="156188"/>
            <a:chExt cx="4610100" cy="3708400"/>
          </a:xfrm>
        </p:grpSpPr>
        <p:pic>
          <p:nvPicPr>
            <p:cNvPr id="5" name="Picture 4"/>
            <p:cNvPicPr>
              <a:picLocks noChangeAspect="1"/>
            </p:cNvPicPr>
            <p:nvPr/>
          </p:nvPicPr>
          <p:blipFill>
            <a:blip r:embed="rId3"/>
            <a:stretch>
              <a:fillRect/>
            </a:stretch>
          </p:blipFill>
          <p:spPr>
            <a:xfrm>
              <a:off x="4239910" y="156188"/>
              <a:ext cx="4610100" cy="3708400"/>
            </a:xfrm>
            <a:prstGeom prst="rect">
              <a:avLst/>
            </a:prstGeom>
          </p:spPr>
        </p:pic>
        <p:sp>
          <p:nvSpPr>
            <p:cNvPr id="8" name="Rectangle 7"/>
            <p:cNvSpPr/>
            <p:nvPr/>
          </p:nvSpPr>
          <p:spPr>
            <a:xfrm>
              <a:off x="5937930" y="511360"/>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7220185" y="350343"/>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 name="Group 12"/>
          <p:cNvGrpSpPr/>
          <p:nvPr/>
        </p:nvGrpSpPr>
        <p:grpSpPr>
          <a:xfrm>
            <a:off x="367905" y="3385293"/>
            <a:ext cx="3781789" cy="3624997"/>
            <a:chOff x="-159910" y="3216284"/>
            <a:chExt cx="3854622" cy="3641716"/>
          </a:xfrm>
        </p:grpSpPr>
        <p:pic>
          <p:nvPicPr>
            <p:cNvPr id="7" name="Picture 6"/>
            <p:cNvPicPr>
              <a:picLocks noChangeAspect="1"/>
            </p:cNvPicPr>
            <p:nvPr/>
          </p:nvPicPr>
          <p:blipFill>
            <a:blip r:embed="rId4"/>
            <a:stretch>
              <a:fillRect/>
            </a:stretch>
          </p:blipFill>
          <p:spPr>
            <a:xfrm>
              <a:off x="-159910" y="3216284"/>
              <a:ext cx="3854622" cy="3641716"/>
            </a:xfrm>
            <a:prstGeom prst="rect">
              <a:avLst/>
            </a:prstGeom>
          </p:spPr>
        </p:pic>
        <p:sp>
          <p:nvSpPr>
            <p:cNvPr id="11" name="Rectangle 10"/>
            <p:cNvSpPr/>
            <p:nvPr/>
          </p:nvSpPr>
          <p:spPr>
            <a:xfrm>
              <a:off x="1554412" y="3468696"/>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3071883" y="3649443"/>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6" name="Group 15"/>
          <p:cNvGrpSpPr/>
          <p:nvPr/>
        </p:nvGrpSpPr>
        <p:grpSpPr>
          <a:xfrm>
            <a:off x="4404852" y="3385293"/>
            <a:ext cx="4610100" cy="3708400"/>
            <a:chOff x="4239910" y="3149600"/>
            <a:chExt cx="4610100" cy="3708400"/>
          </a:xfrm>
        </p:grpSpPr>
        <p:pic>
          <p:nvPicPr>
            <p:cNvPr id="4" name="Picture 3"/>
            <p:cNvPicPr>
              <a:picLocks noChangeAspect="1"/>
            </p:cNvPicPr>
            <p:nvPr/>
          </p:nvPicPr>
          <p:blipFill>
            <a:blip r:embed="rId5"/>
            <a:stretch>
              <a:fillRect/>
            </a:stretch>
          </p:blipFill>
          <p:spPr>
            <a:xfrm>
              <a:off x="4239910" y="3149600"/>
              <a:ext cx="4610100" cy="3708400"/>
            </a:xfrm>
            <a:prstGeom prst="rect">
              <a:avLst/>
            </a:prstGeom>
          </p:spPr>
        </p:pic>
        <p:sp>
          <p:nvSpPr>
            <p:cNvPr id="14" name="Rectangle 13"/>
            <p:cNvSpPr/>
            <p:nvPr/>
          </p:nvSpPr>
          <p:spPr>
            <a:xfrm>
              <a:off x="5937930" y="3352521"/>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7240976" y="3352521"/>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7" name="TextBox 16"/>
          <p:cNvSpPr txBox="1"/>
          <p:nvPr/>
        </p:nvSpPr>
        <p:spPr>
          <a:xfrm rot="16200000">
            <a:off x="3394804" y="4811765"/>
            <a:ext cx="2457599" cy="369332"/>
          </a:xfrm>
          <a:prstGeom prst="rect">
            <a:avLst/>
          </a:prstGeom>
          <a:noFill/>
        </p:spPr>
        <p:txBody>
          <a:bodyPr wrap="none" rtlCol="0">
            <a:spAutoFit/>
          </a:bodyPr>
          <a:lstStyle/>
          <a:p>
            <a:r>
              <a:rPr lang="en-US" dirty="0" smtClean="0"/>
              <a:t>Response Duration (sec)</a:t>
            </a:r>
          </a:p>
        </p:txBody>
      </p:sp>
      <p:sp>
        <p:nvSpPr>
          <p:cNvPr id="18" name="TextBox 17"/>
          <p:cNvSpPr txBox="1"/>
          <p:nvPr/>
        </p:nvSpPr>
        <p:spPr>
          <a:xfrm>
            <a:off x="4149695" y="626317"/>
            <a:ext cx="738664" cy="2069963"/>
          </a:xfrm>
          <a:prstGeom prst="rect">
            <a:avLst/>
          </a:prstGeom>
          <a:noFill/>
        </p:spPr>
        <p:txBody>
          <a:bodyPr vert="vert270" wrap="none" rtlCol="0">
            <a:spAutoFit/>
          </a:bodyPr>
          <a:lstStyle/>
          <a:p>
            <a:pPr algn="ctr"/>
            <a:r>
              <a:rPr lang="en-US" dirty="0" smtClean="0"/>
              <a:t>Response Magnitude</a:t>
            </a:r>
          </a:p>
          <a:p>
            <a:pPr algn="ctr"/>
            <a:r>
              <a:rPr lang="en-US" dirty="0" smtClean="0"/>
              <a:t>(spikes/trial)</a:t>
            </a:r>
            <a:endParaRPr lang="en-US" dirty="0"/>
          </a:p>
        </p:txBody>
      </p:sp>
      <p:sp>
        <p:nvSpPr>
          <p:cNvPr id="19" name="TextBox 18"/>
          <p:cNvSpPr txBox="1"/>
          <p:nvPr/>
        </p:nvSpPr>
        <p:spPr>
          <a:xfrm>
            <a:off x="0" y="4217119"/>
            <a:ext cx="738664" cy="1494009"/>
          </a:xfrm>
          <a:prstGeom prst="rect">
            <a:avLst/>
          </a:prstGeom>
          <a:noFill/>
        </p:spPr>
        <p:txBody>
          <a:bodyPr vert="vert270" wrap="none" rtlCol="0">
            <a:spAutoFit/>
          </a:bodyPr>
          <a:lstStyle/>
          <a:p>
            <a:pPr algn="ctr"/>
            <a:r>
              <a:rPr lang="en-US" dirty="0" smtClean="0"/>
              <a:t>Peak Response</a:t>
            </a:r>
          </a:p>
          <a:p>
            <a:pPr algn="ctr"/>
            <a:r>
              <a:rPr lang="en-US" dirty="0" smtClean="0"/>
              <a:t>(spikes/trial)</a:t>
            </a:r>
            <a:endParaRPr lang="en-US" dirty="0"/>
          </a:p>
        </p:txBody>
      </p:sp>
      <p:sp>
        <p:nvSpPr>
          <p:cNvPr id="3" name="TextBox 2"/>
          <p:cNvSpPr txBox="1"/>
          <p:nvPr/>
        </p:nvSpPr>
        <p:spPr>
          <a:xfrm>
            <a:off x="6867399" y="3620836"/>
            <a:ext cx="414597" cy="369332"/>
          </a:xfrm>
          <a:prstGeom prst="rect">
            <a:avLst/>
          </a:prstGeom>
          <a:noFill/>
        </p:spPr>
        <p:txBody>
          <a:bodyPr wrap="none" rtlCol="0">
            <a:spAutoFit/>
          </a:bodyPr>
          <a:lstStyle/>
          <a:p>
            <a:r>
              <a:rPr lang="en-US" dirty="0" smtClean="0"/>
              <a:t>**</a:t>
            </a:r>
            <a:endParaRPr lang="en-US" dirty="0"/>
          </a:p>
        </p:txBody>
      </p:sp>
      <p:sp>
        <p:nvSpPr>
          <p:cNvPr id="6" name="TextBox 5"/>
          <p:cNvSpPr txBox="1"/>
          <p:nvPr/>
        </p:nvSpPr>
        <p:spPr>
          <a:xfrm>
            <a:off x="5517078" y="2985183"/>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22" name="TextBox 21"/>
          <p:cNvSpPr txBox="1"/>
          <p:nvPr/>
        </p:nvSpPr>
        <p:spPr>
          <a:xfrm>
            <a:off x="6691447" y="2985183"/>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23" name="TextBox 22"/>
          <p:cNvSpPr txBox="1"/>
          <p:nvPr/>
        </p:nvSpPr>
        <p:spPr>
          <a:xfrm>
            <a:off x="5519097" y="6165616"/>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24" name="TextBox 23"/>
          <p:cNvSpPr txBox="1"/>
          <p:nvPr/>
        </p:nvSpPr>
        <p:spPr>
          <a:xfrm>
            <a:off x="6693466" y="6165616"/>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25" name="TextBox 24"/>
          <p:cNvSpPr txBox="1"/>
          <p:nvPr/>
        </p:nvSpPr>
        <p:spPr>
          <a:xfrm>
            <a:off x="1282009" y="6225231"/>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26" name="TextBox 25"/>
          <p:cNvSpPr txBox="1"/>
          <p:nvPr/>
        </p:nvSpPr>
        <p:spPr>
          <a:xfrm>
            <a:off x="2732146" y="6233768"/>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pic>
        <p:nvPicPr>
          <p:cNvPr id="3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9837"/>
          <a:stretch/>
        </p:blipFill>
        <p:spPr bwMode="auto">
          <a:xfrm>
            <a:off x="-103584" y="0"/>
            <a:ext cx="2771185" cy="213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t="10635" r="2325"/>
          <a:stretch/>
        </p:blipFill>
        <p:spPr bwMode="auto">
          <a:xfrm>
            <a:off x="-141178" y="969269"/>
            <a:ext cx="2808779" cy="219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4614" y="969269"/>
            <a:ext cx="646331" cy="369332"/>
          </a:xfrm>
          <a:prstGeom prst="rect">
            <a:avLst/>
          </a:prstGeom>
          <a:noFill/>
        </p:spPr>
        <p:txBody>
          <a:bodyPr wrap="none" rtlCol="0">
            <a:spAutoFit/>
          </a:bodyPr>
          <a:lstStyle/>
          <a:p>
            <a:r>
              <a:rPr lang="en-US" dirty="0" smtClean="0"/>
              <a:t>Light</a:t>
            </a:r>
            <a:endParaRPr lang="en-US" dirty="0"/>
          </a:p>
        </p:txBody>
      </p:sp>
      <p:sp>
        <p:nvSpPr>
          <p:cNvPr id="36" name="TextBox 35"/>
          <p:cNvSpPr txBox="1"/>
          <p:nvPr/>
        </p:nvSpPr>
        <p:spPr>
          <a:xfrm>
            <a:off x="386940" y="2138984"/>
            <a:ext cx="800182" cy="369332"/>
          </a:xfrm>
          <a:prstGeom prst="rect">
            <a:avLst/>
          </a:prstGeom>
          <a:noFill/>
        </p:spPr>
        <p:txBody>
          <a:bodyPr wrap="none" rtlCol="0">
            <a:spAutoFit/>
          </a:bodyPr>
          <a:lstStyle/>
          <a:p>
            <a:r>
              <a:rPr lang="en-US" dirty="0" smtClean="0"/>
              <a:t>Strong</a:t>
            </a:r>
            <a:endParaRPr lang="en-US" dirty="0"/>
          </a:p>
        </p:txBody>
      </p:sp>
      <p:sp>
        <p:nvSpPr>
          <p:cNvPr id="37" name="TextBox 36"/>
          <p:cNvSpPr txBox="1"/>
          <p:nvPr/>
        </p:nvSpPr>
        <p:spPr>
          <a:xfrm>
            <a:off x="1318140" y="165828"/>
            <a:ext cx="1414006" cy="369332"/>
          </a:xfrm>
          <a:prstGeom prst="rect">
            <a:avLst/>
          </a:prstGeom>
          <a:noFill/>
        </p:spPr>
        <p:txBody>
          <a:bodyPr wrap="none" rtlCol="0">
            <a:spAutoFit/>
          </a:bodyPr>
          <a:lstStyle/>
          <a:p>
            <a:r>
              <a:rPr lang="en-US" dirty="0" smtClean="0"/>
              <a:t>Anesthetized</a:t>
            </a:r>
            <a:endParaRPr lang="en-US" dirty="0"/>
          </a:p>
        </p:txBody>
      </p:sp>
    </p:spTree>
    <p:extLst>
      <p:ext uri="{BB962C8B-B14F-4D97-AF65-F5344CB8AC3E}">
        <p14:creationId xmlns:p14="http://schemas.microsoft.com/office/powerpoint/2010/main" val="305556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438937" y="109705"/>
            <a:ext cx="4610100" cy="3708400"/>
          </a:xfrm>
          <a:prstGeom prst="rect">
            <a:avLst/>
          </a:prstGeom>
        </p:spPr>
      </p:pic>
      <p:sp>
        <p:nvSpPr>
          <p:cNvPr id="6" name="TextBox 5"/>
          <p:cNvSpPr txBox="1"/>
          <p:nvPr/>
        </p:nvSpPr>
        <p:spPr>
          <a:xfrm>
            <a:off x="4149695" y="626317"/>
            <a:ext cx="738664" cy="2069963"/>
          </a:xfrm>
          <a:prstGeom prst="rect">
            <a:avLst/>
          </a:prstGeom>
          <a:noFill/>
        </p:spPr>
        <p:txBody>
          <a:bodyPr vert="vert270" wrap="none" rtlCol="0">
            <a:spAutoFit/>
          </a:bodyPr>
          <a:lstStyle/>
          <a:p>
            <a:pPr algn="ctr"/>
            <a:r>
              <a:rPr lang="en-US" dirty="0" smtClean="0"/>
              <a:t>Response Magnitude</a:t>
            </a:r>
          </a:p>
          <a:p>
            <a:pPr algn="ctr"/>
            <a:r>
              <a:rPr lang="en-US" dirty="0" smtClean="0"/>
              <a:t>(spikes/trial)</a:t>
            </a:r>
            <a:endParaRPr lang="en-US" dirty="0"/>
          </a:p>
        </p:txBody>
      </p:sp>
      <p:pic>
        <p:nvPicPr>
          <p:cNvPr id="12" name="Picture 11"/>
          <p:cNvPicPr>
            <a:picLocks noChangeAspect="1"/>
          </p:cNvPicPr>
          <p:nvPr/>
        </p:nvPicPr>
        <p:blipFill rotWithShape="1">
          <a:blip r:embed="rId3"/>
          <a:srcRect r="22798"/>
          <a:stretch/>
        </p:blipFill>
        <p:spPr>
          <a:xfrm>
            <a:off x="502078" y="3292638"/>
            <a:ext cx="3647617" cy="3546529"/>
          </a:xfrm>
          <a:prstGeom prst="rect">
            <a:avLst/>
          </a:prstGeom>
        </p:spPr>
      </p:pic>
      <p:sp>
        <p:nvSpPr>
          <p:cNvPr id="17" name="TextBox 16"/>
          <p:cNvSpPr txBox="1"/>
          <p:nvPr/>
        </p:nvSpPr>
        <p:spPr>
          <a:xfrm>
            <a:off x="161418" y="4217119"/>
            <a:ext cx="738664" cy="1494009"/>
          </a:xfrm>
          <a:prstGeom prst="rect">
            <a:avLst/>
          </a:prstGeom>
          <a:noFill/>
        </p:spPr>
        <p:txBody>
          <a:bodyPr vert="vert270" wrap="none" rtlCol="0">
            <a:spAutoFit/>
          </a:bodyPr>
          <a:lstStyle/>
          <a:p>
            <a:pPr algn="ctr"/>
            <a:r>
              <a:rPr lang="en-US" dirty="0" smtClean="0"/>
              <a:t>Peak Response</a:t>
            </a:r>
          </a:p>
          <a:p>
            <a:pPr algn="ctr"/>
            <a:r>
              <a:rPr lang="en-US" dirty="0" smtClean="0"/>
              <a:t>(spikes/trial)</a:t>
            </a:r>
            <a:endParaRPr lang="en-US" dirty="0"/>
          </a:p>
        </p:txBody>
      </p:sp>
      <p:pic>
        <p:nvPicPr>
          <p:cNvPr id="20" name="Picture 19"/>
          <p:cNvPicPr>
            <a:picLocks noChangeAspect="1"/>
          </p:cNvPicPr>
          <p:nvPr/>
        </p:nvPicPr>
        <p:blipFill>
          <a:blip r:embed="rId4"/>
          <a:stretch>
            <a:fillRect/>
          </a:stretch>
        </p:blipFill>
        <p:spPr>
          <a:xfrm>
            <a:off x="4438937" y="3292638"/>
            <a:ext cx="4610100" cy="3708400"/>
          </a:xfrm>
          <a:prstGeom prst="rect">
            <a:avLst/>
          </a:prstGeom>
        </p:spPr>
      </p:pic>
      <p:sp>
        <p:nvSpPr>
          <p:cNvPr id="21" name="TextBox 20"/>
          <p:cNvSpPr txBox="1"/>
          <p:nvPr/>
        </p:nvSpPr>
        <p:spPr>
          <a:xfrm rot="16200000">
            <a:off x="3394804" y="4811765"/>
            <a:ext cx="2457599" cy="369332"/>
          </a:xfrm>
          <a:prstGeom prst="rect">
            <a:avLst/>
          </a:prstGeom>
          <a:noFill/>
        </p:spPr>
        <p:txBody>
          <a:bodyPr wrap="none" rtlCol="0">
            <a:spAutoFit/>
          </a:bodyPr>
          <a:lstStyle/>
          <a:p>
            <a:r>
              <a:rPr lang="en-US" dirty="0" smtClean="0"/>
              <a:t>Response Duration (sec)</a:t>
            </a:r>
          </a:p>
        </p:txBody>
      </p:sp>
      <p:pic>
        <p:nvPicPr>
          <p:cNvPr id="13" name="Picture 12"/>
          <p:cNvPicPr>
            <a:picLocks noChangeAspect="1"/>
          </p:cNvPicPr>
          <p:nvPr/>
        </p:nvPicPr>
        <p:blipFill rotWithShape="1">
          <a:blip r:embed="rId5"/>
          <a:srcRect l="77637" t="7497" b="73959"/>
          <a:stretch/>
        </p:blipFill>
        <p:spPr>
          <a:xfrm>
            <a:off x="7908535" y="118648"/>
            <a:ext cx="1235465" cy="869000"/>
          </a:xfrm>
          <a:prstGeom prst="rect">
            <a:avLst/>
          </a:prstGeom>
        </p:spPr>
      </p:pic>
      <p:grpSp>
        <p:nvGrpSpPr>
          <p:cNvPr id="14" name="Group 13"/>
          <p:cNvGrpSpPr/>
          <p:nvPr/>
        </p:nvGrpSpPr>
        <p:grpSpPr>
          <a:xfrm>
            <a:off x="5781314" y="183816"/>
            <a:ext cx="517979" cy="369332"/>
            <a:chOff x="5781314" y="-850"/>
            <a:chExt cx="517979" cy="369332"/>
          </a:xfrm>
        </p:grpSpPr>
        <p:cxnSp>
          <p:nvCxnSpPr>
            <p:cNvPr id="3" name="Straight Connector 2"/>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grpSp>
        <p:nvGrpSpPr>
          <p:cNvPr id="24" name="Group 23"/>
          <p:cNvGrpSpPr/>
          <p:nvPr/>
        </p:nvGrpSpPr>
        <p:grpSpPr>
          <a:xfrm>
            <a:off x="7084616" y="99422"/>
            <a:ext cx="517979" cy="369332"/>
            <a:chOff x="5781314" y="-850"/>
            <a:chExt cx="517979" cy="369332"/>
          </a:xfrm>
        </p:grpSpPr>
        <p:cxnSp>
          <p:nvCxnSpPr>
            <p:cNvPr id="25" name="Straight Connector 24"/>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grpSp>
        <p:nvGrpSpPr>
          <p:cNvPr id="27" name="Group 26"/>
          <p:cNvGrpSpPr/>
          <p:nvPr/>
        </p:nvGrpSpPr>
        <p:grpSpPr>
          <a:xfrm>
            <a:off x="5731187" y="3327335"/>
            <a:ext cx="517979" cy="369332"/>
            <a:chOff x="5781314" y="-850"/>
            <a:chExt cx="517979" cy="369332"/>
          </a:xfrm>
        </p:grpSpPr>
        <p:cxnSp>
          <p:nvCxnSpPr>
            <p:cNvPr id="28" name="Straight Connector 27"/>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sp>
        <p:nvSpPr>
          <p:cNvPr id="30" name="TextBox 29"/>
          <p:cNvSpPr txBox="1"/>
          <p:nvPr/>
        </p:nvSpPr>
        <p:spPr>
          <a:xfrm>
            <a:off x="5719605" y="6065344"/>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31" name="TextBox 30"/>
          <p:cNvSpPr txBox="1"/>
          <p:nvPr/>
        </p:nvSpPr>
        <p:spPr>
          <a:xfrm>
            <a:off x="6860556" y="6065344"/>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32" name="TextBox 31"/>
          <p:cNvSpPr txBox="1"/>
          <p:nvPr/>
        </p:nvSpPr>
        <p:spPr>
          <a:xfrm>
            <a:off x="1682118" y="6025176"/>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33" name="TextBox 32"/>
          <p:cNvSpPr txBox="1"/>
          <p:nvPr/>
        </p:nvSpPr>
        <p:spPr>
          <a:xfrm>
            <a:off x="2947648" y="5991752"/>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34" name="TextBox 33"/>
          <p:cNvSpPr txBox="1"/>
          <p:nvPr/>
        </p:nvSpPr>
        <p:spPr>
          <a:xfrm>
            <a:off x="5717586" y="2851487"/>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35" name="TextBox 34"/>
          <p:cNvSpPr txBox="1"/>
          <p:nvPr/>
        </p:nvSpPr>
        <p:spPr>
          <a:xfrm>
            <a:off x="6891955" y="2851487"/>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grpSp>
        <p:nvGrpSpPr>
          <p:cNvPr id="42" name="Group 41"/>
          <p:cNvGrpSpPr/>
          <p:nvPr/>
        </p:nvGrpSpPr>
        <p:grpSpPr>
          <a:xfrm>
            <a:off x="368809" y="553148"/>
            <a:ext cx="3711824" cy="2327935"/>
            <a:chOff x="-698775" y="619589"/>
            <a:chExt cx="4745501" cy="2750731"/>
          </a:xfrm>
        </p:grpSpPr>
        <p:grpSp>
          <p:nvGrpSpPr>
            <p:cNvPr id="43" name="Group 42"/>
            <p:cNvGrpSpPr/>
            <p:nvPr/>
          </p:nvGrpSpPr>
          <p:grpSpPr>
            <a:xfrm>
              <a:off x="-108937" y="619589"/>
              <a:ext cx="4155663" cy="2750731"/>
              <a:chOff x="-108937" y="619589"/>
              <a:chExt cx="4155663" cy="2750731"/>
            </a:xfrm>
          </p:grpSpPr>
          <p:pic>
            <p:nvPicPr>
              <p:cNvPr id="45" name="Picture 44"/>
              <p:cNvPicPr>
                <a:picLocks noChangeAspect="1"/>
              </p:cNvPicPr>
              <p:nvPr/>
            </p:nvPicPr>
            <p:blipFill rotWithShape="1">
              <a:blip r:embed="rId6"/>
              <a:srcRect b="17713"/>
              <a:stretch/>
            </p:blipFill>
            <p:spPr>
              <a:xfrm>
                <a:off x="-108937" y="619589"/>
                <a:ext cx="4155663" cy="2750731"/>
              </a:xfrm>
              <a:prstGeom prst="rect">
                <a:avLst/>
              </a:prstGeom>
            </p:spPr>
          </p:pic>
          <p:sp>
            <p:nvSpPr>
              <p:cNvPr id="46" name="TextBox 45"/>
              <p:cNvSpPr txBox="1"/>
              <p:nvPr/>
            </p:nvSpPr>
            <p:spPr>
              <a:xfrm>
                <a:off x="2220170" y="619589"/>
                <a:ext cx="414596" cy="369333"/>
              </a:xfrm>
              <a:prstGeom prst="rect">
                <a:avLst/>
              </a:prstGeom>
              <a:noFill/>
            </p:spPr>
            <p:txBody>
              <a:bodyPr wrap="none" rtlCol="0">
                <a:spAutoFit/>
              </a:bodyPr>
              <a:lstStyle/>
              <a:p>
                <a:r>
                  <a:rPr lang="en-US" dirty="0" smtClean="0"/>
                  <a:t>**</a:t>
                </a:r>
                <a:endParaRPr lang="en-US" dirty="0"/>
              </a:p>
            </p:txBody>
          </p:sp>
        </p:grpSp>
        <p:sp>
          <p:nvSpPr>
            <p:cNvPr id="44" name="TextBox 43"/>
            <p:cNvSpPr txBox="1"/>
            <p:nvPr/>
          </p:nvSpPr>
          <p:spPr>
            <a:xfrm>
              <a:off x="-698775" y="701636"/>
              <a:ext cx="461665" cy="2213053"/>
            </a:xfrm>
            <a:prstGeom prst="rect">
              <a:avLst/>
            </a:prstGeom>
            <a:noFill/>
          </p:spPr>
          <p:txBody>
            <a:bodyPr vert="vert270" wrap="square" rtlCol="0">
              <a:spAutoFit/>
            </a:bodyPr>
            <a:lstStyle/>
            <a:p>
              <a:pPr algn="ctr"/>
              <a:r>
                <a:rPr lang="en-US" dirty="0" smtClean="0"/>
                <a:t>Background Activity</a:t>
              </a:r>
            </a:p>
          </p:txBody>
        </p:sp>
      </p:grpSp>
      <p:sp>
        <p:nvSpPr>
          <p:cNvPr id="47" name="TextBox 46"/>
          <p:cNvSpPr txBox="1"/>
          <p:nvPr/>
        </p:nvSpPr>
        <p:spPr>
          <a:xfrm>
            <a:off x="161418" y="30058"/>
            <a:ext cx="1414006" cy="369332"/>
          </a:xfrm>
          <a:prstGeom prst="rect">
            <a:avLst/>
          </a:prstGeom>
          <a:noFill/>
        </p:spPr>
        <p:txBody>
          <a:bodyPr wrap="none" rtlCol="0">
            <a:spAutoFit/>
          </a:bodyPr>
          <a:lstStyle/>
          <a:p>
            <a:r>
              <a:rPr lang="en-US" dirty="0" smtClean="0"/>
              <a:t>Anesthetized</a:t>
            </a:r>
            <a:endParaRPr lang="en-US" dirty="0"/>
          </a:p>
        </p:txBody>
      </p:sp>
    </p:spTree>
    <p:extLst>
      <p:ext uri="{BB962C8B-B14F-4D97-AF65-F5344CB8AC3E}">
        <p14:creationId xmlns:p14="http://schemas.microsoft.com/office/powerpoint/2010/main" val="415064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26953" y="98422"/>
            <a:ext cx="4978083" cy="4199324"/>
            <a:chOff x="626953" y="98422"/>
            <a:chExt cx="4978083" cy="4199324"/>
          </a:xfrm>
        </p:grpSpPr>
        <p:sp>
          <p:nvSpPr>
            <p:cNvPr id="7" name="TextBox 6"/>
            <p:cNvSpPr txBox="1"/>
            <p:nvPr/>
          </p:nvSpPr>
          <p:spPr>
            <a:xfrm>
              <a:off x="626953" y="623196"/>
              <a:ext cx="461665" cy="1931553"/>
            </a:xfrm>
            <a:prstGeom prst="rect">
              <a:avLst/>
            </a:prstGeom>
            <a:noFill/>
          </p:spPr>
          <p:txBody>
            <a:bodyPr vert="vert270" wrap="none" rtlCol="0">
              <a:spAutoFit/>
            </a:bodyPr>
            <a:lstStyle/>
            <a:p>
              <a:pPr algn="ctr"/>
              <a:r>
                <a:rPr lang="en-US" dirty="0" smtClean="0"/>
                <a:t>Receptive Field Size</a:t>
              </a:r>
            </a:p>
          </p:txBody>
        </p:sp>
        <p:pic>
          <p:nvPicPr>
            <p:cNvPr id="8" name="Picture 7"/>
            <p:cNvPicPr>
              <a:picLocks noChangeAspect="1"/>
            </p:cNvPicPr>
            <p:nvPr/>
          </p:nvPicPr>
          <p:blipFill rotWithShape="1">
            <a:blip r:embed="rId2"/>
            <a:srcRect l="7575" t="-4004" r="21584" b="21726"/>
            <a:stretch/>
          </p:blipFill>
          <p:spPr>
            <a:xfrm>
              <a:off x="1088618" y="98422"/>
              <a:ext cx="3265865" cy="3051178"/>
            </a:xfrm>
            <a:prstGeom prst="rect">
              <a:avLst/>
            </a:prstGeom>
          </p:spPr>
        </p:pic>
        <p:sp>
          <p:nvSpPr>
            <p:cNvPr id="9" name="Rectangle 8"/>
            <p:cNvSpPr/>
            <p:nvPr/>
          </p:nvSpPr>
          <p:spPr>
            <a:xfrm>
              <a:off x="3814124" y="454294"/>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461596" y="1048136"/>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1" name="Group 10"/>
            <p:cNvGrpSpPr/>
            <p:nvPr/>
          </p:nvGrpSpPr>
          <p:grpSpPr>
            <a:xfrm>
              <a:off x="2363907" y="354417"/>
              <a:ext cx="3241129" cy="3943329"/>
              <a:chOff x="2363907" y="354417"/>
              <a:chExt cx="3241129" cy="3943329"/>
            </a:xfrm>
          </p:grpSpPr>
          <p:pic>
            <p:nvPicPr>
              <p:cNvPr id="12" name="Picture 11"/>
              <p:cNvPicPr>
                <a:picLocks noChangeAspect="1"/>
              </p:cNvPicPr>
              <p:nvPr/>
            </p:nvPicPr>
            <p:blipFill rotWithShape="1">
              <a:blip r:embed="rId3"/>
              <a:srcRect l="77363" t="2295" b="79255"/>
              <a:stretch/>
            </p:blipFill>
            <p:spPr>
              <a:xfrm>
                <a:off x="4354483" y="354417"/>
                <a:ext cx="1250553" cy="864640"/>
              </a:xfrm>
              <a:prstGeom prst="rect">
                <a:avLst/>
              </a:prstGeom>
            </p:spPr>
          </p:pic>
          <p:sp>
            <p:nvSpPr>
              <p:cNvPr id="14" name="Rectangle 13"/>
              <p:cNvSpPr/>
              <p:nvPr/>
            </p:nvSpPr>
            <p:spPr>
              <a:xfrm>
                <a:off x="3920873" y="3249734"/>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363907" y="3505963"/>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6" name="Content Placeholder 2"/>
          <p:cNvSpPr txBox="1">
            <a:spLocks/>
          </p:cNvSpPr>
          <p:nvPr/>
        </p:nvSpPr>
        <p:spPr>
          <a:xfrm>
            <a:off x="457200" y="3769282"/>
            <a:ext cx="8229600" cy="235688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For Sham, no differences in the size of the receptive field for the light and strong stimuli </a:t>
            </a:r>
          </a:p>
          <a:p>
            <a:endParaRPr lang="en-US" dirty="0" smtClean="0"/>
          </a:p>
          <a:p>
            <a:endParaRPr lang="en-US" dirty="0"/>
          </a:p>
        </p:txBody>
      </p:sp>
      <p:grpSp>
        <p:nvGrpSpPr>
          <p:cNvPr id="13" name="Group 12"/>
          <p:cNvGrpSpPr/>
          <p:nvPr/>
        </p:nvGrpSpPr>
        <p:grpSpPr>
          <a:xfrm>
            <a:off x="6115125" y="799507"/>
            <a:ext cx="1911821" cy="2775454"/>
            <a:chOff x="197931" y="151943"/>
            <a:chExt cx="1870724" cy="2537214"/>
          </a:xfrm>
        </p:grpSpPr>
        <p:pic>
          <p:nvPicPr>
            <p:cNvPr id="17" name="Picture 16"/>
            <p:cNvPicPr>
              <a:picLocks noChangeAspect="1"/>
            </p:cNvPicPr>
            <p:nvPr/>
          </p:nvPicPr>
          <p:blipFill rotWithShape="1">
            <a:blip r:embed="rId4"/>
            <a:srcRect l="17465" t="9952"/>
            <a:stretch/>
          </p:blipFill>
          <p:spPr>
            <a:xfrm>
              <a:off x="197931" y="151943"/>
              <a:ext cx="1870724" cy="2537214"/>
            </a:xfrm>
            <a:prstGeom prst="rect">
              <a:avLst/>
            </a:prstGeom>
          </p:spPr>
        </p:pic>
        <p:sp>
          <p:nvSpPr>
            <p:cNvPr id="18" name="Rectangle 17"/>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19" name="Rectangle 18"/>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TextBox 22"/>
          <p:cNvSpPr txBox="1"/>
          <p:nvPr/>
        </p:nvSpPr>
        <p:spPr>
          <a:xfrm>
            <a:off x="1794822" y="3040663"/>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24" name="TextBox 23"/>
          <p:cNvSpPr txBox="1"/>
          <p:nvPr/>
        </p:nvSpPr>
        <p:spPr>
          <a:xfrm>
            <a:off x="3071349" y="3008080"/>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Tree>
    <p:extLst>
      <p:ext uri="{BB962C8B-B14F-4D97-AF65-F5344CB8AC3E}">
        <p14:creationId xmlns:p14="http://schemas.microsoft.com/office/powerpoint/2010/main" val="820077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917" y="606700"/>
            <a:ext cx="461665" cy="1931553"/>
          </a:xfrm>
          <a:prstGeom prst="rect">
            <a:avLst/>
          </a:prstGeom>
          <a:noFill/>
        </p:spPr>
        <p:txBody>
          <a:bodyPr vert="vert270" wrap="none" rtlCol="0">
            <a:spAutoFit/>
          </a:bodyPr>
          <a:lstStyle/>
          <a:p>
            <a:pPr algn="ctr"/>
            <a:r>
              <a:rPr lang="en-US" dirty="0" smtClean="0"/>
              <a:t>Receptive Field Size</a:t>
            </a:r>
          </a:p>
        </p:txBody>
      </p:sp>
      <p:pic>
        <p:nvPicPr>
          <p:cNvPr id="8" name="Picture 7"/>
          <p:cNvPicPr>
            <a:picLocks noChangeAspect="1"/>
          </p:cNvPicPr>
          <p:nvPr/>
        </p:nvPicPr>
        <p:blipFill rotWithShape="1">
          <a:blip r:embed="rId2"/>
          <a:srcRect l="7575" t="-4004" r="21584" b="21726"/>
          <a:stretch/>
        </p:blipFill>
        <p:spPr>
          <a:xfrm>
            <a:off x="1088618" y="98422"/>
            <a:ext cx="3265865" cy="3051178"/>
          </a:xfrm>
          <a:prstGeom prst="rect">
            <a:avLst/>
          </a:prstGeom>
        </p:spPr>
      </p:pic>
      <p:pic>
        <p:nvPicPr>
          <p:cNvPr id="6" name="Picture 5"/>
          <p:cNvPicPr>
            <a:picLocks noChangeAspect="1"/>
          </p:cNvPicPr>
          <p:nvPr/>
        </p:nvPicPr>
        <p:blipFill rotWithShape="1">
          <a:blip r:embed="rId3"/>
          <a:srcRect l="7575" r="21584" b="19460"/>
          <a:stretch/>
        </p:blipFill>
        <p:spPr>
          <a:xfrm>
            <a:off x="1088621" y="162878"/>
            <a:ext cx="3265862" cy="2986722"/>
          </a:xfrm>
          <a:prstGeom prst="rect">
            <a:avLst/>
          </a:prstGeom>
        </p:spPr>
      </p:pic>
      <p:sp>
        <p:nvSpPr>
          <p:cNvPr id="3" name="Content Placeholder 2"/>
          <p:cNvSpPr>
            <a:spLocks noGrp="1"/>
          </p:cNvSpPr>
          <p:nvPr>
            <p:ph idx="1"/>
          </p:nvPr>
        </p:nvSpPr>
        <p:spPr>
          <a:xfrm>
            <a:off x="457200" y="3769282"/>
            <a:ext cx="8229600" cy="2356881"/>
          </a:xfrm>
        </p:spPr>
        <p:txBody>
          <a:bodyPr>
            <a:normAutofit/>
          </a:bodyPr>
          <a:lstStyle/>
          <a:p>
            <a:r>
              <a:rPr lang="en-US" dirty="0">
                <a:solidFill>
                  <a:schemeClr val="bg1">
                    <a:lumMod val="50000"/>
                  </a:schemeClr>
                </a:solidFill>
              </a:rPr>
              <a:t>For Sham, no differences in the size of the receptive field </a:t>
            </a:r>
            <a:r>
              <a:rPr lang="en-US" dirty="0" smtClean="0">
                <a:solidFill>
                  <a:schemeClr val="bg1">
                    <a:lumMod val="50000"/>
                  </a:schemeClr>
                </a:solidFill>
              </a:rPr>
              <a:t>for </a:t>
            </a:r>
            <a:r>
              <a:rPr lang="en-US" dirty="0">
                <a:solidFill>
                  <a:schemeClr val="bg1">
                    <a:lumMod val="50000"/>
                  </a:schemeClr>
                </a:solidFill>
              </a:rPr>
              <a:t>the light and strong stimuli </a:t>
            </a:r>
            <a:endParaRPr lang="en-US" dirty="0" smtClean="0">
              <a:solidFill>
                <a:schemeClr val="bg1">
                  <a:lumMod val="50000"/>
                </a:schemeClr>
              </a:solidFill>
            </a:endParaRPr>
          </a:p>
          <a:p>
            <a:r>
              <a:rPr lang="en-US" dirty="0" smtClean="0"/>
              <a:t>Size of the receptive field of neurons of SNI rats is larger than those of SHAM</a:t>
            </a:r>
          </a:p>
          <a:p>
            <a:endParaRPr lang="en-US" dirty="0" smtClean="0"/>
          </a:p>
          <a:p>
            <a:endParaRPr lang="en-US" dirty="0"/>
          </a:p>
        </p:txBody>
      </p:sp>
      <p:pic>
        <p:nvPicPr>
          <p:cNvPr id="10" name="Picture 9"/>
          <p:cNvPicPr>
            <a:picLocks noChangeAspect="1"/>
          </p:cNvPicPr>
          <p:nvPr/>
        </p:nvPicPr>
        <p:blipFill rotWithShape="1">
          <a:blip r:embed="rId4"/>
          <a:srcRect l="77637" t="7497" b="73959"/>
          <a:stretch/>
        </p:blipFill>
        <p:spPr>
          <a:xfrm>
            <a:off x="4354483" y="303278"/>
            <a:ext cx="1235465" cy="869000"/>
          </a:xfrm>
          <a:prstGeom prst="rect">
            <a:avLst/>
          </a:prstGeom>
        </p:spPr>
      </p:pic>
      <p:grpSp>
        <p:nvGrpSpPr>
          <p:cNvPr id="11" name="Group 10"/>
          <p:cNvGrpSpPr/>
          <p:nvPr/>
        </p:nvGrpSpPr>
        <p:grpSpPr>
          <a:xfrm>
            <a:off x="6115125" y="799507"/>
            <a:ext cx="1911821" cy="2775454"/>
            <a:chOff x="197931" y="151943"/>
            <a:chExt cx="1870724" cy="2537214"/>
          </a:xfrm>
        </p:grpSpPr>
        <p:pic>
          <p:nvPicPr>
            <p:cNvPr id="12" name="Picture 11"/>
            <p:cNvPicPr>
              <a:picLocks noChangeAspect="1"/>
            </p:cNvPicPr>
            <p:nvPr/>
          </p:nvPicPr>
          <p:blipFill rotWithShape="1">
            <a:blip r:embed="rId5"/>
            <a:srcRect l="17465" t="9952"/>
            <a:stretch/>
          </p:blipFill>
          <p:spPr>
            <a:xfrm>
              <a:off x="197931" y="151943"/>
              <a:ext cx="1870724" cy="2537214"/>
            </a:xfrm>
            <a:prstGeom prst="rect">
              <a:avLst/>
            </a:prstGeom>
          </p:spPr>
        </p:pic>
        <p:sp>
          <p:nvSpPr>
            <p:cNvPr id="14" name="Rectangle 13"/>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15" name="Rectangle 14"/>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p:cNvGrpSpPr/>
          <p:nvPr/>
        </p:nvGrpSpPr>
        <p:grpSpPr>
          <a:xfrm>
            <a:off x="3375218" y="197847"/>
            <a:ext cx="517979" cy="369332"/>
            <a:chOff x="5781314" y="-850"/>
            <a:chExt cx="517979" cy="369332"/>
          </a:xfrm>
        </p:grpSpPr>
        <p:cxnSp>
          <p:nvCxnSpPr>
            <p:cNvPr id="20" name="Straight Connector 19"/>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grpSp>
        <p:nvGrpSpPr>
          <p:cNvPr id="22" name="Group 21"/>
          <p:cNvGrpSpPr/>
          <p:nvPr/>
        </p:nvGrpSpPr>
        <p:grpSpPr>
          <a:xfrm>
            <a:off x="2055207" y="802946"/>
            <a:ext cx="517979" cy="369332"/>
            <a:chOff x="5781314" y="-850"/>
            <a:chExt cx="517979" cy="369332"/>
          </a:xfrm>
        </p:grpSpPr>
        <p:cxnSp>
          <p:nvCxnSpPr>
            <p:cNvPr id="23" name="Straight Connector 22"/>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sp>
        <p:nvSpPr>
          <p:cNvPr id="25" name="TextBox 24"/>
          <p:cNvSpPr txBox="1"/>
          <p:nvPr/>
        </p:nvSpPr>
        <p:spPr>
          <a:xfrm>
            <a:off x="1962161" y="2915415"/>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26" name="TextBox 25"/>
          <p:cNvSpPr txBox="1"/>
          <p:nvPr/>
        </p:nvSpPr>
        <p:spPr>
          <a:xfrm>
            <a:off x="3178372" y="2923952"/>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Tree>
    <p:extLst>
      <p:ext uri="{BB962C8B-B14F-4D97-AF65-F5344CB8AC3E}">
        <p14:creationId xmlns:p14="http://schemas.microsoft.com/office/powerpoint/2010/main" val="154567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089065" y="432192"/>
            <a:ext cx="4760693" cy="3063584"/>
            <a:chOff x="590757" y="1504918"/>
            <a:chExt cx="5151689" cy="3063584"/>
          </a:xfrm>
        </p:grpSpPr>
        <p:grpSp>
          <p:nvGrpSpPr>
            <p:cNvPr id="13" name="Group 12"/>
            <p:cNvGrpSpPr/>
            <p:nvPr/>
          </p:nvGrpSpPr>
          <p:grpSpPr>
            <a:xfrm>
              <a:off x="590757" y="1504918"/>
              <a:ext cx="5151689" cy="1747313"/>
              <a:chOff x="-2181474" y="2590800"/>
              <a:chExt cx="6449025" cy="2438401"/>
            </a:xfrm>
          </p:grpSpPr>
          <p:pic>
            <p:nvPicPr>
              <p:cNvPr id="17" name="Picture 16"/>
              <p:cNvPicPr>
                <a:picLocks noChangeAspect="1" noChangeArrowheads="1"/>
              </p:cNvPicPr>
              <p:nvPr/>
            </p:nvPicPr>
            <p:blipFill rotWithShape="1">
              <a:blip r:embed="rId3" cstate="print"/>
              <a:srcRect l="9300" t="8824"/>
              <a:stretch/>
            </p:blipFill>
            <p:spPr bwMode="auto">
              <a:xfrm>
                <a:off x="1295399" y="2590801"/>
                <a:ext cx="2972152" cy="2438399"/>
              </a:xfrm>
              <a:prstGeom prst="rect">
                <a:avLst/>
              </a:prstGeom>
              <a:noFill/>
              <a:ln w="9525">
                <a:noFill/>
                <a:miter lim="800000"/>
                <a:headEnd/>
                <a:tailEnd/>
              </a:ln>
              <a:effectLst/>
            </p:spPr>
          </p:pic>
          <p:pic>
            <p:nvPicPr>
              <p:cNvPr id="18" name="Picture 17"/>
              <p:cNvPicPr>
                <a:picLocks noChangeAspect="1" noChangeArrowheads="1"/>
              </p:cNvPicPr>
              <p:nvPr/>
            </p:nvPicPr>
            <p:blipFill>
              <a:blip r:embed="rId4" cstate="print"/>
              <a:srcRect t="8571" r="-1650"/>
              <a:stretch>
                <a:fillRect/>
              </a:stretch>
            </p:blipFill>
            <p:spPr bwMode="auto">
              <a:xfrm>
                <a:off x="-2133600" y="2590800"/>
                <a:ext cx="3429000" cy="2438401"/>
              </a:xfrm>
              <a:prstGeom prst="rect">
                <a:avLst/>
              </a:prstGeom>
              <a:noFill/>
              <a:ln w="9525">
                <a:noFill/>
                <a:miter lim="800000"/>
                <a:headEnd/>
                <a:tailEnd/>
              </a:ln>
              <a:effectLst/>
            </p:spPr>
          </p:pic>
          <p:sp>
            <p:nvSpPr>
              <p:cNvPr id="19" name="TextBox 18"/>
              <p:cNvSpPr txBox="1"/>
              <p:nvPr/>
            </p:nvSpPr>
            <p:spPr>
              <a:xfrm rot="16200000">
                <a:off x="-2745217" y="3649134"/>
                <a:ext cx="1627798" cy="500312"/>
              </a:xfrm>
              <a:prstGeom prst="rect">
                <a:avLst/>
              </a:prstGeom>
              <a:solidFill>
                <a:schemeClr val="bg1"/>
              </a:solid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a:r>
                  <a:rPr lang="en-US" sz="1800" b="1" dirty="0" smtClean="0">
                    <a:latin typeface="Times New Roman"/>
                    <a:cs typeface="Times New Roman"/>
                  </a:rPr>
                  <a:t>Smooth</a:t>
                </a:r>
              </a:p>
            </p:txBody>
          </p:sp>
          <p:sp>
            <p:nvSpPr>
              <p:cNvPr id="20" name="TextBox 19"/>
              <p:cNvSpPr txBox="1"/>
              <p:nvPr/>
            </p:nvSpPr>
            <p:spPr>
              <a:xfrm>
                <a:off x="-466160" y="3089656"/>
                <a:ext cx="877163" cy="369333"/>
              </a:xfrm>
              <a:prstGeom prst="rect">
                <a:avLst/>
              </a:prstGeom>
              <a:noFill/>
            </p:spPr>
            <p:txBody>
              <a:bodyPr wrap="non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r>
                  <a:rPr lang="en-US" sz="1800" b="1" dirty="0" smtClean="0">
                    <a:latin typeface="Times New Roman"/>
                    <a:cs typeface="Times New Roman"/>
                  </a:rPr>
                  <a:t>SHAM</a:t>
                </a:r>
              </a:p>
            </p:txBody>
          </p:sp>
          <p:sp>
            <p:nvSpPr>
              <p:cNvPr id="21" name="TextBox 20"/>
              <p:cNvSpPr txBox="1"/>
              <p:nvPr/>
            </p:nvSpPr>
            <p:spPr>
              <a:xfrm>
                <a:off x="2527677" y="3085392"/>
                <a:ext cx="569386" cy="369333"/>
              </a:xfrm>
              <a:prstGeom prst="rect">
                <a:avLst/>
              </a:prstGeom>
              <a:noFill/>
            </p:spPr>
            <p:txBody>
              <a:bodyPr wrap="non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r>
                  <a:rPr lang="en-US" sz="1800" b="1" dirty="0" smtClean="0">
                    <a:latin typeface="Times New Roman"/>
                    <a:cs typeface="Times New Roman"/>
                  </a:rPr>
                  <a:t>SNI</a:t>
                </a:r>
              </a:p>
            </p:txBody>
          </p:sp>
        </p:grpSp>
        <p:pic>
          <p:nvPicPr>
            <p:cNvPr id="14" name="Picture 13"/>
            <p:cNvPicPr>
              <a:picLocks noChangeAspect="1" noChangeArrowheads="1"/>
            </p:cNvPicPr>
            <p:nvPr/>
          </p:nvPicPr>
          <p:blipFill rotWithShape="1">
            <a:blip r:embed="rId5" cstate="print"/>
            <a:srcRect l="8199" t="29913" b="1"/>
            <a:stretch/>
          </p:blipFill>
          <p:spPr bwMode="auto">
            <a:xfrm>
              <a:off x="3368196" y="3025783"/>
              <a:ext cx="2347226" cy="1418997"/>
            </a:xfrm>
            <a:prstGeom prst="rect">
              <a:avLst/>
            </a:prstGeom>
            <a:noFill/>
            <a:ln w="9525">
              <a:noFill/>
              <a:miter lim="800000"/>
              <a:headEnd/>
              <a:tailEnd/>
            </a:ln>
            <a:effectLst/>
          </p:spPr>
        </p:pic>
        <p:pic>
          <p:nvPicPr>
            <p:cNvPr id="15" name="Picture 14"/>
            <p:cNvPicPr>
              <a:picLocks noChangeAspect="1" noChangeArrowheads="1"/>
            </p:cNvPicPr>
            <p:nvPr/>
          </p:nvPicPr>
          <p:blipFill rotWithShape="1">
            <a:blip r:embed="rId6" cstate="print"/>
            <a:srcRect l="2212" t="30119" r="448"/>
            <a:stretch/>
          </p:blipFill>
          <p:spPr bwMode="auto">
            <a:xfrm>
              <a:off x="753015" y="3025672"/>
              <a:ext cx="2500241" cy="1419108"/>
            </a:xfrm>
            <a:prstGeom prst="rect">
              <a:avLst/>
            </a:prstGeom>
            <a:noFill/>
            <a:ln w="9525">
              <a:noFill/>
              <a:miter lim="800000"/>
              <a:headEnd/>
              <a:tailEnd/>
            </a:ln>
            <a:effectLst/>
          </p:spPr>
        </p:pic>
        <p:sp>
          <p:nvSpPr>
            <p:cNvPr id="16" name="TextBox 15"/>
            <p:cNvSpPr txBox="1"/>
            <p:nvPr/>
          </p:nvSpPr>
          <p:spPr>
            <a:xfrm rot="16200000">
              <a:off x="22252" y="3585164"/>
              <a:ext cx="1567010" cy="399665"/>
            </a:xfrm>
            <a:prstGeom prst="rect">
              <a:avLst/>
            </a:prstGeom>
            <a:solidFill>
              <a:srgbClr val="FFFFFF"/>
            </a:solid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a:r>
                <a:rPr lang="en-US" sz="1800" b="1" dirty="0" smtClean="0">
                  <a:latin typeface="Times New Roman"/>
                  <a:cs typeface="Times New Roman"/>
                </a:rPr>
                <a:t>Rough</a:t>
              </a:r>
            </a:p>
          </p:txBody>
        </p:sp>
      </p:grpSp>
      <p:pic>
        <p:nvPicPr>
          <p:cNvPr id="22" name="Picture 21"/>
          <p:cNvPicPr>
            <a:picLocks noChangeAspect="1"/>
          </p:cNvPicPr>
          <p:nvPr/>
        </p:nvPicPr>
        <p:blipFill rotWithShape="1">
          <a:blip r:embed="rId7"/>
          <a:srcRect l="77637" t="7497" b="73959"/>
          <a:stretch/>
        </p:blipFill>
        <p:spPr>
          <a:xfrm>
            <a:off x="3144462" y="3019784"/>
            <a:ext cx="1235465" cy="869000"/>
          </a:xfrm>
          <a:prstGeom prst="rect">
            <a:avLst/>
          </a:prstGeom>
        </p:spPr>
      </p:pic>
      <p:pic>
        <p:nvPicPr>
          <p:cNvPr id="10" name="Picture 9"/>
          <p:cNvPicPr>
            <a:picLocks noChangeAspect="1"/>
          </p:cNvPicPr>
          <p:nvPr/>
        </p:nvPicPr>
        <p:blipFill rotWithShape="1">
          <a:blip r:embed="rId8"/>
          <a:srcRect l="7253" r="22795" b="18993"/>
          <a:stretch/>
        </p:blipFill>
        <p:spPr>
          <a:xfrm>
            <a:off x="245571" y="3839947"/>
            <a:ext cx="2824553" cy="2631177"/>
          </a:xfrm>
          <a:prstGeom prst="rect">
            <a:avLst/>
          </a:prstGeom>
        </p:spPr>
      </p:pic>
      <p:pic>
        <p:nvPicPr>
          <p:cNvPr id="12" name="Picture 11"/>
          <p:cNvPicPr>
            <a:picLocks noChangeAspect="1"/>
          </p:cNvPicPr>
          <p:nvPr/>
        </p:nvPicPr>
        <p:blipFill rotWithShape="1">
          <a:blip r:embed="rId9"/>
          <a:srcRect l="8565" r="19635" b="19685"/>
          <a:stretch/>
        </p:blipFill>
        <p:spPr>
          <a:xfrm>
            <a:off x="3489866" y="3909892"/>
            <a:ext cx="2860849" cy="2574187"/>
          </a:xfrm>
          <a:prstGeom prst="rect">
            <a:avLst/>
          </a:prstGeom>
        </p:spPr>
      </p:pic>
      <p:sp>
        <p:nvSpPr>
          <p:cNvPr id="3" name="TextBox 2"/>
          <p:cNvSpPr txBox="1"/>
          <p:nvPr/>
        </p:nvSpPr>
        <p:spPr>
          <a:xfrm>
            <a:off x="443326" y="267143"/>
            <a:ext cx="2958262" cy="369332"/>
          </a:xfrm>
          <a:prstGeom prst="rect">
            <a:avLst/>
          </a:prstGeom>
          <a:noFill/>
        </p:spPr>
        <p:txBody>
          <a:bodyPr wrap="none" rtlCol="0">
            <a:spAutoFit/>
          </a:bodyPr>
          <a:lstStyle/>
          <a:p>
            <a:r>
              <a:rPr lang="en-US" dirty="0" smtClean="0"/>
              <a:t>Treadmill Awake Recordings - </a:t>
            </a:r>
            <a:endParaRPr lang="en-US" dirty="0"/>
          </a:p>
        </p:txBody>
      </p:sp>
      <p:sp>
        <p:nvSpPr>
          <p:cNvPr id="7" name="TextBox 6"/>
          <p:cNvSpPr txBox="1"/>
          <p:nvPr/>
        </p:nvSpPr>
        <p:spPr>
          <a:xfrm>
            <a:off x="3101165" y="3893180"/>
            <a:ext cx="461665" cy="2711272"/>
          </a:xfrm>
          <a:prstGeom prst="rect">
            <a:avLst/>
          </a:prstGeom>
          <a:noFill/>
        </p:spPr>
        <p:txBody>
          <a:bodyPr vert="vert270" wrap="square" rtlCol="0">
            <a:spAutoFit/>
          </a:bodyPr>
          <a:lstStyle/>
          <a:p>
            <a:pPr algn="ctr"/>
            <a:r>
              <a:rPr lang="en-US" dirty="0" smtClean="0"/>
              <a:t>Peak Response (spikes/trial)</a:t>
            </a:r>
            <a:endParaRPr lang="en-US" dirty="0"/>
          </a:p>
        </p:txBody>
      </p:sp>
      <p:sp>
        <p:nvSpPr>
          <p:cNvPr id="9" name="TextBox 8"/>
          <p:cNvSpPr txBox="1"/>
          <p:nvPr/>
        </p:nvSpPr>
        <p:spPr>
          <a:xfrm rot="16200000">
            <a:off x="5050931" y="4889097"/>
            <a:ext cx="2467630" cy="369332"/>
          </a:xfrm>
          <a:prstGeom prst="rect">
            <a:avLst/>
          </a:prstGeom>
          <a:noFill/>
        </p:spPr>
        <p:txBody>
          <a:bodyPr wrap="none" rtlCol="0">
            <a:spAutoFit/>
          </a:bodyPr>
          <a:lstStyle/>
          <a:p>
            <a:r>
              <a:rPr lang="en-US" dirty="0" smtClean="0"/>
              <a:t>Response Duration (ms)</a:t>
            </a:r>
          </a:p>
        </p:txBody>
      </p:sp>
      <p:sp>
        <p:nvSpPr>
          <p:cNvPr id="5" name="TextBox 4"/>
          <p:cNvSpPr txBox="1"/>
          <p:nvPr/>
        </p:nvSpPr>
        <p:spPr>
          <a:xfrm>
            <a:off x="-25961" y="4055757"/>
            <a:ext cx="461665" cy="2069963"/>
          </a:xfrm>
          <a:prstGeom prst="rect">
            <a:avLst/>
          </a:prstGeom>
          <a:noFill/>
        </p:spPr>
        <p:txBody>
          <a:bodyPr vert="vert270" wrap="none" rtlCol="0">
            <a:spAutoFit/>
          </a:bodyPr>
          <a:lstStyle/>
          <a:p>
            <a:pPr algn="ctr"/>
            <a:r>
              <a:rPr lang="en-US" dirty="0" smtClean="0"/>
              <a:t>Response Magnitude</a:t>
            </a:r>
          </a:p>
        </p:txBody>
      </p:sp>
      <p:grpSp>
        <p:nvGrpSpPr>
          <p:cNvPr id="23" name="Group 22"/>
          <p:cNvGrpSpPr/>
          <p:nvPr/>
        </p:nvGrpSpPr>
        <p:grpSpPr>
          <a:xfrm>
            <a:off x="2339471" y="4055757"/>
            <a:ext cx="517979" cy="369332"/>
            <a:chOff x="5781314" y="-850"/>
            <a:chExt cx="517979" cy="369332"/>
          </a:xfrm>
        </p:grpSpPr>
        <p:cxnSp>
          <p:nvCxnSpPr>
            <p:cNvPr id="24" name="Straight Connector 23"/>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grpSp>
        <p:nvGrpSpPr>
          <p:cNvPr id="26" name="Group 25"/>
          <p:cNvGrpSpPr/>
          <p:nvPr/>
        </p:nvGrpSpPr>
        <p:grpSpPr>
          <a:xfrm>
            <a:off x="5169999" y="3939607"/>
            <a:ext cx="517979" cy="369332"/>
            <a:chOff x="5781314" y="-850"/>
            <a:chExt cx="517979" cy="369332"/>
          </a:xfrm>
        </p:grpSpPr>
        <p:cxnSp>
          <p:nvCxnSpPr>
            <p:cNvPr id="27" name="Straight Connector 26"/>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sp>
        <p:nvSpPr>
          <p:cNvPr id="32" name="TextBox 31"/>
          <p:cNvSpPr txBox="1"/>
          <p:nvPr/>
        </p:nvSpPr>
        <p:spPr>
          <a:xfrm>
            <a:off x="795777" y="6357726"/>
            <a:ext cx="1083349" cy="400110"/>
          </a:xfrm>
          <a:prstGeom prst="rect">
            <a:avLst/>
          </a:prstGeom>
          <a:noFill/>
        </p:spPr>
        <p:txBody>
          <a:bodyPr wrap="none" rtlCol="0">
            <a:spAutoFit/>
          </a:bodyPr>
          <a:lstStyle/>
          <a:p>
            <a:r>
              <a:rPr lang="en-US" sz="2000" b="1" dirty="0" smtClean="0">
                <a:latin typeface="Cambria"/>
                <a:cs typeface="Cambria"/>
              </a:rPr>
              <a:t>Smooth</a:t>
            </a:r>
            <a:endParaRPr lang="en-US" sz="2000" b="1" dirty="0">
              <a:latin typeface="Cambria"/>
              <a:cs typeface="Cambria"/>
            </a:endParaRPr>
          </a:p>
        </p:txBody>
      </p:sp>
      <p:sp>
        <p:nvSpPr>
          <p:cNvPr id="33" name="TextBox 32"/>
          <p:cNvSpPr txBox="1"/>
          <p:nvPr/>
        </p:nvSpPr>
        <p:spPr>
          <a:xfrm>
            <a:off x="2060983" y="6338278"/>
            <a:ext cx="941283" cy="400110"/>
          </a:xfrm>
          <a:prstGeom prst="rect">
            <a:avLst/>
          </a:prstGeom>
          <a:noFill/>
        </p:spPr>
        <p:txBody>
          <a:bodyPr wrap="none" rtlCol="0">
            <a:spAutoFit/>
          </a:bodyPr>
          <a:lstStyle/>
          <a:p>
            <a:r>
              <a:rPr lang="en-US" sz="2000" b="1" dirty="0" smtClean="0">
                <a:latin typeface="Cambria"/>
                <a:cs typeface="Cambria"/>
              </a:rPr>
              <a:t>Rough</a:t>
            </a:r>
            <a:endParaRPr lang="en-US" sz="2000" b="1" dirty="0">
              <a:latin typeface="Cambria"/>
              <a:cs typeface="Cambria"/>
            </a:endParaRPr>
          </a:p>
        </p:txBody>
      </p:sp>
      <p:sp>
        <p:nvSpPr>
          <p:cNvPr id="34" name="TextBox 33"/>
          <p:cNvSpPr txBox="1"/>
          <p:nvPr/>
        </p:nvSpPr>
        <p:spPr>
          <a:xfrm>
            <a:off x="6949991" y="6287166"/>
            <a:ext cx="1083349" cy="400110"/>
          </a:xfrm>
          <a:prstGeom prst="rect">
            <a:avLst/>
          </a:prstGeom>
          <a:noFill/>
        </p:spPr>
        <p:txBody>
          <a:bodyPr wrap="none" rtlCol="0">
            <a:spAutoFit/>
          </a:bodyPr>
          <a:lstStyle/>
          <a:p>
            <a:r>
              <a:rPr lang="en-US" sz="2000" b="1" dirty="0" smtClean="0">
                <a:latin typeface="Cambria"/>
                <a:cs typeface="Cambria"/>
              </a:rPr>
              <a:t>Smooth</a:t>
            </a:r>
            <a:endParaRPr lang="en-US" sz="2000" b="1" dirty="0">
              <a:latin typeface="Cambria"/>
              <a:cs typeface="Cambria"/>
            </a:endParaRPr>
          </a:p>
        </p:txBody>
      </p:sp>
      <p:sp>
        <p:nvSpPr>
          <p:cNvPr id="35" name="TextBox 34"/>
          <p:cNvSpPr txBox="1"/>
          <p:nvPr/>
        </p:nvSpPr>
        <p:spPr>
          <a:xfrm>
            <a:off x="8109899" y="6271430"/>
            <a:ext cx="941283" cy="400110"/>
          </a:xfrm>
          <a:prstGeom prst="rect">
            <a:avLst/>
          </a:prstGeom>
          <a:noFill/>
        </p:spPr>
        <p:txBody>
          <a:bodyPr wrap="none" rtlCol="0">
            <a:spAutoFit/>
          </a:bodyPr>
          <a:lstStyle/>
          <a:p>
            <a:r>
              <a:rPr lang="en-US" sz="2000" b="1" dirty="0" smtClean="0">
                <a:latin typeface="Cambria"/>
                <a:cs typeface="Cambria"/>
              </a:rPr>
              <a:t>Rough</a:t>
            </a:r>
            <a:endParaRPr lang="en-US" sz="2000" b="1" dirty="0">
              <a:latin typeface="Cambria"/>
              <a:cs typeface="Cambria"/>
            </a:endParaRPr>
          </a:p>
        </p:txBody>
      </p:sp>
      <p:sp>
        <p:nvSpPr>
          <p:cNvPr id="36" name="TextBox 35"/>
          <p:cNvSpPr txBox="1"/>
          <p:nvPr/>
        </p:nvSpPr>
        <p:spPr>
          <a:xfrm>
            <a:off x="3762195" y="6276033"/>
            <a:ext cx="1083349" cy="400110"/>
          </a:xfrm>
          <a:prstGeom prst="rect">
            <a:avLst/>
          </a:prstGeom>
          <a:noFill/>
        </p:spPr>
        <p:txBody>
          <a:bodyPr wrap="none" rtlCol="0">
            <a:spAutoFit/>
          </a:bodyPr>
          <a:lstStyle/>
          <a:p>
            <a:r>
              <a:rPr lang="en-US" sz="2000" b="1" dirty="0" smtClean="0">
                <a:latin typeface="Cambria"/>
                <a:cs typeface="Cambria"/>
              </a:rPr>
              <a:t>Smooth</a:t>
            </a:r>
            <a:endParaRPr lang="en-US" sz="2000" b="1" dirty="0">
              <a:latin typeface="Cambria"/>
              <a:cs typeface="Cambria"/>
            </a:endParaRPr>
          </a:p>
        </p:txBody>
      </p:sp>
      <p:sp>
        <p:nvSpPr>
          <p:cNvPr id="37" name="TextBox 36"/>
          <p:cNvSpPr txBox="1"/>
          <p:nvPr/>
        </p:nvSpPr>
        <p:spPr>
          <a:xfrm>
            <a:off x="4998984" y="6276033"/>
            <a:ext cx="941283" cy="400110"/>
          </a:xfrm>
          <a:prstGeom prst="rect">
            <a:avLst/>
          </a:prstGeom>
          <a:noFill/>
        </p:spPr>
        <p:txBody>
          <a:bodyPr wrap="none" rtlCol="0">
            <a:spAutoFit/>
          </a:bodyPr>
          <a:lstStyle/>
          <a:p>
            <a:r>
              <a:rPr lang="en-US" sz="2000" b="1" dirty="0" smtClean="0">
                <a:latin typeface="Cambria"/>
                <a:cs typeface="Cambria"/>
              </a:rPr>
              <a:t>Rough</a:t>
            </a:r>
            <a:endParaRPr lang="en-US" sz="2000" b="1" dirty="0">
              <a:latin typeface="Cambria"/>
              <a:cs typeface="Cambria"/>
            </a:endParaRPr>
          </a:p>
        </p:txBody>
      </p:sp>
      <p:grpSp>
        <p:nvGrpSpPr>
          <p:cNvPr id="38" name="Group 37"/>
          <p:cNvGrpSpPr/>
          <p:nvPr/>
        </p:nvGrpSpPr>
        <p:grpSpPr>
          <a:xfrm>
            <a:off x="268813" y="866669"/>
            <a:ext cx="2688888" cy="2604936"/>
            <a:chOff x="4346643" y="99043"/>
            <a:chExt cx="3544151" cy="3423689"/>
          </a:xfrm>
        </p:grpSpPr>
        <p:sp>
          <p:nvSpPr>
            <p:cNvPr id="39" name="TextBox 38"/>
            <p:cNvSpPr txBox="1"/>
            <p:nvPr/>
          </p:nvSpPr>
          <p:spPr>
            <a:xfrm>
              <a:off x="4346643" y="917796"/>
              <a:ext cx="461665" cy="1956688"/>
            </a:xfrm>
            <a:prstGeom prst="rect">
              <a:avLst/>
            </a:prstGeom>
            <a:noFill/>
          </p:spPr>
          <p:txBody>
            <a:bodyPr vert="vert270" wrap="none" rtlCol="0">
              <a:spAutoFit/>
            </a:bodyPr>
            <a:lstStyle/>
            <a:p>
              <a:pPr algn="ctr"/>
              <a:r>
                <a:rPr lang="en-US" dirty="0" smtClean="0"/>
                <a:t>Background Activity</a:t>
              </a:r>
            </a:p>
          </p:txBody>
        </p:sp>
        <p:grpSp>
          <p:nvGrpSpPr>
            <p:cNvPr id="40" name="Group 39"/>
            <p:cNvGrpSpPr/>
            <p:nvPr/>
          </p:nvGrpSpPr>
          <p:grpSpPr>
            <a:xfrm>
              <a:off x="4837164" y="99043"/>
              <a:ext cx="3053630" cy="3423689"/>
              <a:chOff x="4837164" y="99043"/>
              <a:chExt cx="3053630" cy="3423689"/>
            </a:xfrm>
          </p:grpSpPr>
          <p:pic>
            <p:nvPicPr>
              <p:cNvPr id="41" name="Picture 40"/>
              <p:cNvPicPr>
                <a:picLocks noChangeAspect="1"/>
              </p:cNvPicPr>
              <p:nvPr/>
            </p:nvPicPr>
            <p:blipFill rotWithShape="1">
              <a:blip/>
              <a:srcRect l="7768" r="18685" b="14785"/>
              <a:stretch/>
            </p:blipFill>
            <p:spPr>
              <a:xfrm>
                <a:off x="4837164" y="676699"/>
                <a:ext cx="3053630" cy="2846033"/>
              </a:xfrm>
              <a:prstGeom prst="rect">
                <a:avLst/>
              </a:prstGeom>
            </p:spPr>
          </p:pic>
          <p:sp>
            <p:nvSpPr>
              <p:cNvPr id="42" name="TextBox 41"/>
              <p:cNvSpPr txBox="1"/>
              <p:nvPr/>
            </p:nvSpPr>
            <p:spPr>
              <a:xfrm>
                <a:off x="6002938" y="99043"/>
                <a:ext cx="927933" cy="400110"/>
              </a:xfrm>
              <a:prstGeom prst="rect">
                <a:avLst/>
              </a:prstGeom>
              <a:noFill/>
            </p:spPr>
            <p:txBody>
              <a:bodyPr wrap="none" rtlCol="0">
                <a:spAutoFit/>
              </a:bodyPr>
              <a:lstStyle/>
              <a:p>
                <a:r>
                  <a:rPr lang="en-US" sz="2000" dirty="0" smtClean="0">
                    <a:latin typeface="Cambria"/>
                    <a:cs typeface="Cambria"/>
                  </a:rPr>
                  <a:t>Awake</a:t>
                </a:r>
                <a:endParaRPr lang="en-US" sz="2000" dirty="0">
                  <a:latin typeface="Cambria"/>
                  <a:cs typeface="Cambria"/>
                </a:endParaRPr>
              </a:p>
            </p:txBody>
          </p:sp>
          <p:sp>
            <p:nvSpPr>
              <p:cNvPr id="43" name="TextBox 42"/>
              <p:cNvSpPr txBox="1"/>
              <p:nvPr/>
            </p:nvSpPr>
            <p:spPr>
              <a:xfrm>
                <a:off x="6836287" y="706110"/>
                <a:ext cx="414597" cy="369332"/>
              </a:xfrm>
              <a:prstGeom prst="rect">
                <a:avLst/>
              </a:prstGeom>
              <a:noFill/>
            </p:spPr>
            <p:txBody>
              <a:bodyPr wrap="none" rtlCol="0">
                <a:spAutoFit/>
              </a:bodyPr>
              <a:lstStyle/>
              <a:p>
                <a:r>
                  <a:rPr lang="en-US" dirty="0" smtClean="0"/>
                  <a:t>**</a:t>
                </a:r>
                <a:endParaRPr lang="en-US" dirty="0"/>
              </a:p>
            </p:txBody>
          </p:sp>
        </p:grpSp>
      </p:grpSp>
      <p:pic>
        <p:nvPicPr>
          <p:cNvPr id="8" name="Picture 7"/>
          <p:cNvPicPr>
            <a:picLocks noChangeAspect="1"/>
          </p:cNvPicPr>
          <p:nvPr/>
        </p:nvPicPr>
        <p:blipFill rotWithShape="1">
          <a:blip/>
          <a:srcRect l="7387" r="21575" b="21533"/>
          <a:stretch/>
        </p:blipFill>
        <p:spPr>
          <a:xfrm>
            <a:off x="6371691" y="3875040"/>
            <a:ext cx="2772309" cy="2463238"/>
          </a:xfrm>
          <a:prstGeom prst="rect">
            <a:avLst/>
          </a:prstGeom>
        </p:spPr>
      </p:pic>
      <p:grpSp>
        <p:nvGrpSpPr>
          <p:cNvPr id="29" name="Group 28"/>
          <p:cNvGrpSpPr/>
          <p:nvPr/>
        </p:nvGrpSpPr>
        <p:grpSpPr>
          <a:xfrm>
            <a:off x="8134155" y="3970529"/>
            <a:ext cx="517979" cy="369332"/>
            <a:chOff x="5781314" y="-850"/>
            <a:chExt cx="517979" cy="369332"/>
          </a:xfrm>
        </p:grpSpPr>
        <p:cxnSp>
          <p:nvCxnSpPr>
            <p:cNvPr id="30" name="Straight Connector 29"/>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spTree>
    <p:extLst>
      <p:ext uri="{BB962C8B-B14F-4D97-AF65-F5344CB8AC3E}">
        <p14:creationId xmlns:p14="http://schemas.microsoft.com/office/powerpoint/2010/main" val="177934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Summary</a:t>
            </a:r>
            <a:endParaRPr lang="en-US" dirty="0"/>
          </a:p>
        </p:txBody>
      </p:sp>
      <p:sp>
        <p:nvSpPr>
          <p:cNvPr id="4" name="Vertical Text Placeholder 3"/>
          <p:cNvSpPr>
            <a:spLocks noGrp="1"/>
          </p:cNvSpPr>
          <p:nvPr>
            <p:ph type="body" orient="vert" idx="1"/>
          </p:nvPr>
        </p:nvSpPr>
        <p:spPr/>
        <p:txBody>
          <a:bodyPr vert="horz">
            <a:normAutofit fontScale="92500" lnSpcReduction="20000"/>
          </a:bodyPr>
          <a:lstStyle/>
          <a:p>
            <a:r>
              <a:rPr lang="en-US" dirty="0" smtClean="0"/>
              <a:t>Neurons in the Sham animals respond for a longer duration for a painful stimulus</a:t>
            </a:r>
          </a:p>
          <a:p>
            <a:r>
              <a:rPr lang="en-US" dirty="0" smtClean="0"/>
              <a:t>Neurons in SNI animals have higher spontaneous firing rate (awake and anesthetized states)</a:t>
            </a:r>
          </a:p>
          <a:p>
            <a:r>
              <a:rPr lang="en-US" dirty="0" smtClean="0"/>
              <a:t>SNI animals show increases in neuronal responsiveness </a:t>
            </a:r>
          </a:p>
          <a:p>
            <a:pPr lvl="1"/>
            <a:r>
              <a:rPr lang="en-US" dirty="0" smtClean="0"/>
              <a:t>Light stimuli </a:t>
            </a:r>
          </a:p>
          <a:p>
            <a:pPr lvl="1"/>
            <a:r>
              <a:rPr lang="en-US" dirty="0" smtClean="0"/>
              <a:t>Strong stimuli</a:t>
            </a:r>
          </a:p>
          <a:p>
            <a:r>
              <a:rPr lang="en-US" dirty="0" smtClean="0"/>
              <a:t>SNI animals show enhanced motor responses during locomotion on the treadmill with a rough surface</a:t>
            </a:r>
            <a:endParaRPr lang="en-US" dirty="0"/>
          </a:p>
        </p:txBody>
      </p:sp>
    </p:spTree>
    <p:extLst>
      <p:ext uri="{BB962C8B-B14F-4D97-AF65-F5344CB8AC3E}">
        <p14:creationId xmlns:p14="http://schemas.microsoft.com/office/powerpoint/2010/main" val="2930935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Introduction</a:t>
            </a:r>
            <a:endParaRPr lang="en-US" dirty="0">
              <a:latin typeface="Cambria"/>
              <a:cs typeface="Cambria"/>
            </a:endParaRPr>
          </a:p>
        </p:txBody>
      </p:sp>
      <p:sp>
        <p:nvSpPr>
          <p:cNvPr id="3" name="Content Placeholder 2"/>
          <p:cNvSpPr>
            <a:spLocks noGrp="1"/>
          </p:cNvSpPr>
          <p:nvPr>
            <p:ph idx="1"/>
          </p:nvPr>
        </p:nvSpPr>
        <p:spPr>
          <a:xfrm>
            <a:off x="0" y="1562667"/>
            <a:ext cx="8348443" cy="4733475"/>
          </a:xfrm>
        </p:spPr>
        <p:txBody>
          <a:bodyPr>
            <a:noAutofit/>
          </a:bodyPr>
          <a:lstStyle/>
          <a:p>
            <a:r>
              <a:rPr lang="en-US" sz="2400" dirty="0" smtClean="0">
                <a:latin typeface="Cambria"/>
                <a:cs typeface="Cambria"/>
              </a:rPr>
              <a:t>Pain</a:t>
            </a:r>
          </a:p>
          <a:p>
            <a:pPr lvl="1"/>
            <a:r>
              <a:rPr lang="en-US" sz="2400" dirty="0" smtClean="0">
                <a:latin typeface="Cambria"/>
                <a:cs typeface="Cambria"/>
              </a:rPr>
              <a:t>Nociceptive  - normal sensation of pain in response to a noxious stimulus</a:t>
            </a:r>
          </a:p>
          <a:p>
            <a:pPr lvl="1"/>
            <a:r>
              <a:rPr lang="en-US" sz="2400" b="1" dirty="0" smtClean="0">
                <a:latin typeface="Cambria"/>
                <a:cs typeface="Cambria"/>
              </a:rPr>
              <a:t>Neuropathic – </a:t>
            </a:r>
            <a:r>
              <a:rPr lang="en-US" sz="2400" dirty="0" smtClean="0">
                <a:latin typeface="Cambria"/>
                <a:cs typeface="Cambria"/>
              </a:rPr>
              <a:t>damage or dysfunction to the nervous system</a:t>
            </a:r>
          </a:p>
          <a:p>
            <a:pPr lvl="2"/>
            <a:r>
              <a:rPr lang="en-US" dirty="0">
                <a:latin typeface="Cambria"/>
                <a:cs typeface="Cambria"/>
              </a:rPr>
              <a:t>Constant sharp or burning pain often described as ‘pins and needles’ sensation. </a:t>
            </a:r>
            <a:endParaRPr lang="en-US" b="1" dirty="0" smtClean="0">
              <a:latin typeface="Cambria"/>
              <a:cs typeface="Cambria"/>
            </a:endParaRPr>
          </a:p>
          <a:p>
            <a:pPr lvl="2"/>
            <a:r>
              <a:rPr lang="en-US" dirty="0" smtClean="0">
                <a:latin typeface="Cambria"/>
                <a:cs typeface="Cambria"/>
              </a:rPr>
              <a:t>Non</a:t>
            </a:r>
            <a:r>
              <a:rPr lang="en-US" dirty="0">
                <a:latin typeface="Cambria"/>
                <a:cs typeface="Cambria"/>
              </a:rPr>
              <a:t>-painful stimuli are now perceived as painful </a:t>
            </a:r>
            <a:r>
              <a:rPr lang="en-US" dirty="0" smtClean="0">
                <a:latin typeface="Cambria"/>
                <a:cs typeface="Cambria"/>
              </a:rPr>
              <a:t>(allodynia</a:t>
            </a:r>
            <a:r>
              <a:rPr lang="en-US" dirty="0">
                <a:latin typeface="Cambria"/>
                <a:cs typeface="Cambria"/>
              </a:rPr>
              <a:t>)</a:t>
            </a:r>
          </a:p>
          <a:p>
            <a:pPr lvl="1"/>
            <a:r>
              <a:rPr lang="en-US" sz="2400" dirty="0" smtClean="0">
                <a:latin typeface="Cambria"/>
                <a:cs typeface="Cambria"/>
              </a:rPr>
              <a:t>Physiological changes through the entire neural axis</a:t>
            </a:r>
          </a:p>
          <a:p>
            <a:pPr lvl="1"/>
            <a:r>
              <a:rPr lang="en-US" sz="2400" dirty="0" smtClean="0">
                <a:latin typeface="Cambria"/>
                <a:cs typeface="Cambria"/>
              </a:rPr>
              <a:t>Changes in the brain </a:t>
            </a:r>
            <a:endParaRPr lang="en-US" sz="2400" dirty="0">
              <a:latin typeface="Cambria"/>
              <a:cs typeface="Cambria"/>
            </a:endParaRPr>
          </a:p>
        </p:txBody>
      </p:sp>
    </p:spTree>
    <p:extLst>
      <p:ext uri="{BB962C8B-B14F-4D97-AF65-F5344CB8AC3E}">
        <p14:creationId xmlns:p14="http://schemas.microsoft.com/office/powerpoint/2010/main" val="1612292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Processing Sensory Information</a:t>
            </a:r>
            <a:endParaRPr lang="en-US" dirty="0"/>
          </a:p>
        </p:txBody>
      </p:sp>
      <p:grpSp>
        <p:nvGrpSpPr>
          <p:cNvPr id="3" name="Group 2"/>
          <p:cNvGrpSpPr/>
          <p:nvPr/>
        </p:nvGrpSpPr>
        <p:grpSpPr>
          <a:xfrm>
            <a:off x="116405" y="1763174"/>
            <a:ext cx="1873451" cy="3922445"/>
            <a:chOff x="197931" y="151943"/>
            <a:chExt cx="1870724" cy="2537214"/>
          </a:xfrm>
        </p:grpSpPr>
        <p:pic>
          <p:nvPicPr>
            <p:cNvPr id="4" name="Picture 3"/>
            <p:cNvPicPr>
              <a:picLocks noChangeAspect="1"/>
            </p:cNvPicPr>
            <p:nvPr/>
          </p:nvPicPr>
          <p:blipFill rotWithShape="1">
            <a:blip r:embed="rId2"/>
            <a:srcRect l="17465" t="9952"/>
            <a:stretch/>
          </p:blipFill>
          <p:spPr>
            <a:xfrm>
              <a:off x="197931" y="151943"/>
              <a:ext cx="1870724" cy="2537214"/>
            </a:xfrm>
            <a:prstGeom prst="rect">
              <a:avLst/>
            </a:prstGeom>
          </p:spPr>
        </p:pic>
        <p:sp>
          <p:nvSpPr>
            <p:cNvPr id="5" name="Rectangle 4"/>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6" name="Rectangle 5"/>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0" name="Picture 19"/>
          <p:cNvPicPr>
            <a:picLocks noChangeAspect="1"/>
          </p:cNvPicPr>
          <p:nvPr/>
        </p:nvPicPr>
        <p:blipFill>
          <a:blip r:embed="rId3"/>
          <a:stretch>
            <a:fillRect/>
          </a:stretch>
        </p:blipFill>
        <p:spPr>
          <a:xfrm>
            <a:off x="4946154" y="1593049"/>
            <a:ext cx="4197846" cy="3625412"/>
          </a:xfrm>
          <a:prstGeom prst="rect">
            <a:avLst/>
          </a:prstGeom>
        </p:spPr>
      </p:pic>
      <p:sp>
        <p:nvSpPr>
          <p:cNvPr id="21" name="Donut 20"/>
          <p:cNvSpPr/>
          <p:nvPr/>
        </p:nvSpPr>
        <p:spPr>
          <a:xfrm>
            <a:off x="2122044" y="2431335"/>
            <a:ext cx="2573186" cy="2423172"/>
          </a:xfrm>
          <a:prstGeom prst="donut">
            <a:avLst>
              <a:gd name="adj" fmla="val 50000"/>
            </a:avLst>
          </a:prstGeom>
          <a:gradFill flip="none" rotWithShape="1">
            <a:gsLst>
              <a:gs pos="100000">
                <a:srgbClr val="FFFFFF"/>
              </a:gs>
              <a:gs pos="0">
                <a:srgbClr val="000000"/>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2106915" y="1987001"/>
            <a:ext cx="2839239" cy="369332"/>
          </a:xfrm>
          <a:prstGeom prst="rect">
            <a:avLst/>
          </a:prstGeom>
          <a:noFill/>
        </p:spPr>
        <p:txBody>
          <a:bodyPr wrap="none" rtlCol="0">
            <a:spAutoFit/>
          </a:bodyPr>
          <a:lstStyle/>
          <a:p>
            <a:r>
              <a:rPr lang="en-US" dirty="0" smtClean="0"/>
              <a:t>Receptive Field of a neuron</a:t>
            </a:r>
            <a:endParaRPr lang="en-US" dirty="0"/>
          </a:p>
        </p:txBody>
      </p:sp>
      <p:sp>
        <p:nvSpPr>
          <p:cNvPr id="23" name="TextBox 22"/>
          <p:cNvSpPr txBox="1"/>
          <p:nvPr/>
        </p:nvSpPr>
        <p:spPr>
          <a:xfrm>
            <a:off x="6399547" y="5517665"/>
            <a:ext cx="2471688" cy="369332"/>
          </a:xfrm>
          <a:prstGeom prst="rect">
            <a:avLst/>
          </a:prstGeom>
          <a:noFill/>
        </p:spPr>
        <p:txBody>
          <a:bodyPr wrap="none" rtlCol="0">
            <a:spAutoFit/>
          </a:bodyPr>
          <a:lstStyle/>
          <a:p>
            <a:r>
              <a:rPr lang="en-US" dirty="0" smtClean="0"/>
              <a:t>Foffani and Moxon 2008</a:t>
            </a:r>
            <a:endParaRPr lang="en-US" dirty="0"/>
          </a:p>
        </p:txBody>
      </p:sp>
    </p:spTree>
    <p:extLst>
      <p:ext uri="{BB962C8B-B14F-4D97-AF65-F5344CB8AC3E}">
        <p14:creationId xmlns:p14="http://schemas.microsoft.com/office/powerpoint/2010/main" val="161025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845953" y="2203336"/>
            <a:ext cx="7349106" cy="4483206"/>
          </a:xfrm>
          <a:prstGeom prst="rect">
            <a:avLst/>
          </a:prstGeom>
          <a:noFill/>
          <a:ln w="9525">
            <a:noFill/>
            <a:miter lim="800000"/>
            <a:headEnd/>
            <a:tailEnd/>
          </a:ln>
          <a:effectLst/>
        </p:spPr>
      </p:pic>
      <p:grpSp>
        <p:nvGrpSpPr>
          <p:cNvPr id="6" name="Group 5"/>
          <p:cNvGrpSpPr/>
          <p:nvPr/>
        </p:nvGrpSpPr>
        <p:grpSpPr>
          <a:xfrm>
            <a:off x="1470333" y="702391"/>
            <a:ext cx="2218191" cy="1430494"/>
            <a:chOff x="614363" y="1524000"/>
            <a:chExt cx="4425950" cy="4173538"/>
          </a:xfrm>
        </p:grpSpPr>
        <p:sp>
          <p:nvSpPr>
            <p:cNvPr id="8" name="Line 3"/>
            <p:cNvSpPr>
              <a:spLocks noChangeShapeType="1"/>
            </p:cNvSpPr>
            <p:nvPr/>
          </p:nvSpPr>
          <p:spPr bwMode="auto">
            <a:xfrm>
              <a:off x="639763" y="1524000"/>
              <a:ext cx="0" cy="41735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4"/>
            <p:cNvSpPr>
              <a:spLocks noChangeShapeType="1"/>
            </p:cNvSpPr>
            <p:nvPr/>
          </p:nvSpPr>
          <p:spPr bwMode="auto">
            <a:xfrm flipH="1">
              <a:off x="627063" y="1785938"/>
              <a:ext cx="12700"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Freeform 11"/>
            <p:cNvSpPr>
              <a:spLocks/>
            </p:cNvSpPr>
            <p:nvPr/>
          </p:nvSpPr>
          <p:spPr bwMode="auto">
            <a:xfrm>
              <a:off x="639763" y="1814513"/>
              <a:ext cx="4398962" cy="3849687"/>
            </a:xfrm>
            <a:custGeom>
              <a:avLst/>
              <a:gdLst>
                <a:gd name="T0" fmla="*/ 41 w 2771"/>
                <a:gd name="T1" fmla="*/ 1994 h 2425"/>
                <a:gd name="T2" fmla="*/ 83 w 2771"/>
                <a:gd name="T3" fmla="*/ 2425 h 2425"/>
                <a:gd name="T4" fmla="*/ 138 w 2771"/>
                <a:gd name="T5" fmla="*/ 2425 h 2425"/>
                <a:gd name="T6" fmla="*/ 180 w 2771"/>
                <a:gd name="T7" fmla="*/ 2288 h 2425"/>
                <a:gd name="T8" fmla="*/ 235 w 2771"/>
                <a:gd name="T9" fmla="*/ 2268 h 2425"/>
                <a:gd name="T10" fmla="*/ 277 w 2771"/>
                <a:gd name="T11" fmla="*/ 2248 h 2425"/>
                <a:gd name="T12" fmla="*/ 332 w 2771"/>
                <a:gd name="T13" fmla="*/ 1713 h 2425"/>
                <a:gd name="T14" fmla="*/ 374 w 2771"/>
                <a:gd name="T15" fmla="*/ 2131 h 2425"/>
                <a:gd name="T16" fmla="*/ 429 w 2771"/>
                <a:gd name="T17" fmla="*/ 2165 h 2425"/>
                <a:gd name="T18" fmla="*/ 471 w 2771"/>
                <a:gd name="T19" fmla="*/ 2405 h 2425"/>
                <a:gd name="T20" fmla="*/ 526 w 2771"/>
                <a:gd name="T21" fmla="*/ 2151 h 2425"/>
                <a:gd name="T22" fmla="*/ 568 w 2771"/>
                <a:gd name="T23" fmla="*/ 1904 h 2425"/>
                <a:gd name="T24" fmla="*/ 623 w 2771"/>
                <a:gd name="T25" fmla="*/ 2405 h 2425"/>
                <a:gd name="T26" fmla="*/ 665 w 2771"/>
                <a:gd name="T27" fmla="*/ 2131 h 2425"/>
                <a:gd name="T28" fmla="*/ 720 w 2771"/>
                <a:gd name="T29" fmla="*/ 2125 h 2425"/>
                <a:gd name="T30" fmla="*/ 762 w 2771"/>
                <a:gd name="T31" fmla="*/ 2425 h 2425"/>
                <a:gd name="T32" fmla="*/ 817 w 2771"/>
                <a:gd name="T33" fmla="*/ 2405 h 2425"/>
                <a:gd name="T34" fmla="*/ 859 w 2771"/>
                <a:gd name="T35" fmla="*/ 2248 h 2425"/>
                <a:gd name="T36" fmla="*/ 914 w 2771"/>
                <a:gd name="T37" fmla="*/ 2288 h 2425"/>
                <a:gd name="T38" fmla="*/ 956 w 2771"/>
                <a:gd name="T39" fmla="*/ 2288 h 2425"/>
                <a:gd name="T40" fmla="*/ 1011 w 2771"/>
                <a:gd name="T41" fmla="*/ 2385 h 2425"/>
                <a:gd name="T42" fmla="*/ 1053 w 2771"/>
                <a:gd name="T43" fmla="*/ 2365 h 2425"/>
                <a:gd name="T44" fmla="*/ 1108 w 2771"/>
                <a:gd name="T45" fmla="*/ 2014 h 2425"/>
                <a:gd name="T46" fmla="*/ 1150 w 2771"/>
                <a:gd name="T47" fmla="*/ 2028 h 2425"/>
                <a:gd name="T48" fmla="*/ 1205 w 2771"/>
                <a:gd name="T49" fmla="*/ 2405 h 2425"/>
                <a:gd name="T50" fmla="*/ 1247 w 2771"/>
                <a:gd name="T51" fmla="*/ 2405 h 2425"/>
                <a:gd name="T52" fmla="*/ 1302 w 2771"/>
                <a:gd name="T53" fmla="*/ 2228 h 2425"/>
                <a:gd name="T54" fmla="*/ 1344 w 2771"/>
                <a:gd name="T55" fmla="*/ 2365 h 2425"/>
                <a:gd name="T56" fmla="*/ 1399 w 2771"/>
                <a:gd name="T57" fmla="*/ 2405 h 2425"/>
                <a:gd name="T58" fmla="*/ 1441 w 2771"/>
                <a:gd name="T59" fmla="*/ 2131 h 2425"/>
                <a:gd name="T60" fmla="*/ 1496 w 2771"/>
                <a:gd name="T61" fmla="*/ 2268 h 2425"/>
                <a:gd name="T62" fmla="*/ 1538 w 2771"/>
                <a:gd name="T63" fmla="*/ 2131 h 2425"/>
                <a:gd name="T64" fmla="*/ 1593 w 2771"/>
                <a:gd name="T65" fmla="*/ 2385 h 2425"/>
                <a:gd name="T66" fmla="*/ 1635 w 2771"/>
                <a:gd name="T67" fmla="*/ 1295 h 2425"/>
                <a:gd name="T68" fmla="*/ 1690 w 2771"/>
                <a:gd name="T69" fmla="*/ 1215 h 2425"/>
                <a:gd name="T70" fmla="*/ 1738 w 2771"/>
                <a:gd name="T71" fmla="*/ 0 h 2425"/>
                <a:gd name="T72" fmla="*/ 1787 w 2771"/>
                <a:gd name="T73" fmla="*/ 1021 h 2425"/>
                <a:gd name="T74" fmla="*/ 1829 w 2771"/>
                <a:gd name="T75" fmla="*/ 1507 h 2425"/>
                <a:gd name="T76" fmla="*/ 1884 w 2771"/>
                <a:gd name="T77" fmla="*/ 2385 h 2425"/>
                <a:gd name="T78" fmla="*/ 1926 w 2771"/>
                <a:gd name="T79" fmla="*/ 2008 h 2425"/>
                <a:gd name="T80" fmla="*/ 1981 w 2771"/>
                <a:gd name="T81" fmla="*/ 2268 h 2425"/>
                <a:gd name="T82" fmla="*/ 2023 w 2771"/>
                <a:gd name="T83" fmla="*/ 2425 h 2425"/>
                <a:gd name="T84" fmla="*/ 2078 w 2771"/>
                <a:gd name="T85" fmla="*/ 2425 h 2425"/>
                <a:gd name="T86" fmla="*/ 2120 w 2771"/>
                <a:gd name="T87" fmla="*/ 2425 h 2425"/>
                <a:gd name="T88" fmla="*/ 2175 w 2771"/>
                <a:gd name="T89" fmla="*/ 2425 h 2425"/>
                <a:gd name="T90" fmla="*/ 2217 w 2771"/>
                <a:gd name="T91" fmla="*/ 2425 h 2425"/>
                <a:gd name="T92" fmla="*/ 2272 w 2771"/>
                <a:gd name="T93" fmla="*/ 2288 h 2425"/>
                <a:gd name="T94" fmla="*/ 2314 w 2771"/>
                <a:gd name="T95" fmla="*/ 2425 h 2425"/>
                <a:gd name="T96" fmla="*/ 2369 w 2771"/>
                <a:gd name="T97" fmla="*/ 2425 h 2425"/>
                <a:gd name="T98" fmla="*/ 2410 w 2771"/>
                <a:gd name="T99" fmla="*/ 2425 h 2425"/>
                <a:gd name="T100" fmla="*/ 2466 w 2771"/>
                <a:gd name="T101" fmla="*/ 2288 h 2425"/>
                <a:gd name="T102" fmla="*/ 2507 w 2771"/>
                <a:gd name="T103" fmla="*/ 2425 h 2425"/>
                <a:gd name="T104" fmla="*/ 2563 w 2771"/>
                <a:gd name="T105" fmla="*/ 2425 h 2425"/>
                <a:gd name="T106" fmla="*/ 2605 w 2771"/>
                <a:gd name="T107" fmla="*/ 2405 h 2425"/>
                <a:gd name="T108" fmla="*/ 2660 w 2771"/>
                <a:gd name="T109" fmla="*/ 2288 h 2425"/>
                <a:gd name="T110" fmla="*/ 2702 w 2771"/>
                <a:gd name="T111" fmla="*/ 2425 h 2425"/>
                <a:gd name="T112" fmla="*/ 2757 w 2771"/>
                <a:gd name="T113" fmla="*/ 2425 h 2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71" h="2425">
                  <a:moveTo>
                    <a:pt x="0" y="2425"/>
                  </a:moveTo>
                  <a:lnTo>
                    <a:pt x="0" y="1878"/>
                  </a:lnTo>
                  <a:lnTo>
                    <a:pt x="14" y="1878"/>
                  </a:lnTo>
                  <a:lnTo>
                    <a:pt x="14" y="1972"/>
                  </a:lnTo>
                  <a:lnTo>
                    <a:pt x="28" y="1972"/>
                  </a:lnTo>
                  <a:lnTo>
                    <a:pt x="28" y="1994"/>
                  </a:lnTo>
                  <a:lnTo>
                    <a:pt x="41" y="1994"/>
                  </a:lnTo>
                  <a:lnTo>
                    <a:pt x="41" y="1884"/>
                  </a:lnTo>
                  <a:lnTo>
                    <a:pt x="55" y="1884"/>
                  </a:lnTo>
                  <a:lnTo>
                    <a:pt x="55" y="2151"/>
                  </a:lnTo>
                  <a:lnTo>
                    <a:pt x="69" y="2151"/>
                  </a:lnTo>
                  <a:lnTo>
                    <a:pt x="69" y="2385"/>
                  </a:lnTo>
                  <a:lnTo>
                    <a:pt x="83" y="2385"/>
                  </a:lnTo>
                  <a:lnTo>
                    <a:pt x="83" y="2425"/>
                  </a:lnTo>
                  <a:lnTo>
                    <a:pt x="97" y="2425"/>
                  </a:lnTo>
                  <a:lnTo>
                    <a:pt x="97" y="2425"/>
                  </a:lnTo>
                  <a:lnTo>
                    <a:pt x="111" y="2425"/>
                  </a:lnTo>
                  <a:lnTo>
                    <a:pt x="111" y="2425"/>
                  </a:lnTo>
                  <a:lnTo>
                    <a:pt x="125" y="2425"/>
                  </a:lnTo>
                  <a:lnTo>
                    <a:pt x="125" y="2425"/>
                  </a:lnTo>
                  <a:lnTo>
                    <a:pt x="138" y="2425"/>
                  </a:lnTo>
                  <a:lnTo>
                    <a:pt x="138" y="2425"/>
                  </a:lnTo>
                  <a:lnTo>
                    <a:pt x="152" y="2425"/>
                  </a:lnTo>
                  <a:lnTo>
                    <a:pt x="152" y="2425"/>
                  </a:lnTo>
                  <a:lnTo>
                    <a:pt x="166" y="2425"/>
                  </a:lnTo>
                  <a:lnTo>
                    <a:pt x="166" y="2405"/>
                  </a:lnTo>
                  <a:lnTo>
                    <a:pt x="180" y="2405"/>
                  </a:lnTo>
                  <a:lnTo>
                    <a:pt x="180" y="2288"/>
                  </a:lnTo>
                  <a:lnTo>
                    <a:pt x="194" y="2288"/>
                  </a:lnTo>
                  <a:lnTo>
                    <a:pt x="194" y="2165"/>
                  </a:lnTo>
                  <a:lnTo>
                    <a:pt x="208" y="2165"/>
                  </a:lnTo>
                  <a:lnTo>
                    <a:pt x="208" y="2268"/>
                  </a:lnTo>
                  <a:lnTo>
                    <a:pt x="222" y="2268"/>
                  </a:lnTo>
                  <a:lnTo>
                    <a:pt x="222" y="2268"/>
                  </a:lnTo>
                  <a:lnTo>
                    <a:pt x="235" y="2268"/>
                  </a:lnTo>
                  <a:lnTo>
                    <a:pt x="235" y="2165"/>
                  </a:lnTo>
                  <a:lnTo>
                    <a:pt x="249" y="2165"/>
                  </a:lnTo>
                  <a:lnTo>
                    <a:pt x="249" y="2288"/>
                  </a:lnTo>
                  <a:lnTo>
                    <a:pt x="263" y="2288"/>
                  </a:lnTo>
                  <a:lnTo>
                    <a:pt x="263" y="2385"/>
                  </a:lnTo>
                  <a:lnTo>
                    <a:pt x="277" y="2385"/>
                  </a:lnTo>
                  <a:lnTo>
                    <a:pt x="277" y="2248"/>
                  </a:lnTo>
                  <a:lnTo>
                    <a:pt x="291" y="2248"/>
                  </a:lnTo>
                  <a:lnTo>
                    <a:pt x="291" y="1870"/>
                  </a:lnTo>
                  <a:lnTo>
                    <a:pt x="305" y="1870"/>
                  </a:lnTo>
                  <a:lnTo>
                    <a:pt x="305" y="1610"/>
                  </a:lnTo>
                  <a:lnTo>
                    <a:pt x="319" y="1610"/>
                  </a:lnTo>
                  <a:lnTo>
                    <a:pt x="319" y="1713"/>
                  </a:lnTo>
                  <a:lnTo>
                    <a:pt x="332" y="1713"/>
                  </a:lnTo>
                  <a:lnTo>
                    <a:pt x="332" y="1810"/>
                  </a:lnTo>
                  <a:lnTo>
                    <a:pt x="346" y="1810"/>
                  </a:lnTo>
                  <a:lnTo>
                    <a:pt x="346" y="1733"/>
                  </a:lnTo>
                  <a:lnTo>
                    <a:pt x="360" y="1733"/>
                  </a:lnTo>
                  <a:lnTo>
                    <a:pt x="360" y="1747"/>
                  </a:lnTo>
                  <a:lnTo>
                    <a:pt x="374" y="1747"/>
                  </a:lnTo>
                  <a:lnTo>
                    <a:pt x="374" y="2131"/>
                  </a:lnTo>
                  <a:lnTo>
                    <a:pt x="388" y="2131"/>
                  </a:lnTo>
                  <a:lnTo>
                    <a:pt x="388" y="2365"/>
                  </a:lnTo>
                  <a:lnTo>
                    <a:pt x="402" y="2365"/>
                  </a:lnTo>
                  <a:lnTo>
                    <a:pt x="402" y="2288"/>
                  </a:lnTo>
                  <a:lnTo>
                    <a:pt x="415" y="2288"/>
                  </a:lnTo>
                  <a:lnTo>
                    <a:pt x="415" y="2165"/>
                  </a:lnTo>
                  <a:lnTo>
                    <a:pt x="429" y="2165"/>
                  </a:lnTo>
                  <a:lnTo>
                    <a:pt x="429" y="2288"/>
                  </a:lnTo>
                  <a:lnTo>
                    <a:pt x="443" y="2288"/>
                  </a:lnTo>
                  <a:lnTo>
                    <a:pt x="443" y="2405"/>
                  </a:lnTo>
                  <a:lnTo>
                    <a:pt x="457" y="2405"/>
                  </a:lnTo>
                  <a:lnTo>
                    <a:pt x="457" y="2425"/>
                  </a:lnTo>
                  <a:lnTo>
                    <a:pt x="471" y="2425"/>
                  </a:lnTo>
                  <a:lnTo>
                    <a:pt x="471" y="2405"/>
                  </a:lnTo>
                  <a:lnTo>
                    <a:pt x="485" y="2405"/>
                  </a:lnTo>
                  <a:lnTo>
                    <a:pt x="485" y="2288"/>
                  </a:lnTo>
                  <a:lnTo>
                    <a:pt x="499" y="2288"/>
                  </a:lnTo>
                  <a:lnTo>
                    <a:pt x="499" y="2145"/>
                  </a:lnTo>
                  <a:lnTo>
                    <a:pt x="512" y="2145"/>
                  </a:lnTo>
                  <a:lnTo>
                    <a:pt x="512" y="2151"/>
                  </a:lnTo>
                  <a:lnTo>
                    <a:pt x="526" y="2151"/>
                  </a:lnTo>
                  <a:lnTo>
                    <a:pt x="526" y="2145"/>
                  </a:lnTo>
                  <a:lnTo>
                    <a:pt x="540" y="2145"/>
                  </a:lnTo>
                  <a:lnTo>
                    <a:pt x="540" y="2248"/>
                  </a:lnTo>
                  <a:lnTo>
                    <a:pt x="554" y="2248"/>
                  </a:lnTo>
                  <a:lnTo>
                    <a:pt x="554" y="2131"/>
                  </a:lnTo>
                  <a:lnTo>
                    <a:pt x="568" y="2131"/>
                  </a:lnTo>
                  <a:lnTo>
                    <a:pt x="568" y="1904"/>
                  </a:lnTo>
                  <a:lnTo>
                    <a:pt x="582" y="1904"/>
                  </a:lnTo>
                  <a:lnTo>
                    <a:pt x="582" y="2151"/>
                  </a:lnTo>
                  <a:lnTo>
                    <a:pt x="596" y="2151"/>
                  </a:lnTo>
                  <a:lnTo>
                    <a:pt x="596" y="2385"/>
                  </a:lnTo>
                  <a:lnTo>
                    <a:pt x="609" y="2385"/>
                  </a:lnTo>
                  <a:lnTo>
                    <a:pt x="609" y="2405"/>
                  </a:lnTo>
                  <a:lnTo>
                    <a:pt x="623" y="2405"/>
                  </a:lnTo>
                  <a:lnTo>
                    <a:pt x="623" y="2288"/>
                  </a:lnTo>
                  <a:lnTo>
                    <a:pt x="637" y="2288"/>
                  </a:lnTo>
                  <a:lnTo>
                    <a:pt x="637" y="2165"/>
                  </a:lnTo>
                  <a:lnTo>
                    <a:pt x="651" y="2165"/>
                  </a:lnTo>
                  <a:lnTo>
                    <a:pt x="651" y="2248"/>
                  </a:lnTo>
                  <a:lnTo>
                    <a:pt x="665" y="2248"/>
                  </a:lnTo>
                  <a:lnTo>
                    <a:pt x="665" y="2131"/>
                  </a:lnTo>
                  <a:lnTo>
                    <a:pt x="679" y="2131"/>
                  </a:lnTo>
                  <a:lnTo>
                    <a:pt x="679" y="1884"/>
                  </a:lnTo>
                  <a:lnTo>
                    <a:pt x="693" y="1884"/>
                  </a:lnTo>
                  <a:lnTo>
                    <a:pt x="693" y="2014"/>
                  </a:lnTo>
                  <a:lnTo>
                    <a:pt x="706" y="2014"/>
                  </a:lnTo>
                  <a:lnTo>
                    <a:pt x="706" y="2125"/>
                  </a:lnTo>
                  <a:lnTo>
                    <a:pt x="720" y="2125"/>
                  </a:lnTo>
                  <a:lnTo>
                    <a:pt x="720" y="2288"/>
                  </a:lnTo>
                  <a:lnTo>
                    <a:pt x="734" y="2288"/>
                  </a:lnTo>
                  <a:lnTo>
                    <a:pt x="734" y="2405"/>
                  </a:lnTo>
                  <a:lnTo>
                    <a:pt x="748" y="2405"/>
                  </a:lnTo>
                  <a:lnTo>
                    <a:pt x="748" y="2425"/>
                  </a:lnTo>
                  <a:lnTo>
                    <a:pt x="762" y="2425"/>
                  </a:lnTo>
                  <a:lnTo>
                    <a:pt x="762" y="2425"/>
                  </a:lnTo>
                  <a:lnTo>
                    <a:pt x="776" y="2425"/>
                  </a:lnTo>
                  <a:lnTo>
                    <a:pt x="776" y="2425"/>
                  </a:lnTo>
                  <a:lnTo>
                    <a:pt x="790" y="2425"/>
                  </a:lnTo>
                  <a:lnTo>
                    <a:pt x="790" y="2425"/>
                  </a:lnTo>
                  <a:lnTo>
                    <a:pt x="803" y="2425"/>
                  </a:lnTo>
                  <a:lnTo>
                    <a:pt x="803" y="2405"/>
                  </a:lnTo>
                  <a:lnTo>
                    <a:pt x="817" y="2405"/>
                  </a:lnTo>
                  <a:lnTo>
                    <a:pt x="817" y="2268"/>
                  </a:lnTo>
                  <a:lnTo>
                    <a:pt x="831" y="2268"/>
                  </a:lnTo>
                  <a:lnTo>
                    <a:pt x="831" y="2028"/>
                  </a:lnTo>
                  <a:lnTo>
                    <a:pt x="845" y="2028"/>
                  </a:lnTo>
                  <a:lnTo>
                    <a:pt x="845" y="2028"/>
                  </a:lnTo>
                  <a:lnTo>
                    <a:pt x="859" y="2028"/>
                  </a:lnTo>
                  <a:lnTo>
                    <a:pt x="859" y="2248"/>
                  </a:lnTo>
                  <a:lnTo>
                    <a:pt x="873" y="2248"/>
                  </a:lnTo>
                  <a:lnTo>
                    <a:pt x="873" y="2268"/>
                  </a:lnTo>
                  <a:lnTo>
                    <a:pt x="886" y="2268"/>
                  </a:lnTo>
                  <a:lnTo>
                    <a:pt x="886" y="2165"/>
                  </a:lnTo>
                  <a:lnTo>
                    <a:pt x="900" y="2165"/>
                  </a:lnTo>
                  <a:lnTo>
                    <a:pt x="900" y="2288"/>
                  </a:lnTo>
                  <a:lnTo>
                    <a:pt x="914" y="2288"/>
                  </a:lnTo>
                  <a:lnTo>
                    <a:pt x="914" y="2405"/>
                  </a:lnTo>
                  <a:lnTo>
                    <a:pt x="928" y="2405"/>
                  </a:lnTo>
                  <a:lnTo>
                    <a:pt x="928" y="2425"/>
                  </a:lnTo>
                  <a:lnTo>
                    <a:pt x="942" y="2425"/>
                  </a:lnTo>
                  <a:lnTo>
                    <a:pt x="942" y="2405"/>
                  </a:lnTo>
                  <a:lnTo>
                    <a:pt x="956" y="2405"/>
                  </a:lnTo>
                  <a:lnTo>
                    <a:pt x="956" y="2288"/>
                  </a:lnTo>
                  <a:lnTo>
                    <a:pt x="970" y="2288"/>
                  </a:lnTo>
                  <a:lnTo>
                    <a:pt x="970" y="2165"/>
                  </a:lnTo>
                  <a:lnTo>
                    <a:pt x="984" y="2165"/>
                  </a:lnTo>
                  <a:lnTo>
                    <a:pt x="984" y="2288"/>
                  </a:lnTo>
                  <a:lnTo>
                    <a:pt x="997" y="2288"/>
                  </a:lnTo>
                  <a:lnTo>
                    <a:pt x="997" y="2385"/>
                  </a:lnTo>
                  <a:lnTo>
                    <a:pt x="1011" y="2385"/>
                  </a:lnTo>
                  <a:lnTo>
                    <a:pt x="1011" y="2288"/>
                  </a:lnTo>
                  <a:lnTo>
                    <a:pt x="1025" y="2288"/>
                  </a:lnTo>
                  <a:lnTo>
                    <a:pt x="1025" y="2165"/>
                  </a:lnTo>
                  <a:lnTo>
                    <a:pt x="1039" y="2165"/>
                  </a:lnTo>
                  <a:lnTo>
                    <a:pt x="1039" y="2288"/>
                  </a:lnTo>
                  <a:lnTo>
                    <a:pt x="1053" y="2288"/>
                  </a:lnTo>
                  <a:lnTo>
                    <a:pt x="1053" y="2365"/>
                  </a:lnTo>
                  <a:lnTo>
                    <a:pt x="1067" y="2365"/>
                  </a:lnTo>
                  <a:lnTo>
                    <a:pt x="1067" y="2151"/>
                  </a:lnTo>
                  <a:lnTo>
                    <a:pt x="1081" y="2151"/>
                  </a:lnTo>
                  <a:lnTo>
                    <a:pt x="1081" y="1884"/>
                  </a:lnTo>
                  <a:lnTo>
                    <a:pt x="1095" y="1884"/>
                  </a:lnTo>
                  <a:lnTo>
                    <a:pt x="1095" y="2014"/>
                  </a:lnTo>
                  <a:lnTo>
                    <a:pt x="1108" y="2014"/>
                  </a:lnTo>
                  <a:lnTo>
                    <a:pt x="1108" y="2105"/>
                  </a:lnTo>
                  <a:lnTo>
                    <a:pt x="1122" y="2105"/>
                  </a:lnTo>
                  <a:lnTo>
                    <a:pt x="1122" y="2131"/>
                  </a:lnTo>
                  <a:lnTo>
                    <a:pt x="1136" y="2131"/>
                  </a:lnTo>
                  <a:lnTo>
                    <a:pt x="1136" y="2008"/>
                  </a:lnTo>
                  <a:lnTo>
                    <a:pt x="1150" y="2008"/>
                  </a:lnTo>
                  <a:lnTo>
                    <a:pt x="1150" y="2028"/>
                  </a:lnTo>
                  <a:lnTo>
                    <a:pt x="1164" y="2028"/>
                  </a:lnTo>
                  <a:lnTo>
                    <a:pt x="1164" y="2268"/>
                  </a:lnTo>
                  <a:lnTo>
                    <a:pt x="1178" y="2268"/>
                  </a:lnTo>
                  <a:lnTo>
                    <a:pt x="1178" y="2405"/>
                  </a:lnTo>
                  <a:lnTo>
                    <a:pt x="1191" y="2405"/>
                  </a:lnTo>
                  <a:lnTo>
                    <a:pt x="1191" y="2405"/>
                  </a:lnTo>
                  <a:lnTo>
                    <a:pt x="1205" y="2405"/>
                  </a:lnTo>
                  <a:lnTo>
                    <a:pt x="1205" y="2288"/>
                  </a:lnTo>
                  <a:lnTo>
                    <a:pt x="1219" y="2288"/>
                  </a:lnTo>
                  <a:lnTo>
                    <a:pt x="1219" y="2165"/>
                  </a:lnTo>
                  <a:lnTo>
                    <a:pt x="1233" y="2165"/>
                  </a:lnTo>
                  <a:lnTo>
                    <a:pt x="1233" y="2288"/>
                  </a:lnTo>
                  <a:lnTo>
                    <a:pt x="1247" y="2288"/>
                  </a:lnTo>
                  <a:lnTo>
                    <a:pt x="1247" y="2405"/>
                  </a:lnTo>
                  <a:lnTo>
                    <a:pt x="1261" y="2405"/>
                  </a:lnTo>
                  <a:lnTo>
                    <a:pt x="1261" y="2425"/>
                  </a:lnTo>
                  <a:lnTo>
                    <a:pt x="1274" y="2425"/>
                  </a:lnTo>
                  <a:lnTo>
                    <a:pt x="1274" y="2405"/>
                  </a:lnTo>
                  <a:lnTo>
                    <a:pt x="1288" y="2405"/>
                  </a:lnTo>
                  <a:lnTo>
                    <a:pt x="1288" y="2228"/>
                  </a:lnTo>
                  <a:lnTo>
                    <a:pt x="1302" y="2228"/>
                  </a:lnTo>
                  <a:lnTo>
                    <a:pt x="1302" y="1753"/>
                  </a:lnTo>
                  <a:lnTo>
                    <a:pt x="1316" y="1753"/>
                  </a:lnTo>
                  <a:lnTo>
                    <a:pt x="1316" y="1507"/>
                  </a:lnTo>
                  <a:lnTo>
                    <a:pt x="1330" y="1507"/>
                  </a:lnTo>
                  <a:lnTo>
                    <a:pt x="1330" y="1994"/>
                  </a:lnTo>
                  <a:lnTo>
                    <a:pt x="1344" y="1994"/>
                  </a:lnTo>
                  <a:lnTo>
                    <a:pt x="1344" y="2365"/>
                  </a:lnTo>
                  <a:lnTo>
                    <a:pt x="1358" y="2365"/>
                  </a:lnTo>
                  <a:lnTo>
                    <a:pt x="1358" y="2425"/>
                  </a:lnTo>
                  <a:lnTo>
                    <a:pt x="1372" y="2425"/>
                  </a:lnTo>
                  <a:lnTo>
                    <a:pt x="1372" y="2425"/>
                  </a:lnTo>
                  <a:lnTo>
                    <a:pt x="1385" y="2425"/>
                  </a:lnTo>
                  <a:lnTo>
                    <a:pt x="1385" y="2405"/>
                  </a:lnTo>
                  <a:lnTo>
                    <a:pt x="1399" y="2405"/>
                  </a:lnTo>
                  <a:lnTo>
                    <a:pt x="1399" y="2248"/>
                  </a:lnTo>
                  <a:lnTo>
                    <a:pt x="1413" y="2248"/>
                  </a:lnTo>
                  <a:lnTo>
                    <a:pt x="1413" y="1890"/>
                  </a:lnTo>
                  <a:lnTo>
                    <a:pt x="1427" y="1890"/>
                  </a:lnTo>
                  <a:lnTo>
                    <a:pt x="1427" y="1767"/>
                  </a:lnTo>
                  <a:lnTo>
                    <a:pt x="1441" y="1767"/>
                  </a:lnTo>
                  <a:lnTo>
                    <a:pt x="1441" y="2131"/>
                  </a:lnTo>
                  <a:lnTo>
                    <a:pt x="1455" y="2131"/>
                  </a:lnTo>
                  <a:lnTo>
                    <a:pt x="1455" y="2385"/>
                  </a:lnTo>
                  <a:lnTo>
                    <a:pt x="1469" y="2385"/>
                  </a:lnTo>
                  <a:lnTo>
                    <a:pt x="1469" y="2405"/>
                  </a:lnTo>
                  <a:lnTo>
                    <a:pt x="1482" y="2405"/>
                  </a:lnTo>
                  <a:lnTo>
                    <a:pt x="1482" y="2268"/>
                  </a:lnTo>
                  <a:lnTo>
                    <a:pt x="1496" y="2268"/>
                  </a:lnTo>
                  <a:lnTo>
                    <a:pt x="1496" y="2008"/>
                  </a:lnTo>
                  <a:lnTo>
                    <a:pt x="1510" y="2008"/>
                  </a:lnTo>
                  <a:lnTo>
                    <a:pt x="1510" y="1890"/>
                  </a:lnTo>
                  <a:lnTo>
                    <a:pt x="1524" y="1890"/>
                  </a:lnTo>
                  <a:lnTo>
                    <a:pt x="1524" y="1987"/>
                  </a:lnTo>
                  <a:lnTo>
                    <a:pt x="1538" y="1987"/>
                  </a:lnTo>
                  <a:lnTo>
                    <a:pt x="1538" y="2131"/>
                  </a:lnTo>
                  <a:lnTo>
                    <a:pt x="1552" y="2131"/>
                  </a:lnTo>
                  <a:lnTo>
                    <a:pt x="1552" y="2145"/>
                  </a:lnTo>
                  <a:lnTo>
                    <a:pt x="1566" y="2145"/>
                  </a:lnTo>
                  <a:lnTo>
                    <a:pt x="1566" y="2288"/>
                  </a:lnTo>
                  <a:lnTo>
                    <a:pt x="1579" y="2288"/>
                  </a:lnTo>
                  <a:lnTo>
                    <a:pt x="1579" y="2385"/>
                  </a:lnTo>
                  <a:lnTo>
                    <a:pt x="1593" y="2385"/>
                  </a:lnTo>
                  <a:lnTo>
                    <a:pt x="1593" y="2268"/>
                  </a:lnTo>
                  <a:lnTo>
                    <a:pt x="1607" y="2268"/>
                  </a:lnTo>
                  <a:lnTo>
                    <a:pt x="1607" y="1987"/>
                  </a:lnTo>
                  <a:lnTo>
                    <a:pt x="1621" y="1987"/>
                  </a:lnTo>
                  <a:lnTo>
                    <a:pt x="1621" y="1693"/>
                  </a:lnTo>
                  <a:lnTo>
                    <a:pt x="1635" y="1693"/>
                  </a:lnTo>
                  <a:lnTo>
                    <a:pt x="1635" y="1295"/>
                  </a:lnTo>
                  <a:lnTo>
                    <a:pt x="1649" y="1295"/>
                  </a:lnTo>
                  <a:lnTo>
                    <a:pt x="1649" y="1035"/>
                  </a:lnTo>
                  <a:lnTo>
                    <a:pt x="1662" y="1035"/>
                  </a:lnTo>
                  <a:lnTo>
                    <a:pt x="1662" y="1138"/>
                  </a:lnTo>
                  <a:lnTo>
                    <a:pt x="1676" y="1138"/>
                  </a:lnTo>
                  <a:lnTo>
                    <a:pt x="1676" y="1215"/>
                  </a:lnTo>
                  <a:lnTo>
                    <a:pt x="1690" y="1215"/>
                  </a:lnTo>
                  <a:lnTo>
                    <a:pt x="1690" y="1001"/>
                  </a:lnTo>
                  <a:lnTo>
                    <a:pt x="1704" y="1001"/>
                  </a:lnTo>
                  <a:lnTo>
                    <a:pt x="1704" y="654"/>
                  </a:lnTo>
                  <a:lnTo>
                    <a:pt x="1718" y="654"/>
                  </a:lnTo>
                  <a:lnTo>
                    <a:pt x="1718" y="295"/>
                  </a:lnTo>
                  <a:lnTo>
                    <a:pt x="1732" y="295"/>
                  </a:lnTo>
                  <a:lnTo>
                    <a:pt x="1738" y="0"/>
                  </a:lnTo>
                  <a:lnTo>
                    <a:pt x="1729" y="110"/>
                  </a:lnTo>
                  <a:lnTo>
                    <a:pt x="1746" y="329"/>
                  </a:lnTo>
                  <a:lnTo>
                    <a:pt x="1759" y="329"/>
                  </a:lnTo>
                  <a:lnTo>
                    <a:pt x="1759" y="998"/>
                  </a:lnTo>
                  <a:lnTo>
                    <a:pt x="1773" y="998"/>
                  </a:lnTo>
                  <a:lnTo>
                    <a:pt x="1773" y="1021"/>
                  </a:lnTo>
                  <a:lnTo>
                    <a:pt x="1787" y="1021"/>
                  </a:lnTo>
                  <a:lnTo>
                    <a:pt x="1787" y="1069"/>
                  </a:lnTo>
                  <a:lnTo>
                    <a:pt x="1801" y="1069"/>
                  </a:lnTo>
                  <a:lnTo>
                    <a:pt x="1801" y="1776"/>
                  </a:lnTo>
                  <a:lnTo>
                    <a:pt x="1815" y="1776"/>
                  </a:lnTo>
                  <a:lnTo>
                    <a:pt x="1815" y="1913"/>
                  </a:lnTo>
                  <a:lnTo>
                    <a:pt x="1829" y="1913"/>
                  </a:lnTo>
                  <a:lnTo>
                    <a:pt x="1829" y="1507"/>
                  </a:lnTo>
                  <a:lnTo>
                    <a:pt x="1843" y="1507"/>
                  </a:lnTo>
                  <a:lnTo>
                    <a:pt x="1843" y="1753"/>
                  </a:lnTo>
                  <a:lnTo>
                    <a:pt x="1856" y="1753"/>
                  </a:lnTo>
                  <a:lnTo>
                    <a:pt x="1856" y="2228"/>
                  </a:lnTo>
                  <a:lnTo>
                    <a:pt x="1870" y="2228"/>
                  </a:lnTo>
                  <a:lnTo>
                    <a:pt x="1870" y="2385"/>
                  </a:lnTo>
                  <a:lnTo>
                    <a:pt x="1884" y="2385"/>
                  </a:lnTo>
                  <a:lnTo>
                    <a:pt x="1884" y="2288"/>
                  </a:lnTo>
                  <a:lnTo>
                    <a:pt x="1898" y="2288"/>
                  </a:lnTo>
                  <a:lnTo>
                    <a:pt x="1898" y="2145"/>
                  </a:lnTo>
                  <a:lnTo>
                    <a:pt x="1912" y="2145"/>
                  </a:lnTo>
                  <a:lnTo>
                    <a:pt x="1912" y="2131"/>
                  </a:lnTo>
                  <a:lnTo>
                    <a:pt x="1926" y="2131"/>
                  </a:lnTo>
                  <a:lnTo>
                    <a:pt x="1926" y="2008"/>
                  </a:lnTo>
                  <a:lnTo>
                    <a:pt x="1940" y="2008"/>
                  </a:lnTo>
                  <a:lnTo>
                    <a:pt x="1940" y="2028"/>
                  </a:lnTo>
                  <a:lnTo>
                    <a:pt x="1953" y="2028"/>
                  </a:lnTo>
                  <a:lnTo>
                    <a:pt x="1953" y="2248"/>
                  </a:lnTo>
                  <a:lnTo>
                    <a:pt x="1967" y="2248"/>
                  </a:lnTo>
                  <a:lnTo>
                    <a:pt x="1967" y="2268"/>
                  </a:lnTo>
                  <a:lnTo>
                    <a:pt x="1981" y="2268"/>
                  </a:lnTo>
                  <a:lnTo>
                    <a:pt x="1981" y="2165"/>
                  </a:lnTo>
                  <a:lnTo>
                    <a:pt x="1995" y="2165"/>
                  </a:lnTo>
                  <a:lnTo>
                    <a:pt x="1995" y="2288"/>
                  </a:lnTo>
                  <a:lnTo>
                    <a:pt x="2009" y="2288"/>
                  </a:lnTo>
                  <a:lnTo>
                    <a:pt x="2009" y="2405"/>
                  </a:lnTo>
                  <a:lnTo>
                    <a:pt x="2023" y="2405"/>
                  </a:lnTo>
                  <a:lnTo>
                    <a:pt x="2023" y="2425"/>
                  </a:lnTo>
                  <a:lnTo>
                    <a:pt x="2036" y="2425"/>
                  </a:lnTo>
                  <a:lnTo>
                    <a:pt x="2036" y="2425"/>
                  </a:lnTo>
                  <a:lnTo>
                    <a:pt x="2050" y="2425"/>
                  </a:lnTo>
                  <a:lnTo>
                    <a:pt x="2050" y="2425"/>
                  </a:lnTo>
                  <a:lnTo>
                    <a:pt x="2064" y="2425"/>
                  </a:lnTo>
                  <a:lnTo>
                    <a:pt x="2064" y="2425"/>
                  </a:lnTo>
                  <a:lnTo>
                    <a:pt x="2078" y="2425"/>
                  </a:lnTo>
                  <a:lnTo>
                    <a:pt x="2078" y="2425"/>
                  </a:lnTo>
                  <a:lnTo>
                    <a:pt x="2092" y="2425"/>
                  </a:lnTo>
                  <a:lnTo>
                    <a:pt x="2092" y="2425"/>
                  </a:lnTo>
                  <a:lnTo>
                    <a:pt x="2106" y="2425"/>
                  </a:lnTo>
                  <a:lnTo>
                    <a:pt x="2106" y="2425"/>
                  </a:lnTo>
                  <a:lnTo>
                    <a:pt x="2120" y="2425"/>
                  </a:lnTo>
                  <a:lnTo>
                    <a:pt x="2120" y="2425"/>
                  </a:lnTo>
                  <a:lnTo>
                    <a:pt x="2133" y="2425"/>
                  </a:lnTo>
                  <a:lnTo>
                    <a:pt x="2133" y="2425"/>
                  </a:lnTo>
                  <a:lnTo>
                    <a:pt x="2147" y="2425"/>
                  </a:lnTo>
                  <a:lnTo>
                    <a:pt x="2147" y="2425"/>
                  </a:lnTo>
                  <a:lnTo>
                    <a:pt x="2161" y="2425"/>
                  </a:lnTo>
                  <a:lnTo>
                    <a:pt x="2161" y="2425"/>
                  </a:lnTo>
                  <a:lnTo>
                    <a:pt x="2175" y="2425"/>
                  </a:lnTo>
                  <a:lnTo>
                    <a:pt x="2175" y="2425"/>
                  </a:lnTo>
                  <a:lnTo>
                    <a:pt x="2189" y="2425"/>
                  </a:lnTo>
                  <a:lnTo>
                    <a:pt x="2189" y="2425"/>
                  </a:lnTo>
                  <a:lnTo>
                    <a:pt x="2203" y="2425"/>
                  </a:lnTo>
                  <a:lnTo>
                    <a:pt x="2203" y="2425"/>
                  </a:lnTo>
                  <a:lnTo>
                    <a:pt x="2217" y="2425"/>
                  </a:lnTo>
                  <a:lnTo>
                    <a:pt x="2217" y="2425"/>
                  </a:lnTo>
                  <a:lnTo>
                    <a:pt x="2230" y="2425"/>
                  </a:lnTo>
                  <a:lnTo>
                    <a:pt x="2230" y="2425"/>
                  </a:lnTo>
                  <a:lnTo>
                    <a:pt x="2244" y="2425"/>
                  </a:lnTo>
                  <a:lnTo>
                    <a:pt x="2244" y="2405"/>
                  </a:lnTo>
                  <a:lnTo>
                    <a:pt x="2258" y="2405"/>
                  </a:lnTo>
                  <a:lnTo>
                    <a:pt x="2258" y="2288"/>
                  </a:lnTo>
                  <a:lnTo>
                    <a:pt x="2272" y="2288"/>
                  </a:lnTo>
                  <a:lnTo>
                    <a:pt x="2272" y="2165"/>
                  </a:lnTo>
                  <a:lnTo>
                    <a:pt x="2286" y="2165"/>
                  </a:lnTo>
                  <a:lnTo>
                    <a:pt x="2286" y="2288"/>
                  </a:lnTo>
                  <a:lnTo>
                    <a:pt x="2300" y="2288"/>
                  </a:lnTo>
                  <a:lnTo>
                    <a:pt x="2300" y="2405"/>
                  </a:lnTo>
                  <a:lnTo>
                    <a:pt x="2314" y="2405"/>
                  </a:lnTo>
                  <a:lnTo>
                    <a:pt x="2314" y="2425"/>
                  </a:lnTo>
                  <a:lnTo>
                    <a:pt x="2328" y="2425"/>
                  </a:lnTo>
                  <a:lnTo>
                    <a:pt x="2328" y="2425"/>
                  </a:lnTo>
                  <a:lnTo>
                    <a:pt x="2341" y="2425"/>
                  </a:lnTo>
                  <a:lnTo>
                    <a:pt x="2341" y="2425"/>
                  </a:lnTo>
                  <a:lnTo>
                    <a:pt x="2355" y="2425"/>
                  </a:lnTo>
                  <a:lnTo>
                    <a:pt x="2355" y="2425"/>
                  </a:lnTo>
                  <a:lnTo>
                    <a:pt x="2369" y="2425"/>
                  </a:lnTo>
                  <a:lnTo>
                    <a:pt x="2369" y="2425"/>
                  </a:lnTo>
                  <a:lnTo>
                    <a:pt x="2383" y="2425"/>
                  </a:lnTo>
                  <a:lnTo>
                    <a:pt x="2383" y="2425"/>
                  </a:lnTo>
                  <a:lnTo>
                    <a:pt x="2397" y="2425"/>
                  </a:lnTo>
                  <a:lnTo>
                    <a:pt x="2397" y="2425"/>
                  </a:lnTo>
                  <a:lnTo>
                    <a:pt x="2410" y="2425"/>
                  </a:lnTo>
                  <a:lnTo>
                    <a:pt x="2410" y="2425"/>
                  </a:lnTo>
                  <a:lnTo>
                    <a:pt x="2424" y="2425"/>
                  </a:lnTo>
                  <a:lnTo>
                    <a:pt x="2424" y="2425"/>
                  </a:lnTo>
                  <a:lnTo>
                    <a:pt x="2438" y="2425"/>
                  </a:lnTo>
                  <a:lnTo>
                    <a:pt x="2438" y="2405"/>
                  </a:lnTo>
                  <a:lnTo>
                    <a:pt x="2452" y="2405"/>
                  </a:lnTo>
                  <a:lnTo>
                    <a:pt x="2452" y="2288"/>
                  </a:lnTo>
                  <a:lnTo>
                    <a:pt x="2466" y="2288"/>
                  </a:lnTo>
                  <a:lnTo>
                    <a:pt x="2466" y="2165"/>
                  </a:lnTo>
                  <a:lnTo>
                    <a:pt x="2480" y="2165"/>
                  </a:lnTo>
                  <a:lnTo>
                    <a:pt x="2480" y="2288"/>
                  </a:lnTo>
                  <a:lnTo>
                    <a:pt x="2494" y="2288"/>
                  </a:lnTo>
                  <a:lnTo>
                    <a:pt x="2494" y="2405"/>
                  </a:lnTo>
                  <a:lnTo>
                    <a:pt x="2507" y="2405"/>
                  </a:lnTo>
                  <a:lnTo>
                    <a:pt x="2507" y="2425"/>
                  </a:lnTo>
                  <a:lnTo>
                    <a:pt x="2521" y="2425"/>
                  </a:lnTo>
                  <a:lnTo>
                    <a:pt x="2521" y="2425"/>
                  </a:lnTo>
                  <a:lnTo>
                    <a:pt x="2535" y="2425"/>
                  </a:lnTo>
                  <a:lnTo>
                    <a:pt x="2535" y="2425"/>
                  </a:lnTo>
                  <a:lnTo>
                    <a:pt x="2549" y="2425"/>
                  </a:lnTo>
                  <a:lnTo>
                    <a:pt x="2549" y="2425"/>
                  </a:lnTo>
                  <a:lnTo>
                    <a:pt x="2563" y="2425"/>
                  </a:lnTo>
                  <a:lnTo>
                    <a:pt x="2563" y="2425"/>
                  </a:lnTo>
                  <a:lnTo>
                    <a:pt x="2577" y="2425"/>
                  </a:lnTo>
                  <a:lnTo>
                    <a:pt x="2577" y="2425"/>
                  </a:lnTo>
                  <a:lnTo>
                    <a:pt x="2591" y="2425"/>
                  </a:lnTo>
                  <a:lnTo>
                    <a:pt x="2591" y="2425"/>
                  </a:lnTo>
                  <a:lnTo>
                    <a:pt x="2605" y="2425"/>
                  </a:lnTo>
                  <a:lnTo>
                    <a:pt x="2605" y="2405"/>
                  </a:lnTo>
                  <a:lnTo>
                    <a:pt x="2618" y="2405"/>
                  </a:lnTo>
                  <a:lnTo>
                    <a:pt x="2618" y="2288"/>
                  </a:lnTo>
                  <a:lnTo>
                    <a:pt x="2632" y="2288"/>
                  </a:lnTo>
                  <a:lnTo>
                    <a:pt x="2632" y="2165"/>
                  </a:lnTo>
                  <a:lnTo>
                    <a:pt x="2646" y="2165"/>
                  </a:lnTo>
                  <a:lnTo>
                    <a:pt x="2646" y="2288"/>
                  </a:lnTo>
                  <a:lnTo>
                    <a:pt x="2660" y="2288"/>
                  </a:lnTo>
                  <a:lnTo>
                    <a:pt x="2660" y="2405"/>
                  </a:lnTo>
                  <a:lnTo>
                    <a:pt x="2674" y="2405"/>
                  </a:lnTo>
                  <a:lnTo>
                    <a:pt x="2674" y="2425"/>
                  </a:lnTo>
                  <a:lnTo>
                    <a:pt x="2688" y="2425"/>
                  </a:lnTo>
                  <a:lnTo>
                    <a:pt x="2688" y="2425"/>
                  </a:lnTo>
                  <a:lnTo>
                    <a:pt x="2702" y="2425"/>
                  </a:lnTo>
                  <a:lnTo>
                    <a:pt x="2702" y="2425"/>
                  </a:lnTo>
                  <a:lnTo>
                    <a:pt x="2716" y="2425"/>
                  </a:lnTo>
                  <a:lnTo>
                    <a:pt x="2716" y="2425"/>
                  </a:lnTo>
                  <a:lnTo>
                    <a:pt x="2729" y="2425"/>
                  </a:lnTo>
                  <a:lnTo>
                    <a:pt x="2729" y="2425"/>
                  </a:lnTo>
                  <a:lnTo>
                    <a:pt x="2743" y="2425"/>
                  </a:lnTo>
                  <a:lnTo>
                    <a:pt x="2743" y="2425"/>
                  </a:lnTo>
                  <a:lnTo>
                    <a:pt x="2757" y="2425"/>
                  </a:lnTo>
                  <a:lnTo>
                    <a:pt x="2757" y="2425"/>
                  </a:lnTo>
                  <a:lnTo>
                    <a:pt x="2771" y="2425"/>
                  </a:lnTo>
                  <a:lnTo>
                    <a:pt x="2771" y="2425"/>
                  </a:lnTo>
                  <a:lnTo>
                    <a:pt x="0" y="2425"/>
                  </a:lnTo>
                  <a:close/>
                </a:path>
              </a:pathLst>
            </a:custGeom>
            <a:solidFill>
              <a:srgbClr val="000000"/>
            </a:solidFill>
            <a:ln w="0">
              <a:solidFill>
                <a:srgbClr val="000000"/>
              </a:solidFill>
              <a:prstDash val="solid"/>
              <a:round/>
              <a:headEnd/>
              <a:tailEnd/>
            </a:ln>
          </p:spPr>
          <p:txBody>
            <a:bodyPr/>
            <a:lstStyle/>
            <a:p>
              <a:endParaRPr lang="en-US"/>
            </a:p>
          </p:txBody>
        </p:sp>
        <p:sp>
          <p:nvSpPr>
            <p:cNvPr id="17" name="Line 12"/>
            <p:cNvSpPr>
              <a:spLocks noChangeShapeType="1"/>
            </p:cNvSpPr>
            <p:nvPr/>
          </p:nvSpPr>
          <p:spPr bwMode="auto">
            <a:xfrm>
              <a:off x="639763" y="5664200"/>
              <a:ext cx="439896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3"/>
            <p:cNvSpPr>
              <a:spLocks noChangeShapeType="1"/>
            </p:cNvSpPr>
            <p:nvPr/>
          </p:nvSpPr>
          <p:spPr bwMode="auto">
            <a:xfrm>
              <a:off x="639763" y="5664200"/>
              <a:ext cx="4398962"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4"/>
            <p:cNvSpPr>
              <a:spLocks noChangeShapeType="1"/>
            </p:cNvSpPr>
            <p:nvPr/>
          </p:nvSpPr>
          <p:spPr bwMode="auto">
            <a:xfrm>
              <a:off x="639763" y="5664200"/>
              <a:ext cx="0" cy="206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6"/>
            <p:cNvSpPr>
              <a:spLocks noChangeShapeType="1"/>
            </p:cNvSpPr>
            <p:nvPr/>
          </p:nvSpPr>
          <p:spPr bwMode="auto">
            <a:xfrm>
              <a:off x="860425" y="5664200"/>
              <a:ext cx="0"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7"/>
            <p:cNvSpPr>
              <a:spLocks noChangeShapeType="1"/>
            </p:cNvSpPr>
            <p:nvPr/>
          </p:nvSpPr>
          <p:spPr bwMode="auto">
            <a:xfrm>
              <a:off x="1079500"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8"/>
            <p:cNvSpPr>
              <a:spLocks noChangeShapeType="1"/>
            </p:cNvSpPr>
            <p:nvPr/>
          </p:nvSpPr>
          <p:spPr bwMode="auto">
            <a:xfrm>
              <a:off x="1300163" y="5664200"/>
              <a:ext cx="1587"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9"/>
            <p:cNvSpPr>
              <a:spLocks noChangeShapeType="1"/>
            </p:cNvSpPr>
            <p:nvPr/>
          </p:nvSpPr>
          <p:spPr bwMode="auto">
            <a:xfrm>
              <a:off x="1520825"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0"/>
            <p:cNvSpPr>
              <a:spLocks noChangeShapeType="1"/>
            </p:cNvSpPr>
            <p:nvPr/>
          </p:nvSpPr>
          <p:spPr bwMode="auto">
            <a:xfrm>
              <a:off x="1739900" y="5664200"/>
              <a:ext cx="0" cy="206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2"/>
            <p:cNvSpPr>
              <a:spLocks noChangeShapeType="1"/>
            </p:cNvSpPr>
            <p:nvPr/>
          </p:nvSpPr>
          <p:spPr bwMode="auto">
            <a:xfrm>
              <a:off x="1958975"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3"/>
            <p:cNvSpPr>
              <a:spLocks noChangeShapeType="1"/>
            </p:cNvSpPr>
            <p:nvPr/>
          </p:nvSpPr>
          <p:spPr bwMode="auto">
            <a:xfrm>
              <a:off x="2179638" y="5664200"/>
              <a:ext cx="1587"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p:cNvSpPr>
              <a:spLocks noChangeShapeType="1"/>
            </p:cNvSpPr>
            <p:nvPr/>
          </p:nvSpPr>
          <p:spPr bwMode="auto">
            <a:xfrm>
              <a:off x="2400300"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5"/>
            <p:cNvSpPr>
              <a:spLocks noChangeShapeType="1"/>
            </p:cNvSpPr>
            <p:nvPr/>
          </p:nvSpPr>
          <p:spPr bwMode="auto">
            <a:xfrm>
              <a:off x="2617788" y="5664200"/>
              <a:ext cx="3175"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6"/>
            <p:cNvSpPr>
              <a:spLocks noChangeShapeType="1"/>
            </p:cNvSpPr>
            <p:nvPr/>
          </p:nvSpPr>
          <p:spPr bwMode="auto">
            <a:xfrm>
              <a:off x="2840038" y="5664200"/>
              <a:ext cx="0" cy="206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8"/>
            <p:cNvSpPr>
              <a:spLocks noChangeShapeType="1"/>
            </p:cNvSpPr>
            <p:nvPr/>
          </p:nvSpPr>
          <p:spPr bwMode="auto">
            <a:xfrm>
              <a:off x="3059113" y="5664200"/>
              <a:ext cx="1587"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9"/>
            <p:cNvSpPr>
              <a:spLocks noChangeShapeType="1"/>
            </p:cNvSpPr>
            <p:nvPr/>
          </p:nvSpPr>
          <p:spPr bwMode="auto">
            <a:xfrm>
              <a:off x="3279775"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0"/>
            <p:cNvSpPr>
              <a:spLocks noChangeShapeType="1"/>
            </p:cNvSpPr>
            <p:nvPr/>
          </p:nvSpPr>
          <p:spPr bwMode="auto">
            <a:xfrm>
              <a:off x="3498850"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1"/>
            <p:cNvSpPr>
              <a:spLocks noChangeShapeType="1"/>
            </p:cNvSpPr>
            <p:nvPr/>
          </p:nvSpPr>
          <p:spPr bwMode="auto">
            <a:xfrm>
              <a:off x="3717925" y="5664200"/>
              <a:ext cx="3175"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2"/>
            <p:cNvSpPr>
              <a:spLocks noChangeShapeType="1"/>
            </p:cNvSpPr>
            <p:nvPr/>
          </p:nvSpPr>
          <p:spPr bwMode="auto">
            <a:xfrm>
              <a:off x="3938588" y="5664200"/>
              <a:ext cx="1587" cy="206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4"/>
            <p:cNvSpPr>
              <a:spLocks noChangeShapeType="1"/>
            </p:cNvSpPr>
            <p:nvPr/>
          </p:nvSpPr>
          <p:spPr bwMode="auto">
            <a:xfrm>
              <a:off x="4159250" y="5664200"/>
              <a:ext cx="1588"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5"/>
            <p:cNvSpPr>
              <a:spLocks noChangeShapeType="1"/>
            </p:cNvSpPr>
            <p:nvPr/>
          </p:nvSpPr>
          <p:spPr bwMode="auto">
            <a:xfrm>
              <a:off x="4378325" y="5664200"/>
              <a:ext cx="3175"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6"/>
            <p:cNvSpPr>
              <a:spLocks noChangeShapeType="1"/>
            </p:cNvSpPr>
            <p:nvPr/>
          </p:nvSpPr>
          <p:spPr bwMode="auto">
            <a:xfrm>
              <a:off x="4600575" y="5664200"/>
              <a:ext cx="0"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37"/>
            <p:cNvSpPr>
              <a:spLocks noChangeShapeType="1"/>
            </p:cNvSpPr>
            <p:nvPr/>
          </p:nvSpPr>
          <p:spPr bwMode="auto">
            <a:xfrm>
              <a:off x="4818063" y="5664200"/>
              <a:ext cx="1587" cy="1111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38"/>
            <p:cNvSpPr>
              <a:spLocks noChangeShapeType="1"/>
            </p:cNvSpPr>
            <p:nvPr/>
          </p:nvSpPr>
          <p:spPr bwMode="auto">
            <a:xfrm>
              <a:off x="5038725" y="5664200"/>
              <a:ext cx="1588" cy="206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1"/>
            <p:cNvSpPr>
              <a:spLocks noChangeShapeType="1"/>
            </p:cNvSpPr>
            <p:nvPr/>
          </p:nvSpPr>
          <p:spPr bwMode="auto">
            <a:xfrm flipH="1">
              <a:off x="614363" y="5664200"/>
              <a:ext cx="25400"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3"/>
            <p:cNvSpPr>
              <a:spLocks noChangeShapeType="1"/>
            </p:cNvSpPr>
            <p:nvPr/>
          </p:nvSpPr>
          <p:spPr bwMode="auto">
            <a:xfrm flipH="1">
              <a:off x="627063" y="5475288"/>
              <a:ext cx="12700"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4"/>
            <p:cNvSpPr>
              <a:spLocks noChangeShapeType="1"/>
            </p:cNvSpPr>
            <p:nvPr/>
          </p:nvSpPr>
          <p:spPr bwMode="auto">
            <a:xfrm flipH="1">
              <a:off x="627063" y="5287963"/>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5"/>
            <p:cNvSpPr>
              <a:spLocks noChangeShapeType="1"/>
            </p:cNvSpPr>
            <p:nvPr/>
          </p:nvSpPr>
          <p:spPr bwMode="auto">
            <a:xfrm flipH="1">
              <a:off x="627063" y="5099050"/>
              <a:ext cx="12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6"/>
            <p:cNvSpPr>
              <a:spLocks noChangeShapeType="1"/>
            </p:cNvSpPr>
            <p:nvPr/>
          </p:nvSpPr>
          <p:spPr bwMode="auto">
            <a:xfrm flipH="1">
              <a:off x="627063" y="4913313"/>
              <a:ext cx="12700"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47"/>
            <p:cNvSpPr>
              <a:spLocks noChangeShapeType="1"/>
            </p:cNvSpPr>
            <p:nvPr/>
          </p:nvSpPr>
          <p:spPr bwMode="auto">
            <a:xfrm flipH="1">
              <a:off x="614363" y="4724400"/>
              <a:ext cx="254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49"/>
            <p:cNvSpPr>
              <a:spLocks noChangeShapeType="1"/>
            </p:cNvSpPr>
            <p:nvPr/>
          </p:nvSpPr>
          <p:spPr bwMode="auto">
            <a:xfrm flipH="1">
              <a:off x="627063" y="4537075"/>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0"/>
            <p:cNvSpPr>
              <a:spLocks noChangeShapeType="1"/>
            </p:cNvSpPr>
            <p:nvPr/>
          </p:nvSpPr>
          <p:spPr bwMode="auto">
            <a:xfrm flipH="1">
              <a:off x="627063" y="4348163"/>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1"/>
            <p:cNvSpPr>
              <a:spLocks noChangeShapeType="1"/>
            </p:cNvSpPr>
            <p:nvPr/>
          </p:nvSpPr>
          <p:spPr bwMode="auto">
            <a:xfrm flipH="1">
              <a:off x="627063" y="4160838"/>
              <a:ext cx="12700"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2"/>
            <p:cNvSpPr>
              <a:spLocks noChangeShapeType="1"/>
            </p:cNvSpPr>
            <p:nvPr/>
          </p:nvSpPr>
          <p:spPr bwMode="auto">
            <a:xfrm flipH="1">
              <a:off x="627063" y="3971925"/>
              <a:ext cx="12700" cy="3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8" name="Line 53"/>
            <p:cNvSpPr>
              <a:spLocks noChangeShapeType="1"/>
            </p:cNvSpPr>
            <p:nvPr/>
          </p:nvSpPr>
          <p:spPr bwMode="auto">
            <a:xfrm flipH="1">
              <a:off x="614363" y="3786188"/>
              <a:ext cx="254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5"/>
            <p:cNvSpPr>
              <a:spLocks noChangeShapeType="1"/>
            </p:cNvSpPr>
            <p:nvPr/>
          </p:nvSpPr>
          <p:spPr bwMode="auto">
            <a:xfrm flipH="1">
              <a:off x="627063" y="3597275"/>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6"/>
            <p:cNvSpPr>
              <a:spLocks noChangeShapeType="1"/>
            </p:cNvSpPr>
            <p:nvPr/>
          </p:nvSpPr>
          <p:spPr bwMode="auto">
            <a:xfrm flipH="1">
              <a:off x="627063" y="3409950"/>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7"/>
            <p:cNvSpPr>
              <a:spLocks noChangeShapeType="1"/>
            </p:cNvSpPr>
            <p:nvPr/>
          </p:nvSpPr>
          <p:spPr bwMode="auto">
            <a:xfrm flipH="1">
              <a:off x="627063" y="3219450"/>
              <a:ext cx="12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8"/>
            <p:cNvSpPr>
              <a:spLocks noChangeShapeType="1"/>
            </p:cNvSpPr>
            <p:nvPr/>
          </p:nvSpPr>
          <p:spPr bwMode="auto">
            <a:xfrm flipH="1">
              <a:off x="627063" y="3035300"/>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59"/>
            <p:cNvSpPr>
              <a:spLocks noChangeShapeType="1"/>
            </p:cNvSpPr>
            <p:nvPr/>
          </p:nvSpPr>
          <p:spPr bwMode="auto">
            <a:xfrm flipH="1">
              <a:off x="614363" y="2846388"/>
              <a:ext cx="254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61"/>
            <p:cNvSpPr>
              <a:spLocks noChangeShapeType="1"/>
            </p:cNvSpPr>
            <p:nvPr/>
          </p:nvSpPr>
          <p:spPr bwMode="auto">
            <a:xfrm flipH="1">
              <a:off x="627063" y="2655888"/>
              <a:ext cx="12700"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62"/>
            <p:cNvSpPr>
              <a:spLocks noChangeShapeType="1"/>
            </p:cNvSpPr>
            <p:nvPr/>
          </p:nvSpPr>
          <p:spPr bwMode="auto">
            <a:xfrm flipH="1">
              <a:off x="627063" y="2468563"/>
              <a:ext cx="12700"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63"/>
            <p:cNvSpPr>
              <a:spLocks noChangeShapeType="1"/>
            </p:cNvSpPr>
            <p:nvPr/>
          </p:nvSpPr>
          <p:spPr bwMode="auto">
            <a:xfrm flipH="1">
              <a:off x="627063" y="2279650"/>
              <a:ext cx="12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64"/>
            <p:cNvSpPr>
              <a:spLocks noChangeShapeType="1"/>
            </p:cNvSpPr>
            <p:nvPr/>
          </p:nvSpPr>
          <p:spPr bwMode="auto">
            <a:xfrm flipH="1">
              <a:off x="627063" y="2093913"/>
              <a:ext cx="127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65"/>
            <p:cNvSpPr>
              <a:spLocks noChangeShapeType="1"/>
            </p:cNvSpPr>
            <p:nvPr/>
          </p:nvSpPr>
          <p:spPr bwMode="auto">
            <a:xfrm flipH="1">
              <a:off x="614363" y="1905000"/>
              <a:ext cx="25400"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67"/>
            <p:cNvSpPr>
              <a:spLocks noChangeShapeType="1"/>
            </p:cNvSpPr>
            <p:nvPr/>
          </p:nvSpPr>
          <p:spPr bwMode="auto">
            <a:xfrm flipH="1">
              <a:off x="627063" y="1717675"/>
              <a:ext cx="12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 name="TextBox 87"/>
          <p:cNvSpPr txBox="1"/>
          <p:nvPr/>
        </p:nvSpPr>
        <p:spPr>
          <a:xfrm>
            <a:off x="2740534" y="2025798"/>
            <a:ext cx="570476" cy="369332"/>
          </a:xfrm>
          <a:prstGeom prst="rect">
            <a:avLst/>
          </a:prstGeom>
          <a:noFill/>
        </p:spPr>
        <p:txBody>
          <a:bodyPr wrap="none" rtlCol="0">
            <a:spAutoFit/>
          </a:bodyPr>
          <a:lstStyle/>
          <a:p>
            <a:r>
              <a:rPr lang="en-US" dirty="0" smtClean="0"/>
              <a:t>bins</a:t>
            </a:r>
            <a:endParaRPr lang="en-US" dirty="0"/>
          </a:p>
        </p:txBody>
      </p:sp>
      <p:grpSp>
        <p:nvGrpSpPr>
          <p:cNvPr id="122" name="Group 121"/>
          <p:cNvGrpSpPr/>
          <p:nvPr/>
        </p:nvGrpSpPr>
        <p:grpSpPr>
          <a:xfrm>
            <a:off x="260247" y="818410"/>
            <a:ext cx="1873451" cy="4000329"/>
            <a:chOff x="197931" y="101564"/>
            <a:chExt cx="1870724" cy="2587593"/>
          </a:xfrm>
        </p:grpSpPr>
        <p:pic>
          <p:nvPicPr>
            <p:cNvPr id="123" name="Picture 122"/>
            <p:cNvPicPr>
              <a:picLocks noChangeAspect="1"/>
            </p:cNvPicPr>
            <p:nvPr/>
          </p:nvPicPr>
          <p:blipFill rotWithShape="1">
            <a:blip r:embed="rId3"/>
            <a:srcRect l="17465" t="9952"/>
            <a:stretch/>
          </p:blipFill>
          <p:spPr>
            <a:xfrm>
              <a:off x="197931" y="151943"/>
              <a:ext cx="1870724" cy="2537214"/>
            </a:xfrm>
            <a:prstGeom prst="rect">
              <a:avLst/>
            </a:prstGeom>
          </p:spPr>
        </p:pic>
        <p:sp>
          <p:nvSpPr>
            <p:cNvPr id="125" name="Rectangle 124"/>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126" name="Rectangle 125"/>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Rectangle 128"/>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TextBox 123"/>
            <p:cNvSpPr txBox="1"/>
            <p:nvPr/>
          </p:nvSpPr>
          <p:spPr>
            <a:xfrm rot="16200000">
              <a:off x="1442452" y="334609"/>
              <a:ext cx="834883" cy="368794"/>
            </a:xfrm>
            <a:prstGeom prst="rect">
              <a:avLst/>
            </a:prstGeom>
            <a:noFill/>
          </p:spPr>
          <p:txBody>
            <a:bodyPr wrap="none" rtlCol="0">
              <a:spAutoFit/>
            </a:bodyPr>
            <a:lstStyle/>
            <a:p>
              <a:r>
                <a:rPr lang="en-US" dirty="0" smtClean="0"/>
                <a:t>Spikes/ trial</a:t>
              </a:r>
              <a:endParaRPr lang="en-US" dirty="0"/>
            </a:p>
          </p:txBody>
        </p:sp>
      </p:grpSp>
      <p:sp>
        <p:nvSpPr>
          <p:cNvPr id="2" name="Title 1"/>
          <p:cNvSpPr>
            <a:spLocks noGrp="1"/>
          </p:cNvSpPr>
          <p:nvPr>
            <p:ph type="title"/>
          </p:nvPr>
        </p:nvSpPr>
        <p:spPr>
          <a:xfrm>
            <a:off x="457200" y="23958"/>
            <a:ext cx="8229600" cy="1143000"/>
          </a:xfrm>
        </p:spPr>
        <p:txBody>
          <a:bodyPr>
            <a:normAutofit fontScale="90000"/>
          </a:bodyPr>
          <a:lstStyle/>
          <a:p>
            <a:r>
              <a:rPr lang="en-US" dirty="0" smtClean="0">
                <a:latin typeface="Cambria"/>
                <a:cs typeface="Cambria"/>
              </a:rPr>
              <a:t>Information encoded about stimulus location</a:t>
            </a:r>
            <a:endParaRPr lang="en-US" dirty="0">
              <a:latin typeface="Cambria"/>
              <a:cs typeface="Cambria"/>
            </a:endParaRPr>
          </a:p>
        </p:txBody>
      </p:sp>
      <p:sp>
        <p:nvSpPr>
          <p:cNvPr id="5" name="Down Arrow 4"/>
          <p:cNvSpPr/>
          <p:nvPr/>
        </p:nvSpPr>
        <p:spPr>
          <a:xfrm>
            <a:off x="2399098" y="2189081"/>
            <a:ext cx="375632" cy="489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96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ext uri="{D42A27DB-BD31-4B8C-83A1-F6EECF244321}">
                <p14:modId xmlns:p14="http://schemas.microsoft.com/office/powerpoint/2010/main" val="282480813"/>
              </p:ext>
            </p:extLst>
          </p:nvPr>
        </p:nvGraphicFramePr>
        <p:xfrm>
          <a:off x="2514600" y="1524000"/>
          <a:ext cx="6172199" cy="3200399"/>
        </p:xfrm>
        <a:graphic>
          <a:graphicData uri="http://schemas.openxmlformats.org/drawingml/2006/table">
            <a:tbl>
              <a:tblPr firstRow="1" bandRow="1">
                <a:tableStyleId>{69CF1AB2-1976-4502-BF36-3FF5EA218861}</a:tableStyleId>
              </a:tblPr>
              <a:tblGrid>
                <a:gridCol w="1904999"/>
                <a:gridCol w="1828800"/>
                <a:gridCol w="1905000"/>
                <a:gridCol w="533400"/>
              </a:tblGrid>
              <a:tr h="969817">
                <a:tc>
                  <a:txBody>
                    <a:bodyPr/>
                    <a:lstStyle/>
                    <a:p>
                      <a:endParaRPr lang="en-US" dirty="0"/>
                    </a:p>
                  </a:txBody>
                  <a:tcPr>
                    <a:noFill/>
                  </a:tcPr>
                </a:tc>
                <a:tc>
                  <a:txBody>
                    <a:bodyPr/>
                    <a:lstStyle/>
                    <a:p>
                      <a:r>
                        <a:rPr lang="en-US" dirty="0" smtClean="0"/>
                        <a:t>Predicted</a:t>
                      </a:r>
                    </a:p>
                    <a:p>
                      <a:r>
                        <a:rPr lang="en-US" dirty="0" smtClean="0"/>
                        <a:t> D1</a:t>
                      </a:r>
                      <a:endParaRPr lang="en-US"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Predicted</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D2</a:t>
                      </a:r>
                      <a:endParaRPr lang="en-US" dirty="0"/>
                    </a:p>
                  </a:txBody>
                  <a:tcPr>
                    <a:noFill/>
                  </a:tcPr>
                </a:tc>
                <a:tc>
                  <a:txBody>
                    <a:bodyPr/>
                    <a:lstStyle/>
                    <a:p>
                      <a:r>
                        <a:rPr lang="en-US" dirty="0" smtClean="0"/>
                        <a:t>….</a:t>
                      </a:r>
                      <a:endParaRPr lang="en-US" dirty="0"/>
                    </a:p>
                  </a:txBody>
                  <a:tcPr>
                    <a:noFill/>
                  </a:tcPr>
                </a:tc>
              </a:tr>
              <a:tr h="931025">
                <a:tc>
                  <a:txBody>
                    <a:bodyPr/>
                    <a:lstStyle/>
                    <a:p>
                      <a:r>
                        <a:rPr lang="en-US" b="1" dirty="0" smtClean="0"/>
                        <a:t>Actual D1</a:t>
                      </a:r>
                    </a:p>
                  </a:txBody>
                  <a:tcPr>
                    <a:noFill/>
                  </a:tcPr>
                </a:tc>
                <a:tc>
                  <a:txBody>
                    <a:bodyPr/>
                    <a:lstStyle/>
                    <a:p>
                      <a:r>
                        <a:rPr lang="en-US" dirty="0" smtClean="0"/>
                        <a:t>P(R1|D1)</a:t>
                      </a:r>
                      <a:endParaRPr lang="en-US" dirty="0"/>
                    </a:p>
                  </a:txBody>
                  <a:tcPr>
                    <a:solidFill>
                      <a:schemeClr val="accent2">
                        <a:lumMod val="40000"/>
                        <a:lumOff val="60000"/>
                      </a:schemeClr>
                    </a:solidFill>
                  </a:tcPr>
                </a:tc>
                <a:tc>
                  <a:txBody>
                    <a:bodyPr/>
                    <a:lstStyle/>
                    <a:p>
                      <a:r>
                        <a:rPr lang="en-US" dirty="0" smtClean="0"/>
                        <a:t>P(R2|D1)</a:t>
                      </a:r>
                      <a:endParaRPr lang="en-US" dirty="0"/>
                    </a:p>
                  </a:txBody>
                  <a:tcPr>
                    <a:noFill/>
                  </a:tcPr>
                </a:tc>
                <a:tc>
                  <a:txBody>
                    <a:bodyPr/>
                    <a:lstStyle/>
                    <a:p>
                      <a:endParaRPr lang="en-US" dirty="0"/>
                    </a:p>
                  </a:txBody>
                  <a:tcPr>
                    <a:noFill/>
                  </a:tcPr>
                </a:tc>
              </a:tr>
              <a:tr h="678871">
                <a:tc>
                  <a:txBody>
                    <a:bodyPr/>
                    <a:lstStyle/>
                    <a:p>
                      <a:r>
                        <a:rPr lang="en-US" b="1" dirty="0" smtClean="0"/>
                        <a:t>Actual D2</a:t>
                      </a:r>
                    </a:p>
                  </a:txBody>
                  <a:tcPr>
                    <a:noFill/>
                  </a:tcPr>
                </a:tc>
                <a:tc>
                  <a:txBody>
                    <a:bodyPr/>
                    <a:lstStyle/>
                    <a:p>
                      <a:r>
                        <a:rPr lang="en-US" dirty="0" smtClean="0"/>
                        <a:t>P(R1|D2)</a:t>
                      </a:r>
                      <a:endParaRPr lang="en-US" dirty="0"/>
                    </a:p>
                  </a:txBody>
                  <a:tcPr>
                    <a:noFill/>
                  </a:tcPr>
                </a:tc>
                <a:tc>
                  <a:txBody>
                    <a:bodyPr/>
                    <a:lstStyle/>
                    <a:p>
                      <a:r>
                        <a:rPr lang="en-US" dirty="0" smtClean="0"/>
                        <a:t>P(R2|D2)</a:t>
                      </a:r>
                      <a:endParaRPr lang="en-US" dirty="0"/>
                    </a:p>
                  </a:txBody>
                  <a:tcPr>
                    <a:solidFill>
                      <a:schemeClr val="accent2">
                        <a:lumMod val="40000"/>
                        <a:lumOff val="60000"/>
                      </a:schemeClr>
                    </a:solidFill>
                  </a:tcPr>
                </a:tc>
                <a:tc>
                  <a:txBody>
                    <a:bodyPr/>
                    <a:lstStyle/>
                    <a:p>
                      <a:endParaRPr lang="en-US" dirty="0"/>
                    </a:p>
                  </a:txBody>
                  <a:tcPr>
                    <a:noFill/>
                  </a:tcPr>
                </a:tc>
              </a:tr>
              <a:tr h="620686">
                <a:tc>
                  <a:txBody>
                    <a:bodyPr/>
                    <a:lstStyle/>
                    <a:p>
                      <a:r>
                        <a:rPr lang="en-US" dirty="0" smtClean="0"/>
                        <a:t>..</a:t>
                      </a:r>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p:graphicFrame>
        <p:nvGraphicFramePr>
          <p:cNvPr id="6" name="Object 5"/>
          <p:cNvGraphicFramePr>
            <a:graphicFrameLocks noChangeAspect="1"/>
          </p:cNvGraphicFramePr>
          <p:nvPr/>
        </p:nvGraphicFramePr>
        <p:xfrm>
          <a:off x="2590800" y="5334000"/>
          <a:ext cx="4749800" cy="838200"/>
        </p:xfrm>
        <a:graphic>
          <a:graphicData uri="http://schemas.openxmlformats.org/presentationml/2006/ole">
            <mc:AlternateContent xmlns:mc="http://schemas.openxmlformats.org/markup-compatibility/2006">
              <mc:Choice xmlns:v="urn:schemas-microsoft-com:vml" Requires="v">
                <p:oleObj spid="_x0000_s3096" name="Equation" r:id="rId3" imgW="2374560" imgH="419040" progId="Equation.3">
                  <p:embed/>
                </p:oleObj>
              </mc:Choice>
              <mc:Fallback>
                <p:oleObj name="Equation" r:id="rId3" imgW="2374560" imgH="41904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90800" y="5334000"/>
                        <a:ext cx="4749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514600" y="5029200"/>
            <a:ext cx="4343400" cy="369332"/>
          </a:xfrm>
          <a:prstGeom prst="rect">
            <a:avLst/>
          </a:prstGeom>
          <a:noFill/>
        </p:spPr>
        <p:txBody>
          <a:bodyPr wrap="square" rtlCol="0">
            <a:spAutoFit/>
          </a:bodyPr>
          <a:lstStyle/>
          <a:p>
            <a:r>
              <a:rPr lang="en-US" dirty="0" smtClean="0"/>
              <a:t>Shannon’s mutual information formula </a:t>
            </a:r>
            <a:endParaRPr lang="en-US" dirty="0"/>
          </a:p>
        </p:txBody>
      </p:sp>
      <p:grpSp>
        <p:nvGrpSpPr>
          <p:cNvPr id="27" name="Group 26"/>
          <p:cNvGrpSpPr/>
          <p:nvPr/>
        </p:nvGrpSpPr>
        <p:grpSpPr>
          <a:xfrm>
            <a:off x="279101" y="146895"/>
            <a:ext cx="1873451" cy="3922445"/>
            <a:chOff x="197931" y="151943"/>
            <a:chExt cx="1870724" cy="2537214"/>
          </a:xfrm>
        </p:grpSpPr>
        <p:pic>
          <p:nvPicPr>
            <p:cNvPr id="28" name="Picture 27"/>
            <p:cNvPicPr>
              <a:picLocks noChangeAspect="1"/>
            </p:cNvPicPr>
            <p:nvPr/>
          </p:nvPicPr>
          <p:blipFill rotWithShape="1">
            <a:blip r:embed="rId4"/>
            <a:srcRect l="17465" t="9952"/>
            <a:stretch/>
          </p:blipFill>
          <p:spPr>
            <a:xfrm>
              <a:off x="197931" y="151943"/>
              <a:ext cx="1870724" cy="2537214"/>
            </a:xfrm>
            <a:prstGeom prst="rect">
              <a:avLst/>
            </a:prstGeom>
          </p:spPr>
        </p:pic>
        <p:sp>
          <p:nvSpPr>
            <p:cNvPr id="30" name="Rectangle 29"/>
            <p:cNvSpPr/>
            <p:nvPr/>
          </p:nvSpPr>
          <p:spPr>
            <a:xfrm>
              <a:off x="478334" y="988176"/>
              <a:ext cx="709253" cy="379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Paw</a:t>
              </a:r>
              <a:endParaRPr lang="en-US" dirty="0"/>
            </a:p>
          </p:txBody>
        </p:sp>
        <p:sp>
          <p:nvSpPr>
            <p:cNvPr id="31" name="Rectangle 30"/>
            <p:cNvSpPr/>
            <p:nvPr/>
          </p:nvSpPr>
          <p:spPr>
            <a:xfrm flipH="1">
              <a:off x="1402009" y="712105"/>
              <a:ext cx="650151" cy="9108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flipV="1">
              <a:off x="659776" y="1565457"/>
              <a:ext cx="329880" cy="140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flipV="1">
              <a:off x="709258" y="1903387"/>
              <a:ext cx="329879" cy="34066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1369021" y="2008800"/>
              <a:ext cx="360613" cy="281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689428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5676" y="770601"/>
            <a:ext cx="5661810" cy="4686300"/>
            <a:chOff x="155676" y="770601"/>
            <a:chExt cx="5661810" cy="4686300"/>
          </a:xfrm>
        </p:grpSpPr>
        <p:pic>
          <p:nvPicPr>
            <p:cNvPr id="5" name="Picture 4"/>
            <p:cNvPicPr>
              <a:picLocks noChangeAspect="1"/>
            </p:cNvPicPr>
            <p:nvPr/>
          </p:nvPicPr>
          <p:blipFill>
            <a:blip r:embed="rId2"/>
            <a:stretch>
              <a:fillRect/>
            </a:stretch>
          </p:blipFill>
          <p:spPr>
            <a:xfrm>
              <a:off x="292986" y="770601"/>
              <a:ext cx="5524500" cy="4686300"/>
            </a:xfrm>
            <a:prstGeom prst="rect">
              <a:avLst/>
            </a:prstGeom>
          </p:spPr>
        </p:pic>
        <p:sp>
          <p:nvSpPr>
            <p:cNvPr id="4" name="TextBox 3"/>
            <p:cNvSpPr txBox="1"/>
            <p:nvPr/>
          </p:nvSpPr>
          <p:spPr>
            <a:xfrm>
              <a:off x="155676" y="1608640"/>
              <a:ext cx="553998" cy="2295911"/>
            </a:xfrm>
            <a:prstGeom prst="rect">
              <a:avLst/>
            </a:prstGeom>
            <a:noFill/>
          </p:spPr>
          <p:txBody>
            <a:bodyPr vert="vert270" wrap="none" rtlCol="0">
              <a:spAutoFit/>
            </a:bodyPr>
            <a:lstStyle/>
            <a:p>
              <a:pPr algn="ctr"/>
              <a:r>
                <a:rPr lang="en-US" sz="2400" dirty="0" smtClean="0"/>
                <a:t>Information (bits)</a:t>
              </a:r>
            </a:p>
          </p:txBody>
        </p:sp>
        <p:sp>
          <p:nvSpPr>
            <p:cNvPr id="6" name="Rectangle 5"/>
            <p:cNvSpPr/>
            <p:nvPr/>
          </p:nvSpPr>
          <p:spPr>
            <a:xfrm>
              <a:off x="3920873" y="3249734"/>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363907" y="3505963"/>
              <a:ext cx="214425" cy="791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TextBox 8"/>
          <p:cNvSpPr txBox="1"/>
          <p:nvPr/>
        </p:nvSpPr>
        <p:spPr>
          <a:xfrm>
            <a:off x="1480143" y="4429404"/>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10" name="TextBox 9"/>
          <p:cNvSpPr txBox="1"/>
          <p:nvPr/>
        </p:nvSpPr>
        <p:spPr>
          <a:xfrm>
            <a:off x="3013825" y="4420868"/>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11" name="Content Placeholder 13"/>
          <p:cNvSpPr txBox="1">
            <a:spLocks/>
          </p:cNvSpPr>
          <p:nvPr/>
        </p:nvSpPr>
        <p:spPr>
          <a:xfrm>
            <a:off x="155675" y="4996751"/>
            <a:ext cx="8783639" cy="155417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latin typeface="Cambria"/>
                <a:cs typeface="Cambria"/>
              </a:rPr>
              <a:t>SHAM animals - No differences in the amount of information about stimulus location for a light or strong touch</a:t>
            </a:r>
            <a:endParaRPr lang="en-US" sz="2400" dirty="0">
              <a:latin typeface="Cambria"/>
              <a:cs typeface="Cambria"/>
            </a:endParaRPr>
          </a:p>
        </p:txBody>
      </p:sp>
    </p:spTree>
    <p:extLst>
      <p:ext uri="{BB962C8B-B14F-4D97-AF65-F5344CB8AC3E}">
        <p14:creationId xmlns:p14="http://schemas.microsoft.com/office/powerpoint/2010/main" val="1939254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4331" y="134191"/>
            <a:ext cx="5524500" cy="4686300"/>
          </a:xfrm>
          <a:prstGeom prst="rect">
            <a:avLst/>
          </a:prstGeom>
        </p:spPr>
      </p:pic>
      <p:sp>
        <p:nvSpPr>
          <p:cNvPr id="4" name="TextBox 3"/>
          <p:cNvSpPr txBox="1"/>
          <p:nvPr/>
        </p:nvSpPr>
        <p:spPr>
          <a:xfrm>
            <a:off x="155675" y="1039078"/>
            <a:ext cx="553998" cy="2295911"/>
          </a:xfrm>
          <a:prstGeom prst="rect">
            <a:avLst/>
          </a:prstGeom>
          <a:noFill/>
        </p:spPr>
        <p:txBody>
          <a:bodyPr vert="vert270" wrap="none" rtlCol="0">
            <a:spAutoFit/>
          </a:bodyPr>
          <a:lstStyle/>
          <a:p>
            <a:pPr algn="ctr"/>
            <a:r>
              <a:rPr lang="en-US" sz="2400" dirty="0" smtClean="0"/>
              <a:t>Information (bits)</a:t>
            </a:r>
          </a:p>
        </p:txBody>
      </p:sp>
      <p:grpSp>
        <p:nvGrpSpPr>
          <p:cNvPr id="6" name="Group 5"/>
          <p:cNvGrpSpPr/>
          <p:nvPr/>
        </p:nvGrpSpPr>
        <p:grpSpPr>
          <a:xfrm>
            <a:off x="1737735" y="581854"/>
            <a:ext cx="517979" cy="369332"/>
            <a:chOff x="5781314" y="-850"/>
            <a:chExt cx="517979" cy="369332"/>
          </a:xfrm>
        </p:grpSpPr>
        <p:cxnSp>
          <p:nvCxnSpPr>
            <p:cNvPr id="7" name="Straight Connector 6"/>
            <p:cNvCxnSpPr/>
            <p:nvPr/>
          </p:nvCxnSpPr>
          <p:spPr>
            <a:xfrm>
              <a:off x="5781314" y="283254"/>
              <a:ext cx="517979" cy="0"/>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31441" y="-850"/>
              <a:ext cx="414597" cy="369332"/>
            </a:xfrm>
            <a:prstGeom prst="rect">
              <a:avLst/>
            </a:prstGeom>
            <a:noFill/>
          </p:spPr>
          <p:txBody>
            <a:bodyPr wrap="none" rtlCol="0">
              <a:spAutoFit/>
            </a:bodyPr>
            <a:lstStyle/>
            <a:p>
              <a:r>
                <a:rPr lang="en-US" dirty="0" smtClean="0"/>
                <a:t>**</a:t>
              </a:r>
              <a:endParaRPr lang="en-US" dirty="0"/>
            </a:p>
          </p:txBody>
        </p:sp>
      </p:grpSp>
      <p:sp>
        <p:nvSpPr>
          <p:cNvPr id="9" name="TextBox 8"/>
          <p:cNvSpPr txBox="1"/>
          <p:nvPr/>
        </p:nvSpPr>
        <p:spPr>
          <a:xfrm>
            <a:off x="1732244" y="3850819"/>
            <a:ext cx="800219" cy="400110"/>
          </a:xfrm>
          <a:prstGeom prst="rect">
            <a:avLst/>
          </a:prstGeom>
          <a:noFill/>
        </p:spPr>
        <p:txBody>
          <a:bodyPr wrap="none" rtlCol="0">
            <a:spAutoFit/>
          </a:bodyPr>
          <a:lstStyle/>
          <a:p>
            <a:r>
              <a:rPr lang="en-US" sz="2000" b="1" dirty="0" smtClean="0">
                <a:latin typeface="Cambria"/>
                <a:cs typeface="Cambria"/>
              </a:rPr>
              <a:t>Light</a:t>
            </a:r>
            <a:endParaRPr lang="en-US" sz="2000" b="1" dirty="0">
              <a:latin typeface="Cambria"/>
              <a:cs typeface="Cambria"/>
            </a:endParaRPr>
          </a:p>
        </p:txBody>
      </p:sp>
      <p:sp>
        <p:nvSpPr>
          <p:cNvPr id="10" name="TextBox 9"/>
          <p:cNvSpPr txBox="1"/>
          <p:nvPr/>
        </p:nvSpPr>
        <p:spPr>
          <a:xfrm>
            <a:off x="3199090" y="3876068"/>
            <a:ext cx="962498" cy="400110"/>
          </a:xfrm>
          <a:prstGeom prst="rect">
            <a:avLst/>
          </a:prstGeom>
          <a:noFill/>
        </p:spPr>
        <p:txBody>
          <a:bodyPr wrap="none" rtlCol="0">
            <a:spAutoFit/>
          </a:bodyPr>
          <a:lstStyle/>
          <a:p>
            <a:r>
              <a:rPr lang="en-US" sz="2000" b="1" dirty="0" smtClean="0">
                <a:latin typeface="Cambria"/>
                <a:cs typeface="Cambria"/>
              </a:rPr>
              <a:t>Strong</a:t>
            </a:r>
            <a:endParaRPr lang="en-US" sz="2000" b="1" dirty="0">
              <a:latin typeface="Cambria"/>
              <a:cs typeface="Cambria"/>
            </a:endParaRPr>
          </a:p>
        </p:txBody>
      </p:sp>
      <p:sp>
        <p:nvSpPr>
          <p:cNvPr id="14" name="Content Placeholder 13"/>
          <p:cNvSpPr>
            <a:spLocks noGrp="1"/>
          </p:cNvSpPr>
          <p:nvPr>
            <p:ph idx="1"/>
          </p:nvPr>
        </p:nvSpPr>
        <p:spPr>
          <a:xfrm>
            <a:off x="89886" y="4534415"/>
            <a:ext cx="8783639" cy="1938539"/>
          </a:xfrm>
        </p:spPr>
        <p:txBody>
          <a:bodyPr>
            <a:noAutofit/>
          </a:bodyPr>
          <a:lstStyle/>
          <a:p>
            <a:r>
              <a:rPr lang="en-US" sz="2400" dirty="0" smtClean="0">
                <a:latin typeface="Cambria"/>
                <a:cs typeface="Cambria"/>
              </a:rPr>
              <a:t>Information about location of the stimulus is reduced for SNI animals</a:t>
            </a:r>
            <a:r>
              <a:rPr lang="en-US" sz="2400" dirty="0">
                <a:latin typeface="Cambria"/>
                <a:cs typeface="Cambria"/>
              </a:rPr>
              <a:t> i</a:t>
            </a:r>
            <a:r>
              <a:rPr lang="en-US" sz="2400" dirty="0" smtClean="0">
                <a:latin typeface="Cambria"/>
                <a:cs typeface="Cambria"/>
              </a:rPr>
              <a:t>nspite of higher responses</a:t>
            </a:r>
          </a:p>
          <a:p>
            <a:r>
              <a:rPr lang="en-US" sz="2400" dirty="0" smtClean="0">
                <a:latin typeface="Cambria"/>
                <a:cs typeface="Cambria"/>
              </a:rPr>
              <a:t>The results potentially explain a neuronal mechanism for loss of spatial resolution and discriminability for patients with neuropathic pain</a:t>
            </a:r>
            <a:endParaRPr lang="en-US" sz="2400" dirty="0">
              <a:latin typeface="Cambria"/>
              <a:cs typeface="Cambria"/>
            </a:endParaRPr>
          </a:p>
        </p:txBody>
      </p:sp>
    </p:spTree>
    <p:extLst>
      <p:ext uri="{BB962C8B-B14F-4D97-AF65-F5344CB8AC3E}">
        <p14:creationId xmlns:p14="http://schemas.microsoft.com/office/powerpoint/2010/main" val="3826171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3"/>
          <p:cNvSpPr/>
          <p:nvPr/>
        </p:nvSpPr>
        <p:spPr>
          <a:xfrm>
            <a:off x="668361" y="4060906"/>
            <a:ext cx="2573186" cy="2423172"/>
          </a:xfrm>
          <a:prstGeom prst="donut">
            <a:avLst>
              <a:gd name="adj" fmla="val 50000"/>
            </a:avLst>
          </a:prstGeom>
          <a:gradFill flip="none" rotWithShape="1">
            <a:gsLst>
              <a:gs pos="100000">
                <a:srgbClr val="FFFFFF"/>
              </a:gs>
              <a:gs pos="0">
                <a:srgbClr val="000000"/>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4697248" y="3095559"/>
            <a:ext cx="3976741" cy="3743386"/>
          </a:xfrm>
          <a:prstGeom prst="donut">
            <a:avLst>
              <a:gd name="adj" fmla="val 50000"/>
            </a:avLst>
          </a:prstGeom>
          <a:gradFill flip="none" rotWithShape="1">
            <a:gsLst>
              <a:gs pos="33000">
                <a:schemeClr val="tx1"/>
              </a:gs>
              <a:gs pos="100000">
                <a:srgbClr val="FFFFFF"/>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3" name="Straight Arrow Connector 12"/>
          <p:cNvCxnSpPr>
            <a:endCxn id="4" idx="7"/>
          </p:cNvCxnSpPr>
          <p:nvPr/>
        </p:nvCxnSpPr>
        <p:spPr>
          <a:xfrm flipV="1">
            <a:off x="2005080" y="4415771"/>
            <a:ext cx="859633" cy="79823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829828" y="3864290"/>
            <a:ext cx="1401537" cy="11029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06870" y="438170"/>
            <a:ext cx="2704436" cy="2353823"/>
            <a:chOff x="406871" y="969270"/>
            <a:chExt cx="2704436" cy="2353823"/>
          </a:xfrm>
        </p:grpSpPr>
        <p:cxnSp>
          <p:nvCxnSpPr>
            <p:cNvPr id="25" name="Straight Connector 24"/>
            <p:cNvCxnSpPr/>
            <p:nvPr/>
          </p:nvCxnSpPr>
          <p:spPr>
            <a:xfrm>
              <a:off x="818741" y="2957943"/>
              <a:ext cx="20459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818741" y="969270"/>
              <a:ext cx="0" cy="1988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18741" y="1417638"/>
              <a:ext cx="1771154" cy="1540305"/>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49261" y="1870854"/>
              <a:ext cx="1084552" cy="369332"/>
            </a:xfrm>
            <a:prstGeom prst="rect">
              <a:avLst/>
            </a:prstGeom>
            <a:noFill/>
          </p:spPr>
          <p:txBody>
            <a:bodyPr wrap="none" rtlCol="0">
              <a:spAutoFit/>
            </a:bodyPr>
            <a:lstStyle/>
            <a:p>
              <a:r>
                <a:rPr lang="en-US" dirty="0" smtClean="0"/>
                <a:t>Response </a:t>
              </a:r>
              <a:endParaRPr lang="en-US" dirty="0"/>
            </a:p>
          </p:txBody>
        </p:sp>
        <p:sp>
          <p:nvSpPr>
            <p:cNvPr id="47" name="TextBox 46"/>
            <p:cNvSpPr txBox="1"/>
            <p:nvPr/>
          </p:nvSpPr>
          <p:spPr>
            <a:xfrm>
              <a:off x="668361" y="2953761"/>
              <a:ext cx="2442946" cy="369332"/>
            </a:xfrm>
            <a:prstGeom prst="rect">
              <a:avLst/>
            </a:prstGeom>
            <a:noFill/>
          </p:spPr>
          <p:txBody>
            <a:bodyPr wrap="none" rtlCol="0">
              <a:spAutoFit/>
            </a:bodyPr>
            <a:lstStyle/>
            <a:p>
              <a:r>
                <a:rPr lang="en-US" dirty="0" smtClean="0"/>
                <a:t>Distance from RF center</a:t>
              </a:r>
              <a:endParaRPr lang="en-US" dirty="0"/>
            </a:p>
          </p:txBody>
        </p:sp>
      </p:grpSp>
      <p:grpSp>
        <p:nvGrpSpPr>
          <p:cNvPr id="51" name="Group 50"/>
          <p:cNvGrpSpPr/>
          <p:nvPr/>
        </p:nvGrpSpPr>
        <p:grpSpPr>
          <a:xfrm>
            <a:off x="5150964" y="438170"/>
            <a:ext cx="2696256" cy="2374208"/>
            <a:chOff x="5204373" y="823705"/>
            <a:chExt cx="2696256" cy="2374208"/>
          </a:xfrm>
        </p:grpSpPr>
        <p:cxnSp>
          <p:nvCxnSpPr>
            <p:cNvPr id="32" name="Straight Connector 31"/>
            <p:cNvCxnSpPr/>
            <p:nvPr/>
          </p:nvCxnSpPr>
          <p:spPr>
            <a:xfrm>
              <a:off x="5694171" y="2812378"/>
              <a:ext cx="20459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694171" y="823705"/>
              <a:ext cx="0" cy="19886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a:off x="5694171" y="1272073"/>
              <a:ext cx="1772872" cy="1540305"/>
            </a:xfrm>
            <a:prstGeom prst="curvedConnector3">
              <a:avLst>
                <a:gd name="adj1" fmla="val 73562"/>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rot="16200000">
              <a:off x="4846763" y="1766043"/>
              <a:ext cx="1084552" cy="369332"/>
            </a:xfrm>
            <a:prstGeom prst="rect">
              <a:avLst/>
            </a:prstGeom>
            <a:noFill/>
          </p:spPr>
          <p:txBody>
            <a:bodyPr wrap="none" rtlCol="0">
              <a:spAutoFit/>
            </a:bodyPr>
            <a:lstStyle/>
            <a:p>
              <a:r>
                <a:rPr lang="en-US" dirty="0" smtClean="0"/>
                <a:t>Response </a:t>
              </a:r>
              <a:endParaRPr lang="en-US" dirty="0"/>
            </a:p>
          </p:txBody>
        </p:sp>
        <p:sp>
          <p:nvSpPr>
            <p:cNvPr id="50" name="TextBox 49"/>
            <p:cNvSpPr txBox="1"/>
            <p:nvPr/>
          </p:nvSpPr>
          <p:spPr>
            <a:xfrm>
              <a:off x="5457683" y="2828581"/>
              <a:ext cx="2442946" cy="369332"/>
            </a:xfrm>
            <a:prstGeom prst="rect">
              <a:avLst/>
            </a:prstGeom>
            <a:noFill/>
          </p:spPr>
          <p:txBody>
            <a:bodyPr wrap="none" rtlCol="0">
              <a:spAutoFit/>
            </a:bodyPr>
            <a:lstStyle/>
            <a:p>
              <a:r>
                <a:rPr lang="en-US" dirty="0" smtClean="0"/>
                <a:t>Distance from RF center</a:t>
              </a:r>
              <a:endParaRPr lang="en-US" dirty="0"/>
            </a:p>
          </p:txBody>
        </p:sp>
      </p:grpSp>
      <p:cxnSp>
        <p:nvCxnSpPr>
          <p:cNvPr id="53" name="Straight Arrow Connector 52"/>
          <p:cNvCxnSpPr/>
          <p:nvPr/>
        </p:nvCxnSpPr>
        <p:spPr>
          <a:xfrm>
            <a:off x="818740" y="2422661"/>
            <a:ext cx="204597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5640762" y="2422661"/>
            <a:ext cx="2206458"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316096"/>
            <a:ext cx="8229600" cy="5257800"/>
          </a:xfrm>
        </p:spPr>
        <p:txBody>
          <a:bodyPr>
            <a:normAutofit/>
          </a:bodyPr>
          <a:lstStyle/>
          <a:p>
            <a:r>
              <a:rPr lang="en-US" sz="2400" dirty="0" smtClean="0">
                <a:latin typeface="Cambria"/>
                <a:cs typeface="Cambria"/>
              </a:rPr>
              <a:t>Neurons in the sensorimotor cortex of rats with neuropathic pain show</a:t>
            </a:r>
          </a:p>
          <a:p>
            <a:pPr lvl="1"/>
            <a:r>
              <a:rPr lang="en-US" sz="2400" dirty="0" smtClean="0">
                <a:latin typeface="Cambria"/>
                <a:cs typeface="Cambria"/>
              </a:rPr>
              <a:t>Increases in their spontaneous firing rate during awake and anesthetized conditions</a:t>
            </a:r>
          </a:p>
          <a:p>
            <a:pPr lvl="1"/>
            <a:r>
              <a:rPr lang="en-US" sz="2400" dirty="0" smtClean="0">
                <a:latin typeface="Cambria"/>
                <a:cs typeface="Cambria"/>
              </a:rPr>
              <a:t>Increases in responses to sensory stimulation of the hindpaw under anesthesia</a:t>
            </a:r>
            <a:endParaRPr lang="en-US" sz="2400" dirty="0">
              <a:latin typeface="Cambria"/>
              <a:cs typeface="Cambria"/>
            </a:endParaRPr>
          </a:p>
          <a:p>
            <a:pPr lvl="1"/>
            <a:r>
              <a:rPr lang="en-US" sz="2400" dirty="0" smtClean="0">
                <a:latin typeface="Cambria"/>
                <a:cs typeface="Cambria"/>
              </a:rPr>
              <a:t>Increases in motor responses during sensorimotor stimulation by a rough surface in awake state.</a:t>
            </a:r>
          </a:p>
          <a:p>
            <a:r>
              <a:rPr lang="en-US" sz="2400" dirty="0" smtClean="0">
                <a:latin typeface="Cambria"/>
                <a:cs typeface="Cambria"/>
              </a:rPr>
              <a:t>Enlargement of receptive field size and suggested potential changes in the structure of the RF </a:t>
            </a:r>
          </a:p>
          <a:p>
            <a:r>
              <a:rPr lang="en-US" sz="2400" dirty="0" smtClean="0">
                <a:latin typeface="Cambria"/>
                <a:cs typeface="Cambria"/>
              </a:rPr>
              <a:t>Decrease in the sensory information encoded by neurons about stimulus location for animals exhibiting neuropathic pain</a:t>
            </a:r>
          </a:p>
          <a:p>
            <a:pPr lvl="1"/>
            <a:endParaRPr lang="en-US" sz="2400" dirty="0" smtClean="0">
              <a:latin typeface="Cambria"/>
              <a:cs typeface="Cambria"/>
            </a:endParaRPr>
          </a:p>
          <a:p>
            <a:pPr lvl="1"/>
            <a:endParaRPr lang="en-US" sz="2400" dirty="0" smtClean="0">
              <a:latin typeface="Cambria"/>
              <a:cs typeface="Cambria"/>
            </a:endParaRPr>
          </a:p>
        </p:txBody>
      </p:sp>
    </p:spTree>
    <p:extLst>
      <p:ext uri="{BB962C8B-B14F-4D97-AF65-F5344CB8AC3E}">
        <p14:creationId xmlns:p14="http://schemas.microsoft.com/office/powerpoint/2010/main" val="11077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4044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Introduction</a:t>
            </a:r>
            <a:endParaRPr lang="en-US" sz="3600" i="1" dirty="0">
              <a:latin typeface="Cambria"/>
              <a:cs typeface="Cambria"/>
            </a:endParaRPr>
          </a:p>
        </p:txBody>
      </p:sp>
      <p:sp>
        <p:nvSpPr>
          <p:cNvPr id="3" name="Content Placeholder 2"/>
          <p:cNvSpPr>
            <a:spLocks noGrp="1"/>
          </p:cNvSpPr>
          <p:nvPr>
            <p:ph idx="1"/>
          </p:nvPr>
        </p:nvSpPr>
        <p:spPr>
          <a:xfrm>
            <a:off x="0" y="1353639"/>
            <a:ext cx="8686800" cy="5431249"/>
          </a:xfrm>
        </p:spPr>
        <p:txBody>
          <a:bodyPr>
            <a:normAutofit/>
          </a:bodyPr>
          <a:lstStyle/>
          <a:p>
            <a:r>
              <a:rPr lang="en-US" sz="2400" dirty="0" smtClean="0">
                <a:latin typeface="Cambria"/>
                <a:cs typeface="Cambria"/>
              </a:rPr>
              <a:t>Evidence that central changes are not just a reflection of hyperexcitibility of neurons in the periphery </a:t>
            </a:r>
          </a:p>
          <a:p>
            <a:pPr lvl="1"/>
            <a:r>
              <a:rPr lang="en-US" sz="2400" dirty="0" smtClean="0">
                <a:latin typeface="Cambria"/>
                <a:cs typeface="Cambria"/>
              </a:rPr>
              <a:t>Imaging studies – existence of a “pain matrix”. </a:t>
            </a:r>
          </a:p>
          <a:p>
            <a:pPr lvl="1"/>
            <a:r>
              <a:rPr lang="en-US" sz="2400" dirty="0" smtClean="0">
                <a:latin typeface="Cambria"/>
                <a:cs typeface="Cambria"/>
              </a:rPr>
              <a:t>Somatosensory cortex (S1) is the ‘primary driver’ for connectivity within the pain matrix (Liu et al 2011)</a:t>
            </a:r>
          </a:p>
          <a:p>
            <a:pPr lvl="1"/>
            <a:r>
              <a:rPr lang="en-US" sz="2400" dirty="0" smtClean="0">
                <a:latin typeface="Cambria"/>
                <a:cs typeface="Cambria"/>
              </a:rPr>
              <a:t>Morphological changes in neurons in S1 after peripheral nerve injury (Kim and Nabekura 2011)</a:t>
            </a:r>
          </a:p>
          <a:p>
            <a:pPr lvl="1"/>
            <a:r>
              <a:rPr lang="en-US" sz="2400" dirty="0" smtClean="0">
                <a:latin typeface="Cambria"/>
                <a:cs typeface="Cambria"/>
              </a:rPr>
              <a:t>Increased single unit activity (</a:t>
            </a:r>
            <a:r>
              <a:rPr lang="en-US" sz="2400" dirty="0">
                <a:latin typeface="Cambria"/>
                <a:cs typeface="Cambria"/>
              </a:rPr>
              <a:t>spontaneous and evoked</a:t>
            </a:r>
            <a:r>
              <a:rPr lang="en-US" sz="2400" dirty="0" smtClean="0">
                <a:latin typeface="Cambria"/>
                <a:cs typeface="Cambria"/>
              </a:rPr>
              <a:t>) in the VPL thalamus (Iwata M, Saab CY 2011)</a:t>
            </a:r>
          </a:p>
          <a:p>
            <a:pPr lvl="1"/>
            <a:r>
              <a:rPr lang="en-US" sz="2400" dirty="0">
                <a:latin typeface="Cambria"/>
                <a:cs typeface="Cambria"/>
              </a:rPr>
              <a:t>Stimulation in the motor cortex has analgesic effects, (Lucas and Keller 2011)</a:t>
            </a:r>
          </a:p>
          <a:p>
            <a:pPr lvl="1"/>
            <a:r>
              <a:rPr lang="en-US" sz="2400" dirty="0">
                <a:latin typeface="Cambria"/>
                <a:cs typeface="Cambria"/>
              </a:rPr>
              <a:t>reverses </a:t>
            </a:r>
            <a:r>
              <a:rPr lang="en-US" sz="2400" dirty="0" smtClean="0">
                <a:latin typeface="Cambria"/>
                <a:cs typeface="Cambria"/>
              </a:rPr>
              <a:t>the increases in neuronal activity in the thalamus</a:t>
            </a:r>
            <a:endParaRPr lang="en-US" sz="2400" dirty="0">
              <a:latin typeface="Cambria"/>
              <a:cs typeface="Cambria"/>
            </a:endParaRPr>
          </a:p>
        </p:txBody>
      </p:sp>
    </p:spTree>
    <p:extLst>
      <p:ext uri="{BB962C8B-B14F-4D97-AF65-F5344CB8AC3E}">
        <p14:creationId xmlns:p14="http://schemas.microsoft.com/office/powerpoint/2010/main" val="1054105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Introduction</a:t>
            </a:r>
            <a:endParaRPr lang="en-US" sz="3600" i="1" dirty="0">
              <a:latin typeface="Cambria"/>
              <a:cs typeface="Cambria"/>
            </a:endParaRPr>
          </a:p>
        </p:txBody>
      </p:sp>
      <p:sp>
        <p:nvSpPr>
          <p:cNvPr id="3" name="Content Placeholder 2"/>
          <p:cNvSpPr>
            <a:spLocks noGrp="1"/>
          </p:cNvSpPr>
          <p:nvPr>
            <p:ph idx="1"/>
          </p:nvPr>
        </p:nvSpPr>
        <p:spPr>
          <a:xfrm>
            <a:off x="0" y="1353639"/>
            <a:ext cx="8686800" cy="5431249"/>
          </a:xfrm>
        </p:spPr>
        <p:txBody>
          <a:bodyPr>
            <a:normAutofit/>
          </a:bodyPr>
          <a:lstStyle/>
          <a:p>
            <a:r>
              <a:rPr lang="en-US" sz="2400" dirty="0" smtClean="0">
                <a:latin typeface="Cambria"/>
                <a:cs typeface="Cambria"/>
              </a:rPr>
              <a:t>Abnormal </a:t>
            </a:r>
            <a:r>
              <a:rPr lang="en-US" sz="2400" dirty="0">
                <a:latin typeface="Cambria"/>
                <a:cs typeface="Cambria"/>
              </a:rPr>
              <a:t>sensory processing </a:t>
            </a:r>
            <a:endParaRPr lang="en-US" sz="2400" dirty="0" smtClean="0">
              <a:latin typeface="Cambria"/>
              <a:cs typeface="Cambria"/>
            </a:endParaRPr>
          </a:p>
          <a:p>
            <a:pPr lvl="1"/>
            <a:r>
              <a:rPr lang="en-US" sz="2400" dirty="0" smtClean="0">
                <a:latin typeface="Cambria"/>
                <a:cs typeface="Cambria"/>
              </a:rPr>
              <a:t>Patients with neuropathic pain decrease </a:t>
            </a:r>
            <a:r>
              <a:rPr lang="en-US" sz="2400" dirty="0">
                <a:latin typeface="Cambria"/>
                <a:cs typeface="Cambria"/>
              </a:rPr>
              <a:t>in the ability to perform a two point discrimination task </a:t>
            </a:r>
            <a:r>
              <a:rPr lang="en-US" sz="2400" dirty="0" smtClean="0">
                <a:latin typeface="Cambria"/>
                <a:cs typeface="Cambria"/>
              </a:rPr>
              <a:t>(Davis 2010)</a:t>
            </a:r>
            <a:endParaRPr lang="en-US" sz="2400" dirty="0">
              <a:latin typeface="Cambria"/>
              <a:cs typeface="Cambria"/>
            </a:endParaRPr>
          </a:p>
          <a:p>
            <a:r>
              <a:rPr lang="en-US" sz="2400" dirty="0" smtClean="0">
                <a:latin typeface="Cambria"/>
                <a:cs typeface="Cambria"/>
              </a:rPr>
              <a:t>How is sensory information processed by the network under conditions of neuropathic pain </a:t>
            </a:r>
            <a:endParaRPr lang="en-US" sz="2400" dirty="0">
              <a:latin typeface="Cambria"/>
              <a:cs typeface="Cambria"/>
            </a:endParaRPr>
          </a:p>
        </p:txBody>
      </p:sp>
    </p:spTree>
    <p:extLst>
      <p:ext uri="{BB962C8B-B14F-4D97-AF65-F5344CB8AC3E}">
        <p14:creationId xmlns:p14="http://schemas.microsoft.com/office/powerpoint/2010/main" val="1388914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2400" dirty="0" smtClean="0">
                <a:latin typeface="Cambria"/>
                <a:cs typeface="Cambria"/>
              </a:rPr>
              <a:t>Is </a:t>
            </a:r>
            <a:r>
              <a:rPr lang="en-US" sz="2400" dirty="0">
                <a:latin typeface="Cambria"/>
                <a:cs typeface="Cambria"/>
              </a:rPr>
              <a:t>a</a:t>
            </a:r>
            <a:r>
              <a:rPr lang="en-US" sz="2400" dirty="0" smtClean="0">
                <a:latin typeface="Cambria"/>
                <a:cs typeface="Cambria"/>
              </a:rPr>
              <a:t>ctivity of neurons in the sensorimotor cortex altered?</a:t>
            </a:r>
          </a:p>
          <a:p>
            <a:r>
              <a:rPr lang="en-US" sz="2400" dirty="0" smtClean="0">
                <a:latin typeface="Cambria"/>
                <a:cs typeface="Cambria"/>
              </a:rPr>
              <a:t>Changes in activity of neurons in the motor cortex during awake sensorimotor processing </a:t>
            </a:r>
          </a:p>
          <a:p>
            <a:r>
              <a:rPr lang="en-US" sz="2400" dirty="0" smtClean="0">
                <a:latin typeface="Cambria"/>
                <a:cs typeface="Cambria"/>
              </a:rPr>
              <a:t>To understand how sensory information is encoded in the cortex and how this is altered under conditions of neuropathic pain. </a:t>
            </a:r>
            <a:endParaRPr lang="en-US" sz="2400" dirty="0">
              <a:latin typeface="Cambria"/>
              <a:cs typeface="Cambria"/>
            </a:endParaRPr>
          </a:p>
        </p:txBody>
      </p:sp>
    </p:spTree>
    <p:extLst>
      <p:ext uri="{BB962C8B-B14F-4D97-AF65-F5344CB8AC3E}">
        <p14:creationId xmlns:p14="http://schemas.microsoft.com/office/powerpoint/2010/main" val="2838990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298"/>
            <a:ext cx="8229600" cy="1143000"/>
          </a:xfrm>
        </p:spPr>
        <p:txBody>
          <a:bodyPr/>
          <a:lstStyle/>
          <a:p>
            <a:r>
              <a:rPr lang="en-US" dirty="0" smtClean="0">
                <a:latin typeface="Cambria"/>
                <a:cs typeface="Cambria"/>
              </a:rPr>
              <a:t>Outline</a:t>
            </a:r>
            <a:endParaRPr lang="en-US" dirty="0">
              <a:latin typeface="Cambria"/>
              <a:cs typeface="Cambria"/>
            </a:endParaRPr>
          </a:p>
        </p:txBody>
      </p:sp>
      <p:sp>
        <p:nvSpPr>
          <p:cNvPr id="3" name="Content Placeholder 2"/>
          <p:cNvSpPr>
            <a:spLocks noGrp="1"/>
          </p:cNvSpPr>
          <p:nvPr>
            <p:ph idx="1"/>
          </p:nvPr>
        </p:nvSpPr>
        <p:spPr>
          <a:xfrm>
            <a:off x="457200" y="1050877"/>
            <a:ext cx="8229600" cy="5819726"/>
          </a:xfrm>
        </p:spPr>
        <p:txBody>
          <a:bodyPr>
            <a:noAutofit/>
          </a:bodyPr>
          <a:lstStyle/>
          <a:p>
            <a:r>
              <a:rPr lang="en-US" sz="2400" dirty="0" smtClean="0">
                <a:latin typeface="Cambria"/>
                <a:cs typeface="Cambria"/>
              </a:rPr>
              <a:t>Methods</a:t>
            </a:r>
          </a:p>
          <a:p>
            <a:pPr lvl="1"/>
            <a:r>
              <a:rPr lang="en-US" sz="2400" dirty="0" smtClean="0">
                <a:latin typeface="Cambria"/>
                <a:cs typeface="Cambria"/>
              </a:rPr>
              <a:t> Injury model</a:t>
            </a:r>
          </a:p>
          <a:p>
            <a:pPr lvl="1"/>
            <a:r>
              <a:rPr lang="en-US" sz="2400" dirty="0" smtClean="0">
                <a:latin typeface="Cambria"/>
                <a:cs typeface="Cambria"/>
              </a:rPr>
              <a:t>Behavior pain testing </a:t>
            </a:r>
          </a:p>
          <a:p>
            <a:pPr lvl="1"/>
            <a:r>
              <a:rPr lang="en-US" sz="2400" dirty="0" smtClean="0">
                <a:latin typeface="Cambria"/>
                <a:cs typeface="Cambria"/>
              </a:rPr>
              <a:t>Chronic microwire implantation</a:t>
            </a:r>
          </a:p>
          <a:p>
            <a:pPr lvl="1"/>
            <a:r>
              <a:rPr lang="en-US" sz="2400" dirty="0" smtClean="0">
                <a:latin typeface="Cambria"/>
                <a:cs typeface="Cambria"/>
              </a:rPr>
              <a:t>Anesthetized and Awake experiments</a:t>
            </a:r>
          </a:p>
          <a:p>
            <a:pPr lvl="1"/>
            <a:r>
              <a:rPr lang="en-US" sz="2400" dirty="0" smtClean="0">
                <a:latin typeface="Cambria"/>
                <a:cs typeface="Cambria"/>
              </a:rPr>
              <a:t>Receptive Field Measures</a:t>
            </a:r>
          </a:p>
          <a:p>
            <a:r>
              <a:rPr lang="en-US" sz="2400" dirty="0" smtClean="0">
                <a:latin typeface="Cambria"/>
                <a:cs typeface="Cambria"/>
              </a:rPr>
              <a:t>Results</a:t>
            </a:r>
          </a:p>
        </p:txBody>
      </p:sp>
    </p:spTree>
    <p:extLst>
      <p:ext uri="{BB962C8B-B14F-4D97-AF65-F5344CB8AC3E}">
        <p14:creationId xmlns:p14="http://schemas.microsoft.com/office/powerpoint/2010/main" val="327848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298"/>
            <a:ext cx="8229600" cy="1143000"/>
          </a:xfrm>
        </p:spPr>
        <p:txBody>
          <a:bodyPr/>
          <a:lstStyle/>
          <a:p>
            <a:r>
              <a:rPr lang="en-US" dirty="0" smtClean="0">
                <a:latin typeface="Cambria"/>
                <a:cs typeface="Cambria"/>
              </a:rPr>
              <a:t>Outline</a:t>
            </a:r>
            <a:endParaRPr lang="en-US" dirty="0">
              <a:latin typeface="Cambria"/>
              <a:cs typeface="Cambria"/>
            </a:endParaRPr>
          </a:p>
        </p:txBody>
      </p:sp>
      <p:sp>
        <p:nvSpPr>
          <p:cNvPr id="3" name="Content Placeholder 2"/>
          <p:cNvSpPr>
            <a:spLocks noGrp="1"/>
          </p:cNvSpPr>
          <p:nvPr>
            <p:ph idx="1"/>
          </p:nvPr>
        </p:nvSpPr>
        <p:spPr>
          <a:xfrm>
            <a:off x="457200" y="465957"/>
            <a:ext cx="8229600" cy="5819726"/>
          </a:xfrm>
        </p:spPr>
        <p:txBody>
          <a:bodyPr>
            <a:noAutofit/>
          </a:bodyPr>
          <a:lstStyle/>
          <a:p>
            <a:r>
              <a:rPr lang="en-US" sz="2400" dirty="0" smtClean="0">
                <a:latin typeface="Cambria"/>
                <a:cs typeface="Cambria"/>
              </a:rPr>
              <a:t>Methods</a:t>
            </a:r>
          </a:p>
          <a:p>
            <a:r>
              <a:rPr lang="en-US" sz="2400" dirty="0" smtClean="0">
                <a:latin typeface="Cambria"/>
                <a:cs typeface="Cambria"/>
              </a:rPr>
              <a:t>Results</a:t>
            </a:r>
          </a:p>
          <a:p>
            <a:pPr lvl="1"/>
            <a:r>
              <a:rPr lang="en-US" sz="2400" dirty="0" smtClean="0">
                <a:latin typeface="Cambria"/>
                <a:cs typeface="Cambria"/>
              </a:rPr>
              <a:t>Anesthetized experiments</a:t>
            </a:r>
          </a:p>
          <a:p>
            <a:pPr lvl="2"/>
            <a:r>
              <a:rPr lang="en-US" dirty="0" smtClean="0">
                <a:latin typeface="Cambria"/>
                <a:cs typeface="Cambria"/>
              </a:rPr>
              <a:t>Receptive Field measures</a:t>
            </a:r>
          </a:p>
          <a:p>
            <a:pPr lvl="3"/>
            <a:r>
              <a:rPr lang="en-US" sz="2400" dirty="0" smtClean="0">
                <a:latin typeface="Cambria"/>
                <a:cs typeface="Cambria"/>
              </a:rPr>
              <a:t>Sham Animals </a:t>
            </a:r>
          </a:p>
          <a:p>
            <a:pPr lvl="3"/>
            <a:r>
              <a:rPr lang="en-US" sz="2400" dirty="0" smtClean="0">
                <a:latin typeface="Cambria"/>
                <a:cs typeface="Cambria"/>
              </a:rPr>
              <a:t>Between groups</a:t>
            </a:r>
          </a:p>
          <a:p>
            <a:pPr lvl="1"/>
            <a:r>
              <a:rPr lang="en-US" sz="2400" dirty="0" smtClean="0">
                <a:latin typeface="Cambria"/>
                <a:cs typeface="Cambria"/>
              </a:rPr>
              <a:t>Awake experiments</a:t>
            </a:r>
          </a:p>
          <a:p>
            <a:pPr lvl="2"/>
            <a:r>
              <a:rPr lang="en-US" dirty="0" smtClean="0">
                <a:latin typeface="Cambria"/>
                <a:cs typeface="Cambria"/>
              </a:rPr>
              <a:t>Receptive Field measures</a:t>
            </a:r>
          </a:p>
          <a:p>
            <a:pPr lvl="3"/>
            <a:r>
              <a:rPr lang="en-US" sz="2400" dirty="0" smtClean="0">
                <a:latin typeface="Cambria"/>
                <a:cs typeface="Cambria"/>
              </a:rPr>
              <a:t>Sham </a:t>
            </a:r>
            <a:r>
              <a:rPr lang="en-US" sz="2400" dirty="0">
                <a:latin typeface="Cambria"/>
                <a:cs typeface="Cambria"/>
              </a:rPr>
              <a:t>Animals </a:t>
            </a:r>
          </a:p>
          <a:p>
            <a:pPr lvl="3"/>
            <a:r>
              <a:rPr lang="en-US" sz="2400" dirty="0">
                <a:latin typeface="Cambria"/>
                <a:cs typeface="Cambria"/>
              </a:rPr>
              <a:t>Between groups</a:t>
            </a:r>
          </a:p>
          <a:p>
            <a:pPr lvl="1"/>
            <a:r>
              <a:rPr lang="en-US" sz="2400" dirty="0" smtClean="0">
                <a:latin typeface="Cambria"/>
                <a:cs typeface="Cambria"/>
              </a:rPr>
              <a:t>Information encoded about stimulus location </a:t>
            </a:r>
          </a:p>
          <a:p>
            <a:pPr lvl="2"/>
            <a:r>
              <a:rPr lang="en-US" dirty="0" smtClean="0">
                <a:latin typeface="Cambria"/>
                <a:cs typeface="Cambria"/>
              </a:rPr>
              <a:t>Measure used to quantify information </a:t>
            </a:r>
          </a:p>
          <a:p>
            <a:pPr lvl="3"/>
            <a:r>
              <a:rPr lang="en-US" sz="2400" dirty="0" smtClean="0">
                <a:latin typeface="Cambria"/>
                <a:cs typeface="Cambria"/>
              </a:rPr>
              <a:t>Sham Animals</a:t>
            </a:r>
          </a:p>
          <a:p>
            <a:pPr lvl="3"/>
            <a:r>
              <a:rPr lang="en-US" sz="2400" dirty="0">
                <a:latin typeface="Cambria"/>
                <a:cs typeface="Cambria"/>
              </a:rPr>
              <a:t>Between groups</a:t>
            </a:r>
          </a:p>
          <a:p>
            <a:pPr lvl="2"/>
            <a:endParaRPr lang="en-US" dirty="0" smtClean="0">
              <a:latin typeface="Cambria"/>
              <a:cs typeface="Cambria"/>
            </a:endParaRPr>
          </a:p>
        </p:txBody>
      </p:sp>
    </p:spTree>
    <p:extLst>
      <p:ext uri="{BB962C8B-B14F-4D97-AF65-F5344CB8AC3E}">
        <p14:creationId xmlns:p14="http://schemas.microsoft.com/office/powerpoint/2010/main" val="1989609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a:cs typeface="Cambria"/>
              </a:rPr>
              <a:t>Methods: Spared Nerve Injury</a:t>
            </a:r>
            <a:endParaRPr lang="en-US" dirty="0">
              <a:latin typeface="Cambria"/>
              <a:cs typeface="Cambria"/>
            </a:endParaRPr>
          </a:p>
        </p:txBody>
      </p:sp>
      <p:pic>
        <p:nvPicPr>
          <p:cNvPr id="4" name="Picture 2"/>
          <p:cNvPicPr>
            <a:picLocks noChangeAspect="1" noChangeArrowheads="1"/>
          </p:cNvPicPr>
          <p:nvPr/>
        </p:nvPicPr>
        <p:blipFill rotWithShape="1">
          <a:blip r:embed="rId2" cstate="print"/>
          <a:srcRect l="12097" r="1137" b="3458"/>
          <a:stretch/>
        </p:blipFill>
        <p:spPr bwMode="auto">
          <a:xfrm>
            <a:off x="0" y="1675344"/>
            <a:ext cx="3642563" cy="4415702"/>
          </a:xfrm>
          <a:prstGeom prst="rect">
            <a:avLst/>
          </a:prstGeom>
          <a:noFill/>
          <a:ln w="9525">
            <a:noFill/>
            <a:miter lim="800000"/>
            <a:headEnd/>
            <a:tailEnd/>
          </a:ln>
        </p:spPr>
      </p:pic>
      <p:cxnSp>
        <p:nvCxnSpPr>
          <p:cNvPr id="5" name="Straight Connector 4"/>
          <p:cNvCxnSpPr/>
          <p:nvPr/>
        </p:nvCxnSpPr>
        <p:spPr>
          <a:xfrm flipH="1">
            <a:off x="1353429" y="5615081"/>
            <a:ext cx="659988"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grpSp>
        <p:nvGrpSpPr>
          <p:cNvPr id="45" name="Group 44"/>
          <p:cNvGrpSpPr/>
          <p:nvPr/>
        </p:nvGrpSpPr>
        <p:grpSpPr>
          <a:xfrm>
            <a:off x="3496876" y="1739021"/>
            <a:ext cx="4690431" cy="3055360"/>
            <a:chOff x="4248781" y="3657600"/>
            <a:chExt cx="4690431" cy="3055360"/>
          </a:xfrm>
        </p:grpSpPr>
        <p:pic>
          <p:nvPicPr>
            <p:cNvPr id="7" name="Picture 2"/>
            <p:cNvPicPr>
              <a:picLocks noChangeAspect="1" noChangeArrowheads="1"/>
            </p:cNvPicPr>
            <p:nvPr/>
          </p:nvPicPr>
          <p:blipFill rotWithShape="1">
            <a:blip r:embed="rId3" cstate="print"/>
            <a:srcRect b="3981"/>
            <a:stretch/>
          </p:blipFill>
          <p:spPr bwMode="auto">
            <a:xfrm>
              <a:off x="4248781" y="3657600"/>
              <a:ext cx="4690431" cy="2853485"/>
            </a:xfrm>
            <a:prstGeom prst="rect">
              <a:avLst/>
            </a:prstGeom>
            <a:noFill/>
            <a:ln w="9525">
              <a:noFill/>
              <a:miter lim="800000"/>
              <a:headEnd/>
              <a:tailEnd/>
            </a:ln>
          </p:spPr>
        </p:pic>
        <p:cxnSp>
          <p:nvCxnSpPr>
            <p:cNvPr id="9" name="Curved Connector 8"/>
            <p:cNvCxnSpPr/>
            <p:nvPr/>
          </p:nvCxnSpPr>
          <p:spPr>
            <a:xfrm rot="5400000">
              <a:off x="4536320" y="4871431"/>
              <a:ext cx="2272770" cy="183799"/>
            </a:xfrm>
            <a:prstGeom prst="curvedConnector3">
              <a:avLst>
                <a:gd name="adj1" fmla="val 47794"/>
              </a:avLst>
            </a:prstGeom>
          </p:spPr>
          <p:style>
            <a:lnRef idx="2">
              <a:schemeClr val="accent2"/>
            </a:lnRef>
            <a:fillRef idx="0">
              <a:schemeClr val="accent2"/>
            </a:fillRef>
            <a:effectRef idx="1">
              <a:schemeClr val="accent2"/>
            </a:effectRef>
            <a:fontRef idx="minor">
              <a:schemeClr val="tx1"/>
            </a:fontRef>
          </p:style>
        </p:cxnSp>
        <p:cxnSp>
          <p:nvCxnSpPr>
            <p:cNvPr id="12" name="Curved Connector 11"/>
            <p:cNvCxnSpPr/>
            <p:nvPr/>
          </p:nvCxnSpPr>
          <p:spPr>
            <a:xfrm rot="5400000">
              <a:off x="4745174" y="5030175"/>
              <a:ext cx="2406461" cy="12700"/>
            </a:xfrm>
            <a:prstGeom prst="curvedConnector3">
              <a:avLst>
                <a:gd name="adj1" fmla="val 61805"/>
              </a:avLst>
            </a:prstGeom>
          </p:spPr>
          <p:style>
            <a:lnRef idx="2">
              <a:schemeClr val="accent2"/>
            </a:lnRef>
            <a:fillRef idx="0">
              <a:schemeClr val="accent2"/>
            </a:fillRef>
            <a:effectRef idx="1">
              <a:schemeClr val="accent2"/>
            </a:effectRef>
            <a:fontRef idx="minor">
              <a:schemeClr val="tx1"/>
            </a:fontRef>
          </p:style>
        </p:cxnSp>
        <p:cxnSp>
          <p:nvCxnSpPr>
            <p:cNvPr id="19" name="Curved Connector 18"/>
            <p:cNvCxnSpPr/>
            <p:nvPr/>
          </p:nvCxnSpPr>
          <p:spPr>
            <a:xfrm>
              <a:off x="5580805" y="6099716"/>
              <a:ext cx="361249" cy="133690"/>
            </a:xfrm>
            <a:prstGeom prst="curvedConnector3">
              <a:avLst>
                <a:gd name="adj1" fmla="val 17623"/>
              </a:avLst>
            </a:prstGeom>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5764605" y="3791296"/>
              <a:ext cx="17744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Curved Connector 25"/>
            <p:cNvCxnSpPr/>
            <p:nvPr/>
          </p:nvCxnSpPr>
          <p:spPr>
            <a:xfrm rot="16200000" flipH="1">
              <a:off x="6754178" y="5028044"/>
              <a:ext cx="2375267" cy="85571"/>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cxnSp>
          <p:nvCxnSpPr>
            <p:cNvPr id="27" name="Curved Connector 26"/>
            <p:cNvCxnSpPr/>
            <p:nvPr/>
          </p:nvCxnSpPr>
          <p:spPr>
            <a:xfrm rot="5400000">
              <a:off x="6472222" y="5119852"/>
              <a:ext cx="2473310" cy="12700"/>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cxnSp>
          <p:nvCxnSpPr>
            <p:cNvPr id="28" name="Curved Connector 27"/>
            <p:cNvCxnSpPr/>
            <p:nvPr/>
          </p:nvCxnSpPr>
          <p:spPr>
            <a:xfrm flipV="1">
              <a:off x="7688158" y="6258463"/>
              <a:ext cx="296439" cy="83562"/>
            </a:xfrm>
            <a:prstGeom prst="curvedConnector3">
              <a:avLst>
                <a:gd name="adj1" fmla="val 50000"/>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7721577" y="3883197"/>
              <a:ext cx="17744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4695229" y="6712960"/>
              <a:ext cx="434434" cy="0"/>
            </a:xfrm>
            <a:prstGeom prst="line">
              <a:avLst/>
            </a:prstGeom>
          </p:spPr>
          <p:style>
            <a:lnRef idx="2">
              <a:schemeClr val="accent2"/>
            </a:lnRef>
            <a:fillRef idx="0">
              <a:schemeClr val="accent2"/>
            </a:fillRef>
            <a:effectRef idx="1">
              <a:schemeClr val="accent2"/>
            </a:effectRef>
            <a:fontRef idx="minor">
              <a:schemeClr val="tx1"/>
            </a:fontRef>
          </p:style>
        </p:cxnSp>
      </p:grpSp>
      <p:sp>
        <p:nvSpPr>
          <p:cNvPr id="46" name="TextBox 45"/>
          <p:cNvSpPr txBox="1"/>
          <p:nvPr/>
        </p:nvSpPr>
        <p:spPr>
          <a:xfrm>
            <a:off x="4427885" y="4629598"/>
            <a:ext cx="3480440" cy="369332"/>
          </a:xfrm>
          <a:prstGeom prst="rect">
            <a:avLst/>
          </a:prstGeom>
          <a:noFill/>
        </p:spPr>
        <p:txBody>
          <a:bodyPr wrap="none" rtlCol="0">
            <a:spAutoFit/>
          </a:bodyPr>
          <a:lstStyle/>
          <a:p>
            <a:r>
              <a:rPr lang="en-US" dirty="0" smtClean="0">
                <a:latin typeface="Cambria"/>
                <a:cs typeface="Cambria"/>
              </a:rPr>
              <a:t>Boundary of de-afferented region </a:t>
            </a:r>
            <a:endParaRPr lang="en-US" dirty="0">
              <a:latin typeface="Cambria"/>
              <a:cs typeface="Cambria"/>
            </a:endParaRPr>
          </a:p>
        </p:txBody>
      </p:sp>
      <p:sp>
        <p:nvSpPr>
          <p:cNvPr id="48" name="Rectangle 47"/>
          <p:cNvSpPr/>
          <p:nvPr/>
        </p:nvSpPr>
        <p:spPr>
          <a:xfrm>
            <a:off x="208862" y="1718623"/>
            <a:ext cx="496675" cy="4820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3694986" y="1718623"/>
            <a:ext cx="496675" cy="4820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457200" y="6367098"/>
            <a:ext cx="184666" cy="369332"/>
          </a:xfrm>
          <a:prstGeom prst="rect">
            <a:avLst/>
          </a:prstGeom>
          <a:noFill/>
        </p:spPr>
        <p:txBody>
          <a:bodyPr wrap="none" rtlCol="0">
            <a:spAutoFit/>
          </a:bodyPr>
          <a:lstStyle/>
          <a:p>
            <a:endParaRPr lang="en-US" dirty="0"/>
          </a:p>
        </p:txBody>
      </p:sp>
      <p:sp>
        <p:nvSpPr>
          <p:cNvPr id="53" name="TextBox 52"/>
          <p:cNvSpPr txBox="1"/>
          <p:nvPr/>
        </p:nvSpPr>
        <p:spPr>
          <a:xfrm>
            <a:off x="518875" y="6102626"/>
            <a:ext cx="4224571" cy="369332"/>
          </a:xfrm>
          <a:prstGeom prst="rect">
            <a:avLst/>
          </a:prstGeom>
          <a:noFill/>
        </p:spPr>
        <p:txBody>
          <a:bodyPr wrap="none" rtlCol="0">
            <a:spAutoFit/>
          </a:bodyPr>
          <a:lstStyle/>
          <a:p>
            <a:r>
              <a:rPr lang="en-US" dirty="0" smtClean="0">
                <a:latin typeface="Cambria"/>
                <a:cs typeface="Cambria"/>
              </a:rPr>
              <a:t>Adapted from Decosterd and Woolf 2000</a:t>
            </a:r>
            <a:endParaRPr lang="en-US" dirty="0">
              <a:latin typeface="Cambria"/>
              <a:cs typeface="Cambria"/>
            </a:endParaRPr>
          </a:p>
        </p:txBody>
      </p:sp>
      <p:sp>
        <p:nvSpPr>
          <p:cNvPr id="57" name="TextBox 56"/>
          <p:cNvSpPr txBox="1"/>
          <p:nvPr/>
        </p:nvSpPr>
        <p:spPr>
          <a:xfrm>
            <a:off x="4645102" y="1417638"/>
            <a:ext cx="1320011" cy="369332"/>
          </a:xfrm>
          <a:prstGeom prst="rect">
            <a:avLst/>
          </a:prstGeom>
          <a:noFill/>
        </p:spPr>
        <p:txBody>
          <a:bodyPr wrap="square" rtlCol="0">
            <a:spAutoFit/>
          </a:bodyPr>
          <a:lstStyle/>
          <a:p>
            <a:r>
              <a:rPr lang="en-US" dirty="0" smtClean="0"/>
              <a:t>DORSAL </a:t>
            </a:r>
            <a:endParaRPr lang="en-US" dirty="0"/>
          </a:p>
        </p:txBody>
      </p:sp>
      <p:sp>
        <p:nvSpPr>
          <p:cNvPr id="58" name="TextBox 57"/>
          <p:cNvSpPr txBox="1"/>
          <p:nvPr/>
        </p:nvSpPr>
        <p:spPr>
          <a:xfrm>
            <a:off x="6588314" y="1417638"/>
            <a:ext cx="1320011" cy="369332"/>
          </a:xfrm>
          <a:prstGeom prst="rect">
            <a:avLst/>
          </a:prstGeom>
          <a:noFill/>
        </p:spPr>
        <p:txBody>
          <a:bodyPr wrap="square" rtlCol="0">
            <a:spAutoFit/>
          </a:bodyPr>
          <a:lstStyle/>
          <a:p>
            <a:r>
              <a:rPr lang="en-US" dirty="0" smtClean="0"/>
              <a:t>PLANTAR</a:t>
            </a:r>
            <a:endParaRPr lang="en-US" dirty="0"/>
          </a:p>
        </p:txBody>
      </p:sp>
    </p:spTree>
    <p:extLst>
      <p:ext uri="{BB962C8B-B14F-4D97-AF65-F5344CB8AC3E}">
        <p14:creationId xmlns:p14="http://schemas.microsoft.com/office/powerpoint/2010/main" val="89942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93805" y="1735666"/>
            <a:ext cx="558800" cy="369332"/>
          </a:xfrm>
          <a:prstGeom prst="rect">
            <a:avLst/>
          </a:prstGeom>
          <a:solidFill>
            <a:schemeClr val="bg1">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377" y="1720600"/>
            <a:ext cx="665221" cy="391807"/>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4953000" y="4775200"/>
            <a:ext cx="184666" cy="369332"/>
          </a:xfrm>
          <a:prstGeom prst="rect">
            <a:avLst/>
          </a:prstGeom>
          <a:noFill/>
        </p:spPr>
        <p:txBody>
          <a:bodyPr wrap="none" rtlCol="0">
            <a:spAutoFit/>
          </a:bodyPr>
          <a:lstStyle/>
          <a:p>
            <a:endParaRPr lang="en-US" dirty="0"/>
          </a:p>
        </p:txBody>
      </p:sp>
      <p:sp>
        <p:nvSpPr>
          <p:cNvPr id="7" name="Title 6"/>
          <p:cNvSpPr>
            <a:spLocks noGrp="1"/>
          </p:cNvSpPr>
          <p:nvPr>
            <p:ph type="title"/>
          </p:nvPr>
        </p:nvSpPr>
        <p:spPr/>
        <p:txBody>
          <a:bodyPr/>
          <a:lstStyle/>
          <a:p>
            <a:r>
              <a:rPr lang="en-US" dirty="0" smtClean="0">
                <a:latin typeface="Cambria"/>
                <a:cs typeface="Cambria"/>
              </a:rPr>
              <a:t>Methods</a:t>
            </a:r>
            <a:endParaRPr lang="en-US" dirty="0">
              <a:latin typeface="Cambria"/>
              <a:cs typeface="Cambria"/>
            </a:endParaRPr>
          </a:p>
        </p:txBody>
      </p:sp>
      <p:sp>
        <p:nvSpPr>
          <p:cNvPr id="10" name="Content Placeholder 9"/>
          <p:cNvSpPr>
            <a:spLocks noGrp="1"/>
          </p:cNvSpPr>
          <p:nvPr>
            <p:ph idx="1"/>
          </p:nvPr>
        </p:nvSpPr>
        <p:spPr>
          <a:xfrm>
            <a:off x="457200" y="1229408"/>
            <a:ext cx="8229600" cy="4896755"/>
          </a:xfrm>
        </p:spPr>
        <p:txBody>
          <a:bodyPr>
            <a:normAutofit/>
          </a:bodyPr>
          <a:lstStyle/>
          <a:p>
            <a:r>
              <a:rPr lang="en-US" sz="2400" dirty="0">
                <a:latin typeface="Cambria"/>
                <a:cs typeface="Cambria"/>
              </a:rPr>
              <a:t>Two groups of animals </a:t>
            </a:r>
          </a:p>
          <a:p>
            <a:pPr marL="800100" lvl="1" indent="-342900">
              <a:buFont typeface="Arial"/>
              <a:buChar char="•"/>
            </a:pPr>
            <a:r>
              <a:rPr lang="en-US" sz="2400" dirty="0">
                <a:latin typeface="Cambria"/>
                <a:cs typeface="Cambria"/>
              </a:rPr>
              <a:t>SNI – Spared nerve injured rats (n=6)</a:t>
            </a:r>
          </a:p>
          <a:p>
            <a:pPr marL="800100" lvl="1" indent="-342900">
              <a:buFont typeface="Arial"/>
              <a:buChar char="•"/>
            </a:pPr>
            <a:r>
              <a:rPr lang="en-US" sz="2400" dirty="0">
                <a:latin typeface="Cambria"/>
                <a:cs typeface="Cambria"/>
              </a:rPr>
              <a:t>SHAM – Sham operated rats (n=5</a:t>
            </a:r>
            <a:r>
              <a:rPr lang="en-US" sz="2400" dirty="0" smtClean="0">
                <a:latin typeface="Cambria"/>
                <a:cs typeface="Cambria"/>
              </a:rPr>
              <a:t>)</a:t>
            </a:r>
          </a:p>
          <a:p>
            <a:endParaRPr lang="en-US" sz="2400" dirty="0" smtClean="0">
              <a:latin typeface="Cambria"/>
              <a:cs typeface="Cambria"/>
            </a:endParaRPr>
          </a:p>
          <a:p>
            <a:r>
              <a:rPr lang="en-US" sz="2400" dirty="0" smtClean="0">
                <a:latin typeface="Cambria"/>
                <a:cs typeface="Cambria"/>
              </a:rPr>
              <a:t>Tested </a:t>
            </a:r>
            <a:r>
              <a:rPr lang="en-US" sz="2400" dirty="0">
                <a:latin typeface="Cambria"/>
                <a:cs typeface="Cambria"/>
              </a:rPr>
              <a:t>for mechanical allodynia</a:t>
            </a:r>
          </a:p>
          <a:p>
            <a:endParaRPr lang="en-US" sz="2400" dirty="0"/>
          </a:p>
        </p:txBody>
      </p:sp>
      <p:sp>
        <p:nvSpPr>
          <p:cNvPr id="23" name="Slide Number Placeholder 22"/>
          <p:cNvSpPr>
            <a:spLocks noGrp="1"/>
          </p:cNvSpPr>
          <p:nvPr>
            <p:ph type="sldNum" sz="quarter" idx="12"/>
          </p:nvPr>
        </p:nvSpPr>
        <p:spPr/>
        <p:txBody>
          <a:bodyPr/>
          <a:lstStyle/>
          <a:p>
            <a:fld id="{6E2D2B3B-882E-40F3-A32F-6DD516915044}" type="slidenum">
              <a:rPr lang="en-US" smtClean="0"/>
              <a:pPr/>
              <a:t>9</a:t>
            </a:fld>
            <a:endParaRPr lang="en-US"/>
          </a:p>
        </p:txBody>
      </p:sp>
      <p:sp>
        <p:nvSpPr>
          <p:cNvPr id="3" name="TextBox 2"/>
          <p:cNvSpPr txBox="1"/>
          <p:nvPr/>
        </p:nvSpPr>
        <p:spPr>
          <a:xfrm>
            <a:off x="2041770" y="5578969"/>
            <a:ext cx="675145" cy="369332"/>
          </a:xfrm>
          <a:prstGeom prst="rect">
            <a:avLst/>
          </a:prstGeom>
          <a:noFill/>
        </p:spPr>
        <p:txBody>
          <a:bodyPr wrap="square" rtlCol="0">
            <a:spAutoFit/>
          </a:bodyPr>
          <a:lstStyle/>
          <a:p>
            <a:r>
              <a:rPr lang="en-US" dirty="0" smtClean="0"/>
              <a:t>**</a:t>
            </a:r>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2849868410"/>
              </p:ext>
            </p:extLst>
          </p:nvPr>
        </p:nvGraphicFramePr>
        <p:xfrm>
          <a:off x="934041" y="3476908"/>
          <a:ext cx="4708831" cy="294822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57200" y="3543756"/>
            <a:ext cx="430887" cy="2611853"/>
          </a:xfrm>
          <a:prstGeom prst="rect">
            <a:avLst/>
          </a:prstGeom>
          <a:noFill/>
        </p:spPr>
        <p:txBody>
          <a:bodyPr vert="vert270" wrap="none" rtlCol="0">
            <a:spAutoFit/>
          </a:bodyPr>
          <a:lstStyle/>
          <a:p>
            <a:r>
              <a:rPr lang="en-US" sz="1600" dirty="0" smtClean="0"/>
              <a:t>Paw Withdrawal Threshold (g)</a:t>
            </a:r>
            <a:endParaRPr lang="en-US" sz="1600" dirty="0"/>
          </a:p>
        </p:txBody>
      </p:sp>
      <p:sp>
        <p:nvSpPr>
          <p:cNvPr id="17" name="TextBox 16"/>
          <p:cNvSpPr txBox="1"/>
          <p:nvPr/>
        </p:nvSpPr>
        <p:spPr>
          <a:xfrm>
            <a:off x="2673452" y="5817514"/>
            <a:ext cx="675145" cy="369332"/>
          </a:xfrm>
          <a:prstGeom prst="rect">
            <a:avLst/>
          </a:prstGeom>
          <a:noFill/>
        </p:spPr>
        <p:txBody>
          <a:bodyPr wrap="square" rtlCol="0">
            <a:spAutoFit/>
          </a:bodyPr>
          <a:lstStyle/>
          <a:p>
            <a:r>
              <a:rPr lang="en-US" dirty="0" smtClean="0"/>
              <a:t>**</a:t>
            </a:r>
            <a:endParaRPr lang="en-US" dirty="0"/>
          </a:p>
        </p:txBody>
      </p:sp>
      <p:sp>
        <p:nvSpPr>
          <p:cNvPr id="4" name="TextBox 3"/>
          <p:cNvSpPr txBox="1"/>
          <p:nvPr/>
        </p:nvSpPr>
        <p:spPr>
          <a:xfrm>
            <a:off x="1487101" y="6103286"/>
            <a:ext cx="265504" cy="369332"/>
          </a:xfrm>
          <a:prstGeom prst="rect">
            <a:avLst/>
          </a:prstGeom>
          <a:solidFill>
            <a:srgbClr val="FFFFFF"/>
          </a:solidFill>
        </p:spPr>
        <p:txBody>
          <a:bodyPr wrap="square" rtlCol="0">
            <a:spAutoFit/>
          </a:bodyPr>
          <a:lstStyle/>
          <a:p>
            <a:r>
              <a:rPr lang="en-US" dirty="0" smtClean="0"/>
              <a:t>0</a:t>
            </a:r>
            <a:endParaRPr lang="en-US" dirty="0"/>
          </a:p>
        </p:txBody>
      </p:sp>
      <p:sp>
        <p:nvSpPr>
          <p:cNvPr id="22" name="TextBox 21"/>
          <p:cNvSpPr txBox="1"/>
          <p:nvPr/>
        </p:nvSpPr>
        <p:spPr>
          <a:xfrm>
            <a:off x="2140771" y="6121990"/>
            <a:ext cx="265504" cy="369332"/>
          </a:xfrm>
          <a:prstGeom prst="rect">
            <a:avLst/>
          </a:prstGeom>
          <a:solidFill>
            <a:srgbClr val="FFFFFF"/>
          </a:solidFill>
        </p:spPr>
        <p:txBody>
          <a:bodyPr wrap="square" rtlCol="0">
            <a:spAutoFit/>
          </a:bodyPr>
          <a:lstStyle/>
          <a:p>
            <a:r>
              <a:rPr lang="en-US" dirty="0" smtClean="0"/>
              <a:t>1</a:t>
            </a:r>
            <a:endParaRPr lang="en-US" dirty="0"/>
          </a:p>
        </p:txBody>
      </p:sp>
      <p:sp>
        <p:nvSpPr>
          <p:cNvPr id="26" name="TextBox 25"/>
          <p:cNvSpPr txBox="1"/>
          <p:nvPr/>
        </p:nvSpPr>
        <p:spPr>
          <a:xfrm>
            <a:off x="2752352" y="6121156"/>
            <a:ext cx="265504" cy="369332"/>
          </a:xfrm>
          <a:prstGeom prst="rect">
            <a:avLst/>
          </a:prstGeom>
          <a:solidFill>
            <a:srgbClr val="FFFFFF"/>
          </a:solidFill>
        </p:spPr>
        <p:txBody>
          <a:bodyPr wrap="square" rtlCol="0">
            <a:spAutoFit/>
          </a:bodyPr>
          <a:lstStyle/>
          <a:p>
            <a:r>
              <a:rPr lang="en-US" dirty="0" smtClean="0"/>
              <a:t>3</a:t>
            </a:r>
            <a:endParaRPr lang="en-US" dirty="0"/>
          </a:p>
        </p:txBody>
      </p:sp>
      <p:sp>
        <p:nvSpPr>
          <p:cNvPr id="5" name="TextBox 4"/>
          <p:cNvSpPr txBox="1"/>
          <p:nvPr/>
        </p:nvSpPr>
        <p:spPr>
          <a:xfrm>
            <a:off x="3348597" y="6119998"/>
            <a:ext cx="351787" cy="369332"/>
          </a:xfrm>
          <a:prstGeom prst="rect">
            <a:avLst/>
          </a:prstGeom>
          <a:solidFill>
            <a:srgbClr val="FFFFFF"/>
          </a:solidFill>
        </p:spPr>
        <p:txBody>
          <a:bodyPr wrap="square" rtlCol="0">
            <a:spAutoFit/>
          </a:bodyPr>
          <a:lstStyle/>
          <a:p>
            <a:r>
              <a:rPr lang="en-US" dirty="0" smtClean="0"/>
              <a:t>7</a:t>
            </a:r>
            <a:endParaRPr lang="en-US" dirty="0"/>
          </a:p>
        </p:txBody>
      </p:sp>
      <p:sp>
        <p:nvSpPr>
          <p:cNvPr id="27" name="TextBox 26"/>
          <p:cNvSpPr txBox="1"/>
          <p:nvPr/>
        </p:nvSpPr>
        <p:spPr>
          <a:xfrm>
            <a:off x="3827259" y="6126163"/>
            <a:ext cx="734297" cy="369332"/>
          </a:xfrm>
          <a:prstGeom prst="rect">
            <a:avLst/>
          </a:prstGeom>
          <a:solidFill>
            <a:srgbClr val="FFFFFF"/>
          </a:solidFill>
        </p:spPr>
        <p:txBody>
          <a:bodyPr wrap="square" rtlCol="0">
            <a:spAutoFit/>
          </a:bodyPr>
          <a:lstStyle/>
          <a:p>
            <a:r>
              <a:rPr lang="en-US" dirty="0"/>
              <a:t> </a:t>
            </a:r>
            <a:r>
              <a:rPr lang="en-US" dirty="0" smtClean="0"/>
              <a:t>  14</a:t>
            </a:r>
            <a:endParaRPr lang="en-US" dirty="0"/>
          </a:p>
        </p:txBody>
      </p:sp>
      <p:sp>
        <p:nvSpPr>
          <p:cNvPr id="28" name="TextBox 27"/>
          <p:cNvSpPr txBox="1"/>
          <p:nvPr/>
        </p:nvSpPr>
        <p:spPr>
          <a:xfrm>
            <a:off x="4602110" y="6119998"/>
            <a:ext cx="468720" cy="369332"/>
          </a:xfrm>
          <a:prstGeom prst="rect">
            <a:avLst/>
          </a:prstGeom>
          <a:solidFill>
            <a:srgbClr val="FFFFFF"/>
          </a:solidFill>
        </p:spPr>
        <p:txBody>
          <a:bodyPr wrap="square" rtlCol="0">
            <a:spAutoFit/>
          </a:bodyPr>
          <a:lstStyle/>
          <a:p>
            <a:r>
              <a:rPr lang="en-US" dirty="0" smtClean="0"/>
              <a:t>21</a:t>
            </a:r>
            <a:endParaRPr lang="en-US" dirty="0"/>
          </a:p>
        </p:txBody>
      </p:sp>
      <p:sp>
        <p:nvSpPr>
          <p:cNvPr id="31" name="TextBox 30"/>
          <p:cNvSpPr txBox="1"/>
          <p:nvPr/>
        </p:nvSpPr>
        <p:spPr>
          <a:xfrm>
            <a:off x="2406275" y="6426630"/>
            <a:ext cx="1884914" cy="369332"/>
          </a:xfrm>
          <a:prstGeom prst="rect">
            <a:avLst/>
          </a:prstGeom>
          <a:noFill/>
        </p:spPr>
        <p:txBody>
          <a:bodyPr wrap="none" rtlCol="0">
            <a:spAutoFit/>
          </a:bodyPr>
          <a:lstStyle/>
          <a:p>
            <a:r>
              <a:rPr lang="en-US" dirty="0" smtClean="0"/>
              <a:t>Days after surgery</a:t>
            </a:r>
            <a:endParaRPr lang="en-US" dirty="0"/>
          </a:p>
        </p:txBody>
      </p:sp>
    </p:spTree>
    <p:extLst>
      <p:ext uri="{BB962C8B-B14F-4D97-AF65-F5344CB8AC3E}">
        <p14:creationId xmlns:p14="http://schemas.microsoft.com/office/powerpoint/2010/main" val="153607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2713</TotalTime>
  <Words>1428</Words>
  <Application>Microsoft Office PowerPoint</Application>
  <PresentationFormat>On-screen Show (4:3)</PresentationFormat>
  <Paragraphs>269</Paragraphs>
  <Slides>27</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Neuropathic pain in the rat sensorimotor cortex</vt:lpstr>
      <vt:lpstr>Introduction</vt:lpstr>
      <vt:lpstr>Introduction</vt:lpstr>
      <vt:lpstr>Introduction</vt:lpstr>
      <vt:lpstr>Motivation</vt:lpstr>
      <vt:lpstr>Outline</vt:lpstr>
      <vt:lpstr>Outline</vt:lpstr>
      <vt:lpstr>Methods: Spared Nerve Injury</vt:lpstr>
      <vt:lpstr>Methods</vt:lpstr>
      <vt:lpstr>Methods</vt:lpstr>
      <vt:lpstr>Methods</vt:lpstr>
      <vt:lpstr>Methods</vt:lpstr>
      <vt:lpstr>Receptive Field Measures</vt:lpstr>
      <vt:lpstr>PowerPoint Presentation</vt:lpstr>
      <vt:lpstr>PowerPoint Presentation</vt:lpstr>
      <vt:lpstr>PowerPoint Presentation</vt:lpstr>
      <vt:lpstr>PowerPoint Presentation</vt:lpstr>
      <vt:lpstr>PowerPoint Presentation</vt:lpstr>
      <vt:lpstr>Results - Summary</vt:lpstr>
      <vt:lpstr> Processing Sensory Information</vt:lpstr>
      <vt:lpstr>Information encoded about stimulus location</vt:lpstr>
      <vt:lpstr>PowerPoint Presentation</vt:lpstr>
      <vt:lpstr>PowerPoint Presentation</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Anitha  Manohar</dc:creator>
  <cp:lastModifiedBy>Anitha</cp:lastModifiedBy>
  <cp:revision>103</cp:revision>
  <dcterms:created xsi:type="dcterms:W3CDTF">2013-05-22T13:39:34Z</dcterms:created>
  <dcterms:modified xsi:type="dcterms:W3CDTF">2013-09-09T21:14:59Z</dcterms:modified>
</cp:coreProperties>
</file>