
<file path=[Content_Types].xml><?xml version="1.0" encoding="utf-8"?>
<Types xmlns="http://schemas.openxmlformats.org/package/2006/content-types">
  <Default Extension="avi" ContentType="video/x-msvideo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F76B5E-0AE5-4C81-8AFE-43D1D058EE28}" v="15" dt="2021-01-31T18:35:18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61" d="100"/>
          <a:sy n="61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tina Buttaro" userId="b2e385ba-34bf-4fe3-a808-b089992d94e5" providerId="ADAL" clId="{3CF76B5E-0AE5-4C81-8AFE-43D1D058EE28}"/>
    <pc:docChg chg="undo custSel addSld modSld">
      <pc:chgData name="Bettina Buttaro" userId="b2e385ba-34bf-4fe3-a808-b089992d94e5" providerId="ADAL" clId="{3CF76B5E-0AE5-4C81-8AFE-43D1D058EE28}" dt="2021-01-31T19:13:56.774" v="6348" actId="20577"/>
      <pc:docMkLst>
        <pc:docMk/>
      </pc:docMkLst>
      <pc:sldChg chg="addSp delSp modSp mod modAnim">
        <pc:chgData name="Bettina Buttaro" userId="b2e385ba-34bf-4fe3-a808-b089992d94e5" providerId="ADAL" clId="{3CF76B5E-0AE5-4C81-8AFE-43D1D058EE28}" dt="2021-01-31T18:24:30.801" v="6197" actId="1038"/>
        <pc:sldMkLst>
          <pc:docMk/>
          <pc:sldMk cId="3042800592" sldId="256"/>
        </pc:sldMkLst>
        <pc:spChg chg="add mod">
          <ac:chgData name="Bettina Buttaro" userId="b2e385ba-34bf-4fe3-a808-b089992d94e5" providerId="ADAL" clId="{3CF76B5E-0AE5-4C81-8AFE-43D1D058EE28}" dt="2021-01-31T17:49:33.016" v="6014" actId="20577"/>
          <ac:spMkLst>
            <pc:docMk/>
            <pc:sldMk cId="3042800592" sldId="256"/>
            <ac:spMk id="4" creationId="{68A7D654-FDB0-4E64-AB16-906747D60429}"/>
          </ac:spMkLst>
        </pc:spChg>
        <pc:spChg chg="add del mod">
          <ac:chgData name="Bettina Buttaro" userId="b2e385ba-34bf-4fe3-a808-b089992d94e5" providerId="ADAL" clId="{3CF76B5E-0AE5-4C81-8AFE-43D1D058EE28}" dt="2021-01-28T13:45:52.140" v="350"/>
          <ac:spMkLst>
            <pc:docMk/>
            <pc:sldMk cId="3042800592" sldId="256"/>
            <ac:spMk id="5" creationId="{2765B6A3-4B81-4425-A8A6-1A08FE8FC453}"/>
          </ac:spMkLst>
        </pc:spChg>
        <pc:spChg chg="add mod">
          <ac:chgData name="Bettina Buttaro" userId="b2e385ba-34bf-4fe3-a808-b089992d94e5" providerId="ADAL" clId="{3CF76B5E-0AE5-4C81-8AFE-43D1D058EE28}" dt="2021-01-31T18:24:30.801" v="6197" actId="1038"/>
          <ac:spMkLst>
            <pc:docMk/>
            <pc:sldMk cId="3042800592" sldId="256"/>
            <ac:spMk id="6" creationId="{D4184FEE-0807-4BAF-8E17-4949EC621D22}"/>
          </ac:spMkLst>
        </pc:spChg>
        <pc:spChg chg="add mod">
          <ac:chgData name="Bettina Buttaro" userId="b2e385ba-34bf-4fe3-a808-b089992d94e5" providerId="ADAL" clId="{3CF76B5E-0AE5-4C81-8AFE-43D1D058EE28}" dt="2021-01-31T17:46:34.068" v="5895" actId="20577"/>
          <ac:spMkLst>
            <pc:docMk/>
            <pc:sldMk cId="3042800592" sldId="256"/>
            <ac:spMk id="9" creationId="{2C83775E-E8F4-425B-9788-40C1FF476E43}"/>
          </ac:spMkLst>
        </pc:spChg>
        <pc:picChg chg="add mod modCrop">
          <ac:chgData name="Bettina Buttaro" userId="b2e385ba-34bf-4fe3-a808-b089992d94e5" providerId="ADAL" clId="{3CF76B5E-0AE5-4C81-8AFE-43D1D058EE28}" dt="2021-01-28T13:57:28.880" v="1124" actId="14100"/>
          <ac:picMkLst>
            <pc:docMk/>
            <pc:sldMk cId="3042800592" sldId="256"/>
            <ac:picMk id="7" creationId="{3E033187-6C24-4D94-B957-C0DCDB834B92}"/>
          </ac:picMkLst>
        </pc:picChg>
        <pc:picChg chg="add mod modCrop">
          <ac:chgData name="Bettina Buttaro" userId="b2e385ba-34bf-4fe3-a808-b089992d94e5" providerId="ADAL" clId="{3CF76B5E-0AE5-4C81-8AFE-43D1D058EE28}" dt="2021-01-28T13:58:43.796" v="1138" actId="732"/>
          <ac:picMkLst>
            <pc:docMk/>
            <pc:sldMk cId="3042800592" sldId="256"/>
            <ac:picMk id="8" creationId="{5E3E980D-98E6-45C4-88C1-3D1A97FB3278}"/>
          </ac:picMkLst>
        </pc:picChg>
      </pc:sldChg>
      <pc:sldChg chg="addSp modSp new mod">
        <pc:chgData name="Bettina Buttaro" userId="b2e385ba-34bf-4fe3-a808-b089992d94e5" providerId="ADAL" clId="{3CF76B5E-0AE5-4C81-8AFE-43D1D058EE28}" dt="2021-01-31T18:37:56.134" v="6339" actId="1038"/>
        <pc:sldMkLst>
          <pc:docMk/>
          <pc:sldMk cId="1744510939" sldId="257"/>
        </pc:sldMkLst>
        <pc:spChg chg="add mod">
          <ac:chgData name="Bettina Buttaro" userId="b2e385ba-34bf-4fe3-a808-b089992d94e5" providerId="ADAL" clId="{3CF76B5E-0AE5-4C81-8AFE-43D1D058EE28}" dt="2021-01-31T18:20:40.449" v="6160" actId="20577"/>
          <ac:spMkLst>
            <pc:docMk/>
            <pc:sldMk cId="1744510939" sldId="257"/>
            <ac:spMk id="2" creationId="{AA55A558-B5BC-4F05-ADE9-8ACB721AD719}"/>
          </ac:spMkLst>
        </pc:spChg>
        <pc:spChg chg="add mod">
          <ac:chgData name="Bettina Buttaro" userId="b2e385ba-34bf-4fe3-a808-b089992d94e5" providerId="ADAL" clId="{3CF76B5E-0AE5-4C81-8AFE-43D1D058EE28}" dt="2021-01-31T18:07:20.366" v="6113" actId="20577"/>
          <ac:spMkLst>
            <pc:docMk/>
            <pc:sldMk cId="1744510939" sldId="257"/>
            <ac:spMk id="4" creationId="{B264329B-3FD8-483D-B215-856E8BD4D9FA}"/>
          </ac:spMkLst>
        </pc:spChg>
        <pc:spChg chg="add mod">
          <ac:chgData name="Bettina Buttaro" userId="b2e385ba-34bf-4fe3-a808-b089992d94e5" providerId="ADAL" clId="{3CF76B5E-0AE5-4C81-8AFE-43D1D058EE28}" dt="2021-01-31T18:34:48.975" v="6201" actId="14100"/>
          <ac:spMkLst>
            <pc:docMk/>
            <pc:sldMk cId="1744510939" sldId="257"/>
            <ac:spMk id="6" creationId="{5DDAB057-BD18-4717-83EC-64F21492BAC2}"/>
          </ac:spMkLst>
        </pc:spChg>
        <pc:spChg chg="add mod">
          <ac:chgData name="Bettina Buttaro" userId="b2e385ba-34bf-4fe3-a808-b089992d94e5" providerId="ADAL" clId="{3CF76B5E-0AE5-4C81-8AFE-43D1D058EE28}" dt="2021-01-31T18:37:56.134" v="6339" actId="1038"/>
          <ac:spMkLst>
            <pc:docMk/>
            <pc:sldMk cId="1744510939" sldId="257"/>
            <ac:spMk id="7" creationId="{BC7EB32C-F98E-4FD7-B769-46C2CA49DB68}"/>
          </ac:spMkLst>
        </pc:spChg>
        <pc:picChg chg="add mod">
          <ac:chgData name="Bettina Buttaro" userId="b2e385ba-34bf-4fe3-a808-b089992d94e5" providerId="ADAL" clId="{3CF76B5E-0AE5-4C81-8AFE-43D1D058EE28}" dt="2021-01-31T18:13:05.574" v="6151" actId="1035"/>
          <ac:picMkLst>
            <pc:docMk/>
            <pc:sldMk cId="1744510939" sldId="257"/>
            <ac:picMk id="5" creationId="{B936B40E-00B4-4DB3-A979-B7E123E05F05}"/>
          </ac:picMkLst>
        </pc:picChg>
      </pc:sldChg>
      <pc:sldChg chg="addSp modSp new mod">
        <pc:chgData name="Bettina Buttaro" userId="b2e385ba-34bf-4fe3-a808-b089992d94e5" providerId="ADAL" clId="{3CF76B5E-0AE5-4C81-8AFE-43D1D058EE28}" dt="2021-01-31T19:13:56.774" v="6348" actId="20577"/>
        <pc:sldMkLst>
          <pc:docMk/>
          <pc:sldMk cId="3663715602" sldId="258"/>
        </pc:sldMkLst>
        <pc:spChg chg="add mod">
          <ac:chgData name="Bettina Buttaro" userId="b2e385ba-34bf-4fe3-a808-b089992d94e5" providerId="ADAL" clId="{3CF76B5E-0AE5-4C81-8AFE-43D1D058EE28}" dt="2021-01-30T23:04:50.609" v="5827" actId="20577"/>
          <ac:spMkLst>
            <pc:docMk/>
            <pc:sldMk cId="3663715602" sldId="258"/>
            <ac:spMk id="3" creationId="{1CFC8473-BEAB-49F9-8EC7-00E130E36CE8}"/>
          </ac:spMkLst>
        </pc:spChg>
        <pc:spChg chg="add mod">
          <ac:chgData name="Bettina Buttaro" userId="b2e385ba-34bf-4fe3-a808-b089992d94e5" providerId="ADAL" clId="{3CF76B5E-0AE5-4C81-8AFE-43D1D058EE28}" dt="2021-01-31T19:13:56.774" v="6348" actId="20577"/>
          <ac:spMkLst>
            <pc:docMk/>
            <pc:sldMk cId="3663715602" sldId="258"/>
            <ac:spMk id="4" creationId="{54C1BCCD-FFA0-4976-934C-AAE7C5BECC7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B31B8-063E-418C-AED1-A843B6481249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FF746-0A76-48BF-8198-5459329E7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9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FF746-0A76-48BF-8198-5459329E79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78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FF746-0A76-48BF-8198-5459329E79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99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FF746-0A76-48BF-8198-5459329E79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0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66CDD-1893-479C-A643-C7559B132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5F20A-FA96-410F-902A-A1325371A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1A7B0-F594-44F8-A5E4-754C95282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AD65-C50C-4F30-A5C5-7818946A708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5BC94-FD75-4A5E-9C0D-87E999C8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5E4DC-7609-4581-A17C-57B195FD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1AA6-9AB9-4CD4-B2A0-50FE81EE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1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BD5C5-F902-4176-A1C9-7CE38D6C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53A8C-D768-4288-A6E5-8437005D0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648F6-BFB8-4AA2-A390-32026F19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AD65-C50C-4F30-A5C5-7818946A708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3D982-AD6E-4A9F-8E4A-9099A63D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6D9FC-5478-424F-890B-E8B8BF56E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1AA6-9AB9-4CD4-B2A0-50FE81EE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8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97F0E-74E6-47F5-992B-9C4EB0FA0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60719-9DF4-42E6-8060-5B1968837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B6ADD-EA0A-432F-A56E-7EC31C07B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AD65-C50C-4F30-A5C5-7818946A708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95ECA-5CDD-4D72-8C79-DA429E52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18827-3BBC-4402-B5C7-57AD29C5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1AA6-9AB9-4CD4-B2A0-50FE81EE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2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B860-1D89-4060-B60E-62C9F119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714A5-2B44-4333-ABE7-86C48DB22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F38EC-12D0-4F14-B7C6-31BB9A42A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AD65-C50C-4F30-A5C5-7818946A708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77A1F-C88E-4120-B709-635D5253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7A257-52F2-43DF-9A82-D3FFA6CD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1AA6-9AB9-4CD4-B2A0-50FE81EE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7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E73E-B0F0-4F3B-B2BC-E567ABF12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F6BF3-6701-46C7-8ADE-B6F2A710F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26431-D59F-40B4-81DD-C83FDD193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AD65-C50C-4F30-A5C5-7818946A708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305A6-65F5-4D8D-B69C-A14B33505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E4A2D-83CA-4453-8B87-7AA4917B1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1AA6-9AB9-4CD4-B2A0-50FE81EE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0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5AE32-C936-472A-AB7A-B65475E7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B2-1A3F-4D47-A9E2-9484F3C1D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B1836-88EF-41CE-B517-68ADF1510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6DF8B-A62C-47A1-BF97-A777F8D7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AD65-C50C-4F30-A5C5-7818946A708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46B8F-A926-4C5C-A0C2-76B19DDE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6DD6A-0184-4B37-9B93-95284096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1AA6-9AB9-4CD4-B2A0-50FE81EE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0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AA42-3DC1-47B8-B290-F22D782D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0839D-45E8-493A-ADA9-82A57C66F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8768C-415C-42A6-B9FF-A6D0B30DA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C2E0BA-D234-42D3-A73B-0F540DB26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047764-A84A-444C-9BCC-AB0D4E7FB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C8378-B9B7-438B-AFC6-A3EFB01B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AD65-C50C-4F30-A5C5-7818946A708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FB8CF4-E9A7-4759-9B40-977AC5AE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33F7D-5B7E-4382-99E6-109995FF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1AA6-9AB9-4CD4-B2A0-50FE81EE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7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F860-4E1B-41E0-A629-F2D86206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48D9F-64DF-41E3-B3A6-DC414742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AD65-C50C-4F30-A5C5-7818946A708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A3773-40EB-4AE9-BA75-7912DC4C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21027-0F5B-4CE6-A931-2AA832E0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1AA6-9AB9-4CD4-B2A0-50FE81EE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4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0A40F-D58D-4AF3-94E3-E4438375A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AD65-C50C-4F30-A5C5-7818946A708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3B77-8FF8-4892-8DD1-0D47BD033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62B35-D759-4D96-B2A6-DA6ED17C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1AA6-9AB9-4CD4-B2A0-50FE81EE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89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08B6-4404-424C-8375-D3D57EBB0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5CB8B-2D1F-4C38-B35A-81ED882F6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5C4C7-C820-4C51-A9D5-6082CF2A7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25E75-103B-445C-8888-4580753BF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AD65-C50C-4F30-A5C5-7818946A708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B847F-C460-4CB7-8FBA-647207CF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0BA85-73EB-4542-AEA8-E912119D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1AA6-9AB9-4CD4-B2A0-50FE81EE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7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1F73-481B-4972-B9F1-D339CCA79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66C531-B688-46C4-88D8-A946398DE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96D6B-3808-4918-B3D2-7A3F315BB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E66E0-5245-4C95-93CD-FDFFAA665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AD65-C50C-4F30-A5C5-7818946A708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271EB-AF04-4D44-96BB-721890A2D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18831-D61A-4C15-80B9-8BA6DE61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1AA6-9AB9-4CD4-B2A0-50FE81EE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2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05E56-AC23-4F60-8352-BE678B0BF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6CF6A-45E8-4280-A0F9-7ABF9958F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7C13B-EDE0-4860-8F62-1CFD051E1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CAD65-C50C-4F30-A5C5-7818946A708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6213C-B891-4E44-9163-95AB106D7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C1A9D-FDDA-46F5-8B52-80A92701E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D1AA6-9AB9-4CD4-B2A0-50FE81EE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7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avi"/><Relationship Id="rId7" Type="http://schemas.openxmlformats.org/officeDocument/2006/relationships/image" Target="../media/image1.png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2.avi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A7D654-FDB0-4E64-AB16-906747D60429}"/>
              </a:ext>
            </a:extLst>
          </p:cNvPr>
          <p:cNvSpPr txBox="1"/>
          <p:nvPr/>
        </p:nvSpPr>
        <p:spPr>
          <a:xfrm>
            <a:off x="753979" y="457018"/>
            <a:ext cx="108123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FF"/>
                </a:solidFill>
                <a:latin typeface="Century Gothic" panose="020B0502020202020204" pitchFamily="34" charset="0"/>
              </a:rPr>
              <a:t>How to use the Bead Evaluator function of the Biofilm Plugin </a:t>
            </a:r>
          </a:p>
          <a:p>
            <a:pPr algn="ctr"/>
            <a:r>
              <a:rPr lang="en-US" sz="2800" b="1" dirty="0">
                <a:solidFill>
                  <a:srgbClr val="0000FF"/>
                </a:solidFill>
                <a:latin typeface="Century Gothic" panose="020B0502020202020204" pitchFamily="34" charset="0"/>
              </a:rPr>
              <a:t>to characterize the material properties of biofilms</a:t>
            </a:r>
          </a:p>
          <a:p>
            <a:pPr algn="ctr"/>
            <a:endParaRPr lang="en-US" sz="1400" b="0" i="0" dirty="0"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  <a:p>
            <a:pPr algn="ctr"/>
            <a:r>
              <a:rPr lang="en-US" sz="14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Malhotra* K, Hunter* T, Henry* B,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Ishmail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Y,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Gaddameedi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P,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Tursi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S,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Tükel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Ç, Hoffer M, Buttaro* BA, Queisser* G. Development of a New Bead Movement-Based Computational Framework Shows that Bacterial Amyloid Curli Reduces Bead Mobility in Biofilms. J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Bacteriol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. 2020 Aug 25;202(18):e00253-20.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doi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: 10.1128/JB.00253-20. PMID: 32601073.</a:t>
            </a:r>
            <a:endParaRPr lang="en-US" sz="14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184FEE-0807-4BAF-8E17-4949EC621D22}"/>
              </a:ext>
            </a:extLst>
          </p:cNvPr>
          <p:cNvSpPr txBox="1"/>
          <p:nvPr/>
        </p:nvSpPr>
        <p:spPr>
          <a:xfrm>
            <a:off x="7262649" y="2742018"/>
            <a:ext cx="45244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Bacterial biofilms can have different material properties from rigid to fluid-like based on the rigidity and viscoelastic properties of the biofilms.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This tool uses bead movement over time to measure the viscoelastic properties of the biofilm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It can be used to compare differences in natural biofilms or biofilms after monoclonal antibody treatment (in collaboration with the </a:t>
            </a:r>
            <a:r>
              <a:rPr lang="en-US" sz="1800" dirty="0" err="1">
                <a:solidFill>
                  <a:srgbClr val="1D2129"/>
                </a:solidFill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Tükel</a:t>
            </a:r>
            <a:r>
              <a:rPr lang="en-US" dirty="0">
                <a:latin typeface="Century Gothic" panose="020B0502020202020204" pitchFamily="34" charset="0"/>
              </a:rPr>
              <a:t> Laboratory).</a:t>
            </a:r>
          </a:p>
        </p:txBody>
      </p:sp>
      <p:pic>
        <p:nvPicPr>
          <p:cNvPr id="7" name="S1 faecalis">
            <a:hlinkClick r:id="" action="ppaction://media"/>
            <a:extLst>
              <a:ext uri="{FF2B5EF4-FFF2-40B4-BE49-F238E27FC236}">
                <a16:creationId xmlns:a16="http://schemas.microsoft.com/office/drawing/2014/main" id="{3E033187-6C24-4D94-B957-C0DCDB834B9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7"/>
          <a:srcRect l="6281" t="14954" r="7935" b="13978"/>
          <a:stretch/>
        </p:blipFill>
        <p:spPr>
          <a:xfrm>
            <a:off x="753978" y="2877470"/>
            <a:ext cx="3208421" cy="2689141"/>
          </a:xfrm>
          <a:prstGeom prst="rect">
            <a:avLst/>
          </a:prstGeom>
        </p:spPr>
      </p:pic>
      <p:pic>
        <p:nvPicPr>
          <p:cNvPr id="8" name="S3 Salmonella">
            <a:hlinkClick r:id="" action="ppaction://media"/>
            <a:extLst>
              <a:ext uri="{FF2B5EF4-FFF2-40B4-BE49-F238E27FC236}">
                <a16:creationId xmlns:a16="http://schemas.microsoft.com/office/drawing/2014/main" id="{5E3E980D-98E6-45C4-88C1-3D1A97FB3278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8"/>
          <a:srcRect t="14175" r="10399" b="11596"/>
          <a:stretch/>
        </p:blipFill>
        <p:spPr>
          <a:xfrm>
            <a:off x="3705727" y="2877470"/>
            <a:ext cx="3208421" cy="26891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83775E-E8F4-425B-9788-40C1FF476E43}"/>
              </a:ext>
            </a:extLst>
          </p:cNvPr>
          <p:cNvSpPr txBox="1"/>
          <p:nvPr/>
        </p:nvSpPr>
        <p:spPr>
          <a:xfrm>
            <a:off x="762001" y="5566611"/>
            <a:ext cx="6497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Time lapse video following bead movement for 20 minutes [played back at 120X (10 sec)] in </a:t>
            </a:r>
            <a:r>
              <a:rPr lang="en-US" i="1" dirty="0">
                <a:latin typeface="Century Gothic" panose="020B0502020202020204" pitchFamily="34" charset="0"/>
              </a:rPr>
              <a:t>Enterococcus faecalis </a:t>
            </a:r>
            <a:r>
              <a:rPr lang="en-US" dirty="0">
                <a:latin typeface="Century Gothic" panose="020B0502020202020204" pitchFamily="34" charset="0"/>
              </a:rPr>
              <a:t>OG1RF biofilms (left) and </a:t>
            </a:r>
            <a:r>
              <a:rPr lang="en-US" i="1" dirty="0">
                <a:latin typeface="Century Gothic" panose="020B0502020202020204" pitchFamily="34" charset="0"/>
              </a:rPr>
              <a:t>Salmonella enterica </a:t>
            </a:r>
            <a:r>
              <a:rPr lang="en-US" dirty="0">
                <a:latin typeface="Century Gothic" panose="020B0502020202020204" pitchFamily="34" charset="0"/>
              </a:rPr>
              <a:t>serotype Typhimurium (right)</a:t>
            </a:r>
          </a:p>
        </p:txBody>
      </p:sp>
    </p:spTree>
    <p:extLst>
      <p:ext uri="{BB962C8B-B14F-4D97-AF65-F5344CB8AC3E}">
        <p14:creationId xmlns:p14="http://schemas.microsoft.com/office/powerpoint/2010/main" val="304280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6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55A558-B5BC-4F05-ADE9-8ACB721AD719}"/>
              </a:ext>
            </a:extLst>
          </p:cNvPr>
          <p:cNvSpPr txBox="1"/>
          <p:nvPr/>
        </p:nvSpPr>
        <p:spPr>
          <a:xfrm>
            <a:off x="365234" y="1089125"/>
            <a:ext cx="114615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Add fluorescent beads of desired property (1 micrometer glyoxylate beads in example video). They must have their own laser for excitation for imaging (crimson red).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Beads can be added to the biofilm and non-associated beads can be removed by gentle washing. The best data is derived from 40-140 beads.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The bacteria should be stained or fluorescent (Syto9 in example video).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The biofilm is imaged using laser scanning confocal microscopy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Generate a series of continuous Z-stacks over time (example used continuous imaging of an approximately 20 </a:t>
            </a:r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dirty="0">
                <a:latin typeface="Century Gothic" panose="020B0502020202020204" pitchFamily="34" charset="0"/>
              </a:rPr>
              <a:t>m thick section in 0.5  </a:t>
            </a:r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dirty="0">
                <a:latin typeface="Century Gothic" panose="020B0502020202020204" pitchFamily="34" charset="0"/>
              </a:rPr>
              <a:t>m sections at a resolution of 512x512 for 20 stacks (see material and methods).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Save .</a:t>
            </a:r>
            <a:r>
              <a:rPr lang="en-US" dirty="0" err="1">
                <a:latin typeface="Century Gothic" panose="020B0502020202020204" pitchFamily="34" charset="0"/>
              </a:rPr>
              <a:t>lif</a:t>
            </a:r>
            <a:r>
              <a:rPr lang="en-US" dirty="0">
                <a:latin typeface="Century Gothic" panose="020B0502020202020204" pitchFamily="34" charset="0"/>
              </a:rPr>
              <a:t>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64329B-3FD8-483D-B215-856E8BD4D9FA}"/>
              </a:ext>
            </a:extLst>
          </p:cNvPr>
          <p:cNvSpPr txBox="1"/>
          <p:nvPr/>
        </p:nvSpPr>
        <p:spPr>
          <a:xfrm>
            <a:off x="709448" y="532138"/>
            <a:ext cx="99638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Century Gothic" panose="020B0502020202020204" pitchFamily="34" charset="0"/>
              </a:rPr>
              <a:t>Overview of Confocal Imaging 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36B40E-00B4-4DB3-A979-B7E123E05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464" y="3946605"/>
            <a:ext cx="7558433" cy="24699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DAB057-BD18-4717-83EC-64F21492BAC2}"/>
              </a:ext>
            </a:extLst>
          </p:cNvPr>
          <p:cNvSpPr/>
          <p:nvPr/>
        </p:nvSpPr>
        <p:spPr>
          <a:xfrm>
            <a:off x="7031421" y="5544207"/>
            <a:ext cx="2722179" cy="781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7EB32C-F98E-4FD7-B769-46C2CA49DB68}"/>
              </a:ext>
            </a:extLst>
          </p:cNvPr>
          <p:cNvSpPr txBox="1"/>
          <p:nvPr/>
        </p:nvSpPr>
        <p:spPr>
          <a:xfrm>
            <a:off x="6842235" y="5660873"/>
            <a:ext cx="223458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Trajectory lifespan</a:t>
            </a:r>
          </a:p>
          <a:p>
            <a:pPr algn="ctr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(frames)</a:t>
            </a:r>
          </a:p>
        </p:txBody>
      </p:sp>
    </p:spTree>
    <p:extLst>
      <p:ext uri="{BB962C8B-B14F-4D97-AF65-F5344CB8AC3E}">
        <p14:creationId xmlns:p14="http://schemas.microsoft.com/office/powerpoint/2010/main" val="1744510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FC8473-BEAB-49F9-8EC7-00E130E36CE8}"/>
              </a:ext>
            </a:extLst>
          </p:cNvPr>
          <p:cNvSpPr txBox="1"/>
          <p:nvPr/>
        </p:nvSpPr>
        <p:spPr>
          <a:xfrm>
            <a:off x="488735" y="99348"/>
            <a:ext cx="11445764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Open .</a:t>
            </a:r>
            <a:r>
              <a:rPr lang="en-US" dirty="0" err="1">
                <a:latin typeface="Century Gothic" panose="020B0502020202020204" pitchFamily="34" charset="0"/>
              </a:rPr>
              <a:t>lif</a:t>
            </a:r>
            <a:r>
              <a:rPr lang="en-US" dirty="0">
                <a:latin typeface="Century Gothic" panose="020B0502020202020204" pitchFamily="34" charset="0"/>
              </a:rPr>
              <a:t> file in ImageJ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Image -&gt; color -&gt; split channels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Save files separately Save as -&gt; tiff [name bacteria and beads]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Go to Plugins/Mosaic and select Particle tracker 2D/3D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Input parameters (example </a:t>
            </a:r>
            <a:r>
              <a:rPr lang="en-US" sz="18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Radius: 3, Cutoff: 0.003, Per/Abs: 0.12, Link Range: 2, Displacement: 10.00, dynamics set at Brownian) -&gt; OK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After tracker is completed select “all trajectories to table” and “save as”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Images -&gt; Properties make note of pixel width, height, and voxel depth (four decimals) and frame interval (example 0.4815, 0.4815, and 0.5035 microns and 54 sec)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Launch Bead Evaluator tool [you will need to download VRL Studio and Bead Evaluator Tool]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Import Data Window -&gt; load trajectory under CSV File by press on “…” and selecting file location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Process Trajectories Window enter x, y, and z pixel size found under image properties above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Compute Velocity Window enter frame interval in seconds found under image properties above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Comdensity Window press “…” to choose bacterial .tiff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Save Velocity Data to File select location to save by pressing “…” IMPORTANT add .csv to file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Save Trajectory Data to File select location to save by pressing “…” IMPORTANT add .csv to file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Invoke each step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Saved csv files can be opened in excel and will contain trajectory lengths, lifespans, bounding boxes (dimensions and volumes), velocities and variances, weighted variables calculating density using Syto9 intensity.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C1BCCD-FFA0-4976-934C-AAE7C5BECC7B}"/>
              </a:ext>
            </a:extLst>
          </p:cNvPr>
          <p:cNvSpPr txBox="1"/>
          <p:nvPr/>
        </p:nvSpPr>
        <p:spPr>
          <a:xfrm>
            <a:off x="709448" y="74932"/>
            <a:ext cx="99638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Century Gothic" panose="020B0502020202020204" pitchFamily="34" charset="0"/>
              </a:rPr>
              <a:t>Overview of </a:t>
            </a:r>
            <a:r>
              <a:rPr lang="en-US" sz="2000" b="1">
                <a:solidFill>
                  <a:srgbClr val="0000FF"/>
                </a:solidFill>
                <a:latin typeface="Century Gothic" panose="020B0502020202020204" pitchFamily="34" charset="0"/>
              </a:rPr>
              <a:t>Analysis Steps 071718</a:t>
            </a:r>
            <a:endParaRPr lang="en-US" sz="20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715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4661</TotalTime>
  <Words>596</Words>
  <Application>Microsoft Office PowerPoint</Application>
  <PresentationFormat>Widescreen</PresentationFormat>
  <Paragraphs>38</Paragraphs>
  <Slides>3</Slides>
  <Notes>3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Symbol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Bettina Buttaro</dc:creator>
  <cp:lastModifiedBy>Bettina Buttaro</cp:lastModifiedBy>
  <cp:revision>2</cp:revision>
  <dcterms:created xsi:type="dcterms:W3CDTF">2021-01-28T13:32:19Z</dcterms:created>
  <dcterms:modified xsi:type="dcterms:W3CDTF">2021-01-31T19:14:10Z</dcterms:modified>
</cp:coreProperties>
</file>