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9" r:id="rId3"/>
    <p:sldId id="260" r:id="rId4"/>
    <p:sldId id="261" r:id="rId5"/>
    <p:sldId id="262" r:id="rId6"/>
    <p:sldId id="268" r:id="rId7"/>
    <p:sldId id="271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06D602-D53F-448D-8AC5-7502C0C25690}">
          <p14:sldIdLst>
            <p14:sldId id="258"/>
            <p14:sldId id="259"/>
            <p14:sldId id="260"/>
            <p14:sldId id="261"/>
            <p14:sldId id="262"/>
            <p14:sldId id="268"/>
            <p14:sldId id="271"/>
            <p14:sldId id="263"/>
            <p14:sldId id="264"/>
            <p14:sldId id="265"/>
            <p14:sldId id="266"/>
            <p14:sldId id="267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D72"/>
    <a:srgbClr val="000000"/>
    <a:srgbClr val="CF4520"/>
    <a:srgbClr val="CC99FF"/>
    <a:srgbClr val="FFCD00"/>
    <a:srgbClr val="FFFFCC"/>
    <a:srgbClr val="44693D"/>
    <a:srgbClr val="33CCCC"/>
    <a:srgbClr val="D3EDD4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 autoAdjust="0"/>
    <p:restoredTop sz="79372" autoAdjust="0"/>
  </p:normalViewPr>
  <p:slideViewPr>
    <p:cSldViewPr snapToGrid="0" snapToObjects="1">
      <p:cViewPr varScale="1">
        <p:scale>
          <a:sx n="130" d="100"/>
          <a:sy n="130" d="100"/>
        </p:scale>
        <p:origin x="200" y="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6937D-10D5-9A4E-8AE5-3BD40A349CB2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F51CD-B87E-504E-9940-0A8EC0898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60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0FCC8-D1FC-D145-A009-25D2FF8D2EB2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46913-DBF3-5540-BABC-D9F21B354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6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Pruning &amp; Parallelization</a:t>
            </a:r>
          </a:p>
          <a:p>
            <a:pPr lvl="1"/>
            <a:r>
              <a:rPr kumimoji="1" lang="en-US" altLang="zh-CN" dirty="0"/>
              <a:t>Use pruning to remove unnecessary branches, reducing model complexity and improving generalization.</a:t>
            </a:r>
          </a:p>
          <a:p>
            <a:pPr lvl="1"/>
            <a:r>
              <a:rPr kumimoji="1" lang="en-US" altLang="zh-CN" dirty="0"/>
              <a:t>Apply parallel processing</a:t>
            </a:r>
          </a:p>
          <a:p>
            <a:r>
              <a:rPr kumimoji="1" lang="en-US" altLang="zh-CN" dirty="0"/>
              <a:t>Hyperparameter Tuning</a:t>
            </a:r>
          </a:p>
          <a:p>
            <a:pPr lvl="1"/>
            <a:r>
              <a:rPr kumimoji="1" lang="en-US" altLang="zh-CN" b="1" dirty="0"/>
              <a:t>Limit tree depth</a:t>
            </a:r>
            <a:r>
              <a:rPr kumimoji="1" lang="en-US" altLang="zh-CN" dirty="0"/>
              <a:t> to balance between overfitting and underfitting.</a:t>
            </a:r>
          </a:p>
          <a:p>
            <a:pPr lvl="1"/>
            <a:r>
              <a:rPr kumimoji="1" lang="en-US" altLang="zh-CN" dirty="0"/>
              <a:t>Increase minimum samples per leaf to avoid over-segmentation.</a:t>
            </a:r>
          </a:p>
          <a:p>
            <a:r>
              <a:rPr kumimoji="1" lang="en-US" altLang="zh-CN" dirty="0"/>
              <a:t>Enhanced Forest Algorithm</a:t>
            </a:r>
          </a:p>
          <a:p>
            <a:pPr lvl="1"/>
            <a:r>
              <a:rPr kumimoji="1" lang="en-US" altLang="zh-CN" dirty="0"/>
              <a:t>Use Boosting techniques (e.g., </a:t>
            </a:r>
            <a:r>
              <a:rPr kumimoji="1" lang="en-US" altLang="zh-CN" dirty="0" err="1"/>
              <a:t>XGBoost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LightGBM</a:t>
            </a:r>
            <a:r>
              <a:rPr kumimoji="1" lang="en-US" altLang="zh-CN" dirty="0"/>
              <a:t>) to reduce errors and improve accuracy.</a:t>
            </a:r>
          </a:p>
          <a:p>
            <a:pPr lvl="1"/>
            <a:r>
              <a:rPr kumimoji="1" lang="en-US" altLang="zh-CN" dirty="0"/>
              <a:t>Experiment with reducing the number of trees to increase training speed.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46913-DBF3-5540-BABC-D9F21B3544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6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0912" y="1872814"/>
            <a:ext cx="6954100" cy="65350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l">
              <a:defRPr sz="32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noProof="0" dirty="0"/>
              <a:t>Title</a:t>
            </a:r>
          </a:p>
        </p:txBody>
      </p:sp>
      <p:pic>
        <p:nvPicPr>
          <p:cNvPr id="9" name="Picture 8" descr="whiting.logo.large.horizontal.blue.jpg">
            <a:extLst>
              <a:ext uri="{FF2B5EF4-FFF2-40B4-BE49-F238E27FC236}">
                <a16:creationId xmlns:a16="http://schemas.microsoft.com/office/drawing/2014/main" id="{3E19C180-2A69-40FD-8FE6-09660CF471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471" t="27044" r="9246" b="20658"/>
          <a:stretch/>
        </p:blipFill>
        <p:spPr>
          <a:xfrm>
            <a:off x="358776" y="255746"/>
            <a:ext cx="2043293" cy="569732"/>
          </a:xfrm>
          <a:prstGeom prst="rect">
            <a:avLst/>
          </a:prstGeom>
        </p:spPr>
      </p:pic>
      <p:pic>
        <p:nvPicPr>
          <p:cNvPr id="12" name="Picture 11" descr="Watermark of Johns Hopkins University shield logo.">
            <a:extLst>
              <a:ext uri="{FF2B5EF4-FFF2-40B4-BE49-F238E27FC236}">
                <a16:creationId xmlns:a16="http://schemas.microsoft.com/office/drawing/2014/main" id="{5B1FBB3F-ED39-44CB-9E16-FE0DDB3901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rcRect r="21045" b="14253"/>
          <a:stretch/>
        </p:blipFill>
        <p:spPr>
          <a:xfrm>
            <a:off x="4885087" y="146879"/>
            <a:ext cx="4258913" cy="49966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56ECA-5D1A-46F3-AC6C-C8E59A3F72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12" y="2855842"/>
            <a:ext cx="6954288" cy="1251209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8070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1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0912" y="1872814"/>
            <a:ext cx="6954100" cy="9715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l">
              <a:defRPr sz="32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noProof="0" dirty="0"/>
              <a:t>Cancer Detection</a:t>
            </a:r>
            <a:endParaRPr lang="de-DE" noProof="0" dirty="0"/>
          </a:p>
        </p:txBody>
      </p:sp>
      <p:pic>
        <p:nvPicPr>
          <p:cNvPr id="12" name="Picture 11" descr="Watermark of Johns Hopkins University shield logo.">
            <a:extLst>
              <a:ext uri="{FF2B5EF4-FFF2-40B4-BE49-F238E27FC236}">
                <a16:creationId xmlns:a16="http://schemas.microsoft.com/office/drawing/2014/main" id="{5B1FBB3F-ED39-44CB-9E16-FE0DDB3901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</a:blip>
          <a:srcRect r="21045" b="14253"/>
          <a:stretch/>
        </p:blipFill>
        <p:spPr>
          <a:xfrm>
            <a:off x="4885087" y="146879"/>
            <a:ext cx="4258913" cy="4996621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4482FCB-CED1-8439-D26D-CACE7E0FFB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12" y="2855842"/>
            <a:ext cx="6954288" cy="1251209"/>
          </a:xfrm>
        </p:spPr>
        <p:txBody>
          <a:bodyPr anchor="ctr"/>
          <a:lstStyle>
            <a:lvl1pPr marL="0" indent="0">
              <a:buNone/>
              <a:defRPr sz="1400"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Team members:​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Savannah (Yuxuan) Sun;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Jackey (Kai) Jia;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Andy (</a:t>
            </a:r>
            <a:r>
              <a:rPr lang="en-US" dirty="0" err="1"/>
              <a:t>Jiaze</a:t>
            </a:r>
            <a:r>
              <a:rPr lang="en-US" dirty="0"/>
              <a:t>) Ma;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Marvin </a:t>
            </a:r>
            <a:r>
              <a:rPr lang="en-US" dirty="0" err="1"/>
              <a:t>Larweh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0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4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02900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358776" y="171450"/>
            <a:ext cx="840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6" y="800100"/>
            <a:ext cx="8424863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Picture 10" descr="university.shield.small.blue.jpg">
            <a:extLst>
              <a:ext uri="{FF2B5EF4-FFF2-40B4-BE49-F238E27FC236}">
                <a16:creationId xmlns:a16="http://schemas.microsoft.com/office/drawing/2014/main" id="{36F2AF48-1271-40EB-BA74-26B1F038163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19974" y="4684458"/>
            <a:ext cx="341904" cy="365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719894-3D45-4CF8-AABB-E9A37CFEC4CE}"/>
              </a:ext>
            </a:extLst>
          </p:cNvPr>
          <p:cNvSpPr txBox="1"/>
          <p:nvPr userDrawn="1"/>
        </p:nvSpPr>
        <p:spPr>
          <a:xfrm>
            <a:off x="358776" y="4890279"/>
            <a:ext cx="2182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none" dirty="0">
                <a:solidFill>
                  <a:schemeClr val="bg1">
                    <a:lumMod val="50000"/>
                  </a:schemeClr>
                </a:solidFill>
              </a:rPr>
              <a:t>Biomedical data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74837-D461-448D-BF8B-A6EEC0FC04E6}"/>
              </a:ext>
            </a:extLst>
          </p:cNvPr>
          <p:cNvSpPr txBox="1"/>
          <p:nvPr userDrawn="1"/>
        </p:nvSpPr>
        <p:spPr>
          <a:xfrm>
            <a:off x="2863018" y="4890279"/>
            <a:ext cx="3291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u="none" dirty="0">
                <a:solidFill>
                  <a:schemeClr val="bg1">
                    <a:lumMod val="50000"/>
                  </a:schemeClr>
                </a:solidFill>
              </a:rPr>
              <a:t>Poster Pitch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7E99A-FE8B-4E93-9DBB-B9616066C52F}"/>
              </a:ext>
            </a:extLst>
          </p:cNvPr>
          <p:cNvSpPr txBox="1"/>
          <p:nvPr userDrawn="1"/>
        </p:nvSpPr>
        <p:spPr>
          <a:xfrm>
            <a:off x="4943027" y="4890376"/>
            <a:ext cx="2182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3BBF8FF-77DC-49C4-BA29-0F26479A3157}" type="slidenum">
              <a:rPr lang="en-US" sz="800" u="none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800" u="non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3333"/>
          </a:solidFill>
          <a:latin typeface="TUM Neue Helvetica 55 Regular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42D72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BD80-CB3D-437D-A57D-968B50863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11" y="1872814"/>
            <a:ext cx="7781225" cy="1015859"/>
          </a:xfrm>
        </p:spPr>
        <p:txBody>
          <a:bodyPr/>
          <a:lstStyle/>
          <a:p>
            <a:r>
              <a:rPr lang="en-US" dirty="0"/>
              <a:t>Cancer Detection</a:t>
            </a: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729C1-F373-4EC2-8D97-7B4ED55EC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912" y="3260035"/>
            <a:ext cx="8126140" cy="1144988"/>
          </a:xfrm>
        </p:spPr>
        <p:txBody>
          <a:bodyPr anchor="t"/>
          <a:lstStyle/>
          <a:p>
            <a:r>
              <a:rPr lang="en-US" dirty="0"/>
              <a:t>Team members:​</a:t>
            </a:r>
          </a:p>
          <a:p>
            <a:r>
              <a:rPr lang="en-US" dirty="0"/>
              <a:t>Savannah (Yuxuan) Sun; Jackey (Kai) Jia; Andy (</a:t>
            </a:r>
            <a:r>
              <a:rPr lang="en-US" dirty="0" err="1"/>
              <a:t>Jiaze</a:t>
            </a:r>
            <a:r>
              <a:rPr lang="en-US" dirty="0"/>
              <a:t>) Ma; Marvin </a:t>
            </a:r>
            <a:r>
              <a:rPr lang="en-US" dirty="0" err="1"/>
              <a:t>Larweh</a:t>
            </a:r>
            <a:endParaRPr lang="en-US" dirty="0"/>
          </a:p>
          <a:p>
            <a:endParaRPr lang="en-US" dirty="0"/>
          </a:p>
          <a:p>
            <a:r>
              <a:rPr lang="en-US" dirty="0"/>
              <a:t>10/15/2024</a:t>
            </a:r>
          </a:p>
        </p:txBody>
      </p:sp>
    </p:spTree>
    <p:extLst>
      <p:ext uri="{BB962C8B-B14F-4D97-AF65-F5344CB8AC3E}">
        <p14:creationId xmlns:p14="http://schemas.microsoft.com/office/powerpoint/2010/main" val="178223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5004B-EAD7-14F7-3168-4D05C728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Cost - How much will it cost?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733E7-16E9-F210-7FB4-AC30DAF0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000" dirty="0"/>
              <a:t>Time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800" dirty="0"/>
              <a:t>About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10 hours per week for development and testing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Computing Power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800" dirty="0"/>
              <a:t>About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300 hours of processing time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Labor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800" dirty="0"/>
              <a:t>4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members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 out team</a:t>
            </a:r>
          </a:p>
        </p:txBody>
      </p:sp>
    </p:spTree>
    <p:extLst>
      <p:ext uri="{BB962C8B-B14F-4D97-AF65-F5344CB8AC3E}">
        <p14:creationId xmlns:p14="http://schemas.microsoft.com/office/powerpoint/2010/main" val="121677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290099B0-0560-4081-7E48-87FBC2DDF5B0}"/>
              </a:ext>
            </a:extLst>
          </p:cNvPr>
          <p:cNvSpPr/>
          <p:nvPr/>
        </p:nvSpPr>
        <p:spPr>
          <a:xfrm>
            <a:off x="737419" y="1533832"/>
            <a:ext cx="7688826" cy="84557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4B4A01-73C7-5AF6-3DCB-9333063F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Timeline - How long will it take?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04368-113B-7A06-994B-5431C458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/>
              <a:t>Total Duration: Two semesters (~9 months)</a:t>
            </a:r>
          </a:p>
          <a:p>
            <a:r>
              <a:rPr kumimoji="1" lang="en-US" altLang="zh-CN" sz="2000" dirty="0"/>
              <a:t>Detailed Timeline:</a:t>
            </a:r>
          </a:p>
          <a:p>
            <a:pPr lvl="1"/>
            <a:r>
              <a:rPr kumimoji="1" lang="en-US" altLang="zh-CN" sz="1600" dirty="0"/>
              <a:t>Sprint 0: (08/27/2024 – 09/12/2024): Write project proposal &amp; establish ML baseline</a:t>
            </a:r>
          </a:p>
          <a:p>
            <a:pPr lvl="1"/>
            <a:r>
              <a:rPr kumimoji="1" lang="en-US" altLang="zh-CN" sz="1600" dirty="0"/>
              <a:t>Sprint 1: (09/13/2024 – 10/17/2024): Replicate demo tests with different metrics</a:t>
            </a:r>
          </a:p>
          <a:p>
            <a:pPr lvl="1"/>
            <a:r>
              <a:rPr kumimoji="1" lang="en-US" altLang="zh-CN" sz="1600" dirty="0"/>
              <a:t>Sprint 2 (Mid-term): (10/21/2024 – 12/12/2024): Profile the code, identify slow functions</a:t>
            </a:r>
          </a:p>
          <a:p>
            <a:pPr lvl="1"/>
            <a:r>
              <a:rPr kumimoji="1" lang="en-US" altLang="zh-CN" sz="1600" dirty="0"/>
              <a:t>Sprint 3: (01/06/2025 – 02/04/2025): Improve the MIGHT algorithm</a:t>
            </a:r>
          </a:p>
          <a:p>
            <a:pPr lvl="1"/>
            <a:r>
              <a:rPr kumimoji="1" lang="en-US" altLang="zh-CN" sz="1600" dirty="0"/>
              <a:t>Sprint 4: (02/05/2025 – 03/03/2025): Implement improvements, test results</a:t>
            </a:r>
          </a:p>
          <a:p>
            <a:pPr lvl="1"/>
            <a:r>
              <a:rPr kumimoji="1" lang="en-US" altLang="zh-CN" sz="1600" dirty="0"/>
              <a:t>Sprint 5: (03/04/2025 – 04/07/2025): Achieve 10% efficiency improvement</a:t>
            </a:r>
          </a:p>
          <a:p>
            <a:pPr lvl="1"/>
            <a:r>
              <a:rPr kumimoji="1" lang="en-US" altLang="zh-CN" sz="1600" dirty="0"/>
              <a:t>Sprint 6 (Final): (04/08/2025 – 05/10/2025): Achieve 20% efficiency, submit final project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4A3E2B-DEF2-8DF7-5C5D-1878F66B1438}"/>
              </a:ext>
            </a:extLst>
          </p:cNvPr>
          <p:cNvSpPr txBox="1"/>
          <p:nvPr/>
        </p:nvSpPr>
        <p:spPr>
          <a:xfrm>
            <a:off x="7413523" y="1164500"/>
            <a:ext cx="79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Done!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99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7F5E4-CEA3-80A4-C1A4-DBD83F81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- How will we measure success?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2ED70-9570-2CDA-46B3-5F915E3B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/>
              <a:t>Midterm Success Check:</a:t>
            </a:r>
          </a:p>
          <a:p>
            <a:pPr lvl="1"/>
            <a:r>
              <a:rPr kumimoji="1" lang="en-US" altLang="zh-CN" sz="1800" dirty="0"/>
              <a:t>Sprint 2 (10/21/2024 – 12/12/2024): Code profiling report</a:t>
            </a:r>
          </a:p>
          <a:p>
            <a:pPr lvl="1"/>
            <a:r>
              <a:rPr kumimoji="1" lang="en-US" altLang="zh-CN" sz="1800" dirty="0"/>
              <a:t>Goal: Identify slowest functions, potential improvements</a:t>
            </a:r>
          </a:p>
          <a:p>
            <a:pPr lvl="1"/>
            <a:r>
              <a:rPr kumimoji="1" lang="en-US" altLang="zh-CN" sz="1800" dirty="0"/>
              <a:t>Key Deliverable: Report on inefficiencies &amp; improvement plans</a:t>
            </a:r>
          </a:p>
          <a:p>
            <a:r>
              <a:rPr kumimoji="1" lang="en-US" altLang="zh-CN" sz="2000" dirty="0"/>
              <a:t>Final Success Check:</a:t>
            </a:r>
          </a:p>
          <a:p>
            <a:pPr lvl="1"/>
            <a:r>
              <a:rPr kumimoji="1" lang="en-US" altLang="zh-CN" sz="1800" dirty="0"/>
              <a:t>Sprint 6 (04/08/2025 – 05/10/2025): Final improvements (20% efficiency)</a:t>
            </a:r>
          </a:p>
          <a:p>
            <a:pPr lvl="1"/>
            <a:r>
              <a:rPr kumimoji="1" lang="en-US" altLang="zh-CN" sz="1800" dirty="0"/>
              <a:t>Goal: Compare results to baseline (accuracy &amp; speed)</a:t>
            </a:r>
          </a:p>
          <a:p>
            <a:pPr lvl="1"/>
            <a:r>
              <a:rPr kumimoji="1" lang="en-US" altLang="zh-CN" sz="1800" dirty="0"/>
              <a:t>Key Deliverable: Final report on improvements, code,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8845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D865A-5728-6181-1430-5C060588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29884-5077-4F42-336D-FBB91F2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1600" dirty="0"/>
              <a:t>[1] - </a:t>
            </a:r>
            <a:r>
              <a:rPr kumimoji="1" lang="en-US" altLang="zh-CN" sz="1600" dirty="0" err="1"/>
              <a:t>Elemento</a:t>
            </a:r>
            <a:r>
              <a:rPr kumimoji="1" lang="en-US" altLang="zh-CN" sz="1600" dirty="0"/>
              <a:t>, O., Leslie, C., Lundin, J., &amp; </a:t>
            </a:r>
            <a:r>
              <a:rPr kumimoji="1" lang="en-US" altLang="zh-CN" sz="1600" dirty="0" err="1"/>
              <a:t>Tourassi</a:t>
            </a:r>
            <a:r>
              <a:rPr kumimoji="1" lang="en-US" altLang="zh-CN" sz="1600" dirty="0"/>
              <a:t>, G. (2021). Artificial Intelligence in cancer research, diagnosis and therapy. Nature Reviews Cancer, 21(12), 747–752. https://</a:t>
            </a:r>
            <a:r>
              <a:rPr kumimoji="1" lang="en-US" altLang="zh-CN" sz="1600" dirty="0" err="1"/>
              <a:t>doi.org</a:t>
            </a:r>
            <a:r>
              <a:rPr kumimoji="1" lang="en-US" altLang="zh-CN" sz="1600" dirty="0"/>
              <a:t>/10.1038/s41568-021-00399-1 </a:t>
            </a:r>
          </a:p>
          <a:p>
            <a:pPr marL="0" indent="0">
              <a:buNone/>
            </a:pPr>
            <a:r>
              <a:rPr kumimoji="1" lang="en-US" altLang="zh-CN" sz="1600" dirty="0"/>
              <a:t>[2] - Curtis, S. D. (2024). Detecting and Combining Useful Sets of Predictive Variables. </a:t>
            </a:r>
          </a:p>
          <a:p>
            <a:pPr marL="0" indent="0">
              <a:buNone/>
            </a:pPr>
            <a:r>
              <a:rPr kumimoji="1" lang="en-US" altLang="zh-CN" sz="1600" dirty="0"/>
              <a:t>[3] - NCI. (2024, May 9). Cancer statistics. https://</a:t>
            </a:r>
            <a:r>
              <a:rPr kumimoji="1" lang="en-US" altLang="zh-CN" sz="1600" dirty="0" err="1"/>
              <a:t>www.cancer.gov</a:t>
            </a:r>
            <a:r>
              <a:rPr kumimoji="1" lang="en-US" altLang="zh-CN" sz="1600" dirty="0"/>
              <a:t>/about-cancer/understanding/statistics</a:t>
            </a:r>
          </a:p>
          <a:p>
            <a:pPr marL="0" indent="0">
              <a:buNone/>
            </a:pPr>
            <a:r>
              <a:rPr kumimoji="1" lang="en-US" altLang="zh-CN" sz="1600" dirty="0"/>
              <a:t>[4] - Campbell, D. (2014, September 21). Almost half of cancer patients diagnosed too late. The Guardian. https://</a:t>
            </a:r>
            <a:r>
              <a:rPr kumimoji="1" lang="en-US" altLang="zh-CN" sz="1600" dirty="0" err="1"/>
              <a:t>www.theguardian.com</a:t>
            </a:r>
            <a:r>
              <a:rPr kumimoji="1" lang="en-US" altLang="zh-CN" sz="1600" dirty="0"/>
              <a:t>/society/2014/</a:t>
            </a:r>
            <a:r>
              <a:rPr kumimoji="1" lang="en-US" altLang="zh-CN" sz="1600" dirty="0" err="1"/>
              <a:t>sep</a:t>
            </a:r>
            <a:r>
              <a:rPr kumimoji="1" lang="en-US" altLang="zh-CN" sz="1600" dirty="0"/>
              <a:t>/22/cancer-late-diagnosis-half-patients </a:t>
            </a:r>
          </a:p>
          <a:p>
            <a:pPr marL="0" indent="0">
              <a:buNone/>
            </a:pPr>
            <a:r>
              <a:rPr kumimoji="1" lang="en-US" altLang="zh-CN" sz="1600" dirty="0"/>
              <a:t>[5] - American Cancer Society (ACS) and National Cancer Institute (NCI) regularly publish survival rate data based on extensive patient data and clinical research.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056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6EB47-03A1-1388-5390-95D2AF3C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877" y="2144968"/>
            <a:ext cx="5378245" cy="853563"/>
          </a:xfrm>
        </p:spPr>
        <p:txBody>
          <a:bodyPr/>
          <a:lstStyle/>
          <a:p>
            <a:r>
              <a:rPr kumimoji="1" lang="en-US" altLang="zh-CN" sz="4000" dirty="0"/>
              <a:t>Thanks for watching!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0949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C335-20B0-4D6C-9C21-9F0EE380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DE33-9AFD-444E-B65B-CBF97E25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Current State &amp; Limitations</a:t>
            </a:r>
          </a:p>
          <a:p>
            <a:r>
              <a:rPr lang="en-US" dirty="0"/>
              <a:t>Innovation</a:t>
            </a:r>
          </a:p>
          <a:p>
            <a:r>
              <a:rPr lang="en-US" dirty="0"/>
              <a:t>Impact</a:t>
            </a:r>
          </a:p>
          <a:p>
            <a:r>
              <a:rPr lang="en-US" dirty="0"/>
              <a:t>Risks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Evaluations / Checkpoints</a:t>
            </a:r>
          </a:p>
        </p:txBody>
      </p:sp>
    </p:spTree>
    <p:extLst>
      <p:ext uri="{BB962C8B-B14F-4D97-AF65-F5344CB8AC3E}">
        <p14:creationId xmlns:p14="http://schemas.microsoft.com/office/powerpoint/2010/main" val="219750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6450B-6671-D1CC-D788-9E663EFB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 - What are we trying to do?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8E582-860A-5DC1-C929-01D0F845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000" dirty="0"/>
              <a:t>Goal: Early-stage cancer detection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Challenge: Identifying key biomarkers in complex blood samples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Current Issue: Machine learning struggles with variable relevance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Solution: Develop ML tool to detect most relevant biomarkers</a:t>
            </a:r>
          </a:p>
        </p:txBody>
      </p:sp>
    </p:spTree>
    <p:extLst>
      <p:ext uri="{BB962C8B-B14F-4D97-AF65-F5344CB8AC3E}">
        <p14:creationId xmlns:p14="http://schemas.microsoft.com/office/powerpoint/2010/main" val="93974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D0813-F2C3-5C52-C372-E8418E5A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State &amp; Limitations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20E12-9CF2-942C-7520-1ED731F9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/>
              <a:t>Existing ML models: SVM, Random Forest,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2000" dirty="0"/>
              <a:t>• Challenges: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kumimoji="1" lang="en-US" altLang="zh-CN" sz="1600" dirty="0"/>
              <a:t>• </a:t>
            </a:r>
            <a:r>
              <a:rPr kumimoji="1" lang="en-US" altLang="zh-CN" sz="1800" dirty="0"/>
              <a:t>Limited labeled data → data bias (overfitting/underfitting)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kumimoji="1" lang="en-US" altLang="zh-CN" sz="1800" dirty="0"/>
              <a:t>• Inflexibility across different datasets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kumimoji="1" lang="en-US" altLang="zh-CN" sz="1800" dirty="0"/>
              <a:t>• No universal biomarkers identified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kumimoji="1" lang="en-US" altLang="zh-CN" sz="1800" dirty="0"/>
              <a:t>• High financial costs</a:t>
            </a:r>
          </a:p>
        </p:txBody>
      </p:sp>
    </p:spTree>
    <p:extLst>
      <p:ext uri="{BB962C8B-B14F-4D97-AF65-F5344CB8AC3E}">
        <p14:creationId xmlns:p14="http://schemas.microsoft.com/office/powerpoint/2010/main" val="83113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29123-B90E-1226-8C2E-E20AA804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Innovation - What’s new, and why will it succeed?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8020-1D88-01F0-962E-276D97D8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/>
              <a:t>MIGHT </a:t>
            </a:r>
            <a:r>
              <a:rPr kumimoji="1" lang="en-US" altLang="zh-CN" dirty="0"/>
              <a:t>(Multidimensional-Informed Generalized Hypothesis Technology)</a:t>
            </a:r>
          </a:p>
          <a:p>
            <a:r>
              <a:rPr kumimoji="1" lang="en-US" altLang="zh-CN" sz="2000" dirty="0"/>
              <a:t>Core Technique: Decision trees &amp; forests</a:t>
            </a:r>
          </a:p>
          <a:p>
            <a:r>
              <a:rPr kumimoji="1" lang="en-US" altLang="zh-CN" sz="2000" dirty="0"/>
              <a:t>Strengths:</a:t>
            </a:r>
          </a:p>
          <a:p>
            <a:pPr lvl="1"/>
            <a:r>
              <a:rPr kumimoji="1" lang="en-US" altLang="zh-CN" sz="1600" dirty="0"/>
              <a:t>Universal applicability across datasets, variables, and outcomes</a:t>
            </a:r>
          </a:p>
          <a:p>
            <a:pPr lvl="1"/>
            <a:r>
              <a:rPr kumimoji="1" lang="en-US" altLang="zh-CN" sz="1600" dirty="0"/>
              <a:t>Optimizes dataset for specific biomedical outcomes (e.g., cancer types)</a:t>
            </a:r>
          </a:p>
          <a:p>
            <a:pPr lvl="1"/>
            <a:r>
              <a:rPr kumimoji="1" lang="en-US" altLang="zh-CN" sz="1600" dirty="0"/>
              <a:t>Flexible for early-stage cancer detection across diverse types</a:t>
            </a:r>
          </a:p>
          <a:p>
            <a:r>
              <a:rPr kumimoji="1" lang="en-US" altLang="zh-CN" sz="2000" dirty="0"/>
              <a:t>Why it will succeed:</a:t>
            </a:r>
          </a:p>
          <a:p>
            <a:pPr lvl="1"/>
            <a:r>
              <a:rPr kumimoji="1" lang="en-US" altLang="zh-CN" sz="1600" dirty="0"/>
              <a:t>High adaptability → broader potential applications</a:t>
            </a:r>
          </a:p>
          <a:p>
            <a:pPr lvl="1"/>
            <a:r>
              <a:rPr kumimoji="1" lang="en-US" altLang="zh-CN" sz="1600" dirty="0"/>
              <a:t>Efficient parameter selection → improved accuracy in early detection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96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8CC0A-CD6F-662E-B84D-E0E4A12C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Innovation - What’s new, and why will it succeed?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2A2DB-37D6-F1DD-B281-4B2E42048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7" y="800100"/>
            <a:ext cx="3578482" cy="38290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000" dirty="0"/>
              <a:t>Improve the MIGHT model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800" dirty="0"/>
              <a:t>Efficiency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800" dirty="0"/>
              <a:t>Accuracy</a:t>
            </a:r>
          </a:p>
        </p:txBody>
      </p:sp>
      <p:pic>
        <p:nvPicPr>
          <p:cNvPr id="1026" name="Picture 2" descr="图示&#10;&#10;已自动生成说明">
            <a:extLst>
              <a:ext uri="{FF2B5EF4-FFF2-40B4-BE49-F238E27FC236}">
                <a16:creationId xmlns:a16="http://schemas.microsoft.com/office/drawing/2014/main" id="{90EFCD9F-96EE-DEDB-ABB1-753E32567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258" y="957647"/>
            <a:ext cx="4825743" cy="338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66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F28E-FA51-04EB-AC6D-B6BA6584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Innovation - What’s new, and why will it succeed?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BC2A3-F96B-29A9-F12B-2F635B90E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/>
              <a:t>Pruning &amp; Parallelization</a:t>
            </a:r>
          </a:p>
          <a:p>
            <a:pPr lvl="1"/>
            <a:r>
              <a:rPr kumimoji="1" lang="en-US" altLang="zh-CN" sz="1600" dirty="0"/>
              <a:t>Use pruning to remove unnecessary branches</a:t>
            </a:r>
          </a:p>
          <a:p>
            <a:pPr lvl="1"/>
            <a:r>
              <a:rPr kumimoji="1" lang="en-US" altLang="zh-CN" sz="1600" dirty="0"/>
              <a:t>Apply parallel processing</a:t>
            </a:r>
          </a:p>
          <a:p>
            <a:r>
              <a:rPr kumimoji="1" lang="en-US" altLang="zh-CN" sz="2000" dirty="0"/>
              <a:t>Hyperparameter Tuning</a:t>
            </a:r>
          </a:p>
          <a:p>
            <a:pPr lvl="1"/>
            <a:r>
              <a:rPr kumimoji="1" lang="en-US" altLang="zh-CN" sz="1600" b="1" dirty="0"/>
              <a:t>Limit tree depth</a:t>
            </a:r>
            <a:r>
              <a:rPr kumimoji="1" lang="en-US" altLang="zh-CN" sz="1600" dirty="0"/>
              <a:t> to balance between overfitting and underfitting.</a:t>
            </a:r>
          </a:p>
          <a:p>
            <a:pPr lvl="1"/>
            <a:r>
              <a:rPr kumimoji="1" lang="en-US" altLang="zh-CN" sz="1600" dirty="0"/>
              <a:t>Increase minimum samples per leaf to avoid over-segmentation.</a:t>
            </a:r>
          </a:p>
          <a:p>
            <a:r>
              <a:rPr kumimoji="1" lang="en-US" altLang="zh-CN" sz="2000" dirty="0"/>
              <a:t>Enhanced Forest Algorithm</a:t>
            </a:r>
          </a:p>
          <a:p>
            <a:pPr lvl="1"/>
            <a:r>
              <a:rPr kumimoji="1" lang="en-US" altLang="zh-CN" sz="1600" dirty="0"/>
              <a:t>Use Boosting techniques (e.g., </a:t>
            </a:r>
            <a:r>
              <a:rPr kumimoji="1" lang="en-US" altLang="zh-CN" sz="1600" dirty="0" err="1"/>
              <a:t>XGBoost</a:t>
            </a:r>
            <a:r>
              <a:rPr kumimoji="1" lang="en-US" altLang="zh-CN" sz="1600" dirty="0"/>
              <a:t>, </a:t>
            </a:r>
            <a:r>
              <a:rPr kumimoji="1" lang="en-US" altLang="zh-CN" sz="1600" dirty="0" err="1"/>
              <a:t>LightGBM</a:t>
            </a:r>
            <a:r>
              <a:rPr kumimoji="1" lang="en-US" altLang="zh-CN" sz="1600" dirty="0"/>
              <a:t>) to reduce errors and improve accuracy.</a:t>
            </a:r>
          </a:p>
          <a:p>
            <a:pPr lvl="1"/>
            <a:r>
              <a:rPr kumimoji="1" lang="en-US" altLang="zh-CN" sz="1600" dirty="0"/>
              <a:t>Experiment with reducing the number of trees to increase training speed.</a:t>
            </a:r>
          </a:p>
        </p:txBody>
      </p:sp>
    </p:spTree>
    <p:extLst>
      <p:ext uri="{BB962C8B-B14F-4D97-AF65-F5344CB8AC3E}">
        <p14:creationId xmlns:p14="http://schemas.microsoft.com/office/powerpoint/2010/main" val="312271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8EC33-8B66-0BE7-5D02-592B53B9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Impact - Who benefits, and what’s the potential impact?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DBA20-B63C-6E02-341B-14DC412FA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dirty="0"/>
              <a:t>Target Audience:</a:t>
            </a:r>
          </a:p>
          <a:p>
            <a:pPr lvl="1"/>
            <a:r>
              <a:rPr kumimoji="1" lang="en-US" altLang="zh-CN" sz="1600" dirty="0"/>
              <a:t>Physicians: Access to a robust tool for early cancer risk assessment</a:t>
            </a:r>
          </a:p>
          <a:p>
            <a:pPr lvl="1"/>
            <a:r>
              <a:rPr kumimoji="1" lang="en-US" altLang="zh-CN" sz="1600" dirty="0"/>
              <a:t>Patients: Increased survival rates through early detection</a:t>
            </a:r>
          </a:p>
          <a:p>
            <a:r>
              <a:rPr kumimoji="1" lang="en-US" altLang="zh-CN" sz="2000" dirty="0"/>
              <a:t>Example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Breast cancer 5-year survival rates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(U.S., 2012-2018):</a:t>
            </a:r>
          </a:p>
          <a:p>
            <a:pPr lvl="1"/>
            <a:r>
              <a:rPr kumimoji="1" lang="en-US" altLang="zh-CN" sz="1600" dirty="0"/>
              <a:t>Stage 0: Nearly 100%</a:t>
            </a:r>
          </a:p>
          <a:p>
            <a:pPr lvl="1"/>
            <a:r>
              <a:rPr kumimoji="1" lang="en-US" altLang="zh-CN" sz="1600" dirty="0"/>
              <a:t>Stage I: Close to 99%</a:t>
            </a:r>
          </a:p>
          <a:p>
            <a:pPr lvl="1"/>
            <a:r>
              <a:rPr kumimoji="1" lang="en-US" altLang="zh-CN" sz="1600" dirty="0"/>
              <a:t>Stage II: About 93%</a:t>
            </a:r>
          </a:p>
          <a:p>
            <a:pPr lvl="1"/>
            <a:r>
              <a:rPr kumimoji="1" lang="en-US" altLang="zh-CN" sz="1600" dirty="0"/>
              <a:t>Stage III: Approximately 72%</a:t>
            </a:r>
          </a:p>
          <a:p>
            <a:pPr lvl="1"/>
            <a:r>
              <a:rPr kumimoji="1" lang="en-US" altLang="zh-CN" sz="1600" dirty="0"/>
              <a:t>Stage IV: Around 28%</a:t>
            </a:r>
          </a:p>
          <a:p>
            <a:r>
              <a:rPr kumimoji="1" lang="en-US" altLang="zh-CN" sz="2000" dirty="0"/>
              <a:t>Impact: </a:t>
            </a:r>
          </a:p>
          <a:p>
            <a:pPr lvl="1"/>
            <a:r>
              <a:rPr kumimoji="1" lang="en-US" altLang="zh-CN" sz="1600" dirty="0"/>
              <a:t>Prevent ~1 million late-stage diagnoses annually, saving lives</a:t>
            </a:r>
          </a:p>
        </p:txBody>
      </p:sp>
    </p:spTree>
    <p:extLst>
      <p:ext uri="{BB962C8B-B14F-4D97-AF65-F5344CB8AC3E}">
        <p14:creationId xmlns:p14="http://schemas.microsoft.com/office/powerpoint/2010/main" val="310855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B4FA9-D9B3-92F9-84E5-7E081CC2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Risks - What are the major risks?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6A70F-E70D-016F-8BDA-F1F1BC14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000" dirty="0"/>
              <a:t>Prediction Error: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600" dirty="0"/>
              <a:t>ML models prone to error → potential misdiagnosis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600" dirty="0"/>
              <a:t>Minimizing error will be our key focus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/>
              <a:t>Data Quality: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600" dirty="0"/>
              <a:t>Poor data → biased results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600" dirty="0"/>
              <a:t>Importance of careful dataset selection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442626253"/>
      </p:ext>
    </p:extLst>
  </p:cSld>
  <p:clrMapOvr>
    <a:masterClrMapping/>
  </p:clrMapOvr>
</p:sld>
</file>

<file path=ppt/theme/theme1.xml><?xml version="1.0" encoding="utf-8"?>
<a:theme xmlns:a="http://schemas.openxmlformats.org/drawingml/2006/main" name="camp-tum-jhu-slides">
  <a:themeElements>
    <a:clrScheme name="Custom 1">
      <a:dk1>
        <a:srgbClr val="042D72"/>
      </a:dk1>
      <a:lt1>
        <a:srgbClr val="FFFFFF"/>
      </a:lt1>
      <a:dk2>
        <a:srgbClr val="042D72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4-04-21_2_TUM_JHU_template.potx" id="{A844F364-FC86-4F6B-B063-4CB3193CFD33}" vid="{02C20712-33D1-4C90-BE68-BFEAC6B84A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CIS_Talk_2018Feb20</Template>
  <TotalTime>176060</TotalTime>
  <Words>923</Words>
  <Application>Microsoft Macintosh PowerPoint</Application>
  <PresentationFormat>全屏显示(16:9)</PresentationFormat>
  <Paragraphs>113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TUM Neue Helvetica 55 Regular</vt:lpstr>
      <vt:lpstr>Arial</vt:lpstr>
      <vt:lpstr>Calibri</vt:lpstr>
      <vt:lpstr>camp-tum-jhu-slides</vt:lpstr>
      <vt:lpstr>Cancer Detection</vt:lpstr>
      <vt:lpstr>Content</vt:lpstr>
      <vt:lpstr>Objective - What are we trying to do?</vt:lpstr>
      <vt:lpstr>Current State &amp; Limitations</vt:lpstr>
      <vt:lpstr>Innovation - What’s new, and why will it succeed?</vt:lpstr>
      <vt:lpstr>Innovation - What’s new, and why will it succeed?</vt:lpstr>
      <vt:lpstr>Innovation - What’s new, and why will it succeed?</vt:lpstr>
      <vt:lpstr>Impact - Who benefits, and what’s the potential impact?</vt:lpstr>
      <vt:lpstr>Risks - What are the major risks?</vt:lpstr>
      <vt:lpstr>Cost - How much will it cost?</vt:lpstr>
      <vt:lpstr>Timeline - How long will it take?</vt:lpstr>
      <vt:lpstr>Evaluation - How will we measure success?</vt:lpstr>
      <vt:lpstr>References</vt:lpstr>
      <vt:lpstr>Thanks for watching!</vt:lpstr>
    </vt:vector>
  </TitlesOfParts>
  <Company>TU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Mathias</dc:creator>
  <cp:lastModifiedBy>Yuxuan Sun</cp:lastModifiedBy>
  <cp:revision>2045</cp:revision>
  <dcterms:created xsi:type="dcterms:W3CDTF">2018-02-03T19:50:41Z</dcterms:created>
  <dcterms:modified xsi:type="dcterms:W3CDTF">2024-10-15T07:32:00Z</dcterms:modified>
</cp:coreProperties>
</file>